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592"/>
    <a:srgbClr val="7F8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6" d="100"/>
          <a:sy n="76" d="100"/>
        </p:scale>
        <p:origin x="-48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03ED086-AB7B-4C3F-8E4F-88C54E8D092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31C8C17-ED79-43FD-B70D-60BD0863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5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D086-AB7B-4C3F-8E4F-88C54E8D092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8C17-ED79-43FD-B70D-60BD0863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6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03ED086-AB7B-4C3F-8E4F-88C54E8D092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31C8C17-ED79-43FD-B70D-60BD0863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1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D086-AB7B-4C3F-8E4F-88C54E8D092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8C17-ED79-43FD-B70D-60BD0863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03ED086-AB7B-4C3F-8E4F-88C54E8D092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31C8C17-ED79-43FD-B70D-60BD0863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81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03ED086-AB7B-4C3F-8E4F-88C54E8D092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31C8C17-ED79-43FD-B70D-60BD0863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3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03ED086-AB7B-4C3F-8E4F-88C54E8D092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31C8C17-ED79-43FD-B70D-60BD0863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2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D086-AB7B-4C3F-8E4F-88C54E8D092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8C17-ED79-43FD-B70D-60BD0863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0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03ED086-AB7B-4C3F-8E4F-88C54E8D092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31C8C17-ED79-43FD-B70D-60BD0863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6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D086-AB7B-4C3F-8E4F-88C54E8D092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8C17-ED79-43FD-B70D-60BD0863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0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03ED086-AB7B-4C3F-8E4F-88C54E8D092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E31C8C17-ED79-43FD-B70D-60BD0863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7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D086-AB7B-4C3F-8E4F-88C54E8D092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C8C17-ED79-43FD-B70D-60BD0863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2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://www.perehid.org.ua/" TargetMode="External"/><Relationship Id="rId7" Type="http://schemas.openxmlformats.org/officeDocument/2006/relationships/hyperlink" Target="https://web.archive.org/web/20190711023840/http:/el-buh.com/" TargetMode="External"/><Relationship Id="rId2" Type="http://schemas.openxmlformats.org/officeDocument/2006/relationships/hyperlink" Target="http://www.intern.d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t.ridne.net/" TargetMode="External"/><Relationship Id="rId5" Type="http://schemas.openxmlformats.org/officeDocument/2006/relationships/hyperlink" Target="http://www.algo.ru/" TargetMode="External"/><Relationship Id="rId4" Type="http://schemas.openxmlformats.org/officeDocument/2006/relationships/hyperlink" Target="http://www.naturalist.if.ua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748" y="2076450"/>
            <a:ext cx="8679915" cy="17526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Тема: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 smtClean="0"/>
              <a:t>газетно-журнальних</a:t>
            </a:r>
            <a:r>
              <a:rPr lang="ru-RU" dirty="0" smtClean="0"/>
              <a:t> </a:t>
            </a:r>
            <a:r>
              <a:rPr lang="ru-RU" dirty="0" err="1" smtClean="0"/>
              <a:t>видань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промоушен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2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75920"/>
            <a:ext cx="12192000" cy="629920"/>
          </a:xfrm>
          <a:prstGeom prst="rect">
            <a:avLst/>
          </a:prstGeom>
          <a:solidFill>
            <a:srgbClr val="A5B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Порядок </a:t>
            </a:r>
            <a:r>
              <a:rPr lang="ru-RU" sz="2800" dirty="0" err="1"/>
              <a:t>розміщення</a:t>
            </a:r>
            <a:r>
              <a:rPr lang="ru-RU" sz="2800" dirty="0"/>
              <a:t> полос за </a:t>
            </a:r>
            <a:r>
              <a:rPr lang="ru-RU" sz="2800" dirty="0" err="1"/>
              <a:t>читабельністю</a:t>
            </a:r>
            <a:r>
              <a:rPr lang="ru-RU" sz="2800" dirty="0"/>
              <a:t> у газетному </a:t>
            </a:r>
            <a:r>
              <a:rPr lang="ru-RU" sz="2800" dirty="0" err="1"/>
              <a:t>номері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1440" y="1808480"/>
            <a:ext cx="5273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7F8D6E"/>
                </a:solidFill>
              </a:rPr>
              <a:t>Практично в </a:t>
            </a:r>
            <a:r>
              <a:rPr lang="ru-RU" dirty="0" err="1" smtClean="0">
                <a:solidFill>
                  <a:srgbClr val="7F8D6E"/>
                </a:solidFill>
              </a:rPr>
              <a:t>кожній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газеті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поступово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складається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більш-менш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стійка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композиція</a:t>
            </a:r>
            <a:r>
              <a:rPr lang="ru-RU" dirty="0" smtClean="0">
                <a:solidFill>
                  <a:srgbClr val="7F8D6E"/>
                </a:solidFill>
              </a:rPr>
              <a:t>, </a:t>
            </a:r>
            <a:r>
              <a:rPr lang="ru-RU" dirty="0" err="1" smtClean="0">
                <a:solidFill>
                  <a:srgbClr val="7F8D6E"/>
                </a:solidFill>
              </a:rPr>
              <a:t>під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якою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слід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розуміти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характерне</a:t>
            </a:r>
            <a:r>
              <a:rPr lang="ru-RU" dirty="0" smtClean="0">
                <a:solidFill>
                  <a:srgbClr val="7F8D6E"/>
                </a:solidFill>
              </a:rPr>
              <a:t> для </a:t>
            </a:r>
            <a:r>
              <a:rPr lang="ru-RU" dirty="0" err="1" smtClean="0">
                <a:solidFill>
                  <a:srgbClr val="7F8D6E"/>
                </a:solidFill>
              </a:rPr>
              <a:t>даного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видання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оформлення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смуг</a:t>
            </a:r>
            <a:r>
              <a:rPr lang="ru-RU" dirty="0" smtClean="0">
                <a:solidFill>
                  <a:srgbClr val="7F8D6E"/>
                </a:solidFill>
              </a:rPr>
              <a:t>, </a:t>
            </a:r>
            <a:r>
              <a:rPr lang="ru-RU" dirty="0" err="1" smtClean="0">
                <a:solidFill>
                  <a:srgbClr val="7F8D6E"/>
                </a:solidFill>
              </a:rPr>
              <a:t>основні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розділи</a:t>
            </a:r>
            <a:r>
              <a:rPr lang="ru-RU" dirty="0" smtClean="0">
                <a:solidFill>
                  <a:srgbClr val="7F8D6E"/>
                </a:solidFill>
              </a:rPr>
              <a:t> і рубрики.</a:t>
            </a:r>
          </a:p>
          <a:p>
            <a:pPr algn="just"/>
            <a:r>
              <a:rPr lang="ru-RU" dirty="0" err="1" smtClean="0">
                <a:solidFill>
                  <a:srgbClr val="7F8D6E"/>
                </a:solidFill>
              </a:rPr>
              <a:t>Стійка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композиція</a:t>
            </a:r>
            <a:r>
              <a:rPr lang="ru-RU" dirty="0">
                <a:solidFill>
                  <a:srgbClr val="7F8D6E"/>
                </a:solidFill>
              </a:rPr>
              <a:t> номера - один з </a:t>
            </a:r>
            <a:r>
              <a:rPr lang="ru-RU" dirty="0" err="1">
                <a:solidFill>
                  <a:srgbClr val="7F8D6E"/>
                </a:solidFill>
              </a:rPr>
              <a:t>основних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компонентів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довготривалої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моделі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газети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що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полегшують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читачеві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ознайомлення</a:t>
            </a:r>
            <a:r>
              <a:rPr lang="ru-RU" dirty="0">
                <a:solidFill>
                  <a:srgbClr val="7F8D6E"/>
                </a:solidFill>
              </a:rPr>
              <a:t> з номером, </a:t>
            </a:r>
            <a:r>
              <a:rPr lang="ru-RU" dirty="0" err="1">
                <a:solidFill>
                  <a:srgbClr val="7F8D6E"/>
                </a:solidFill>
              </a:rPr>
              <a:t>пошук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цікавих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йому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матеріалів</a:t>
            </a:r>
            <a:r>
              <a:rPr lang="ru-RU" dirty="0">
                <a:solidFill>
                  <a:srgbClr val="7F8D6E"/>
                </a:solidFill>
              </a:rPr>
              <a:t>. </a:t>
            </a:r>
            <a:r>
              <a:rPr lang="ru-RU" dirty="0" err="1">
                <a:solidFill>
                  <a:srgbClr val="7F8D6E"/>
                </a:solidFill>
              </a:rPr>
              <a:t>Стійкість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композиції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виробляє</a:t>
            </a:r>
            <a:r>
              <a:rPr lang="ru-RU" dirty="0">
                <a:solidFill>
                  <a:srgbClr val="7F8D6E"/>
                </a:solidFill>
              </a:rPr>
              <a:t> у </a:t>
            </a:r>
            <a:r>
              <a:rPr lang="ru-RU" dirty="0" err="1">
                <a:solidFill>
                  <a:srgbClr val="7F8D6E"/>
                </a:solidFill>
              </a:rPr>
              <a:t>читача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своєрідну</a:t>
            </a:r>
            <a:r>
              <a:rPr lang="ru-RU" dirty="0">
                <a:solidFill>
                  <a:srgbClr val="7F8D6E"/>
                </a:solidFill>
              </a:rPr>
              <a:t> «модель </a:t>
            </a:r>
            <a:r>
              <a:rPr lang="ru-RU" dirty="0" err="1">
                <a:solidFill>
                  <a:srgbClr val="7F8D6E"/>
                </a:solidFill>
              </a:rPr>
              <a:t>очікування</a:t>
            </a:r>
            <a:r>
              <a:rPr lang="ru-RU" dirty="0">
                <a:solidFill>
                  <a:srgbClr val="7F8D6E"/>
                </a:solidFill>
              </a:rPr>
              <a:t>» - </a:t>
            </a:r>
            <a:r>
              <a:rPr lang="ru-RU" dirty="0" err="1">
                <a:solidFill>
                  <a:srgbClr val="7F8D6E"/>
                </a:solidFill>
              </a:rPr>
              <a:t>готовність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сприймати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публікації</a:t>
            </a:r>
            <a:r>
              <a:rPr lang="ru-RU" dirty="0">
                <a:solidFill>
                  <a:srgbClr val="7F8D6E"/>
                </a:solidFill>
              </a:rPr>
              <a:t> кожного номера </a:t>
            </a:r>
            <a:r>
              <a:rPr lang="ru-RU" dirty="0" err="1">
                <a:solidFill>
                  <a:srgbClr val="7F8D6E"/>
                </a:solidFill>
              </a:rPr>
              <a:t>тієї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чи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іншої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газети</a:t>
            </a:r>
            <a:r>
              <a:rPr lang="ru-RU" dirty="0">
                <a:solidFill>
                  <a:srgbClr val="7F8D6E"/>
                </a:solidFill>
              </a:rPr>
              <a:t> в добре </a:t>
            </a:r>
            <a:r>
              <a:rPr lang="ru-RU" dirty="0" err="1">
                <a:solidFill>
                  <a:srgbClr val="7F8D6E"/>
                </a:solidFill>
              </a:rPr>
              <a:t>знайомих</a:t>
            </a:r>
            <a:r>
              <a:rPr lang="ru-RU" dirty="0">
                <a:solidFill>
                  <a:srgbClr val="7F8D6E"/>
                </a:solidFill>
              </a:rPr>
              <a:t> і </a:t>
            </a:r>
            <a:r>
              <a:rPr lang="ru-RU" dirty="0" err="1">
                <a:solidFill>
                  <a:srgbClr val="7F8D6E"/>
                </a:solidFill>
              </a:rPr>
              <a:t>звичних</a:t>
            </a:r>
            <a:r>
              <a:rPr lang="ru-RU" dirty="0">
                <a:solidFill>
                  <a:srgbClr val="7F8D6E"/>
                </a:solidFill>
              </a:rPr>
              <a:t> формах</a:t>
            </a:r>
            <a:r>
              <a:rPr lang="ru-RU" dirty="0" smtClean="0">
                <a:solidFill>
                  <a:srgbClr val="7F8D6E"/>
                </a:solidFill>
              </a:rPr>
              <a:t>.</a:t>
            </a:r>
            <a:endParaRPr lang="ru-RU" dirty="0">
              <a:solidFill>
                <a:srgbClr val="7F8D6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2" y="1808480"/>
            <a:ext cx="5578506" cy="371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5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2720"/>
            <a:ext cx="40843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Але </a:t>
            </a:r>
            <a:r>
              <a:rPr lang="ru-RU" dirty="0" err="1">
                <a:solidFill>
                  <a:schemeClr val="bg1"/>
                </a:solidFill>
              </a:rPr>
              <a:t>стійкість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композиції</a:t>
            </a:r>
            <a:r>
              <a:rPr lang="ru-RU" dirty="0">
                <a:solidFill>
                  <a:schemeClr val="bg1"/>
                </a:solidFill>
              </a:rPr>
              <a:t> газетного номера не </a:t>
            </a:r>
            <a:r>
              <a:rPr lang="ru-RU" dirty="0" err="1">
                <a:solidFill>
                  <a:schemeClr val="bg1"/>
                </a:solidFill>
              </a:rPr>
              <a:t>означає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прийняття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жорсткого</a:t>
            </a:r>
            <a:r>
              <a:rPr lang="ru-RU" dirty="0">
                <a:solidFill>
                  <a:schemeClr val="bg1"/>
                </a:solidFill>
              </a:rPr>
              <a:t> стандарту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схеми</a:t>
            </a:r>
            <a:r>
              <a:rPr lang="ru-RU" dirty="0">
                <a:solidFill>
                  <a:schemeClr val="bg1"/>
                </a:solidFill>
              </a:rPr>
              <a:t>. Одна з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гарної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композиції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гнучкість</a:t>
            </a:r>
            <a:r>
              <a:rPr lang="ru-RU" dirty="0">
                <a:solidFill>
                  <a:schemeClr val="bg1"/>
                </a:solidFill>
              </a:rPr>
              <a:t>, яка </a:t>
            </a:r>
            <a:r>
              <a:rPr lang="ru-RU" dirty="0" err="1">
                <a:solidFill>
                  <a:schemeClr val="bg1"/>
                </a:solidFill>
              </a:rPr>
              <a:t>припускає</a:t>
            </a:r>
            <a:r>
              <a:rPr lang="ru-RU" dirty="0">
                <a:solidFill>
                  <a:schemeClr val="bg1"/>
                </a:solidFill>
              </a:rPr>
              <a:t> при </a:t>
            </a:r>
            <a:r>
              <a:rPr lang="ru-RU" dirty="0" err="1">
                <a:solidFill>
                  <a:schemeClr val="bg1"/>
                </a:solidFill>
              </a:rPr>
              <a:t>необхідності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швидку</a:t>
            </a:r>
            <a:r>
              <a:rPr lang="ru-RU" dirty="0">
                <a:solidFill>
                  <a:schemeClr val="bg1"/>
                </a:solidFill>
              </a:rPr>
              <a:t> переверстку </a:t>
            </a:r>
            <a:r>
              <a:rPr lang="ru-RU" dirty="0" err="1">
                <a:solidFill>
                  <a:schemeClr val="bg1"/>
                </a:solidFill>
              </a:rPr>
              <a:t>тієї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смуги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заміну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якої-небудь</a:t>
            </a:r>
            <a:r>
              <a:rPr lang="ru-RU" dirty="0">
                <a:solidFill>
                  <a:schemeClr val="bg1"/>
                </a:solidFill>
              </a:rPr>
              <a:t> з них </a:t>
            </a:r>
            <a:r>
              <a:rPr lang="ru-RU" dirty="0" err="1">
                <a:solidFill>
                  <a:schemeClr val="bg1"/>
                </a:solidFill>
              </a:rPr>
              <a:t>цілком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розділів</a:t>
            </a:r>
            <a:r>
              <a:rPr lang="ru-RU" dirty="0">
                <a:solidFill>
                  <a:schemeClr val="bg1"/>
                </a:solidFill>
              </a:rPr>
              <a:t> і рубрик, </a:t>
            </a:r>
            <a:r>
              <a:rPr lang="ru-RU" dirty="0" err="1">
                <a:solidFill>
                  <a:schemeClr val="bg1"/>
                </a:solidFill>
              </a:rPr>
              <a:t>винесення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найважливіших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даний</a:t>
            </a:r>
            <a:r>
              <a:rPr lang="ru-RU" dirty="0">
                <a:solidFill>
                  <a:schemeClr val="bg1"/>
                </a:solidFill>
              </a:rPr>
              <a:t> момент </a:t>
            </a:r>
            <a:r>
              <a:rPr lang="ru-RU" dirty="0" err="1">
                <a:solidFill>
                  <a:schemeClr val="bg1"/>
                </a:solidFill>
              </a:rPr>
              <a:t>матеріалів</a:t>
            </a:r>
            <a:r>
              <a:rPr lang="ru-RU" dirty="0">
                <a:solidFill>
                  <a:schemeClr val="bg1"/>
                </a:solidFill>
              </a:rPr>
              <a:t> вперед, на </a:t>
            </a:r>
            <a:r>
              <a:rPr lang="ru-RU" dirty="0" err="1">
                <a:solidFill>
                  <a:schemeClr val="bg1"/>
                </a:solidFill>
              </a:rPr>
              <a:t>найвигідніші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місця</a:t>
            </a:r>
            <a:r>
              <a:rPr lang="ru-RU" dirty="0">
                <a:solidFill>
                  <a:schemeClr val="bg1"/>
                </a:solidFill>
              </a:rPr>
              <a:t> номера.</a:t>
            </a:r>
          </a:p>
          <a:p>
            <a:pPr algn="just"/>
            <a:r>
              <a:rPr lang="ru-RU" dirty="0" err="1">
                <a:solidFill>
                  <a:schemeClr val="bg1"/>
                </a:solidFill>
              </a:rPr>
              <a:t>Зв'язок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смугами</a:t>
            </a:r>
            <a:r>
              <a:rPr lang="ru-RU" dirty="0">
                <a:solidFill>
                  <a:schemeClr val="bg1"/>
                </a:solidFill>
              </a:rPr>
              <a:t> газетного номера </a:t>
            </a:r>
            <a:r>
              <a:rPr lang="ru-RU" dirty="0" err="1">
                <a:solidFill>
                  <a:schemeClr val="bg1"/>
                </a:solidFill>
              </a:rPr>
              <a:t>підкреслюється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єдністю</a:t>
            </a:r>
            <a:r>
              <a:rPr lang="ru-RU" dirty="0">
                <a:solidFill>
                  <a:schemeClr val="bg1"/>
                </a:solidFill>
              </a:rPr>
              <a:t> стилю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оформлення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проявляється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загальному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форматі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смуг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постійному</a:t>
            </a:r>
            <a:r>
              <a:rPr lang="ru-RU" dirty="0">
                <a:solidFill>
                  <a:schemeClr val="bg1"/>
                </a:solidFill>
              </a:rPr>
              <a:t>, стандартному для </a:t>
            </a:r>
            <a:r>
              <a:rPr lang="ru-RU" dirty="0" err="1">
                <a:solidFill>
                  <a:schemeClr val="bg1"/>
                </a:solidFill>
              </a:rPr>
              <a:t>даної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газети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кількості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текстових</a:t>
            </a:r>
            <a:r>
              <a:rPr lang="ru-RU" dirty="0">
                <a:solidFill>
                  <a:schemeClr val="bg1"/>
                </a:solidFill>
              </a:rPr>
              <a:t> колонок на </a:t>
            </a:r>
            <a:r>
              <a:rPr lang="ru-RU" dirty="0" err="1">
                <a:solidFill>
                  <a:schemeClr val="bg1"/>
                </a:solidFill>
              </a:rPr>
              <a:t>смузі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загальних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всіх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смуг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особливості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технічного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оформлення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1440" y="197346"/>
            <a:ext cx="6553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</a:rPr>
              <a:t>Зрозуміло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зв'язок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смугами</a:t>
            </a:r>
            <a:r>
              <a:rPr lang="ru-RU" dirty="0">
                <a:solidFill>
                  <a:schemeClr val="bg1"/>
                </a:solidFill>
              </a:rPr>
              <a:t> номера не </a:t>
            </a:r>
            <a:r>
              <a:rPr lang="ru-RU" dirty="0" err="1">
                <a:solidFill>
                  <a:schemeClr val="bg1"/>
                </a:solidFill>
              </a:rPr>
              <a:t>виключає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можливості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виділення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якої-небудь</a:t>
            </a:r>
            <a:r>
              <a:rPr lang="ru-RU" dirty="0">
                <a:solidFill>
                  <a:schemeClr val="bg1"/>
                </a:solidFill>
              </a:rPr>
              <a:t> з них, </a:t>
            </a:r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необхідність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диктується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змістом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виділення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формі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тематичної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смуги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страніциплаката</a:t>
            </a:r>
            <a:r>
              <a:rPr lang="ru-RU" dirty="0">
                <a:solidFill>
                  <a:schemeClr val="bg1"/>
                </a:solidFill>
              </a:rPr>
              <a:t> (див. </a:t>
            </a:r>
            <a:r>
              <a:rPr lang="ru-RU" dirty="0" err="1">
                <a:solidFill>
                  <a:schemeClr val="bg1"/>
                </a:solidFill>
              </a:rPr>
              <a:t>Нижче</a:t>
            </a:r>
            <a:r>
              <a:rPr lang="ru-RU" dirty="0">
                <a:solidFill>
                  <a:schemeClr val="bg1"/>
                </a:solidFill>
              </a:rPr>
              <a:t>) і т.п. З метою </a:t>
            </a:r>
            <a:r>
              <a:rPr lang="ru-RU" dirty="0" err="1">
                <a:solidFill>
                  <a:schemeClr val="bg1"/>
                </a:solidFill>
              </a:rPr>
              <a:t>виділення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використано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зміна</a:t>
            </a:r>
            <a:r>
              <a:rPr lang="ru-RU" dirty="0">
                <a:solidFill>
                  <a:schemeClr val="bg1"/>
                </a:solidFill>
              </a:rPr>
              <a:t> формату 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смуг</a:t>
            </a:r>
            <a:r>
              <a:rPr lang="ru-RU" dirty="0">
                <a:solidFill>
                  <a:schemeClr val="bg1"/>
                </a:solidFill>
              </a:rPr>
              <a:t> номера. Так, в </a:t>
            </a:r>
            <a:r>
              <a:rPr lang="ru-RU" dirty="0" err="1">
                <a:solidFill>
                  <a:schemeClr val="bg1"/>
                </a:solidFill>
              </a:rPr>
              <a:t>невеликій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газеті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виходить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форматі</a:t>
            </a:r>
            <a:r>
              <a:rPr lang="ru-RU" dirty="0">
                <a:solidFill>
                  <a:schemeClr val="bg1"/>
                </a:solidFill>
              </a:rPr>
              <a:t> A3 на </a:t>
            </a:r>
            <a:r>
              <a:rPr lang="ru-RU" dirty="0" err="1">
                <a:solidFill>
                  <a:schemeClr val="bg1"/>
                </a:solidFill>
              </a:rPr>
              <a:t>чотирьох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смугах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можлива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заміна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двох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внутрішніх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суміжних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смуг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однієї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великої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смугою</a:t>
            </a:r>
            <a:r>
              <a:rPr lang="ru-RU" dirty="0">
                <a:solidFill>
                  <a:schemeClr val="bg1"/>
                </a:solidFill>
              </a:rPr>
              <a:t> формату А2. </a:t>
            </a:r>
            <a:r>
              <a:rPr lang="ru-RU" dirty="0" err="1">
                <a:solidFill>
                  <a:schemeClr val="bg1"/>
                </a:solidFill>
              </a:rPr>
              <a:t>Ця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смуга</a:t>
            </a:r>
            <a:r>
              <a:rPr lang="ru-RU" dirty="0">
                <a:solidFill>
                  <a:schemeClr val="bg1"/>
                </a:solidFill>
              </a:rPr>
              <a:t> буде </a:t>
            </a:r>
            <a:r>
              <a:rPr lang="ru-RU" dirty="0" err="1">
                <a:solidFill>
                  <a:schemeClr val="bg1"/>
                </a:solidFill>
              </a:rPr>
              <a:t>верстатися</a:t>
            </a:r>
            <a:r>
              <a:rPr lang="ru-RU" dirty="0">
                <a:solidFill>
                  <a:schemeClr val="bg1"/>
                </a:solidFill>
              </a:rPr>
              <a:t> як би «</a:t>
            </a:r>
            <a:r>
              <a:rPr lang="ru-RU" dirty="0" err="1">
                <a:solidFill>
                  <a:schemeClr val="bg1"/>
                </a:solidFill>
              </a:rPr>
              <a:t>поверненою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бік</a:t>
            </a:r>
            <a:r>
              <a:rPr lang="ru-RU" dirty="0">
                <a:solidFill>
                  <a:schemeClr val="bg1"/>
                </a:solidFill>
              </a:rPr>
              <a:t>». </a:t>
            </a:r>
            <a:r>
              <a:rPr lang="ru-RU" dirty="0" err="1">
                <a:solidFill>
                  <a:schemeClr val="bg1"/>
                </a:solidFill>
              </a:rPr>
              <a:t>Подібний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прийом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укрупнення</a:t>
            </a:r>
            <a:r>
              <a:rPr lang="ru-RU" dirty="0">
                <a:solidFill>
                  <a:schemeClr val="bg1"/>
                </a:solidFill>
              </a:rPr>
              <a:t> формату </a:t>
            </a:r>
            <a:r>
              <a:rPr lang="ru-RU" dirty="0" err="1">
                <a:solidFill>
                  <a:schemeClr val="bg1"/>
                </a:solidFill>
              </a:rPr>
              <a:t>застосовується</a:t>
            </a:r>
            <a:r>
              <a:rPr lang="ru-RU" dirty="0">
                <a:solidFill>
                  <a:schemeClr val="bg1"/>
                </a:solidFill>
              </a:rPr>
              <a:t> в тих </a:t>
            </a:r>
            <a:r>
              <a:rPr lang="ru-RU" dirty="0" err="1">
                <a:solidFill>
                  <a:schemeClr val="bg1"/>
                </a:solidFill>
              </a:rPr>
              <a:t>випадках</a:t>
            </a:r>
            <a:r>
              <a:rPr lang="ru-RU" dirty="0">
                <a:solidFill>
                  <a:schemeClr val="bg1"/>
                </a:solidFill>
              </a:rPr>
              <a:t>, коли </a:t>
            </a:r>
            <a:r>
              <a:rPr lang="ru-RU" dirty="0" err="1">
                <a:solidFill>
                  <a:schemeClr val="bg1"/>
                </a:solidFill>
              </a:rPr>
              <a:t>необхідно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</a:t>
            </a:r>
            <a:r>
              <a:rPr lang="ru-RU" dirty="0">
                <a:solidFill>
                  <a:schemeClr val="bg1"/>
                </a:solidFill>
              </a:rPr>
              <a:t> детально </a:t>
            </a:r>
            <a:r>
              <a:rPr lang="ru-RU" dirty="0" err="1">
                <a:solidFill>
                  <a:schemeClr val="bg1"/>
                </a:solidFill>
              </a:rPr>
              <a:t>висвітлити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важливу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тему. Але </a:t>
            </a:r>
            <a:r>
              <a:rPr lang="ru-RU" dirty="0" err="1">
                <a:solidFill>
                  <a:schemeClr val="bg1"/>
                </a:solidFill>
              </a:rPr>
              <a:t>можливо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зменшення</a:t>
            </a:r>
            <a:r>
              <a:rPr lang="ru-RU" dirty="0">
                <a:solidFill>
                  <a:schemeClr val="bg1"/>
                </a:solidFill>
              </a:rPr>
              <a:t> стандартного формату </a:t>
            </a:r>
            <a:r>
              <a:rPr lang="ru-RU" dirty="0" err="1">
                <a:solidFill>
                  <a:schemeClr val="bg1"/>
                </a:solidFill>
              </a:rPr>
              <a:t>смуги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 з A3 до А4. </a:t>
            </a:r>
            <a:r>
              <a:rPr lang="ru-RU" dirty="0" err="1">
                <a:solidFill>
                  <a:schemeClr val="bg1"/>
                </a:solidFill>
              </a:rPr>
              <a:t>Цим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користуються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здебільшого</a:t>
            </a:r>
            <a:r>
              <a:rPr lang="ru-RU" dirty="0">
                <a:solidFill>
                  <a:schemeClr val="bg1"/>
                </a:solidFill>
              </a:rPr>
              <a:t> при </a:t>
            </a:r>
            <a:r>
              <a:rPr lang="ru-RU" dirty="0" err="1">
                <a:solidFill>
                  <a:schemeClr val="bg1"/>
                </a:solidFill>
              </a:rPr>
              <a:t>оформленні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газети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газеті</a:t>
            </a:r>
            <a:r>
              <a:rPr lang="ru-RU" dirty="0">
                <a:solidFill>
                  <a:schemeClr val="bg1"/>
                </a:solidFill>
              </a:rPr>
              <a:t>" (див. </a:t>
            </a:r>
            <a:r>
              <a:rPr lang="ru-RU" dirty="0" err="1">
                <a:solidFill>
                  <a:schemeClr val="bg1"/>
                </a:solidFill>
              </a:rPr>
              <a:t>Нижче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спецвипусків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, таким чином </a:t>
            </a:r>
            <a:r>
              <a:rPr lang="ru-RU" dirty="0" err="1">
                <a:solidFill>
                  <a:schemeClr val="bg1"/>
                </a:solidFill>
              </a:rPr>
              <a:t>оформляють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 </a:t>
            </a:r>
            <a:r>
              <a:rPr lang="ru-RU" dirty="0" err="1">
                <a:solidFill>
                  <a:schemeClr val="bg1"/>
                </a:solidFill>
              </a:rPr>
              <a:t>розділів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поміщаючи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кожній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сторінці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замість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однієї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смуги</a:t>
            </a:r>
            <a:r>
              <a:rPr lang="ru-RU" dirty="0">
                <a:solidFill>
                  <a:schemeClr val="bg1"/>
                </a:solidFill>
              </a:rPr>
              <a:t> стандартного формату A3 по </a:t>
            </a:r>
            <a:r>
              <a:rPr lang="ru-RU" dirty="0" err="1">
                <a:solidFill>
                  <a:schemeClr val="bg1"/>
                </a:solidFill>
              </a:rPr>
              <a:t>дві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смуги</a:t>
            </a:r>
            <a:r>
              <a:rPr lang="ru-RU" dirty="0">
                <a:solidFill>
                  <a:schemeClr val="bg1"/>
                </a:solidFill>
              </a:rPr>
              <a:t> формату А4, </a:t>
            </a:r>
            <a:r>
              <a:rPr lang="ru-RU" dirty="0" err="1">
                <a:solidFill>
                  <a:schemeClr val="bg1"/>
                </a:solidFill>
              </a:rPr>
              <a:t>розташовані</a:t>
            </a:r>
            <a:r>
              <a:rPr lang="ru-RU" dirty="0">
                <a:solidFill>
                  <a:schemeClr val="bg1"/>
                </a:solidFill>
              </a:rPr>
              <a:t> разом </a:t>
            </a:r>
            <a:r>
              <a:rPr lang="ru-RU" dirty="0" err="1">
                <a:solidFill>
                  <a:schemeClr val="bg1"/>
                </a:solidFill>
              </a:rPr>
              <a:t>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середники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розділяє</a:t>
            </a:r>
            <a:r>
              <a:rPr lang="ru-RU" dirty="0">
                <a:solidFill>
                  <a:schemeClr val="bg1"/>
                </a:solidFill>
              </a:rPr>
              <a:t>, горизонтально, </a:t>
            </a:r>
            <a:r>
              <a:rPr lang="ru-RU" dirty="0" err="1">
                <a:solidFill>
                  <a:schemeClr val="bg1"/>
                </a:solidFill>
              </a:rPr>
              <a:t>вздовж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поперечної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всього</a:t>
            </a:r>
            <a:r>
              <a:rPr lang="ru-RU" dirty="0">
                <a:solidFill>
                  <a:schemeClr val="bg1"/>
                </a:solidFill>
              </a:rPr>
              <a:t> номера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6000" y="812800"/>
            <a:ext cx="4450080" cy="523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>
                <a:solidFill>
                  <a:srgbClr val="7F8D6E"/>
                </a:solidFill>
              </a:rPr>
              <a:t>Розробляючи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композицію</a:t>
            </a:r>
            <a:r>
              <a:rPr lang="ru-RU" dirty="0">
                <a:solidFill>
                  <a:srgbClr val="7F8D6E"/>
                </a:solidFill>
              </a:rPr>
              <a:t> номера, </a:t>
            </a:r>
            <a:r>
              <a:rPr lang="ru-RU" dirty="0" err="1">
                <a:solidFill>
                  <a:srgbClr val="7F8D6E"/>
                </a:solidFill>
              </a:rPr>
              <a:t>можна</a:t>
            </a:r>
            <a:r>
              <a:rPr lang="ru-RU" dirty="0">
                <a:solidFill>
                  <a:srgbClr val="7F8D6E"/>
                </a:solidFill>
              </a:rPr>
              <a:t> з метою </a:t>
            </a:r>
            <a:r>
              <a:rPr lang="ru-RU" dirty="0" err="1">
                <a:solidFill>
                  <a:srgbClr val="7F8D6E"/>
                </a:solidFill>
              </a:rPr>
              <a:t>виділення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якої-небудь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смуги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змінювати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кількість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текстових</a:t>
            </a:r>
            <a:r>
              <a:rPr lang="ru-RU" dirty="0">
                <a:solidFill>
                  <a:srgbClr val="7F8D6E"/>
                </a:solidFill>
              </a:rPr>
              <a:t> колонок на </a:t>
            </a:r>
            <a:r>
              <a:rPr lang="ru-RU" dirty="0" err="1">
                <a:solidFill>
                  <a:srgbClr val="7F8D6E"/>
                </a:solidFill>
              </a:rPr>
              <a:t>ній</a:t>
            </a:r>
            <a:r>
              <a:rPr lang="ru-RU" dirty="0">
                <a:solidFill>
                  <a:srgbClr val="7F8D6E"/>
                </a:solidFill>
              </a:rPr>
              <a:t>. </a:t>
            </a:r>
            <a:r>
              <a:rPr lang="ru-RU" dirty="0" err="1">
                <a:solidFill>
                  <a:srgbClr val="7F8D6E"/>
                </a:solidFill>
              </a:rPr>
              <a:t>Наприклад</a:t>
            </a:r>
            <a:r>
              <a:rPr lang="ru-RU" dirty="0">
                <a:solidFill>
                  <a:srgbClr val="7F8D6E"/>
                </a:solidFill>
              </a:rPr>
              <a:t>, в </a:t>
            </a:r>
            <a:r>
              <a:rPr lang="ru-RU" dirty="0" err="1">
                <a:solidFill>
                  <a:srgbClr val="7F8D6E"/>
                </a:solidFill>
              </a:rPr>
              <a:t>газеті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верстається</a:t>
            </a:r>
            <a:r>
              <a:rPr lang="ru-RU" dirty="0">
                <a:solidFill>
                  <a:srgbClr val="7F8D6E"/>
                </a:solidFill>
              </a:rPr>
              <a:t> на </a:t>
            </a:r>
            <a:r>
              <a:rPr lang="ru-RU" dirty="0" err="1">
                <a:solidFill>
                  <a:srgbClr val="7F8D6E"/>
                </a:solidFill>
              </a:rPr>
              <a:t>п'ять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стандартних</a:t>
            </a:r>
            <a:r>
              <a:rPr lang="ru-RU" dirty="0">
                <a:solidFill>
                  <a:srgbClr val="7F8D6E"/>
                </a:solidFill>
              </a:rPr>
              <a:t> колонок, при </a:t>
            </a:r>
            <a:r>
              <a:rPr lang="ru-RU" dirty="0" err="1">
                <a:solidFill>
                  <a:srgbClr val="7F8D6E"/>
                </a:solidFill>
              </a:rPr>
              <a:t>необхідності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виділяють</a:t>
            </a:r>
            <a:r>
              <a:rPr lang="ru-RU" dirty="0">
                <a:solidFill>
                  <a:srgbClr val="7F8D6E"/>
                </a:solidFill>
              </a:rPr>
              <a:t> одну </a:t>
            </a:r>
            <a:r>
              <a:rPr lang="ru-RU" dirty="0" err="1">
                <a:solidFill>
                  <a:srgbClr val="7F8D6E"/>
                </a:solidFill>
              </a:rPr>
              <a:t>зі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смуг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розміщуючи</a:t>
            </a:r>
            <a:r>
              <a:rPr lang="ru-RU" dirty="0">
                <a:solidFill>
                  <a:srgbClr val="7F8D6E"/>
                </a:solidFill>
              </a:rPr>
              <a:t> на </a:t>
            </a:r>
            <a:r>
              <a:rPr lang="ru-RU" dirty="0" err="1">
                <a:solidFill>
                  <a:srgbClr val="7F8D6E"/>
                </a:solidFill>
              </a:rPr>
              <a:t>ній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шість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вузьких</a:t>
            </a:r>
            <a:r>
              <a:rPr lang="ru-RU" dirty="0">
                <a:solidFill>
                  <a:srgbClr val="7F8D6E"/>
                </a:solidFill>
              </a:rPr>
              <a:t> колонок. </a:t>
            </a:r>
            <a:r>
              <a:rPr lang="ru-RU" dirty="0" err="1">
                <a:solidFill>
                  <a:srgbClr val="7F8D6E"/>
                </a:solidFill>
              </a:rPr>
              <a:t>Іноді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така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зміна</a:t>
            </a:r>
            <a:r>
              <a:rPr lang="ru-RU" dirty="0">
                <a:solidFill>
                  <a:srgbClr val="7F8D6E"/>
                </a:solidFill>
              </a:rPr>
              <a:t> числа </a:t>
            </a:r>
            <a:r>
              <a:rPr lang="ru-RU" dirty="0" err="1">
                <a:solidFill>
                  <a:srgbClr val="7F8D6E"/>
                </a:solidFill>
              </a:rPr>
              <a:t>текстових</a:t>
            </a:r>
            <a:r>
              <a:rPr lang="ru-RU" dirty="0">
                <a:solidFill>
                  <a:srgbClr val="7F8D6E"/>
                </a:solidFill>
              </a:rPr>
              <a:t> колонок </a:t>
            </a:r>
            <a:r>
              <a:rPr lang="ru-RU" dirty="0" err="1">
                <a:solidFill>
                  <a:srgbClr val="7F8D6E"/>
                </a:solidFill>
              </a:rPr>
              <a:t>пов'язано</a:t>
            </a:r>
            <a:r>
              <a:rPr lang="ru-RU" dirty="0">
                <a:solidFill>
                  <a:srgbClr val="7F8D6E"/>
                </a:solidFill>
              </a:rPr>
              <a:t> з характером </a:t>
            </a:r>
            <a:r>
              <a:rPr lang="ru-RU" dirty="0" err="1">
                <a:solidFill>
                  <a:srgbClr val="7F8D6E"/>
                </a:solidFill>
              </a:rPr>
              <a:t>постійно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розміщені</a:t>
            </a:r>
            <a:r>
              <a:rPr lang="ru-RU" dirty="0">
                <a:solidFill>
                  <a:srgbClr val="7F8D6E"/>
                </a:solidFill>
              </a:rPr>
              <a:t> на </a:t>
            </a:r>
            <a:r>
              <a:rPr lang="ru-RU" dirty="0" err="1">
                <a:solidFill>
                  <a:srgbClr val="7F8D6E"/>
                </a:solidFill>
              </a:rPr>
              <a:t>смузі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матеріалів</a:t>
            </a:r>
            <a:r>
              <a:rPr lang="ru-RU" dirty="0">
                <a:solidFill>
                  <a:srgbClr val="7F8D6E"/>
                </a:solidFill>
              </a:rPr>
              <a:t>. Так, </a:t>
            </a:r>
            <a:r>
              <a:rPr lang="ru-RU" dirty="0" err="1">
                <a:solidFill>
                  <a:srgbClr val="7F8D6E"/>
                </a:solidFill>
              </a:rPr>
              <a:t>якщо</a:t>
            </a:r>
            <a:r>
              <a:rPr lang="ru-RU" dirty="0">
                <a:solidFill>
                  <a:srgbClr val="7F8D6E"/>
                </a:solidFill>
              </a:rPr>
              <a:t> на </a:t>
            </a:r>
            <a:r>
              <a:rPr lang="ru-RU" dirty="0" err="1">
                <a:solidFill>
                  <a:srgbClr val="7F8D6E"/>
                </a:solidFill>
              </a:rPr>
              <a:t>останній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шпальті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газети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публікуються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дрібні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інформаційні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повідомлення</a:t>
            </a:r>
            <a:r>
              <a:rPr lang="ru-RU" dirty="0">
                <a:solidFill>
                  <a:srgbClr val="7F8D6E"/>
                </a:solidFill>
              </a:rPr>
              <a:t>, то </a:t>
            </a:r>
            <a:r>
              <a:rPr lang="ru-RU" dirty="0" err="1">
                <a:solidFill>
                  <a:srgbClr val="7F8D6E"/>
                </a:solidFill>
              </a:rPr>
              <a:t>її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можна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постійно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верстати</a:t>
            </a:r>
            <a:r>
              <a:rPr lang="ru-RU" dirty="0">
                <a:solidFill>
                  <a:srgbClr val="7F8D6E"/>
                </a:solidFill>
              </a:rPr>
              <a:t> на </a:t>
            </a:r>
            <a:r>
              <a:rPr lang="ru-RU" dirty="0" err="1">
                <a:solidFill>
                  <a:srgbClr val="7F8D6E"/>
                </a:solidFill>
              </a:rPr>
              <a:t>шість</a:t>
            </a:r>
            <a:r>
              <a:rPr lang="ru-RU" dirty="0">
                <a:solidFill>
                  <a:srgbClr val="7F8D6E"/>
                </a:solidFill>
              </a:rPr>
              <a:t> колонок, </a:t>
            </a:r>
            <a:r>
              <a:rPr lang="ru-RU" dirty="0" err="1">
                <a:solidFill>
                  <a:srgbClr val="7F8D6E"/>
                </a:solidFill>
              </a:rPr>
              <a:t>що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відкриває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більш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широкі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можливості</a:t>
            </a:r>
            <a:r>
              <a:rPr lang="ru-RU" dirty="0">
                <a:solidFill>
                  <a:srgbClr val="7F8D6E"/>
                </a:solidFill>
              </a:rPr>
              <a:t> для верстки та </a:t>
            </a:r>
            <a:r>
              <a:rPr lang="ru-RU" dirty="0" err="1">
                <a:solidFill>
                  <a:srgbClr val="7F8D6E"/>
                </a:solidFill>
              </a:rPr>
              <a:t>оформлення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матеріалів</a:t>
            </a:r>
            <a:r>
              <a:rPr lang="ru-RU" dirty="0">
                <a:solidFill>
                  <a:srgbClr val="7F8D6E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9C9C9"/>
              </a:clrFrom>
              <a:clrTo>
                <a:srgbClr val="C9C9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7"/>
          <a:stretch/>
        </p:blipFill>
        <p:spPr>
          <a:xfrm>
            <a:off x="0" y="1168401"/>
            <a:ext cx="7627643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3106870"/>
          </a:xfrm>
        </p:spPr>
        <p:txBody>
          <a:bodyPr>
            <a:normAutofit fontScale="90000"/>
          </a:bodyPr>
          <a:lstStyle/>
          <a:p>
            <a:r>
              <a:rPr lang="ru-RU" dirty="0"/>
              <a:t>3. Роль </a:t>
            </a:r>
            <a:r>
              <a:rPr lang="ru-RU" dirty="0" err="1"/>
              <a:t>відділу</a:t>
            </a:r>
            <a:r>
              <a:rPr lang="ru-RU" dirty="0"/>
              <a:t> маркетингу в </a:t>
            </a:r>
            <a:r>
              <a:rPr lang="ru-RU" dirty="0" err="1"/>
              <a:t>популяризації</a:t>
            </a:r>
            <a:r>
              <a:rPr lang="ru-RU" dirty="0"/>
              <a:t> та </a:t>
            </a:r>
            <a:r>
              <a:rPr lang="ru-RU" dirty="0" err="1"/>
              <a:t>просуванні</a:t>
            </a:r>
            <a:r>
              <a:rPr lang="ru-RU" dirty="0"/>
              <a:t> </a:t>
            </a:r>
            <a:r>
              <a:rPr lang="ru-RU" dirty="0" err="1"/>
              <a:t>періодичного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3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94640"/>
            <a:ext cx="1176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F8D6E"/>
                </a:solidFill>
              </a:rPr>
              <a:t>Маркетингу в </a:t>
            </a:r>
            <a:r>
              <a:rPr lang="ru-RU" dirty="0" err="1">
                <a:solidFill>
                  <a:srgbClr val="7F8D6E"/>
                </a:solidFill>
              </a:rPr>
              <a:t>розвинених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капіталістичних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країнах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із</a:t>
            </a:r>
            <a:r>
              <a:rPr lang="ru-RU" dirty="0">
                <a:solidFill>
                  <a:srgbClr val="7F8D6E"/>
                </a:solidFill>
              </a:rPr>
              <a:t> самого початку </a:t>
            </a:r>
            <a:r>
              <a:rPr lang="ru-RU" dirty="0" err="1">
                <a:solidFill>
                  <a:srgbClr val="7F8D6E"/>
                </a:solidFill>
              </a:rPr>
              <a:t>впровадження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ринкової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економіки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приділяється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надзвичайно</a:t>
            </a:r>
            <a:r>
              <a:rPr lang="ru-RU" dirty="0">
                <a:solidFill>
                  <a:srgbClr val="7F8D6E"/>
                </a:solidFill>
              </a:rPr>
              <a:t> велика </a:t>
            </a:r>
            <a:r>
              <a:rPr lang="ru-RU" dirty="0" err="1">
                <a:solidFill>
                  <a:srgbClr val="7F8D6E"/>
                </a:solidFill>
              </a:rPr>
              <a:t>увага</a:t>
            </a:r>
            <a:r>
              <a:rPr lang="ru-RU" dirty="0" smtClean="0">
                <a:solidFill>
                  <a:srgbClr val="7F8D6E"/>
                </a:solidFill>
              </a:rPr>
              <a:t>.</a:t>
            </a:r>
            <a:endParaRPr lang="ru-RU" dirty="0">
              <a:solidFill>
                <a:srgbClr val="7F8D6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52731"/>
            <a:ext cx="77622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rgbClr val="7F8D6E"/>
                </a:solidFill>
              </a:rPr>
              <a:t>Світова</a:t>
            </a:r>
            <a:r>
              <a:rPr lang="ru-RU" dirty="0">
                <a:solidFill>
                  <a:srgbClr val="7F8D6E"/>
                </a:solidFill>
              </a:rPr>
              <a:t> практика </a:t>
            </a:r>
            <a:r>
              <a:rPr lang="ru-RU" dirty="0" err="1">
                <a:solidFill>
                  <a:srgbClr val="7F8D6E"/>
                </a:solidFill>
              </a:rPr>
              <a:t>свідчить</a:t>
            </a:r>
            <a:r>
              <a:rPr lang="ru-RU" dirty="0">
                <a:solidFill>
                  <a:srgbClr val="7F8D6E"/>
                </a:solidFill>
              </a:rPr>
              <a:t>: </a:t>
            </a:r>
            <a:r>
              <a:rPr lang="ru-RU" dirty="0" err="1">
                <a:solidFill>
                  <a:srgbClr val="7F8D6E"/>
                </a:solidFill>
              </a:rPr>
              <a:t>видавничо-інформаційна</a:t>
            </a:r>
            <a:r>
              <a:rPr lang="ru-RU" dirty="0">
                <a:solidFill>
                  <a:srgbClr val="7F8D6E"/>
                </a:solidFill>
              </a:rPr>
              <a:t> справа – один </a:t>
            </a:r>
            <a:r>
              <a:rPr lang="ru-RU" dirty="0" err="1">
                <a:solidFill>
                  <a:srgbClr val="7F8D6E"/>
                </a:solidFill>
              </a:rPr>
              <a:t>із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найвигідніших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видів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бізнесу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який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забезпечує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надприбутки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економіки</a:t>
            </a:r>
            <a:r>
              <a:rPr lang="ru-RU" dirty="0">
                <a:solidFill>
                  <a:srgbClr val="7F8D6E"/>
                </a:solidFill>
              </a:rPr>
              <a:t>. </a:t>
            </a:r>
            <a:r>
              <a:rPr lang="ru-RU" dirty="0" err="1">
                <a:solidFill>
                  <a:srgbClr val="7F8D6E"/>
                </a:solidFill>
              </a:rPr>
              <a:t>Витрати</a:t>
            </a:r>
            <a:r>
              <a:rPr lang="ru-RU" dirty="0">
                <a:solidFill>
                  <a:srgbClr val="7F8D6E"/>
                </a:solidFill>
              </a:rPr>
              <a:t> на </a:t>
            </a:r>
            <a:r>
              <a:rPr lang="ru-RU" dirty="0" err="1">
                <a:solidFill>
                  <a:srgbClr val="7F8D6E"/>
                </a:solidFill>
              </a:rPr>
              <a:t>виробництво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продукції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друкованих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засобів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масової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комунікації</a:t>
            </a:r>
            <a:r>
              <a:rPr lang="ru-RU" dirty="0">
                <a:solidFill>
                  <a:srgbClr val="7F8D6E"/>
                </a:solidFill>
              </a:rPr>
              <a:t> та доставку до </a:t>
            </a:r>
            <a:r>
              <a:rPr lang="ru-RU" dirty="0" err="1">
                <a:solidFill>
                  <a:srgbClr val="7F8D6E"/>
                </a:solidFill>
              </a:rPr>
              <a:t>читачів</a:t>
            </a:r>
            <a:r>
              <a:rPr lang="ru-RU" dirty="0">
                <a:solidFill>
                  <a:srgbClr val="7F8D6E"/>
                </a:solidFill>
              </a:rPr>
              <a:t> стали </a:t>
            </a:r>
            <a:r>
              <a:rPr lang="ru-RU" dirty="0" err="1">
                <a:solidFill>
                  <a:srgbClr val="7F8D6E"/>
                </a:solidFill>
              </a:rPr>
              <a:t>набагато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перевищувати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грошові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надходження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від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її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реалізації</a:t>
            </a:r>
            <a:r>
              <a:rPr lang="ru-RU" dirty="0">
                <a:solidFill>
                  <a:srgbClr val="7F8D6E"/>
                </a:solidFill>
              </a:rPr>
              <a:t>. </a:t>
            </a:r>
            <a:r>
              <a:rPr lang="ru-RU" dirty="0" err="1">
                <a:solidFill>
                  <a:srgbClr val="7F8D6E"/>
                </a:solidFill>
              </a:rPr>
              <a:t>Розрив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господарських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зв'язків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зростаюча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інфляція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різке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подорожчання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паперу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поліграфічних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матеріалів</a:t>
            </a:r>
            <a:r>
              <a:rPr lang="ru-RU" dirty="0">
                <a:solidFill>
                  <a:srgbClr val="7F8D6E"/>
                </a:solidFill>
              </a:rPr>
              <a:t> і </a:t>
            </a:r>
            <a:r>
              <a:rPr lang="ru-RU" dirty="0" err="1">
                <a:solidFill>
                  <a:srgbClr val="7F8D6E"/>
                </a:solidFill>
              </a:rPr>
              <a:t>робіт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послуг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зв'язківців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підірвали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економічну</a:t>
            </a:r>
            <a:r>
              <a:rPr lang="ru-RU" dirty="0">
                <a:solidFill>
                  <a:srgbClr val="7F8D6E"/>
                </a:solidFill>
              </a:rPr>
              <a:t> базу </a:t>
            </a:r>
            <a:r>
              <a:rPr lang="ru-RU" dirty="0" err="1">
                <a:solidFill>
                  <a:srgbClr val="7F8D6E"/>
                </a:solidFill>
              </a:rPr>
              <a:t>української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періодики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Отже</a:t>
            </a:r>
            <a:r>
              <a:rPr lang="ru-RU" dirty="0">
                <a:solidFill>
                  <a:srgbClr val="7F8D6E"/>
                </a:solidFill>
              </a:rPr>
              <a:t>, на перший план </a:t>
            </a:r>
            <a:r>
              <a:rPr lang="ru-RU" dirty="0" err="1">
                <a:solidFill>
                  <a:srgbClr val="7F8D6E"/>
                </a:solidFill>
              </a:rPr>
              <a:t>постали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проблеми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фінансового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зміцнення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періодичних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видань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України</a:t>
            </a:r>
            <a:r>
              <a:rPr lang="ru-RU" dirty="0">
                <a:solidFill>
                  <a:srgbClr val="7F8D6E"/>
                </a:solidFill>
              </a:rPr>
              <a:t>. </a:t>
            </a:r>
            <a:r>
              <a:rPr lang="ru-RU" dirty="0" err="1">
                <a:solidFill>
                  <a:srgbClr val="7F8D6E"/>
                </a:solidFill>
              </a:rPr>
              <a:t>Щоб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друковані</a:t>
            </a:r>
            <a:r>
              <a:rPr lang="ru-RU" dirty="0">
                <a:solidFill>
                  <a:srgbClr val="7F8D6E"/>
                </a:solidFill>
              </a:rPr>
              <a:t> ЗМІ не </a:t>
            </a:r>
            <a:r>
              <a:rPr lang="ru-RU" dirty="0" err="1">
                <a:solidFill>
                  <a:srgbClr val="7F8D6E"/>
                </a:solidFill>
              </a:rPr>
              <a:t>були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збитковими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необхідно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видавати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газети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журнали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інші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друковані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засоби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масової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інформації</a:t>
            </a:r>
            <a:r>
              <a:rPr lang="ru-RU" dirty="0">
                <a:solidFill>
                  <a:srgbClr val="7F8D6E"/>
                </a:solidFill>
              </a:rPr>
              <a:t> і </a:t>
            </a:r>
            <a:r>
              <a:rPr lang="ru-RU" dirty="0" err="1">
                <a:solidFill>
                  <a:srgbClr val="7F8D6E"/>
                </a:solidFill>
              </a:rPr>
              <a:t>доставляти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їх</a:t>
            </a:r>
            <a:r>
              <a:rPr lang="ru-RU" dirty="0">
                <a:solidFill>
                  <a:srgbClr val="7F8D6E"/>
                </a:solidFill>
              </a:rPr>
              <a:t> до </a:t>
            </a:r>
            <a:r>
              <a:rPr lang="ru-RU" dirty="0" err="1">
                <a:solidFill>
                  <a:srgbClr val="7F8D6E"/>
                </a:solidFill>
              </a:rPr>
              <a:t>читачів</a:t>
            </a:r>
            <a:r>
              <a:rPr lang="ru-RU" dirty="0">
                <a:solidFill>
                  <a:srgbClr val="7F8D6E"/>
                </a:solidFill>
              </a:rPr>
              <a:t> з </a:t>
            </a:r>
            <a:r>
              <a:rPr lang="ru-RU" dirty="0" err="1">
                <a:solidFill>
                  <a:srgbClr val="7F8D6E"/>
                </a:solidFill>
              </a:rPr>
              <a:t>мінімальною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витратою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коштів</a:t>
            </a:r>
            <a:r>
              <a:rPr lang="ru-RU" dirty="0">
                <a:solidFill>
                  <a:srgbClr val="7F8D6E"/>
                </a:solidFill>
              </a:rPr>
              <a:t>, а </a:t>
            </a:r>
            <a:r>
              <a:rPr lang="ru-RU" dirty="0" err="1">
                <a:solidFill>
                  <a:srgbClr val="7F8D6E"/>
                </a:solidFill>
              </a:rPr>
              <a:t>також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вигідно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їх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продавати</a:t>
            </a:r>
            <a:r>
              <a:rPr lang="ru-RU" dirty="0">
                <a:solidFill>
                  <a:srgbClr val="7F8D6E"/>
                </a:solidFill>
              </a:rPr>
              <a:t> і </a:t>
            </a:r>
            <a:r>
              <a:rPr lang="ru-RU" dirty="0" err="1">
                <a:solidFill>
                  <a:srgbClr val="7F8D6E"/>
                </a:solidFill>
              </a:rPr>
              <a:t>отримувати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якомога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більшому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маркетингові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завданням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якого</a:t>
            </a:r>
            <a:r>
              <a:rPr lang="ru-RU" dirty="0">
                <a:solidFill>
                  <a:srgbClr val="7F8D6E"/>
                </a:solidFill>
              </a:rPr>
              <a:t> є </a:t>
            </a:r>
            <a:r>
              <a:rPr lang="ru-RU" dirty="0" err="1">
                <a:solidFill>
                  <a:srgbClr val="7F8D6E"/>
                </a:solidFill>
              </a:rPr>
              <a:t>всебічний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аналіз</a:t>
            </a:r>
            <a:r>
              <a:rPr lang="ru-RU" dirty="0">
                <a:solidFill>
                  <a:srgbClr val="7F8D6E"/>
                </a:solidFill>
              </a:rPr>
              <a:t> і </a:t>
            </a:r>
            <a:r>
              <a:rPr lang="ru-RU" dirty="0" err="1">
                <a:solidFill>
                  <a:srgbClr val="7F8D6E"/>
                </a:solidFill>
              </a:rPr>
              <a:t>врахування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ринкових</a:t>
            </a:r>
            <a:r>
              <a:rPr lang="ru-RU" dirty="0">
                <a:solidFill>
                  <a:srgbClr val="7F8D6E"/>
                </a:solidFill>
              </a:rPr>
              <a:t> умов </a:t>
            </a:r>
            <a:r>
              <a:rPr lang="ru-RU" dirty="0" err="1">
                <a:solidFill>
                  <a:srgbClr val="7F8D6E"/>
                </a:solidFill>
              </a:rPr>
              <a:t>господарювання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редакції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розробка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шляхів</a:t>
            </a:r>
            <a:r>
              <a:rPr lang="ru-RU" dirty="0">
                <a:solidFill>
                  <a:srgbClr val="7F8D6E"/>
                </a:solidFill>
              </a:rPr>
              <a:t> і </a:t>
            </a:r>
            <a:r>
              <a:rPr lang="ru-RU" dirty="0" err="1">
                <a:solidFill>
                  <a:srgbClr val="7F8D6E"/>
                </a:solidFill>
              </a:rPr>
              <a:t>методів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упровадження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свого</a:t>
            </a:r>
            <a:r>
              <a:rPr lang="ru-RU" dirty="0">
                <a:solidFill>
                  <a:srgbClr val="7F8D6E"/>
                </a:solidFill>
              </a:rPr>
              <a:t> товару (</a:t>
            </a:r>
            <a:r>
              <a:rPr lang="ru-RU" dirty="0" err="1">
                <a:solidFill>
                  <a:srgbClr val="7F8D6E"/>
                </a:solidFill>
              </a:rPr>
              <a:t>газетно-журнальної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продукції</a:t>
            </a:r>
            <a:r>
              <a:rPr lang="ru-RU" dirty="0">
                <a:solidFill>
                  <a:srgbClr val="7F8D6E"/>
                </a:solidFill>
              </a:rPr>
              <a:t>) на </a:t>
            </a:r>
            <a:r>
              <a:rPr lang="ru-RU" dirty="0" err="1">
                <a:solidFill>
                  <a:srgbClr val="7F8D6E"/>
                </a:solidFill>
              </a:rPr>
              <a:t>ринок</a:t>
            </a:r>
            <a:r>
              <a:rPr lang="ru-RU" dirty="0">
                <a:solidFill>
                  <a:srgbClr val="7F8D6E"/>
                </a:solidFill>
              </a:rPr>
              <a:t> і </a:t>
            </a:r>
            <a:r>
              <a:rPr lang="ru-RU" dirty="0" err="1">
                <a:solidFill>
                  <a:srgbClr val="7F8D6E"/>
                </a:solidFill>
              </a:rPr>
              <a:t>розширення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обсягів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його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реалізації</a:t>
            </a:r>
            <a:r>
              <a:rPr lang="ru-RU" dirty="0">
                <a:solidFill>
                  <a:srgbClr val="7F8D6E"/>
                </a:solidFill>
              </a:rPr>
              <a:t>. В </a:t>
            </a:r>
            <a:r>
              <a:rPr lang="ru-RU" dirty="0" err="1">
                <a:solidFill>
                  <a:srgbClr val="7F8D6E"/>
                </a:solidFill>
              </a:rPr>
              <a:t>Україні</a:t>
            </a:r>
            <a:r>
              <a:rPr lang="ru-RU" dirty="0">
                <a:solidFill>
                  <a:srgbClr val="7F8D6E"/>
                </a:solidFill>
              </a:rPr>
              <a:t> такими на </a:t>
            </a:r>
            <a:r>
              <a:rPr lang="ru-RU" dirty="0" err="1">
                <a:solidFill>
                  <a:srgbClr val="7F8D6E"/>
                </a:solidFill>
              </a:rPr>
              <a:t>сьогодні</a:t>
            </a:r>
            <a:r>
              <a:rPr lang="ru-RU" dirty="0">
                <a:solidFill>
                  <a:srgbClr val="7F8D6E"/>
                </a:solidFill>
              </a:rPr>
              <a:t> є газета для селян "</a:t>
            </a:r>
            <a:r>
              <a:rPr lang="ru-RU" dirty="0" err="1">
                <a:solidFill>
                  <a:srgbClr val="7F8D6E"/>
                </a:solidFill>
              </a:rPr>
              <a:t>Сільські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вісті</a:t>
            </a:r>
            <a:r>
              <a:rPr lang="ru-RU" dirty="0">
                <a:solidFill>
                  <a:srgbClr val="7F8D6E"/>
                </a:solidFill>
              </a:rPr>
              <a:t>" та </a:t>
            </a:r>
            <a:r>
              <a:rPr lang="ru-RU" dirty="0" err="1">
                <a:solidFill>
                  <a:srgbClr val="7F8D6E"/>
                </a:solidFill>
              </a:rPr>
              <a:t>громадсько-політичний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тижневик</a:t>
            </a:r>
            <a:r>
              <a:rPr lang="ru-RU" dirty="0">
                <a:solidFill>
                  <a:srgbClr val="7F8D6E"/>
                </a:solidFill>
              </a:rPr>
              <a:t> "Зеркало недели</a:t>
            </a:r>
            <a:r>
              <a:rPr lang="ru-RU" dirty="0" smtClean="0">
                <a:solidFill>
                  <a:srgbClr val="7F8D6E"/>
                </a:solidFill>
              </a:rPr>
              <a:t>".</a:t>
            </a:r>
            <a:endParaRPr lang="ru-RU" dirty="0">
              <a:solidFill>
                <a:srgbClr val="7F8D6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30" y="1950720"/>
            <a:ext cx="7425689" cy="33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5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6560" y="197346"/>
            <a:ext cx="64922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умовах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ринкової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економіки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редакцію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газети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журналу </a:t>
            </a:r>
            <a:r>
              <a:rPr lang="ru-RU" dirty="0" err="1">
                <a:solidFill>
                  <a:schemeClr val="bg1"/>
                </a:solidFill>
              </a:rPr>
              <a:t>потрібно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розглядати</a:t>
            </a:r>
            <a:r>
              <a:rPr lang="ru-RU" dirty="0">
                <a:solidFill>
                  <a:schemeClr val="bg1"/>
                </a:solidFill>
              </a:rPr>
              <a:t> як </a:t>
            </a:r>
            <a:r>
              <a:rPr lang="ru-RU" dirty="0" err="1">
                <a:solidFill>
                  <a:schemeClr val="bg1"/>
                </a:solidFill>
              </a:rPr>
              <a:t>комерційне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підприємство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самостійний</a:t>
            </a:r>
            <a:r>
              <a:rPr lang="ru-RU" dirty="0">
                <a:solidFill>
                  <a:schemeClr val="bg1"/>
                </a:solidFill>
              </a:rPr>
              <a:t>, з правами </a:t>
            </a:r>
            <a:r>
              <a:rPr lang="ru-RU" dirty="0" err="1">
                <a:solidFill>
                  <a:schemeClr val="bg1"/>
                </a:solidFill>
              </a:rPr>
              <a:t>юридичної</a:t>
            </a:r>
            <a:r>
              <a:rPr lang="ru-RU" dirty="0">
                <a:solidFill>
                  <a:schemeClr val="bg1"/>
                </a:solidFill>
              </a:rPr>
              <a:t> особи, </a:t>
            </a:r>
            <a:r>
              <a:rPr lang="ru-RU" dirty="0" err="1">
                <a:solidFill>
                  <a:schemeClr val="bg1"/>
                </a:solidFill>
              </a:rPr>
              <a:t>суб'єкт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господарювання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діє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умовах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самофінансування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Повноцінна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фінансова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діяльність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кількість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найманих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працівників</a:t>
            </a:r>
            <a:r>
              <a:rPr lang="ru-RU" dirty="0">
                <a:solidFill>
                  <a:schemeClr val="bg1"/>
                </a:solidFill>
              </a:rPr>
              <a:t>, регулярна потреба в </a:t>
            </a:r>
            <a:r>
              <a:rPr lang="ru-RU" dirty="0" err="1">
                <a:solidFill>
                  <a:schemeClr val="bg1"/>
                </a:solidFill>
              </a:rPr>
              <a:t>інвестиціях</a:t>
            </a:r>
            <a:r>
              <a:rPr lang="ru-RU" dirty="0">
                <a:solidFill>
                  <a:schemeClr val="bg1"/>
                </a:solidFill>
              </a:rPr>
              <a:t>, реальна </a:t>
            </a:r>
            <a:r>
              <a:rPr lang="ru-RU" dirty="0" err="1">
                <a:solidFill>
                  <a:schemeClr val="bg1"/>
                </a:solidFill>
              </a:rPr>
              <a:t>ціна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собівартість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продукції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аспекти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преси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ставлять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в один ряд з </a:t>
            </a:r>
            <a:r>
              <a:rPr lang="ru-RU" dirty="0" err="1">
                <a:solidFill>
                  <a:schemeClr val="bg1"/>
                </a:solidFill>
              </a:rPr>
              <a:t>усіма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виробничими</a:t>
            </a:r>
            <a:r>
              <a:rPr lang="ru-RU" dirty="0">
                <a:solidFill>
                  <a:schemeClr val="bg1"/>
                </a:solidFill>
              </a:rPr>
              <a:t> структурами. </a:t>
            </a:r>
            <a:r>
              <a:rPr lang="ru-RU" dirty="0" err="1">
                <a:solidFill>
                  <a:schemeClr val="bg1"/>
                </a:solidFill>
              </a:rPr>
              <a:t>Періодичні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сьогодні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справжні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підприємства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виробничим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процесом</a:t>
            </a:r>
            <a:r>
              <a:rPr lang="ru-RU" dirty="0">
                <a:solidFill>
                  <a:schemeClr val="bg1"/>
                </a:solidFill>
              </a:rPr>
              <a:t>. У </a:t>
            </a:r>
            <a:r>
              <a:rPr lang="ru-RU" dirty="0" err="1">
                <a:solidFill>
                  <a:schemeClr val="bg1"/>
                </a:solidFill>
              </a:rPr>
              <a:t>сучасній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редакції</a:t>
            </a:r>
            <a:r>
              <a:rPr lang="ru-RU" dirty="0">
                <a:solidFill>
                  <a:schemeClr val="bg1"/>
                </a:solidFill>
              </a:rPr>
              <a:t>, коли в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структуру, </a:t>
            </a:r>
            <a:r>
              <a:rPr lang="ru-RU" dirty="0" err="1">
                <a:solidFill>
                  <a:schemeClr val="bg1"/>
                </a:solidFill>
              </a:rPr>
              <a:t>крім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творчої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частини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увійшли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постачання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виробництво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збут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присутні</a:t>
            </a:r>
            <a:r>
              <a:rPr lang="ru-RU" dirty="0">
                <a:solidFill>
                  <a:schemeClr val="bg1"/>
                </a:solidFill>
              </a:rPr>
              <a:t>, як </a:t>
            </a:r>
            <a:r>
              <a:rPr lang="ru-RU" dirty="0" err="1">
                <a:solidFill>
                  <a:schemeClr val="bg1"/>
                </a:solidFill>
              </a:rPr>
              <a:t>мінімум</a:t>
            </a:r>
            <a:r>
              <a:rPr lang="ru-RU" dirty="0">
                <a:solidFill>
                  <a:schemeClr val="bg1"/>
                </a:solidFill>
              </a:rPr>
              <a:t>, два </a:t>
            </a:r>
            <a:r>
              <a:rPr lang="ru-RU" dirty="0" err="1">
                <a:solidFill>
                  <a:schemeClr val="bg1"/>
                </a:solidFill>
              </a:rPr>
              <a:t>типи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праці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творчий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журналістський</a:t>
            </a:r>
            <a:r>
              <a:rPr lang="ru-RU" dirty="0">
                <a:solidFill>
                  <a:schemeClr val="bg1"/>
                </a:solidFill>
              </a:rPr>
              <a:t>) і </a:t>
            </a:r>
            <a:r>
              <a:rPr lang="ru-RU" dirty="0" err="1">
                <a:solidFill>
                  <a:schemeClr val="bg1"/>
                </a:solidFill>
              </a:rPr>
              <a:t>технологічний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менеджерський</a:t>
            </a:r>
            <a:r>
              <a:rPr lang="ru-RU" dirty="0">
                <a:solidFill>
                  <a:schemeClr val="bg1"/>
                </a:solidFill>
              </a:rPr>
              <a:t>). </a:t>
            </a:r>
            <a:r>
              <a:rPr lang="ru-RU" dirty="0" err="1">
                <a:solidFill>
                  <a:schemeClr val="bg1"/>
                </a:solidFill>
              </a:rPr>
              <a:t>Незалежно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змісту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політичної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орієнтації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преса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завжди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залишається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своєрідним</a:t>
            </a:r>
            <a:r>
              <a:rPr lang="ru-RU" dirty="0">
                <a:solidFill>
                  <a:schemeClr val="bg1"/>
                </a:solidFill>
              </a:rPr>
              <a:t> сплавом продукту </a:t>
            </a:r>
            <a:r>
              <a:rPr lang="ru-RU" dirty="0" err="1">
                <a:solidFill>
                  <a:schemeClr val="bg1"/>
                </a:solidFill>
              </a:rPr>
              <a:t>інтелектуальної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творчості</a:t>
            </a:r>
            <a:r>
              <a:rPr lang="ru-RU" dirty="0">
                <a:solidFill>
                  <a:schemeClr val="bg1"/>
                </a:solidFill>
              </a:rPr>
              <a:t> та продукту </a:t>
            </a:r>
            <a:r>
              <a:rPr lang="ru-RU" dirty="0" err="1">
                <a:solidFill>
                  <a:schemeClr val="bg1"/>
                </a:solidFill>
              </a:rPr>
              <a:t>матеріального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треба </a:t>
            </a:r>
            <a:r>
              <a:rPr lang="ru-RU" dirty="0" err="1">
                <a:solidFill>
                  <a:schemeClr val="bg1"/>
                </a:solidFill>
              </a:rPr>
              <a:t>вміти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вигідно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продати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Завоювання</a:t>
            </a:r>
            <a:r>
              <a:rPr lang="ru-RU" dirty="0">
                <a:solidFill>
                  <a:schemeClr val="bg1"/>
                </a:solidFill>
              </a:rPr>
              <a:t> ринку, </a:t>
            </a:r>
            <a:r>
              <a:rPr lang="ru-RU" dirty="0" err="1">
                <a:solidFill>
                  <a:schemeClr val="bg1"/>
                </a:solidFill>
              </a:rPr>
              <a:t>рентабельність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інформаційного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підприємства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досягаються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переважно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завдяки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талановитих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журналістів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творчих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працівників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уважно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стежать</a:t>
            </a:r>
            <a:r>
              <a:rPr lang="ru-RU" dirty="0">
                <a:solidFill>
                  <a:schemeClr val="bg1"/>
                </a:solidFill>
              </a:rPr>
              <a:t> за станом </a:t>
            </a:r>
            <a:r>
              <a:rPr lang="ru-RU" dirty="0" err="1">
                <a:solidFill>
                  <a:schemeClr val="bg1"/>
                </a:solidFill>
              </a:rPr>
              <a:t>суспільства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9" y="1592494"/>
            <a:ext cx="5059305" cy="40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74345"/>
            <a:ext cx="56083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rgbClr val="7F8D6E"/>
                </a:solidFill>
              </a:rPr>
              <a:t>Дохід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від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реалізації</a:t>
            </a:r>
            <a:r>
              <a:rPr lang="ru-RU" dirty="0">
                <a:solidFill>
                  <a:srgbClr val="7F8D6E"/>
                </a:solidFill>
              </a:rPr>
              <a:t> газет, </a:t>
            </a:r>
            <a:r>
              <a:rPr lang="ru-RU" dirty="0" err="1">
                <a:solidFill>
                  <a:srgbClr val="7F8D6E"/>
                </a:solidFill>
              </a:rPr>
              <a:t>журналів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інших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друкованих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засобів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масової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інформації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залежить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від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реалізованого</a:t>
            </a:r>
            <a:r>
              <a:rPr lang="ru-RU" dirty="0">
                <a:solidFill>
                  <a:srgbClr val="7F8D6E"/>
                </a:solidFill>
              </a:rPr>
              <a:t> тиражу </a:t>
            </a:r>
            <a:r>
              <a:rPr lang="ru-RU" dirty="0" err="1">
                <a:solidFill>
                  <a:srgbClr val="7F8D6E"/>
                </a:solidFill>
              </a:rPr>
              <a:t>періодичного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видання</a:t>
            </a:r>
            <a:r>
              <a:rPr lang="ru-RU" dirty="0">
                <a:solidFill>
                  <a:srgbClr val="7F8D6E"/>
                </a:solidFill>
              </a:rPr>
              <a:t> та </a:t>
            </a:r>
            <a:r>
              <a:rPr lang="ru-RU" dirty="0" err="1">
                <a:solidFill>
                  <a:srgbClr val="7F8D6E"/>
                </a:solidFill>
              </a:rPr>
              <a:t>ціни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його</a:t>
            </a:r>
            <a:r>
              <a:rPr lang="ru-RU" dirty="0">
                <a:solidFill>
                  <a:srgbClr val="7F8D6E"/>
                </a:solidFill>
              </a:rPr>
              <a:t> номера. </a:t>
            </a:r>
            <a:r>
              <a:rPr lang="ru-RU" dirty="0" err="1">
                <a:solidFill>
                  <a:srgbClr val="7F8D6E"/>
                </a:solidFill>
              </a:rPr>
              <a:t>Поряд</a:t>
            </a:r>
            <a:r>
              <a:rPr lang="ru-RU" dirty="0">
                <a:solidFill>
                  <a:srgbClr val="7F8D6E"/>
                </a:solidFill>
              </a:rPr>
              <a:t> з </a:t>
            </a:r>
            <a:r>
              <a:rPr lang="ru-RU" dirty="0" err="1">
                <a:solidFill>
                  <a:srgbClr val="7F8D6E"/>
                </a:solidFill>
              </a:rPr>
              <a:t>абсолютним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збільшенням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кількості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періодичних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видань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помітно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зменшилися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тиражі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що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пояснюється</a:t>
            </a:r>
            <a:r>
              <a:rPr lang="ru-RU" dirty="0">
                <a:solidFill>
                  <a:srgbClr val="7F8D6E"/>
                </a:solidFill>
              </a:rPr>
              <a:t> не </a:t>
            </a:r>
            <a:r>
              <a:rPr lang="ru-RU" dirty="0" err="1">
                <a:solidFill>
                  <a:srgbClr val="7F8D6E"/>
                </a:solidFill>
              </a:rPr>
              <a:t>стільки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зниженням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читацького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інтересу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скільки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несприятливою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економічною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ситуацією</a:t>
            </a:r>
            <a:r>
              <a:rPr lang="ru-RU" dirty="0">
                <a:solidFill>
                  <a:srgbClr val="7F8D6E"/>
                </a:solidFill>
              </a:rPr>
              <a:t> в </a:t>
            </a:r>
            <a:r>
              <a:rPr lang="ru-RU" dirty="0" err="1">
                <a:solidFill>
                  <a:srgbClr val="7F8D6E"/>
                </a:solidFill>
              </a:rPr>
              <a:t>державі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зниженням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життєвого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рівня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населення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високими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цінами</a:t>
            </a:r>
            <a:r>
              <a:rPr lang="ru-RU" dirty="0">
                <a:solidFill>
                  <a:srgbClr val="7F8D6E"/>
                </a:solidFill>
              </a:rPr>
              <a:t> на </a:t>
            </a:r>
            <a:r>
              <a:rPr lang="ru-RU" dirty="0" err="1">
                <a:solidFill>
                  <a:srgbClr val="7F8D6E"/>
                </a:solidFill>
              </a:rPr>
              <a:t>папір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послуги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зв'язку</a:t>
            </a:r>
            <a:r>
              <a:rPr lang="ru-RU" dirty="0">
                <a:solidFill>
                  <a:srgbClr val="7F8D6E"/>
                </a:solidFill>
              </a:rPr>
              <a:t> й </a:t>
            </a:r>
            <a:r>
              <a:rPr lang="ru-RU" dirty="0" err="1">
                <a:solidFill>
                  <a:srgbClr val="7F8D6E"/>
                </a:solidFill>
              </a:rPr>
              <a:t>поліграфії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що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зумовлює</a:t>
            </a:r>
            <a:r>
              <a:rPr lang="ru-RU" dirty="0">
                <a:solidFill>
                  <a:srgbClr val="7F8D6E"/>
                </a:solidFill>
              </a:rPr>
              <a:t> й </a:t>
            </a:r>
            <a:r>
              <a:rPr lang="ru-RU" dirty="0" err="1">
                <a:solidFill>
                  <a:srgbClr val="7F8D6E"/>
                </a:solidFill>
              </a:rPr>
              <a:t>зростання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цін</a:t>
            </a:r>
            <a:r>
              <a:rPr lang="ru-RU" dirty="0">
                <a:solidFill>
                  <a:srgbClr val="7F8D6E"/>
                </a:solidFill>
              </a:rPr>
              <a:t> самих </a:t>
            </a:r>
            <a:r>
              <a:rPr lang="ru-RU" dirty="0" err="1">
                <a:solidFill>
                  <a:srgbClr val="7F8D6E"/>
                </a:solidFill>
              </a:rPr>
              <a:t>видань</a:t>
            </a:r>
            <a:r>
              <a:rPr lang="ru-RU" dirty="0">
                <a:solidFill>
                  <a:srgbClr val="7F8D6E"/>
                </a:solidFill>
              </a:rPr>
              <a:t>. </a:t>
            </a:r>
            <a:r>
              <a:rPr lang="ru-RU" dirty="0" err="1">
                <a:solidFill>
                  <a:srgbClr val="7F8D6E"/>
                </a:solidFill>
              </a:rPr>
              <a:t>Беручи</a:t>
            </a:r>
            <a:r>
              <a:rPr lang="ru-RU" dirty="0">
                <a:solidFill>
                  <a:srgbClr val="7F8D6E"/>
                </a:solidFill>
              </a:rPr>
              <a:t> участь у </a:t>
            </a:r>
            <a:r>
              <a:rPr lang="ru-RU" dirty="0" err="1">
                <a:solidFill>
                  <a:srgbClr val="7F8D6E"/>
                </a:solidFill>
              </a:rPr>
              <a:t>жорсткій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конкурентній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боротьбі</a:t>
            </a:r>
            <a:r>
              <a:rPr lang="ru-RU" dirty="0">
                <a:solidFill>
                  <a:srgbClr val="7F8D6E"/>
                </a:solidFill>
              </a:rPr>
              <a:t> за </a:t>
            </a:r>
            <a:r>
              <a:rPr lang="ru-RU" dirty="0" err="1">
                <a:solidFill>
                  <a:srgbClr val="7F8D6E"/>
                </a:solidFill>
              </a:rPr>
              <a:t>ринок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збуту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редакції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зобов'язані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нині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турбуватися</a:t>
            </a:r>
            <a:r>
              <a:rPr lang="ru-RU" dirty="0">
                <a:solidFill>
                  <a:srgbClr val="7F8D6E"/>
                </a:solidFill>
              </a:rPr>
              <a:t> не </a:t>
            </a:r>
            <a:r>
              <a:rPr lang="ru-RU" dirty="0" err="1">
                <a:solidFill>
                  <a:srgbClr val="7F8D6E"/>
                </a:solidFill>
              </a:rPr>
              <a:t>лише</a:t>
            </a:r>
            <a:r>
              <a:rPr lang="ru-RU" dirty="0">
                <a:solidFill>
                  <a:srgbClr val="7F8D6E"/>
                </a:solidFill>
              </a:rPr>
              <a:t> про </a:t>
            </a:r>
            <a:r>
              <a:rPr lang="ru-RU" dirty="0" err="1">
                <a:solidFill>
                  <a:srgbClr val="7F8D6E"/>
                </a:solidFill>
              </a:rPr>
              <a:t>якість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своєї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журналістської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продукції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від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якої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значною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мірою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залежить</a:t>
            </a:r>
            <a:r>
              <a:rPr lang="ru-RU" dirty="0">
                <a:solidFill>
                  <a:srgbClr val="7F8D6E"/>
                </a:solidFill>
              </a:rPr>
              <a:t> тираж і </a:t>
            </a:r>
            <a:r>
              <a:rPr lang="ru-RU" dirty="0" err="1">
                <a:solidFill>
                  <a:srgbClr val="7F8D6E"/>
                </a:solidFill>
              </a:rPr>
              <a:t>ціна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примірника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періодичного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видання</a:t>
            </a:r>
            <a:r>
              <a:rPr lang="ru-RU" dirty="0">
                <a:solidFill>
                  <a:srgbClr val="7F8D6E"/>
                </a:solidFill>
              </a:rPr>
              <a:t>, а й про те, як </a:t>
            </a:r>
            <a:r>
              <a:rPr lang="ru-RU" dirty="0" err="1">
                <a:solidFill>
                  <a:srgbClr val="7F8D6E"/>
                </a:solidFill>
              </a:rPr>
              <a:t>знизити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витрати</a:t>
            </a:r>
            <a:r>
              <a:rPr lang="ru-RU" dirty="0">
                <a:solidFill>
                  <a:srgbClr val="7F8D6E"/>
                </a:solidFill>
              </a:rPr>
              <a:t> на </a:t>
            </a:r>
            <a:r>
              <a:rPr lang="ru-RU" dirty="0" err="1">
                <a:solidFill>
                  <a:srgbClr val="7F8D6E"/>
                </a:solidFill>
              </a:rPr>
              <a:t>його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виробництво</a:t>
            </a:r>
            <a:r>
              <a:rPr lang="ru-RU" dirty="0">
                <a:solidFill>
                  <a:srgbClr val="7F8D6E"/>
                </a:solidFill>
              </a:rPr>
              <a:t> і </a:t>
            </a:r>
            <a:r>
              <a:rPr lang="ru-RU" dirty="0" err="1">
                <a:solidFill>
                  <a:srgbClr val="7F8D6E"/>
                </a:solidFill>
              </a:rPr>
              <a:t>забезпечити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збут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виробленої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продукції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із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задовільним</a:t>
            </a:r>
            <a:r>
              <a:rPr lang="ru-RU" dirty="0">
                <a:solidFill>
                  <a:srgbClr val="7F8D6E"/>
                </a:solidFill>
              </a:rPr>
              <a:t>, як </a:t>
            </a:r>
            <a:r>
              <a:rPr lang="ru-RU" dirty="0" err="1">
                <a:solidFill>
                  <a:srgbClr val="7F8D6E"/>
                </a:solidFill>
              </a:rPr>
              <a:t>мінімум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комерційним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підсумком</a:t>
            </a:r>
            <a:r>
              <a:rPr lang="ru-RU" dirty="0" smtClean="0">
                <a:solidFill>
                  <a:srgbClr val="7F8D6E"/>
                </a:solidFill>
              </a:rPr>
              <a:t>.</a:t>
            </a:r>
            <a:endParaRPr lang="ru-RU" dirty="0">
              <a:solidFill>
                <a:srgbClr val="7F8D6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06" b="98142" l="9551" r="92472">
                        <a14:foregroundMark x1="70787" y1="12074" x2="70787" y2="12074"/>
                        <a14:foregroundMark x1="81348" y1="15944" x2="81348" y2="15944"/>
                        <a14:foregroundMark x1="83933" y1="16409" x2="83933" y2="16409"/>
                        <a14:foregroundMark x1="84944" y1="18576" x2="84944" y2="18576"/>
                        <a14:foregroundMark x1="74494" y1="13932" x2="74494" y2="13932"/>
                        <a14:foregroundMark x1="68427" y1="13003" x2="68427" y2="13003"/>
                        <a14:foregroundMark x1="66854" y1="11455" x2="66854" y2="11455"/>
                        <a14:foregroundMark x1="59775" y1="6966" x2="59775" y2="6966"/>
                        <a14:foregroundMark x1="53708" y1="6192" x2="53708" y2="6192"/>
                        <a14:foregroundMark x1="38539" y1="13467" x2="38539" y2="13467"/>
                        <a14:foregroundMark x1="42022" y1="12074" x2="42022" y2="12074"/>
                        <a14:foregroundMark x1="45169" y1="10372" x2="45169" y2="10372"/>
                        <a14:foregroundMark x1="49213" y1="8359" x2="49213" y2="8359"/>
                        <a14:foregroundMark x1="46742" y1="10217" x2="46742" y2="10217"/>
                        <a14:foregroundMark x1="43146" y1="11146" x2="43146" y2="11146"/>
                        <a14:foregroundMark x1="40000" y1="13158" x2="40000" y2="13158"/>
                        <a14:foregroundMark x1="40449" y1="12384" x2="40449" y2="12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2" r="6134"/>
          <a:stretch/>
        </p:blipFill>
        <p:spPr>
          <a:xfrm>
            <a:off x="6167617" y="738505"/>
            <a:ext cx="5922784" cy="51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5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80" y="264161"/>
            <a:ext cx="11623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</a:rPr>
              <a:t>Концепція</a:t>
            </a:r>
            <a:r>
              <a:rPr lang="ru-RU" dirty="0">
                <a:solidFill>
                  <a:schemeClr val="bg1"/>
                </a:solidFill>
              </a:rPr>
              <a:t> маркетингу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виражена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девізом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Марвіна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Смолла</a:t>
            </a:r>
            <a:r>
              <a:rPr lang="ru-RU" dirty="0">
                <a:solidFill>
                  <a:schemeClr val="bg1"/>
                </a:solidFill>
              </a:rPr>
              <a:t>, автора книги "Як </a:t>
            </a:r>
            <a:r>
              <a:rPr lang="ru-RU" dirty="0" err="1">
                <a:solidFill>
                  <a:schemeClr val="bg1"/>
                </a:solidFill>
              </a:rPr>
              <a:t>робити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гроші</a:t>
            </a:r>
            <a:r>
              <a:rPr lang="ru-RU" dirty="0">
                <a:solidFill>
                  <a:schemeClr val="bg1"/>
                </a:solidFill>
              </a:rPr>
              <a:t>": "</a:t>
            </a:r>
            <a:r>
              <a:rPr lang="ru-RU" dirty="0" err="1">
                <a:solidFill>
                  <a:schemeClr val="bg1"/>
                </a:solidFill>
              </a:rPr>
              <a:t>Знайдіть</a:t>
            </a:r>
            <a:r>
              <a:rPr lang="ru-RU" dirty="0">
                <a:solidFill>
                  <a:schemeClr val="bg1"/>
                </a:solidFill>
              </a:rPr>
              <a:t> потребу і </a:t>
            </a:r>
            <a:r>
              <a:rPr lang="ru-RU" dirty="0" err="1">
                <a:solidFill>
                  <a:schemeClr val="bg1"/>
                </a:solidFill>
              </a:rPr>
              <a:t>задовольніть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". Ключ до </a:t>
            </a:r>
            <a:r>
              <a:rPr lang="ru-RU" dirty="0" err="1">
                <a:solidFill>
                  <a:schemeClr val="bg1"/>
                </a:solidFill>
              </a:rPr>
              <a:t>фінансового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успіху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задоволенні</a:t>
            </a:r>
            <a:r>
              <a:rPr lang="ru-RU" dirty="0">
                <a:solidFill>
                  <a:schemeClr val="bg1"/>
                </a:solidFill>
              </a:rPr>
              <a:t> собою, на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думку, </a:t>
            </a:r>
            <a:r>
              <a:rPr lang="ru-RU" dirty="0" err="1">
                <a:solidFill>
                  <a:schemeClr val="bg1"/>
                </a:solidFill>
              </a:rPr>
              <a:t>лежить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цих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п'яти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магічних</a:t>
            </a:r>
            <a:r>
              <a:rPr lang="ru-RU" dirty="0">
                <a:solidFill>
                  <a:schemeClr val="bg1"/>
                </a:solidFill>
              </a:rPr>
              <a:t> словах. </a:t>
            </a:r>
            <a:r>
              <a:rPr lang="ru-RU" dirty="0" err="1">
                <a:solidFill>
                  <a:schemeClr val="bg1"/>
                </a:solidFill>
              </a:rPr>
              <a:t>Отже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необхідно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виробляти</a:t>
            </a:r>
            <a:r>
              <a:rPr lang="ru-RU" dirty="0">
                <a:solidFill>
                  <a:schemeClr val="bg1"/>
                </a:solidFill>
              </a:rPr>
              <a:t> те,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можете </a:t>
            </a:r>
            <a:r>
              <a:rPr lang="ru-RU" dirty="0" err="1">
                <a:solidFill>
                  <a:schemeClr val="bg1"/>
                </a:solidFill>
              </a:rPr>
              <a:t>продати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замість</a:t>
            </a:r>
            <a:r>
              <a:rPr lang="ru-RU" dirty="0">
                <a:solidFill>
                  <a:schemeClr val="bg1"/>
                </a:solidFill>
              </a:rPr>
              <a:t> того,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спробувати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продати</a:t>
            </a:r>
            <a:r>
              <a:rPr lang="ru-RU" dirty="0">
                <a:solidFill>
                  <a:schemeClr val="bg1"/>
                </a:solidFill>
              </a:rPr>
              <a:t> те,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можете </a:t>
            </a:r>
            <a:r>
              <a:rPr lang="ru-RU" dirty="0" err="1">
                <a:solidFill>
                  <a:schemeClr val="bg1"/>
                </a:solidFill>
              </a:rPr>
              <a:t>виробляти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Редакції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важливо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випускати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лише</a:t>
            </a:r>
            <a:r>
              <a:rPr lang="ru-RU" dirty="0">
                <a:solidFill>
                  <a:schemeClr val="bg1"/>
                </a:solidFill>
              </a:rPr>
              <a:t> ту </a:t>
            </a:r>
            <a:r>
              <a:rPr lang="ru-RU" dirty="0" err="1">
                <a:solidFill>
                  <a:schemeClr val="bg1"/>
                </a:solidFill>
              </a:rPr>
              <a:t>продукцію</a:t>
            </a:r>
            <a:r>
              <a:rPr lang="ru-RU" dirty="0">
                <a:solidFill>
                  <a:schemeClr val="bg1"/>
                </a:solidFill>
              </a:rPr>
              <a:t>, яку </a:t>
            </a:r>
            <a:r>
              <a:rPr lang="ru-RU" dirty="0" err="1">
                <a:solidFill>
                  <a:schemeClr val="bg1"/>
                </a:solidFill>
              </a:rPr>
              <a:t>неодмінно</a:t>
            </a:r>
            <a:r>
              <a:rPr lang="ru-RU" dirty="0">
                <a:solidFill>
                  <a:schemeClr val="bg1"/>
                </a:solidFill>
              </a:rPr>
              <a:t> купить </a:t>
            </a:r>
            <a:r>
              <a:rPr lang="ru-RU" dirty="0" err="1">
                <a:solidFill>
                  <a:schemeClr val="bg1"/>
                </a:solidFill>
              </a:rPr>
              <a:t>потенційний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покупець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Тобто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необхідно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оволодіти</a:t>
            </a:r>
            <a:r>
              <a:rPr lang="ru-RU" dirty="0">
                <a:solidFill>
                  <a:schemeClr val="bg1"/>
                </a:solidFill>
              </a:rPr>
              <a:t> маркетингом як </a:t>
            </a:r>
            <a:r>
              <a:rPr lang="ru-RU" dirty="0" err="1">
                <a:solidFill>
                  <a:schemeClr val="bg1"/>
                </a:solidFill>
              </a:rPr>
              <a:t>мистецтвом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просування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журналістської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інформації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масової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аудиторії</a:t>
            </a:r>
            <a:r>
              <a:rPr lang="ru-RU" dirty="0">
                <a:solidFill>
                  <a:schemeClr val="bg1"/>
                </a:solidFill>
              </a:rPr>
              <a:t> з метою </a:t>
            </a:r>
            <a:r>
              <a:rPr lang="ru-RU" dirty="0" err="1">
                <a:solidFill>
                  <a:schemeClr val="bg1"/>
                </a:solidFill>
              </a:rPr>
              <a:t>задоволення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потреб і </a:t>
            </a:r>
            <a:r>
              <a:rPr lang="ru-RU" dirty="0" err="1">
                <a:solidFill>
                  <a:schemeClr val="bg1"/>
                </a:solidFill>
              </a:rPr>
              <a:t>одержання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засобом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масової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інформації</a:t>
            </a:r>
            <a:r>
              <a:rPr lang="ru-RU" dirty="0">
                <a:solidFill>
                  <a:schemeClr val="bg1"/>
                </a:solidFill>
              </a:rPr>
              <a:t> максимально </a:t>
            </a:r>
            <a:r>
              <a:rPr lang="ru-RU" dirty="0" err="1">
                <a:solidFill>
                  <a:schemeClr val="bg1"/>
                </a:solidFill>
              </a:rPr>
              <a:t>можливого</a:t>
            </a:r>
            <a:r>
              <a:rPr lang="ru-RU" dirty="0">
                <a:solidFill>
                  <a:schemeClr val="bg1"/>
                </a:solidFill>
              </a:rPr>
              <a:t> доходу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0" y="2712720"/>
            <a:ext cx="5740400" cy="368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</a:rPr>
              <a:t>Редакція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газети</a:t>
            </a:r>
            <a:r>
              <a:rPr lang="ru-RU" dirty="0">
                <a:solidFill>
                  <a:schemeClr val="bg1"/>
                </a:solidFill>
              </a:rPr>
              <a:t>, з одного боку, </a:t>
            </a:r>
            <a:r>
              <a:rPr lang="ru-RU" dirty="0" err="1">
                <a:solidFill>
                  <a:schemeClr val="bg1"/>
                </a:solidFill>
              </a:rPr>
              <a:t>добивається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збільшення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доходів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результаті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зростання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популярності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видання</a:t>
            </a:r>
            <a:r>
              <a:rPr lang="ru-RU" dirty="0">
                <a:solidFill>
                  <a:schemeClr val="bg1"/>
                </a:solidFill>
              </a:rPr>
              <a:t> (а </a:t>
            </a:r>
            <a:r>
              <a:rPr lang="ru-RU" dirty="0" err="1">
                <a:solidFill>
                  <a:schemeClr val="bg1"/>
                </a:solidFill>
              </a:rPr>
              <a:t>воно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можливе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випадку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задоволення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читацьких</a:t>
            </a:r>
            <a:r>
              <a:rPr lang="ru-RU" dirty="0">
                <a:solidFill>
                  <a:schemeClr val="bg1"/>
                </a:solidFill>
              </a:rPr>
              <a:t> потреб</a:t>
            </a:r>
            <a:r>
              <a:rPr lang="it-IT" dirty="0">
                <a:solidFill>
                  <a:schemeClr val="bg1"/>
                </a:solidFill>
              </a:rPr>
              <a:t>); </a:t>
            </a:r>
            <a:r>
              <a:rPr lang="ru-RU" dirty="0">
                <a:solidFill>
                  <a:schemeClr val="bg1"/>
                </a:solidFill>
              </a:rPr>
              <a:t>з </a:t>
            </a:r>
            <a:r>
              <a:rPr lang="ru-RU" dirty="0" err="1">
                <a:solidFill>
                  <a:schemeClr val="bg1"/>
                </a:solidFill>
              </a:rPr>
              <a:t>іншого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намагається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знизити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видавничі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редакційні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витрати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Успіх</a:t>
            </a:r>
            <a:r>
              <a:rPr lang="ru-RU" dirty="0">
                <a:solidFill>
                  <a:schemeClr val="bg1"/>
                </a:solidFill>
              </a:rPr>
              <a:t> приходить до тих, </a:t>
            </a:r>
            <a:r>
              <a:rPr lang="ru-RU" dirty="0" err="1">
                <a:solidFill>
                  <a:schemeClr val="bg1"/>
                </a:solidFill>
              </a:rPr>
              <a:t>хто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застосовує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газетній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справі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певну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стратегію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спираючись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реалізацію</a:t>
            </a:r>
            <a:r>
              <a:rPr lang="ru-RU" dirty="0">
                <a:solidFill>
                  <a:schemeClr val="bg1"/>
                </a:solidFill>
              </a:rPr>
              <a:t> шести </a:t>
            </a:r>
            <a:r>
              <a:rPr lang="ru-RU" dirty="0" err="1">
                <a:solidFill>
                  <a:schemeClr val="bg1"/>
                </a:solidFill>
              </a:rPr>
              <a:t>найважливіших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принципів</a:t>
            </a:r>
            <a:r>
              <a:rPr lang="ru-RU" dirty="0">
                <a:solidFill>
                  <a:schemeClr val="bg1"/>
                </a:solidFill>
              </a:rPr>
              <a:t> маркетингу: 1) </a:t>
            </a:r>
            <a:r>
              <a:rPr lang="ru-RU" dirty="0" err="1">
                <a:solidFill>
                  <a:schemeClr val="bg1"/>
                </a:solidFill>
              </a:rPr>
              <a:t>дослідження</a:t>
            </a:r>
            <a:r>
              <a:rPr lang="ru-RU" dirty="0">
                <a:solidFill>
                  <a:schemeClr val="bg1"/>
                </a:solidFill>
              </a:rPr>
              <a:t> ринку, 2) </a:t>
            </a:r>
            <a:r>
              <a:rPr lang="ru-RU" dirty="0" err="1">
                <a:solidFill>
                  <a:schemeClr val="bg1"/>
                </a:solidFill>
              </a:rPr>
              <a:t>сегментування</a:t>
            </a:r>
            <a:r>
              <a:rPr lang="ru-RU" dirty="0">
                <a:solidFill>
                  <a:schemeClr val="bg1"/>
                </a:solidFill>
              </a:rPr>
              <a:t> ринку, 3) </a:t>
            </a:r>
            <a:r>
              <a:rPr lang="ru-RU" dirty="0" err="1">
                <a:solidFill>
                  <a:schemeClr val="bg1"/>
                </a:solidFill>
              </a:rPr>
              <a:t>позиціонування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видання</a:t>
            </a:r>
            <a:r>
              <a:rPr lang="ru-RU" dirty="0">
                <a:solidFill>
                  <a:schemeClr val="bg1"/>
                </a:solidFill>
              </a:rPr>
              <a:t> на ринку, 4) </a:t>
            </a:r>
            <a:r>
              <a:rPr lang="ru-RU" dirty="0" err="1">
                <a:solidFill>
                  <a:schemeClr val="bg1"/>
                </a:solidFill>
              </a:rPr>
              <a:t>реагування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читацький</a:t>
            </a:r>
            <a:r>
              <a:rPr lang="ru-RU" dirty="0">
                <a:solidFill>
                  <a:schemeClr val="bg1"/>
                </a:solidFill>
              </a:rPr>
              <a:t> попит, 5) </a:t>
            </a:r>
            <a:r>
              <a:rPr lang="ru-RU" dirty="0" err="1">
                <a:solidFill>
                  <a:schemeClr val="bg1"/>
                </a:solidFill>
              </a:rPr>
              <a:t>інновація</a:t>
            </a:r>
            <a:r>
              <a:rPr lang="ru-RU" dirty="0">
                <a:solidFill>
                  <a:schemeClr val="bg1"/>
                </a:solidFill>
              </a:rPr>
              <a:t>, 6) </a:t>
            </a:r>
            <a:r>
              <a:rPr lang="ru-RU" dirty="0" err="1">
                <a:solidFill>
                  <a:schemeClr val="bg1"/>
                </a:solidFill>
              </a:rPr>
              <a:t>планування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стратегії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ризику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2572485"/>
            <a:ext cx="4185920" cy="418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2771590"/>
          </a:xfrm>
        </p:spPr>
        <p:txBody>
          <a:bodyPr>
            <a:noAutofit/>
          </a:bodyPr>
          <a:lstStyle/>
          <a:p>
            <a:r>
              <a:rPr lang="ru-RU" sz="2800" dirty="0"/>
              <a:t>4. </a:t>
            </a:r>
            <a:r>
              <a:rPr lang="ru-RU" sz="2800" dirty="0" err="1"/>
              <a:t>Способи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газетної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. </a:t>
            </a:r>
            <a:r>
              <a:rPr lang="ru-RU" sz="2800" dirty="0" err="1"/>
              <a:t>Організація</a:t>
            </a:r>
            <a:r>
              <a:rPr lang="ru-RU" sz="2800" dirty="0"/>
              <a:t> </a:t>
            </a:r>
            <a:r>
              <a:rPr lang="ru-RU" sz="2800" dirty="0" err="1"/>
              <a:t>розповсюдження</a:t>
            </a:r>
            <a:r>
              <a:rPr lang="ru-RU" sz="2800" dirty="0"/>
              <a:t> </a:t>
            </a:r>
            <a:r>
              <a:rPr lang="ru-RU" sz="2800" dirty="0" err="1"/>
              <a:t>періодичних</a:t>
            </a:r>
            <a:r>
              <a:rPr lang="ru-RU" sz="2800" dirty="0"/>
              <a:t> </a:t>
            </a:r>
            <a:r>
              <a:rPr lang="ru-RU" sz="2800" dirty="0" err="1"/>
              <a:t>видань</a:t>
            </a:r>
            <a:r>
              <a:rPr lang="ru-RU" sz="2800" dirty="0"/>
              <a:t> в </a:t>
            </a:r>
            <a:r>
              <a:rPr lang="ru-RU" sz="2800" dirty="0" err="1"/>
              <a:t>Інтернеті</a:t>
            </a:r>
            <a:r>
              <a:rPr lang="ru-RU" sz="2800" dirty="0"/>
              <a:t>. </a:t>
            </a:r>
            <a:r>
              <a:rPr lang="ru-RU" sz="2800" dirty="0" err="1"/>
              <a:t>Підписка</a:t>
            </a:r>
            <a:r>
              <a:rPr lang="ru-RU" sz="2800" dirty="0"/>
              <a:t> через </a:t>
            </a:r>
            <a:r>
              <a:rPr lang="ru-RU" sz="2800" dirty="0" err="1"/>
              <a:t>Інтернет</a:t>
            </a:r>
            <a:r>
              <a:rPr lang="ru-RU" sz="2800" dirty="0"/>
              <a:t>. </a:t>
            </a:r>
            <a:r>
              <a:rPr lang="ru-RU" sz="2800" dirty="0" err="1"/>
              <a:t>Сайти</a:t>
            </a:r>
            <a:r>
              <a:rPr lang="ru-RU" sz="2800" dirty="0"/>
              <a:t> для </a:t>
            </a:r>
            <a:r>
              <a:rPr lang="ru-RU" sz="2800" dirty="0" err="1"/>
              <a:t>читання</a:t>
            </a:r>
            <a:r>
              <a:rPr lang="ru-RU" sz="2800" dirty="0"/>
              <a:t> </a:t>
            </a:r>
            <a:r>
              <a:rPr lang="ru-RU" sz="2800" dirty="0" err="1"/>
              <a:t>журналів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13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3520"/>
            <a:ext cx="12192000" cy="660400"/>
          </a:xfrm>
          <a:prstGeom prst="rect">
            <a:avLst/>
          </a:prstGeom>
          <a:solidFill>
            <a:srgbClr val="A5B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Способи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газетної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120" y="1066800"/>
            <a:ext cx="11541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7F8D6E"/>
                </a:solidFill>
              </a:rPr>
              <a:t>У </a:t>
            </a:r>
            <a:r>
              <a:rPr lang="ru-RU" dirty="0" err="1">
                <a:solidFill>
                  <a:srgbClr val="7F8D6E"/>
                </a:solidFill>
              </a:rPr>
              <a:t>сучасних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умовах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вже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недостатньо</a:t>
            </a:r>
            <a:r>
              <a:rPr lang="ru-RU" dirty="0">
                <a:solidFill>
                  <a:srgbClr val="7F8D6E"/>
                </a:solidFill>
              </a:rPr>
              <a:t> просто </a:t>
            </a:r>
            <a:r>
              <a:rPr lang="ru-RU" dirty="0" err="1">
                <a:solidFill>
                  <a:srgbClr val="7F8D6E"/>
                </a:solidFill>
              </a:rPr>
              <a:t>виготовити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добрий</a:t>
            </a:r>
            <a:r>
              <a:rPr lang="ru-RU" dirty="0">
                <a:solidFill>
                  <a:srgbClr val="7F8D6E"/>
                </a:solidFill>
              </a:rPr>
              <a:t> товар, </a:t>
            </a:r>
            <a:r>
              <a:rPr lang="ru-RU" dirty="0" err="1">
                <a:solidFill>
                  <a:srgbClr val="7F8D6E"/>
                </a:solidFill>
              </a:rPr>
              <a:t>визначити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його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прийнятну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ціну</a:t>
            </a:r>
            <a:r>
              <a:rPr lang="ru-RU" dirty="0">
                <a:solidFill>
                  <a:srgbClr val="7F8D6E"/>
                </a:solidFill>
              </a:rPr>
              <a:t> і </a:t>
            </a:r>
            <a:r>
              <a:rPr lang="ru-RU" dirty="0" err="1">
                <a:solidFill>
                  <a:srgbClr val="7F8D6E"/>
                </a:solidFill>
              </a:rPr>
              <a:t>доставити</a:t>
            </a:r>
            <a:r>
              <a:rPr lang="ru-RU" dirty="0">
                <a:solidFill>
                  <a:srgbClr val="7F8D6E"/>
                </a:solidFill>
              </a:rPr>
              <a:t> на </a:t>
            </a:r>
            <a:r>
              <a:rPr lang="ru-RU" dirty="0" err="1">
                <a:solidFill>
                  <a:srgbClr val="7F8D6E"/>
                </a:solidFill>
              </a:rPr>
              <a:t>ринок</a:t>
            </a:r>
            <a:r>
              <a:rPr lang="ru-RU" dirty="0">
                <a:solidFill>
                  <a:srgbClr val="7F8D6E"/>
                </a:solidFill>
              </a:rPr>
              <a:t>. </a:t>
            </a:r>
            <a:r>
              <a:rPr lang="ru-RU" dirty="0" err="1">
                <a:solidFill>
                  <a:srgbClr val="7F8D6E"/>
                </a:solidFill>
              </a:rPr>
              <a:t>Редакція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газети</a:t>
            </a:r>
            <a:r>
              <a:rPr lang="ru-RU" dirty="0">
                <a:solidFill>
                  <a:srgbClr val="7F8D6E"/>
                </a:solidFill>
              </a:rPr>
              <a:t>, яка </a:t>
            </a:r>
            <a:r>
              <a:rPr lang="ru-RU" dirty="0" err="1">
                <a:solidFill>
                  <a:srgbClr val="7F8D6E"/>
                </a:solidFill>
              </a:rPr>
              <a:t>хоче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досягти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більше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ніж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випадковий</a:t>
            </a:r>
            <a:r>
              <a:rPr lang="ru-RU" dirty="0">
                <a:solidFill>
                  <a:srgbClr val="7F8D6E"/>
                </a:solidFill>
              </a:rPr>
              <a:t> продаж, повинна </a:t>
            </a:r>
            <a:r>
              <a:rPr lang="ru-RU" dirty="0" err="1">
                <a:solidFill>
                  <a:srgbClr val="7F8D6E"/>
                </a:solidFill>
              </a:rPr>
              <a:t>розвивати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власну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програму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комунікативності</a:t>
            </a:r>
            <a:r>
              <a:rPr lang="ru-RU" dirty="0">
                <a:solidFill>
                  <a:srgbClr val="7F8D6E"/>
                </a:solidFill>
              </a:rPr>
              <a:t>. </a:t>
            </a:r>
            <a:r>
              <a:rPr lang="ru-RU" dirty="0" err="1">
                <a:solidFill>
                  <a:srgbClr val="7F8D6E"/>
                </a:solidFill>
              </a:rPr>
              <a:t>Цим</a:t>
            </a:r>
            <a:r>
              <a:rPr lang="ru-RU" dirty="0">
                <a:solidFill>
                  <a:srgbClr val="7F8D6E"/>
                </a:solidFill>
              </a:rPr>
              <a:t> повинен </a:t>
            </a:r>
            <a:r>
              <a:rPr lang="ru-RU" dirty="0" err="1">
                <a:solidFill>
                  <a:srgbClr val="7F8D6E"/>
                </a:solidFill>
              </a:rPr>
              <a:t>займатися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відділ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розповсюдження</a:t>
            </a:r>
            <a:r>
              <a:rPr lang="ru-RU" dirty="0">
                <a:solidFill>
                  <a:srgbClr val="7F8D6E"/>
                </a:solidFill>
              </a:rPr>
              <a:t>.</a:t>
            </a:r>
          </a:p>
          <a:p>
            <a:pPr algn="just"/>
            <a:r>
              <a:rPr lang="ru-RU" dirty="0" err="1">
                <a:solidFill>
                  <a:srgbClr val="7F8D6E"/>
                </a:solidFill>
              </a:rPr>
              <a:t>Відділ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розповсюдження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відіграє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особливу</a:t>
            </a:r>
            <a:r>
              <a:rPr lang="ru-RU" dirty="0">
                <a:solidFill>
                  <a:srgbClr val="7F8D6E"/>
                </a:solidFill>
              </a:rPr>
              <a:t> роль у </a:t>
            </a:r>
            <a:r>
              <a:rPr lang="ru-RU" dirty="0" err="1">
                <a:solidFill>
                  <a:srgbClr val="7F8D6E"/>
                </a:solidFill>
              </a:rPr>
              <a:t>роботі</a:t>
            </a:r>
            <a:r>
              <a:rPr lang="ru-RU" dirty="0">
                <a:solidFill>
                  <a:srgbClr val="7F8D6E"/>
                </a:solidFill>
              </a:rPr>
              <a:t> газет. </a:t>
            </a:r>
            <a:r>
              <a:rPr lang="ru-RU" dirty="0" err="1">
                <a:solidFill>
                  <a:srgbClr val="7F8D6E"/>
                </a:solidFill>
              </a:rPr>
              <a:t>Високопрофесійні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фахівці</a:t>
            </a:r>
            <a:r>
              <a:rPr lang="ru-RU" dirty="0">
                <a:solidFill>
                  <a:srgbClr val="7F8D6E"/>
                </a:solidFill>
              </a:rPr>
              <a:t> такого </a:t>
            </a:r>
            <a:r>
              <a:rPr lang="ru-RU" dirty="0" err="1">
                <a:solidFill>
                  <a:srgbClr val="7F8D6E"/>
                </a:solidFill>
              </a:rPr>
              <a:t>відділу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збирають</a:t>
            </a:r>
            <a:r>
              <a:rPr lang="ru-RU" dirty="0">
                <a:solidFill>
                  <a:srgbClr val="7F8D6E"/>
                </a:solidFill>
              </a:rPr>
              <a:t> і </a:t>
            </a:r>
            <a:r>
              <a:rPr lang="ru-RU" dirty="0" err="1">
                <a:solidFill>
                  <a:srgbClr val="7F8D6E"/>
                </a:solidFill>
              </a:rPr>
              <a:t>аналізують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інформацію</a:t>
            </a:r>
            <a:r>
              <a:rPr lang="ru-RU" dirty="0">
                <a:solidFill>
                  <a:srgbClr val="7F8D6E"/>
                </a:solidFill>
              </a:rPr>
              <a:t> про </a:t>
            </a:r>
            <a:r>
              <a:rPr lang="ru-RU" dirty="0" err="1">
                <a:solidFill>
                  <a:srgbClr val="7F8D6E"/>
                </a:solidFill>
              </a:rPr>
              <a:t>роздрібний</a:t>
            </a:r>
            <a:r>
              <a:rPr lang="ru-RU" dirty="0">
                <a:solidFill>
                  <a:srgbClr val="7F8D6E"/>
                </a:solidFill>
              </a:rPr>
              <a:t> продаж, </a:t>
            </a:r>
            <a:r>
              <a:rPr lang="ru-RU" dirty="0" err="1">
                <a:solidFill>
                  <a:srgbClr val="7F8D6E"/>
                </a:solidFill>
              </a:rPr>
              <a:t>працюють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із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постійними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рекламодавцями</a:t>
            </a:r>
            <a:r>
              <a:rPr lang="ru-RU" dirty="0" smtClean="0">
                <a:solidFill>
                  <a:srgbClr val="7F8D6E"/>
                </a:solidFill>
              </a:rPr>
              <a:t>.</a:t>
            </a:r>
            <a:endParaRPr lang="ru-RU" dirty="0">
              <a:solidFill>
                <a:srgbClr val="7F8D6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120" y="3280330"/>
            <a:ext cx="5506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rgbClr val="7F8D6E"/>
                </a:solidFill>
              </a:rPr>
              <a:t>Газети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потрапляють</a:t>
            </a:r>
            <a:r>
              <a:rPr lang="ru-RU" dirty="0">
                <a:solidFill>
                  <a:srgbClr val="7F8D6E"/>
                </a:solidFill>
              </a:rPr>
              <a:t> до </a:t>
            </a:r>
            <a:r>
              <a:rPr lang="ru-RU" dirty="0" err="1">
                <a:solidFill>
                  <a:srgbClr val="7F8D6E"/>
                </a:solidFill>
              </a:rPr>
              <a:t>читачів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різними</a:t>
            </a:r>
            <a:r>
              <a:rPr lang="ru-RU" dirty="0">
                <a:solidFill>
                  <a:srgbClr val="7F8D6E"/>
                </a:solidFill>
              </a:rPr>
              <a:t> шляхами. </a:t>
            </a:r>
            <a:r>
              <a:rPr lang="ru-RU" dirty="0" err="1">
                <a:solidFill>
                  <a:srgbClr val="7F8D6E"/>
                </a:solidFill>
              </a:rPr>
              <a:t>Основні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методи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розповсюдження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преси</a:t>
            </a:r>
            <a:r>
              <a:rPr lang="ru-RU" dirty="0">
                <a:solidFill>
                  <a:srgbClr val="7F8D6E"/>
                </a:solidFill>
              </a:rPr>
              <a:t>: </a:t>
            </a:r>
            <a:r>
              <a:rPr lang="ru-RU" dirty="0" err="1">
                <a:solidFill>
                  <a:srgbClr val="7F8D6E"/>
                </a:solidFill>
              </a:rPr>
              <a:t>роздрібне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розповсюдження</a:t>
            </a:r>
            <a:r>
              <a:rPr lang="ru-RU" dirty="0">
                <a:solidFill>
                  <a:srgbClr val="7F8D6E"/>
                </a:solidFill>
              </a:rPr>
              <a:t> шляхом доставки </a:t>
            </a:r>
            <a:r>
              <a:rPr lang="ru-RU" dirty="0" err="1">
                <a:solidFill>
                  <a:srgbClr val="7F8D6E"/>
                </a:solidFill>
              </a:rPr>
              <a:t>додому</a:t>
            </a:r>
            <a:r>
              <a:rPr lang="ru-RU" dirty="0">
                <a:solidFill>
                  <a:srgbClr val="7F8D6E"/>
                </a:solidFill>
              </a:rPr>
              <a:t>, продаж у газетному </a:t>
            </a:r>
            <a:r>
              <a:rPr lang="ru-RU" dirty="0" err="1">
                <a:solidFill>
                  <a:srgbClr val="7F8D6E"/>
                </a:solidFill>
              </a:rPr>
              <a:t>кіоску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або</a:t>
            </a:r>
            <a:r>
              <a:rPr lang="ru-RU" dirty="0">
                <a:solidFill>
                  <a:srgbClr val="7F8D6E"/>
                </a:solidFill>
              </a:rPr>
              <a:t> на </a:t>
            </a:r>
            <a:r>
              <a:rPr lang="ru-RU" dirty="0" err="1">
                <a:solidFill>
                  <a:srgbClr val="7F8D6E"/>
                </a:solidFill>
              </a:rPr>
              <a:t>вуличній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розкладці</a:t>
            </a:r>
            <a:r>
              <a:rPr lang="ru-RU" dirty="0">
                <a:solidFill>
                  <a:srgbClr val="7F8D6E"/>
                </a:solidFill>
              </a:rPr>
              <a:t>; </a:t>
            </a:r>
            <a:r>
              <a:rPr lang="ru-RU" dirty="0" err="1">
                <a:solidFill>
                  <a:srgbClr val="7F8D6E"/>
                </a:solidFill>
              </a:rPr>
              <a:t>передплата</a:t>
            </a:r>
            <a:r>
              <a:rPr lang="ru-RU" dirty="0">
                <a:solidFill>
                  <a:srgbClr val="7F8D6E"/>
                </a:solidFill>
              </a:rPr>
              <a:t> — </a:t>
            </a:r>
            <a:r>
              <a:rPr lang="ru-RU" dirty="0" err="1">
                <a:solidFill>
                  <a:srgbClr val="7F8D6E"/>
                </a:solidFill>
              </a:rPr>
              <a:t>читач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передплачує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видання</a:t>
            </a:r>
            <a:r>
              <a:rPr lang="ru-RU" dirty="0">
                <a:solidFill>
                  <a:srgbClr val="7F8D6E"/>
                </a:solidFill>
              </a:rPr>
              <a:t> й </a:t>
            </a:r>
            <a:r>
              <a:rPr lang="ru-RU" dirty="0" err="1">
                <a:solidFill>
                  <a:srgbClr val="7F8D6E"/>
                </a:solidFill>
              </a:rPr>
              <a:t>отримує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його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поштою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чи</a:t>
            </a:r>
            <a:r>
              <a:rPr lang="ru-RU" dirty="0">
                <a:solidFill>
                  <a:srgbClr val="7F8D6E"/>
                </a:solidFill>
              </a:rPr>
              <a:t> на </a:t>
            </a:r>
            <a:r>
              <a:rPr lang="ru-RU" dirty="0" err="1">
                <a:solidFill>
                  <a:srgbClr val="7F8D6E"/>
                </a:solidFill>
              </a:rPr>
              <a:t>інтренет-сторінці</a:t>
            </a:r>
            <a:r>
              <a:rPr lang="ru-RU" dirty="0">
                <a:solidFill>
                  <a:srgbClr val="7F8D6E"/>
                </a:solidFill>
              </a:rPr>
              <a:t>; </a:t>
            </a:r>
            <a:r>
              <a:rPr lang="ru-RU" dirty="0" err="1">
                <a:solidFill>
                  <a:srgbClr val="7F8D6E"/>
                </a:solidFill>
              </a:rPr>
              <a:t>контрольований</a:t>
            </a:r>
            <a:r>
              <a:rPr lang="ru-RU" dirty="0">
                <a:solidFill>
                  <a:srgbClr val="7F8D6E"/>
                </a:solidFill>
              </a:rPr>
              <a:t> тираж, </a:t>
            </a:r>
            <a:r>
              <a:rPr lang="ru-RU" dirty="0" err="1">
                <a:solidFill>
                  <a:srgbClr val="7F8D6E"/>
                </a:solidFill>
              </a:rPr>
              <a:t>який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газети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безкоштовно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доставляють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поштою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вибраному</a:t>
            </a:r>
            <a:r>
              <a:rPr lang="ru-RU" dirty="0">
                <a:solidFill>
                  <a:srgbClr val="7F8D6E"/>
                </a:solidFill>
              </a:rPr>
              <a:t> колу </a:t>
            </a:r>
            <a:r>
              <a:rPr lang="ru-RU" dirty="0" err="1">
                <a:solidFill>
                  <a:srgbClr val="7F8D6E"/>
                </a:solidFill>
              </a:rPr>
              <a:t>читачів</a:t>
            </a:r>
            <a:r>
              <a:rPr lang="ru-RU" dirty="0">
                <a:solidFill>
                  <a:srgbClr val="7F8D6E"/>
                </a:solidFill>
              </a:rPr>
              <a:t>, а </a:t>
            </a:r>
            <a:r>
              <a:rPr lang="ru-RU" dirty="0" err="1">
                <a:solidFill>
                  <a:srgbClr val="7F8D6E"/>
                </a:solidFill>
              </a:rPr>
              <a:t>також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тим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хто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замовив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певні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номери</a:t>
            </a:r>
            <a:r>
              <a:rPr lang="ru-RU" dirty="0" smtClean="0">
                <a:solidFill>
                  <a:srgbClr val="7F8D6E"/>
                </a:solidFill>
              </a:rPr>
              <a:t>.</a:t>
            </a:r>
            <a:endParaRPr lang="ru-RU" dirty="0">
              <a:solidFill>
                <a:srgbClr val="7F8D6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99500"/>
            <a:ext cx="5770880" cy="322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8000" dirty="0" smtClean="0"/>
              <a:t>План</a:t>
            </a:r>
            <a:endParaRPr lang="ru-RU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4962525" y="1743246"/>
            <a:ext cx="666750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Методика </a:t>
            </a:r>
            <a:r>
              <a:rPr lang="ru-RU" dirty="0" err="1">
                <a:solidFill>
                  <a:schemeClr val="bg1"/>
                </a:solidFill>
              </a:rPr>
              <a:t>моніторингу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преси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Залучення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місцевої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діяльність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редакції</a:t>
            </a:r>
            <a:r>
              <a:rPr lang="ru-RU" dirty="0">
                <a:solidFill>
                  <a:schemeClr val="bg1"/>
                </a:solidFill>
              </a:rPr>
              <a:t>. Порядок </a:t>
            </a:r>
            <a:r>
              <a:rPr lang="ru-RU" dirty="0" err="1">
                <a:solidFill>
                  <a:schemeClr val="bg1"/>
                </a:solidFill>
              </a:rPr>
              <a:t>розміщення</a:t>
            </a:r>
            <a:r>
              <a:rPr lang="ru-RU" dirty="0">
                <a:solidFill>
                  <a:schemeClr val="bg1"/>
                </a:solidFill>
              </a:rPr>
              <a:t> полос за </a:t>
            </a:r>
            <a:r>
              <a:rPr lang="ru-RU" dirty="0" err="1">
                <a:solidFill>
                  <a:schemeClr val="bg1"/>
                </a:solidFill>
              </a:rPr>
              <a:t>читабельністю</a:t>
            </a:r>
            <a:r>
              <a:rPr lang="ru-RU" dirty="0">
                <a:solidFill>
                  <a:schemeClr val="bg1"/>
                </a:solidFill>
              </a:rPr>
              <a:t> у газетному </a:t>
            </a:r>
            <a:r>
              <a:rPr lang="ru-RU" dirty="0" err="1">
                <a:solidFill>
                  <a:schemeClr val="bg1"/>
                </a:solidFill>
              </a:rPr>
              <a:t>номері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Організація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практикантів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стажерів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редакції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Роль </a:t>
            </a:r>
            <a:r>
              <a:rPr lang="ru-RU" dirty="0" err="1">
                <a:solidFill>
                  <a:schemeClr val="bg1"/>
                </a:solidFill>
              </a:rPr>
              <a:t>відділу</a:t>
            </a:r>
            <a:r>
              <a:rPr lang="ru-RU" dirty="0">
                <a:solidFill>
                  <a:schemeClr val="bg1"/>
                </a:solidFill>
              </a:rPr>
              <a:t> маркетингу в </a:t>
            </a:r>
            <a:r>
              <a:rPr lang="ru-RU" dirty="0" err="1">
                <a:solidFill>
                  <a:schemeClr val="bg1"/>
                </a:solidFill>
              </a:rPr>
              <a:t>популяризації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просуванні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періодичного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видання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Способи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реалізації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газетної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продукції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Організація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розповсюдження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періодичних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видань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Інтернеті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Підписка</a:t>
            </a:r>
            <a:r>
              <a:rPr lang="ru-RU" dirty="0">
                <a:solidFill>
                  <a:schemeClr val="bg1"/>
                </a:solidFill>
              </a:rPr>
              <a:t> через </a:t>
            </a:r>
            <a:r>
              <a:rPr lang="ru-RU" dirty="0" err="1">
                <a:solidFill>
                  <a:schemeClr val="bg1"/>
                </a:solidFill>
              </a:rPr>
              <a:t>Інтернет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Сайти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читання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журналів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Експедиція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та доставка </a:t>
            </a:r>
            <a:r>
              <a:rPr lang="ru-RU" dirty="0" err="1">
                <a:solidFill>
                  <a:schemeClr val="bg1"/>
                </a:solidFill>
              </a:rPr>
              <a:t>періодики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7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5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314960"/>
            <a:ext cx="114401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7F8D6E"/>
                </a:solidFill>
              </a:rPr>
              <a:t>Ще</a:t>
            </a:r>
            <a:r>
              <a:rPr lang="ru-RU" dirty="0">
                <a:solidFill>
                  <a:srgbClr val="7F8D6E"/>
                </a:solidFill>
              </a:rPr>
              <a:t> один канал </a:t>
            </a:r>
            <a:r>
              <a:rPr lang="ru-RU" dirty="0" err="1">
                <a:solidFill>
                  <a:srgbClr val="7F8D6E"/>
                </a:solidFill>
              </a:rPr>
              <a:t>збуту</a:t>
            </a:r>
            <a:r>
              <a:rPr lang="ru-RU" dirty="0">
                <a:solidFill>
                  <a:srgbClr val="7F8D6E"/>
                </a:solidFill>
              </a:rPr>
              <a:t> — </a:t>
            </a:r>
            <a:r>
              <a:rPr lang="ru-RU" dirty="0" err="1">
                <a:solidFill>
                  <a:srgbClr val="7F8D6E"/>
                </a:solidFill>
              </a:rPr>
              <a:t>Інтернет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який</a:t>
            </a:r>
            <a:r>
              <a:rPr lang="ru-RU" dirty="0">
                <a:solidFill>
                  <a:srgbClr val="7F8D6E"/>
                </a:solidFill>
              </a:rPr>
              <a:t> з </a:t>
            </a:r>
            <a:r>
              <a:rPr lang="ru-RU" dirty="0" err="1">
                <a:solidFill>
                  <a:srgbClr val="7F8D6E"/>
                </a:solidFill>
              </a:rPr>
              <a:t>кожним</a:t>
            </a:r>
            <a:r>
              <a:rPr lang="ru-RU" dirty="0">
                <a:solidFill>
                  <a:srgbClr val="7F8D6E"/>
                </a:solidFill>
              </a:rPr>
              <a:t> роком </a:t>
            </a:r>
            <a:r>
              <a:rPr lang="ru-RU" dirty="0" err="1">
                <a:solidFill>
                  <a:srgbClr val="7F8D6E"/>
                </a:solidFill>
              </a:rPr>
              <a:t>набуває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дедалі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більшої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популярності</a:t>
            </a:r>
            <a:r>
              <a:rPr lang="ru-RU" dirty="0">
                <a:solidFill>
                  <a:srgbClr val="7F8D6E"/>
                </a:solidFill>
              </a:rPr>
              <a:t>. </a:t>
            </a:r>
            <a:r>
              <a:rPr lang="ru-RU" dirty="0" err="1">
                <a:solidFill>
                  <a:srgbClr val="7F8D6E"/>
                </a:solidFill>
              </a:rPr>
              <a:t>Всеукраїнські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видання</a:t>
            </a:r>
            <a:r>
              <a:rPr lang="ru-RU" dirty="0">
                <a:solidFill>
                  <a:srgbClr val="7F8D6E"/>
                </a:solidFill>
              </a:rPr>
              <a:t> давно </a:t>
            </a:r>
            <a:r>
              <a:rPr lang="ru-RU" dirty="0" err="1">
                <a:solidFill>
                  <a:srgbClr val="7F8D6E"/>
                </a:solidFill>
              </a:rPr>
              <a:t>вийшли</a:t>
            </a:r>
            <a:r>
              <a:rPr lang="ru-RU" dirty="0">
                <a:solidFill>
                  <a:srgbClr val="7F8D6E"/>
                </a:solidFill>
              </a:rPr>
              <a:t> на </a:t>
            </a:r>
            <a:r>
              <a:rPr lang="ru-RU" dirty="0" err="1">
                <a:solidFill>
                  <a:srgbClr val="7F8D6E"/>
                </a:solidFill>
              </a:rPr>
              <a:t>цей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ринок</a:t>
            </a:r>
            <a:r>
              <a:rPr lang="ru-RU" dirty="0">
                <a:solidFill>
                  <a:srgbClr val="7F8D6E"/>
                </a:solidFill>
              </a:rPr>
              <a:t>, а ось </a:t>
            </a:r>
            <a:r>
              <a:rPr lang="ru-RU" dirty="0" err="1">
                <a:solidFill>
                  <a:srgbClr val="7F8D6E"/>
                </a:solidFill>
              </a:rPr>
              <a:t>районна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преса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лише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починає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заполонювати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його</a:t>
            </a:r>
            <a:r>
              <a:rPr lang="ru-RU" dirty="0" smtClean="0">
                <a:solidFill>
                  <a:srgbClr val="7F8D6E"/>
                </a:solidFill>
              </a:rPr>
              <a:t>.</a:t>
            </a:r>
            <a:endParaRPr lang="ru-RU" dirty="0">
              <a:solidFill>
                <a:srgbClr val="7F8D6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160" y="1473200"/>
            <a:ext cx="1136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</a:rPr>
              <a:t>Організація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розповсюдження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періодичних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видань</a:t>
            </a:r>
            <a:r>
              <a:rPr lang="ru-RU" sz="2800" dirty="0">
                <a:solidFill>
                  <a:schemeClr val="bg1"/>
                </a:solidFill>
              </a:rPr>
              <a:t> в </a:t>
            </a:r>
            <a:r>
              <a:rPr lang="ru-RU" sz="2800" dirty="0" err="1">
                <a:solidFill>
                  <a:schemeClr val="bg1"/>
                </a:solidFill>
              </a:rPr>
              <a:t>Інтернеті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160" y="2231330"/>
            <a:ext cx="535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</a:rPr>
              <a:t>Всесвітня</a:t>
            </a:r>
            <a:r>
              <a:rPr lang="ru-RU" dirty="0">
                <a:solidFill>
                  <a:schemeClr val="bg1"/>
                </a:solidFill>
              </a:rPr>
              <a:t> мережа </a:t>
            </a:r>
            <a:r>
              <a:rPr lang="ru-RU" dirty="0" err="1">
                <a:solidFill>
                  <a:schemeClr val="bg1"/>
                </a:solidFill>
              </a:rPr>
              <a:t>Інтернет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новим</a:t>
            </a:r>
            <a:r>
              <a:rPr lang="ru-RU" dirty="0">
                <a:solidFill>
                  <a:schemeClr val="bg1"/>
                </a:solidFill>
              </a:rPr>
              <a:t> каналом </a:t>
            </a:r>
            <a:r>
              <a:rPr lang="ru-RU" dirty="0" err="1">
                <a:solidFill>
                  <a:schemeClr val="bg1"/>
                </a:solidFill>
              </a:rPr>
              <a:t>збуту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газетної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продукції</a:t>
            </a:r>
            <a:r>
              <a:rPr lang="ru-RU" dirty="0">
                <a:solidFill>
                  <a:schemeClr val="bg1"/>
                </a:solidFill>
              </a:rPr>
              <a:t>. Джозеф </a:t>
            </a:r>
            <a:r>
              <a:rPr lang="ru-RU" dirty="0" err="1">
                <a:solidFill>
                  <a:schemeClr val="bg1"/>
                </a:solidFill>
              </a:rPr>
              <a:t>Галарно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стверджує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багато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видань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світі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відмовляються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друкованих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аналогів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газети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адже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дуже</a:t>
            </a:r>
            <a:r>
              <a:rPr lang="ru-RU" dirty="0">
                <a:solidFill>
                  <a:schemeClr val="bg1"/>
                </a:solidFill>
              </a:rPr>
              <a:t> дороге </a:t>
            </a:r>
            <a:r>
              <a:rPr lang="ru-RU" dirty="0" err="1">
                <a:solidFill>
                  <a:schemeClr val="bg1"/>
                </a:solidFill>
              </a:rPr>
              <a:t>задоволення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працюють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лише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Інтернеті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Майбутнє</a:t>
            </a:r>
            <a:r>
              <a:rPr lang="ru-RU" dirty="0">
                <a:solidFill>
                  <a:schemeClr val="bg1"/>
                </a:solidFill>
              </a:rPr>
              <a:t> — за газетами в </a:t>
            </a:r>
            <a:r>
              <a:rPr lang="ru-RU" dirty="0" err="1">
                <a:solidFill>
                  <a:schemeClr val="bg1"/>
                </a:solidFill>
              </a:rPr>
              <a:t>Інтернеті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Розповсюдження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газети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Інтернеті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відбувається</a:t>
            </a:r>
            <a:r>
              <a:rPr lang="ru-RU" dirty="0">
                <a:solidFill>
                  <a:schemeClr val="bg1"/>
                </a:solidFill>
              </a:rPr>
              <a:t> через </a:t>
            </a:r>
            <a:r>
              <a:rPr lang="ru-RU" dirty="0" err="1">
                <a:solidFill>
                  <a:schemeClr val="bg1"/>
                </a:solidFill>
              </a:rPr>
              <a:t>соціальні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мережі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Дедалі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 людей </a:t>
            </a:r>
            <a:r>
              <a:rPr lang="ru-RU" dirty="0" err="1">
                <a:solidFill>
                  <a:schemeClr val="bg1"/>
                </a:solidFill>
              </a:rPr>
              <a:t>проводять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вільний</a:t>
            </a:r>
            <a:r>
              <a:rPr lang="ru-RU" dirty="0">
                <a:solidFill>
                  <a:schemeClr val="bg1"/>
                </a:solidFill>
              </a:rPr>
              <a:t> час у </a:t>
            </a:r>
            <a:r>
              <a:rPr lang="ru-RU" dirty="0" err="1">
                <a:solidFill>
                  <a:schemeClr val="bg1"/>
                </a:solidFill>
              </a:rPr>
              <a:t>соціальних</a:t>
            </a:r>
            <a:r>
              <a:rPr lang="ru-RU" dirty="0">
                <a:solidFill>
                  <a:schemeClr val="bg1"/>
                </a:solidFill>
              </a:rPr>
              <a:t> мережах. Тому </a:t>
            </a:r>
            <a:r>
              <a:rPr lang="ru-RU" dirty="0" err="1">
                <a:solidFill>
                  <a:schemeClr val="bg1"/>
                </a:solidFill>
              </a:rPr>
              <a:t>їхня</a:t>
            </a:r>
            <a:r>
              <a:rPr lang="ru-RU" dirty="0">
                <a:solidFill>
                  <a:schemeClr val="bg1"/>
                </a:solidFill>
              </a:rPr>
              <a:t> роль з </a:t>
            </a:r>
            <a:r>
              <a:rPr lang="ru-RU" dirty="0" err="1">
                <a:solidFill>
                  <a:schemeClr val="bg1"/>
                </a:solidFill>
              </a:rPr>
              <a:t>кожний</a:t>
            </a:r>
            <a:r>
              <a:rPr lang="ru-RU" dirty="0">
                <a:solidFill>
                  <a:schemeClr val="bg1"/>
                </a:solidFill>
              </a:rPr>
              <a:t> роком </a:t>
            </a:r>
            <a:r>
              <a:rPr lang="ru-RU" dirty="0" err="1">
                <a:solidFill>
                  <a:schemeClr val="bg1"/>
                </a:solidFill>
              </a:rPr>
              <a:t>зростає</a:t>
            </a:r>
            <a:r>
              <a:rPr lang="ru-RU" dirty="0">
                <a:solidFill>
                  <a:schemeClr val="bg1"/>
                </a:solidFill>
              </a:rPr>
              <a:t>, час </a:t>
            </a:r>
            <a:r>
              <a:rPr lang="ru-RU" dirty="0" err="1">
                <a:solidFill>
                  <a:schemeClr val="bg1"/>
                </a:solidFill>
              </a:rPr>
              <a:t>проведення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соціальних</a:t>
            </a:r>
            <a:r>
              <a:rPr lang="ru-RU" dirty="0">
                <a:solidFill>
                  <a:schemeClr val="bg1"/>
                </a:solidFill>
              </a:rPr>
              <a:t> мережах </a:t>
            </a:r>
            <a:r>
              <a:rPr lang="ru-RU" dirty="0" err="1">
                <a:solidFill>
                  <a:schemeClr val="bg1"/>
                </a:solidFill>
              </a:rPr>
              <a:t>споживачів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збільшується</a:t>
            </a:r>
            <a:r>
              <a:rPr lang="ru-RU" dirty="0">
                <a:solidFill>
                  <a:schemeClr val="bg1"/>
                </a:solidFill>
              </a:rPr>
              <a:t>. Тому </a:t>
            </a:r>
            <a:r>
              <a:rPr lang="ru-RU" dirty="0" err="1">
                <a:solidFill>
                  <a:schemeClr val="bg1"/>
                </a:solidFill>
              </a:rPr>
              <a:t>газети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створюють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Інтернетсторінки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залучають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споживачів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сидять</a:t>
            </a:r>
            <a:r>
              <a:rPr lang="ru-RU" dirty="0">
                <a:solidFill>
                  <a:schemeClr val="bg1"/>
                </a:solidFill>
              </a:rPr>
              <a:t>» у </a:t>
            </a:r>
            <a:r>
              <a:rPr lang="ru-RU" dirty="0" err="1">
                <a:solidFill>
                  <a:schemeClr val="bg1"/>
                </a:solidFill>
              </a:rPr>
              <a:t>соціальних</a:t>
            </a:r>
            <a:r>
              <a:rPr lang="ru-RU" dirty="0">
                <a:solidFill>
                  <a:schemeClr val="bg1"/>
                </a:solidFill>
              </a:rPr>
              <a:t> мережах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042" l="5000" r="95500">
                        <a14:foregroundMark x1="50250" y1="85208" x2="50250" y2="85208"/>
                        <a14:foregroundMark x1="48500" y1="84583" x2="48500" y2="84583"/>
                        <a14:backgroundMark x1="51375" y1="70208" x2="51375" y2="70208"/>
                        <a14:backgroundMark x1="51375" y1="73542" x2="51375" y2="73542"/>
                        <a14:backgroundMark x1="52375" y1="81250" x2="52375" y2="81250"/>
                        <a14:backgroundMark x1="50125" y1="81042" x2="50125" y2="81042"/>
                        <a14:backgroundMark x1="49250" y1="70625" x2="49250" y2="7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87" y="2550160"/>
            <a:ext cx="6272485" cy="3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2311351"/>
            <a:ext cx="5455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err="1">
                <a:solidFill>
                  <a:srgbClr val="7F8D6E"/>
                </a:solidFill>
              </a:rPr>
              <a:t>Електро́нні</a:t>
            </a:r>
            <a:r>
              <a:rPr lang="uk-UA" dirty="0">
                <a:solidFill>
                  <a:srgbClr val="7F8D6E"/>
                </a:solidFill>
              </a:rPr>
              <a:t> </a:t>
            </a:r>
            <a:r>
              <a:rPr lang="uk-UA" dirty="0" err="1">
                <a:solidFill>
                  <a:srgbClr val="7F8D6E"/>
                </a:solidFill>
              </a:rPr>
              <a:t>журна́ли</a:t>
            </a:r>
            <a:r>
              <a:rPr lang="uk-UA" dirty="0">
                <a:solidFill>
                  <a:srgbClr val="7F8D6E"/>
                </a:solidFill>
              </a:rPr>
              <a:t>, </a:t>
            </a:r>
            <a:r>
              <a:rPr lang="uk-UA" dirty="0" err="1">
                <a:solidFill>
                  <a:srgbClr val="7F8D6E"/>
                </a:solidFill>
              </a:rPr>
              <a:t>езини</a:t>
            </a:r>
            <a:r>
              <a:rPr lang="uk-UA" dirty="0">
                <a:solidFill>
                  <a:srgbClr val="7F8D6E"/>
                </a:solidFill>
              </a:rPr>
              <a:t> (коротка форма терміну е-журнал) — види періодичних журнальних видань, які публікують у одному з електронних форматів ASCII-текст, HTML, EXE, FLASH або PDF і розповсюджуються через комп'ютери. Зазвичай, у вигляді </a:t>
            </a:r>
            <a:r>
              <a:rPr lang="uk-UA" dirty="0" err="1">
                <a:solidFill>
                  <a:srgbClr val="7F8D6E"/>
                </a:solidFill>
              </a:rPr>
              <a:t>езинів</a:t>
            </a:r>
            <a:r>
              <a:rPr lang="uk-UA" dirty="0">
                <a:solidFill>
                  <a:srgbClr val="7F8D6E"/>
                </a:solidFill>
              </a:rPr>
              <a:t> виходять видання з вузькими цільовими групами читачів.</a:t>
            </a:r>
            <a:endParaRPr lang="ru-RU" dirty="0">
              <a:solidFill>
                <a:srgbClr val="7F8D6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5600"/>
            <a:ext cx="12192000" cy="640080"/>
          </a:xfrm>
          <a:prstGeom prst="rect">
            <a:avLst/>
          </a:prstGeom>
          <a:solidFill>
            <a:srgbClr val="A5B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Сайти</a:t>
            </a:r>
            <a:r>
              <a:rPr lang="ru-RU" sz="2800" dirty="0"/>
              <a:t> для </a:t>
            </a:r>
            <a:r>
              <a:rPr lang="ru-RU" sz="2800" dirty="0" err="1"/>
              <a:t>читання</a:t>
            </a:r>
            <a:r>
              <a:rPr lang="ru-RU" sz="2800" dirty="0"/>
              <a:t> </a:t>
            </a:r>
            <a:r>
              <a:rPr lang="ru-RU" sz="2800" dirty="0" err="1"/>
              <a:t>журналів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4" b="94249" l="7029" r="89776">
                        <a14:foregroundMark x1="15655" y1="79872" x2="15655" y2="79872"/>
                        <a14:foregroundMark x1="84824" y1="86901" x2="84824" y2="86901"/>
                        <a14:foregroundMark x1="49201" y1="41374" x2="49201" y2="41374"/>
                        <a14:foregroundMark x1="51597" y1="40895" x2="51597" y2="40895"/>
                        <a14:foregroundMark x1="57188" y1="40895" x2="57188" y2="40895"/>
                        <a14:foregroundMark x1="57188" y1="40895" x2="57188" y2="40895"/>
                        <a14:foregroundMark x1="60863" y1="39457" x2="60863" y2="39457"/>
                        <a14:foregroundMark x1="61022" y1="42812" x2="61022" y2="42812"/>
                        <a14:foregroundMark x1="56070" y1="43930" x2="56070" y2="43930"/>
                        <a14:foregroundMark x1="52716" y1="38498" x2="52716" y2="38498"/>
                        <a14:foregroundMark x1="46006" y1="37380" x2="46006" y2="37380"/>
                        <a14:foregroundMark x1="46965" y1="44728" x2="46965" y2="44728"/>
                        <a14:foregroundMark x1="46965" y1="44089" x2="46965" y2="44089"/>
                        <a14:foregroundMark x1="53035" y1="44249" x2="53035" y2="44249"/>
                        <a14:foregroundMark x1="53195" y1="41054" x2="53195" y2="41054"/>
                        <a14:foregroundMark x1="49042" y1="38179" x2="49042" y2="38179"/>
                        <a14:foregroundMark x1="25080" y1="81470" x2="25080" y2="81470"/>
                        <a14:foregroundMark x1="12141" y1="78435" x2="12141" y2="78435"/>
                        <a14:foregroundMark x1="7029" y1="92812" x2="7029" y2="92812"/>
                        <a14:foregroundMark x1="21406" y1="92173" x2="21406" y2="92173"/>
                        <a14:foregroundMark x1="24281" y1="87061" x2="24281" y2="87061"/>
                        <a14:foregroundMark x1="21565" y1="83866" x2="21565" y2="83866"/>
                        <a14:foregroundMark x1="20128" y1="81150" x2="20128" y2="81150"/>
                        <a14:foregroundMark x1="9425" y1="84345" x2="9425" y2="84345"/>
                        <a14:foregroundMark x1="9105" y1="87700" x2="9105" y2="87700"/>
                        <a14:foregroundMark x1="13099" y1="88658" x2="13099" y2="88658"/>
                        <a14:foregroundMark x1="86901" y1="91693" x2="86901" y2="91693"/>
                        <a14:foregroundMark x1="76358" y1="85144" x2="76358" y2="85144"/>
                        <a14:foregroundMark x1="75080" y1="87061" x2="75080" y2="87061"/>
                        <a14:foregroundMark x1="75559" y1="90575" x2="75559" y2="90575"/>
                        <a14:foregroundMark x1="77796" y1="85304" x2="77796" y2="85304"/>
                        <a14:foregroundMark x1="80671" y1="85144" x2="80671" y2="85144"/>
                        <a14:foregroundMark x1="82588" y1="84026" x2="82588" y2="84026"/>
                        <a14:foregroundMark x1="84665" y1="83706" x2="84665" y2="83706"/>
                        <a14:foregroundMark x1="86262" y1="88179" x2="86262" y2="88179"/>
                        <a14:foregroundMark x1="87540" y1="91214" x2="87540" y2="91214"/>
                        <a14:foregroundMark x1="83387" y1="92013" x2="83387" y2="92013"/>
                        <a14:foregroundMark x1="22364" y1="91693" x2="22364" y2="91693"/>
                        <a14:foregroundMark x1="25080" y1="82907" x2="25080" y2="82907"/>
                        <a14:foregroundMark x1="22684" y1="80990" x2="22684" y2="80990"/>
                        <a14:foregroundMark x1="7668" y1="89936" x2="7668" y2="89936"/>
                        <a14:foregroundMark x1="8466" y1="92013" x2="8466" y2="92013"/>
                        <a14:foregroundMark x1="12460" y1="92013" x2="12460" y2="92013"/>
                        <a14:foregroundMark x1="16933" y1="92013" x2="16933" y2="92013"/>
                        <a14:foregroundMark x1="19968" y1="94249" x2="19968" y2="94249"/>
                        <a14:foregroundMark x1="58147" y1="43770" x2="58147" y2="43770"/>
                        <a14:backgroundMark x1="69649" y1="67252" x2="69649" y2="67252"/>
                        <a14:backgroundMark x1="69968" y1="69808" x2="69968" y2="69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415290"/>
            <a:ext cx="6100445" cy="61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5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926356"/>
            <a:ext cx="5496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Прикладами </a:t>
            </a:r>
            <a:r>
              <a:rPr lang="ru-RU" dirty="0" err="1">
                <a:solidFill>
                  <a:schemeClr val="bg1"/>
                </a:solidFill>
              </a:rPr>
              <a:t>служать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телеграфне</a:t>
            </a:r>
            <a:r>
              <a:rPr lang="ru-RU" dirty="0">
                <a:solidFill>
                  <a:schemeClr val="bg1"/>
                </a:solidFill>
              </a:rPr>
              <a:t> агентство,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публікує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інтернет-новини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німецькому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сайті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u="sng" dirty="0">
                <a:solidFill>
                  <a:schemeClr val="bg1"/>
                </a:solidFill>
                <a:hlinkClick r:id="rId2"/>
              </a:rPr>
              <a:t>http://www.intern.de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українські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часописи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u="sng" dirty="0">
                <a:solidFill>
                  <a:schemeClr val="bg1"/>
                </a:solidFill>
                <a:hlinkClick r:id="rId3"/>
              </a:rPr>
              <a:t>«</a:t>
            </a:r>
            <a:r>
              <a:rPr lang="ru-RU" u="sng" dirty="0" err="1">
                <a:solidFill>
                  <a:schemeClr val="bg1"/>
                </a:solidFill>
                <a:hlinkClick r:id="rId3"/>
              </a:rPr>
              <a:t>Перехід</a:t>
            </a:r>
            <a:r>
              <a:rPr lang="ru-RU" u="sng" dirty="0">
                <a:solidFill>
                  <a:schemeClr val="bg1"/>
                </a:solidFill>
                <a:hlinkClick r:id="rId3"/>
              </a:rPr>
              <a:t>-IV»</a:t>
            </a:r>
            <a:r>
              <a:rPr lang="ru-RU" dirty="0">
                <a:solidFill>
                  <a:schemeClr val="bg1"/>
                </a:solidFill>
              </a:rPr>
              <a:t>, </a:t>
            </a:r>
            <a:r>
              <a:rPr lang="ru-RU" u="sng" dirty="0" err="1">
                <a:solidFill>
                  <a:schemeClr val="bg1"/>
                </a:solidFill>
                <a:hlinkClick r:id="rId4"/>
              </a:rPr>
              <a:t>Станіславівський</a:t>
            </a:r>
            <a:r>
              <a:rPr lang="ru-RU" u="sng" dirty="0">
                <a:solidFill>
                  <a:schemeClr val="bg1"/>
                </a:solidFill>
                <a:hlinkClick r:id="rId4"/>
              </a:rPr>
              <a:t> </a:t>
            </a:r>
            <a:r>
              <a:rPr lang="ru-RU" u="sng" dirty="0" err="1">
                <a:solidFill>
                  <a:schemeClr val="bg1"/>
                </a:solidFill>
                <a:hlinkClick r:id="rId4"/>
              </a:rPr>
              <a:t>натураліст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російське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видання</a:t>
            </a:r>
            <a:r>
              <a:rPr lang="ru-RU" dirty="0">
                <a:solidFill>
                  <a:schemeClr val="bg1"/>
                </a:solidFill>
              </a:rPr>
              <a:t> на </a:t>
            </a:r>
            <a:r>
              <a:rPr lang="ru-RU" u="sng" dirty="0">
                <a:solidFill>
                  <a:schemeClr val="bg1"/>
                </a:solidFill>
                <a:hlinkClick r:id="rId5"/>
              </a:rPr>
              <a:t>http://www.algo.ru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спеціалізоване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видання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u="sng" dirty="0">
                <a:solidFill>
                  <a:schemeClr val="bg1"/>
                </a:solidFill>
                <a:hlinkClick r:id="rId6"/>
              </a:rPr>
              <a:t>«ІТ-</a:t>
            </a:r>
            <a:r>
              <a:rPr lang="ru-RU" u="sng" dirty="0" err="1">
                <a:solidFill>
                  <a:schemeClr val="bg1"/>
                </a:solidFill>
                <a:hlinkClick r:id="rId6"/>
              </a:rPr>
              <a:t>Аналітика</a:t>
            </a:r>
            <a:r>
              <a:rPr lang="ru-RU" u="sng" dirty="0">
                <a:solidFill>
                  <a:schemeClr val="bg1"/>
                </a:solidFill>
                <a:hlinkClick r:id="rId6"/>
              </a:rPr>
              <a:t>»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публікує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науково-популярні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аналітичні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інформаційних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технологій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dirty="0" err="1">
                <a:solidFill>
                  <a:schemeClr val="bg1"/>
                </a:solidFill>
              </a:rPr>
              <a:t>Іноді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електронні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журнали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поєднуються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допоміжними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спеціалізованими</a:t>
            </a:r>
            <a:r>
              <a:rPr lang="ru-RU" dirty="0">
                <a:solidFill>
                  <a:schemeClr val="bg1"/>
                </a:solidFill>
              </a:rPr>
              <a:t> базами </a:t>
            </a:r>
            <a:r>
              <a:rPr lang="ru-RU" dirty="0" err="1">
                <a:solidFill>
                  <a:schemeClr val="bg1"/>
                </a:solidFill>
              </a:rPr>
              <a:t>даних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, </a:t>
            </a:r>
            <a:r>
              <a:rPr lang="ru-RU" u="sng" dirty="0">
                <a:solidFill>
                  <a:schemeClr val="bg1"/>
                </a:solidFill>
                <a:hlinkClick r:id="rId7"/>
              </a:rPr>
              <a:t>«</a:t>
            </a:r>
            <a:r>
              <a:rPr lang="ru-RU" u="sng" dirty="0" err="1">
                <a:solidFill>
                  <a:schemeClr val="bg1"/>
                </a:solidFill>
                <a:hlinkClick r:id="rId7"/>
              </a:rPr>
              <a:t>El</a:t>
            </a:r>
            <a:r>
              <a:rPr lang="ru-RU" u="sng" dirty="0">
                <a:solidFill>
                  <a:schemeClr val="bg1"/>
                </a:solidFill>
                <a:hlinkClick r:id="rId7"/>
              </a:rPr>
              <a:t>-бухгалтер»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поєднує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щотижневий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електронний</a:t>
            </a:r>
            <a:r>
              <a:rPr lang="ru-RU" dirty="0">
                <a:solidFill>
                  <a:schemeClr val="bg1"/>
                </a:solidFill>
              </a:rPr>
              <a:t> журнал,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аналітичні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матеріали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бухгалтерського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обліку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податкового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господарського</a:t>
            </a:r>
            <a:r>
              <a:rPr lang="ru-RU" dirty="0">
                <a:solidFill>
                  <a:schemeClr val="bg1"/>
                </a:solidFill>
              </a:rPr>
              <a:t> права,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щоденно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оновлюваною</a:t>
            </a:r>
            <a:r>
              <a:rPr lang="ru-RU" dirty="0">
                <a:solidFill>
                  <a:schemeClr val="bg1"/>
                </a:solidFill>
              </a:rPr>
              <a:t> базою </a:t>
            </a:r>
            <a:r>
              <a:rPr lang="ru-RU" dirty="0" err="1">
                <a:solidFill>
                  <a:schemeClr val="bg1"/>
                </a:solidFill>
              </a:rPr>
              <a:t>даних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українського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законодавства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4880" r="5096" b="5173"/>
          <a:stretch/>
        </p:blipFill>
        <p:spPr>
          <a:xfrm>
            <a:off x="193039" y="1621473"/>
            <a:ext cx="5902961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2812230"/>
          </a:xfrm>
        </p:spPr>
        <p:txBody>
          <a:bodyPr>
            <a:normAutofit/>
          </a:bodyPr>
          <a:lstStyle/>
          <a:p>
            <a:r>
              <a:rPr lang="ru-RU" sz="6000" dirty="0"/>
              <a:t>5. </a:t>
            </a:r>
            <a:r>
              <a:rPr lang="ru-RU" sz="6000" dirty="0" err="1"/>
              <a:t>Експедиція</a:t>
            </a:r>
            <a:r>
              <a:rPr lang="ru-RU" sz="6000" dirty="0"/>
              <a:t> та доставка </a:t>
            </a:r>
            <a:r>
              <a:rPr lang="ru-RU" sz="6000" dirty="0" err="1"/>
              <a:t>періодики</a:t>
            </a:r>
            <a:r>
              <a:rPr lang="ru-RU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650240"/>
            <a:ext cx="1137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rgbClr val="7F8D6E"/>
                </a:solidFill>
              </a:rPr>
              <a:t>Експедирування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періодичних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друкованих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видань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здійснюється</a:t>
            </a:r>
            <a:r>
              <a:rPr lang="ru-RU" dirty="0">
                <a:solidFill>
                  <a:srgbClr val="7F8D6E"/>
                </a:solidFill>
              </a:rPr>
              <a:t> за </a:t>
            </a:r>
            <a:r>
              <a:rPr lang="ru-RU" dirty="0" err="1">
                <a:solidFill>
                  <a:srgbClr val="7F8D6E"/>
                </a:solidFill>
              </a:rPr>
              <a:t>картковою</a:t>
            </a:r>
            <a:r>
              <a:rPr lang="ru-RU" dirty="0">
                <a:solidFill>
                  <a:srgbClr val="7F8D6E"/>
                </a:solidFill>
              </a:rPr>
              <a:t> і адресною системами. </a:t>
            </a:r>
            <a:r>
              <a:rPr lang="ru-RU" dirty="0" err="1">
                <a:solidFill>
                  <a:srgbClr val="7F8D6E"/>
                </a:solidFill>
              </a:rPr>
              <a:t>Експедирування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періодичних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друкованих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видань</a:t>
            </a:r>
            <a:r>
              <a:rPr lang="ru-RU" dirty="0">
                <a:solidFill>
                  <a:srgbClr val="7F8D6E"/>
                </a:solidFill>
              </a:rPr>
              <a:t> за </a:t>
            </a:r>
            <a:r>
              <a:rPr lang="ru-RU" dirty="0" err="1">
                <a:solidFill>
                  <a:srgbClr val="7F8D6E"/>
                </a:solidFill>
              </a:rPr>
              <a:t>картковою</a:t>
            </a:r>
            <a:r>
              <a:rPr lang="ru-RU" dirty="0">
                <a:solidFill>
                  <a:srgbClr val="7F8D6E"/>
                </a:solidFill>
              </a:rPr>
              <a:t> системою </a:t>
            </a:r>
            <a:r>
              <a:rPr lang="ru-RU" dirty="0" err="1">
                <a:solidFill>
                  <a:srgbClr val="7F8D6E"/>
                </a:solidFill>
              </a:rPr>
              <a:t>включає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такі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операціі</a:t>
            </a:r>
            <a:r>
              <a:rPr lang="ru-RU" dirty="0">
                <a:solidFill>
                  <a:srgbClr val="7F8D6E"/>
                </a:solidFill>
              </a:rPr>
              <a:t>̈</a:t>
            </a:r>
            <a:r>
              <a:rPr lang="ru-RU" dirty="0" smtClean="0">
                <a:solidFill>
                  <a:srgbClr val="7F8D6E"/>
                </a:solidFill>
              </a:rPr>
              <a:t>:</a:t>
            </a:r>
            <a:endParaRPr lang="ru-RU" dirty="0">
              <a:solidFill>
                <a:srgbClr val="7F8D6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0" y="1920240"/>
            <a:ext cx="5506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7F8D6E"/>
                </a:solidFill>
              </a:rPr>
              <a:t>приймання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періодичних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друкованих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видань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від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видавця</a:t>
            </a:r>
            <a:r>
              <a:rPr lang="ru-RU" dirty="0" smtClean="0">
                <a:solidFill>
                  <a:srgbClr val="7F8D6E"/>
                </a:solidFill>
              </a:rPr>
              <a:t>, </a:t>
            </a:r>
            <a:r>
              <a:rPr lang="ru-RU" dirty="0" err="1" smtClean="0">
                <a:solidFill>
                  <a:srgbClr val="7F8D6E"/>
                </a:solidFill>
              </a:rPr>
              <a:t>редакціі</a:t>
            </a:r>
            <a:r>
              <a:rPr lang="ru-RU" dirty="0" smtClean="0">
                <a:solidFill>
                  <a:srgbClr val="7F8D6E"/>
                </a:solidFill>
              </a:rPr>
              <a:t>̈;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7F8D6E"/>
                </a:solidFill>
              </a:rPr>
              <a:t>підготовка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документаціі</a:t>
            </a:r>
            <a:r>
              <a:rPr lang="ru-RU" dirty="0" smtClean="0">
                <a:solidFill>
                  <a:srgbClr val="7F8D6E"/>
                </a:solidFill>
              </a:rPr>
              <a:t>̈ для </a:t>
            </a:r>
            <a:r>
              <a:rPr lang="ru-RU" dirty="0" err="1" smtClean="0">
                <a:solidFill>
                  <a:srgbClr val="7F8D6E"/>
                </a:solidFill>
              </a:rPr>
              <a:t>обробки</a:t>
            </a:r>
            <a:r>
              <a:rPr lang="ru-RU" dirty="0" smtClean="0">
                <a:solidFill>
                  <a:srgbClr val="7F8D6E"/>
                </a:solidFill>
              </a:rPr>
              <a:t> і </a:t>
            </a:r>
            <a:r>
              <a:rPr lang="ru-RU" dirty="0" err="1" smtClean="0">
                <a:solidFill>
                  <a:srgbClr val="7F8D6E"/>
                </a:solidFill>
              </a:rPr>
              <a:t>відправлення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періодичних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видань</a:t>
            </a:r>
            <a:r>
              <a:rPr lang="ru-RU" dirty="0" smtClean="0">
                <a:solidFill>
                  <a:srgbClr val="7F8D6E"/>
                </a:solidFill>
              </a:rPr>
              <a:t> до </a:t>
            </a:r>
            <a:r>
              <a:rPr lang="ru-RU" dirty="0" err="1" smtClean="0">
                <a:solidFill>
                  <a:srgbClr val="7F8D6E"/>
                </a:solidFill>
              </a:rPr>
              <a:t>газетних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вузлів</a:t>
            </a:r>
            <a:r>
              <a:rPr lang="ru-RU" dirty="0" smtClean="0">
                <a:solidFill>
                  <a:srgbClr val="7F8D6E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7F8D6E"/>
                </a:solidFill>
              </a:rPr>
              <a:t>видавання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періодичних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друкованих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видань</a:t>
            </a:r>
            <a:r>
              <a:rPr lang="ru-RU" dirty="0" smtClean="0">
                <a:solidFill>
                  <a:srgbClr val="7F8D6E"/>
                </a:solidFill>
              </a:rPr>
              <a:t> на </a:t>
            </a:r>
            <a:r>
              <a:rPr lang="ru-RU" dirty="0" err="1" smtClean="0">
                <a:solidFill>
                  <a:srgbClr val="7F8D6E"/>
                </a:solidFill>
              </a:rPr>
              <a:t>робочі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місця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обробки</a:t>
            </a:r>
            <a:r>
              <a:rPr lang="ru-RU" dirty="0" smtClean="0">
                <a:solidFill>
                  <a:srgbClr val="7F8D6E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7F8D6E"/>
                </a:solidFill>
              </a:rPr>
              <a:t>формування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посилів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періодичних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друкованих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видань</a:t>
            </a:r>
            <a:r>
              <a:rPr lang="ru-RU" dirty="0" smtClean="0">
                <a:solidFill>
                  <a:srgbClr val="7F8D6E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7F8D6E"/>
                </a:solidFill>
              </a:rPr>
              <a:t>сортування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газетних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пачок</a:t>
            </a:r>
            <a:r>
              <a:rPr lang="ru-RU" dirty="0" smtClean="0">
                <a:solidFill>
                  <a:srgbClr val="7F8D6E"/>
                </a:solidFill>
              </a:rPr>
              <a:t>, </a:t>
            </a:r>
            <a:r>
              <a:rPr lang="ru-RU" dirty="0" err="1" smtClean="0">
                <a:solidFill>
                  <a:srgbClr val="7F8D6E"/>
                </a:solidFill>
              </a:rPr>
              <a:t>мішків</a:t>
            </a:r>
            <a:r>
              <a:rPr lang="ru-RU" dirty="0" smtClean="0">
                <a:solidFill>
                  <a:srgbClr val="7F8D6E"/>
                </a:solidFill>
              </a:rPr>
              <a:t> з </a:t>
            </a:r>
            <a:r>
              <a:rPr lang="ru-RU" dirty="0" err="1" smtClean="0">
                <a:solidFill>
                  <a:srgbClr val="7F8D6E"/>
                </a:solidFill>
              </a:rPr>
              <a:t>періодичними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друкованими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виданнями</a:t>
            </a:r>
            <a:r>
              <a:rPr lang="ru-RU" dirty="0" smtClean="0">
                <a:solidFill>
                  <a:srgbClr val="7F8D6E"/>
                </a:solidFill>
              </a:rPr>
              <a:t> за </a:t>
            </a:r>
            <a:r>
              <a:rPr lang="ru-RU" dirty="0" err="1" smtClean="0">
                <a:solidFill>
                  <a:srgbClr val="7F8D6E"/>
                </a:solidFill>
              </a:rPr>
              <a:t>напрямками</a:t>
            </a:r>
            <a:r>
              <a:rPr lang="ru-RU" dirty="0" smtClean="0">
                <a:solidFill>
                  <a:srgbClr val="7F8D6E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7F8D6E"/>
                </a:solidFill>
              </a:rPr>
              <a:t>здавання</a:t>
            </a:r>
            <a:r>
              <a:rPr lang="ru-RU" dirty="0" smtClean="0">
                <a:solidFill>
                  <a:srgbClr val="7F8D6E"/>
                </a:solidFill>
              </a:rPr>
              <a:t> </a:t>
            </a:r>
            <a:r>
              <a:rPr lang="ru-RU" dirty="0" err="1" smtClean="0">
                <a:solidFill>
                  <a:srgbClr val="7F8D6E"/>
                </a:solidFill>
              </a:rPr>
              <a:t>мішків</a:t>
            </a:r>
            <a:r>
              <a:rPr lang="ru-RU" dirty="0" smtClean="0">
                <a:solidFill>
                  <a:srgbClr val="7F8D6E"/>
                </a:solidFill>
              </a:rPr>
              <a:t> та </a:t>
            </a:r>
            <a:r>
              <a:rPr lang="ru-RU" dirty="0" err="1" smtClean="0">
                <a:solidFill>
                  <a:srgbClr val="7F8D6E"/>
                </a:solidFill>
              </a:rPr>
              <a:t>пачок</a:t>
            </a:r>
            <a:r>
              <a:rPr lang="ru-RU" dirty="0" smtClean="0">
                <a:solidFill>
                  <a:srgbClr val="7F8D6E"/>
                </a:solidFill>
              </a:rPr>
              <a:t> для </a:t>
            </a:r>
            <a:r>
              <a:rPr lang="ru-RU" dirty="0" err="1" smtClean="0">
                <a:solidFill>
                  <a:srgbClr val="7F8D6E"/>
                </a:solidFill>
              </a:rPr>
              <a:t>відправлення</a:t>
            </a:r>
            <a:r>
              <a:rPr lang="ru-RU" dirty="0" smtClean="0">
                <a:solidFill>
                  <a:srgbClr val="7F8D6E"/>
                </a:solidFill>
              </a:rPr>
              <a:t> за </a:t>
            </a:r>
            <a:r>
              <a:rPr lang="ru-RU" dirty="0" err="1" smtClean="0">
                <a:solidFill>
                  <a:srgbClr val="7F8D6E"/>
                </a:solidFill>
              </a:rPr>
              <a:t>призначенням</a:t>
            </a:r>
            <a:r>
              <a:rPr lang="ru-RU" dirty="0" smtClean="0">
                <a:solidFill>
                  <a:srgbClr val="7F8D6E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5072" y="1677468"/>
            <a:ext cx="4925568" cy="45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5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1680" y="233859"/>
            <a:ext cx="60147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При </a:t>
            </a:r>
            <a:r>
              <a:rPr lang="ru-RU" dirty="0" err="1">
                <a:solidFill>
                  <a:schemeClr val="bg1"/>
                </a:solidFill>
              </a:rPr>
              <a:t>одночасніи</a:t>
            </a:r>
            <a:r>
              <a:rPr lang="ru-RU" dirty="0">
                <a:solidFill>
                  <a:schemeClr val="bg1"/>
                </a:solidFill>
              </a:rPr>
              <a:t>̆ </a:t>
            </a:r>
            <a:r>
              <a:rPr lang="ru-RU" dirty="0" err="1">
                <a:solidFill>
                  <a:schemeClr val="bg1"/>
                </a:solidFill>
              </a:rPr>
              <a:t>відправці</a:t>
            </a:r>
            <a:r>
              <a:rPr lang="ru-RU" dirty="0">
                <a:solidFill>
                  <a:schemeClr val="bg1"/>
                </a:solidFill>
              </a:rPr>
              <a:t> газет за </a:t>
            </a:r>
            <a:r>
              <a:rPr lang="ru-RU" dirty="0" err="1">
                <a:solidFill>
                  <a:schemeClr val="bg1"/>
                </a:solidFill>
              </a:rPr>
              <a:t>декілька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днів</a:t>
            </a:r>
            <a:r>
              <a:rPr lang="ru-RU" dirty="0">
                <a:solidFill>
                  <a:schemeClr val="bg1"/>
                </a:solidFill>
              </a:rPr>
              <a:t> (при </a:t>
            </a:r>
            <a:r>
              <a:rPr lang="ru-RU" dirty="0" err="1">
                <a:solidFill>
                  <a:schemeClr val="bg1"/>
                </a:solidFill>
              </a:rPr>
              <a:t>несвоєчасному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виході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друку</a:t>
            </a:r>
            <a:r>
              <a:rPr lang="ru-RU" dirty="0">
                <a:solidFill>
                  <a:schemeClr val="bg1"/>
                </a:solidFill>
              </a:rPr>
              <a:t>), </a:t>
            </a:r>
            <a:r>
              <a:rPr lang="ru-RU" dirty="0" err="1">
                <a:solidFill>
                  <a:schemeClr val="bg1"/>
                </a:solidFill>
              </a:rPr>
              <a:t>кількість</a:t>
            </a:r>
            <a:r>
              <a:rPr lang="ru-RU" dirty="0">
                <a:solidFill>
                  <a:schemeClr val="bg1"/>
                </a:solidFill>
              </a:rPr>
              <a:t> газет </a:t>
            </a:r>
            <a:r>
              <a:rPr lang="ru-RU" dirty="0" err="1">
                <a:solidFill>
                  <a:schemeClr val="bg1"/>
                </a:solidFill>
              </a:rPr>
              <a:t>вказується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окремо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кожне</a:t>
            </a:r>
            <a:r>
              <a:rPr lang="ru-RU" dirty="0">
                <a:solidFill>
                  <a:schemeClr val="bg1"/>
                </a:solidFill>
              </a:rPr>
              <a:t> число.</a:t>
            </a:r>
          </a:p>
          <a:p>
            <a:pPr algn="just"/>
            <a:r>
              <a:rPr lang="ru-RU" dirty="0" err="1">
                <a:solidFill>
                  <a:schemeClr val="bg1"/>
                </a:solidFill>
              </a:rPr>
              <a:t>Працівники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підрозділів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підприємств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поштового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зв'язку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приймають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мішки</a:t>
            </a:r>
            <a:r>
              <a:rPr lang="ru-RU" dirty="0">
                <a:solidFill>
                  <a:schemeClr val="bg1"/>
                </a:solidFill>
              </a:rPr>
              <a:t>, пачки з </a:t>
            </a:r>
            <a:r>
              <a:rPr lang="ru-RU" dirty="0" err="1">
                <a:solidFill>
                  <a:schemeClr val="bg1"/>
                </a:solidFill>
              </a:rPr>
              <a:t>періодичними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друкованими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виданнями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відправлення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призначенням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розписуються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двох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примірниках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фактури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зазначають</a:t>
            </a:r>
            <a:r>
              <a:rPr lang="ru-RU" dirty="0">
                <a:solidFill>
                  <a:schemeClr val="bg1"/>
                </a:solidFill>
              </a:rPr>
              <a:t> час </a:t>
            </a:r>
            <a:r>
              <a:rPr lang="ru-RU" dirty="0" err="1">
                <a:solidFill>
                  <a:schemeClr val="bg1"/>
                </a:solidFill>
              </a:rPr>
              <a:t>прибуття</a:t>
            </a:r>
            <a:r>
              <a:rPr lang="ru-RU" dirty="0">
                <a:solidFill>
                  <a:schemeClr val="bg1"/>
                </a:solidFill>
              </a:rPr>
              <a:t> автотранспорту, початок та </a:t>
            </a:r>
            <a:r>
              <a:rPr lang="ru-RU" dirty="0" err="1">
                <a:solidFill>
                  <a:schemeClr val="bg1"/>
                </a:solidFill>
              </a:rPr>
              <a:t>закінчення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приймання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проставляють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відбиток</a:t>
            </a:r>
            <a:r>
              <a:rPr lang="ru-RU" dirty="0">
                <a:solidFill>
                  <a:schemeClr val="bg1"/>
                </a:solidFill>
              </a:rPr>
              <a:t> календарного штемпеля. </a:t>
            </a:r>
            <a:r>
              <a:rPr lang="ru-RU" dirty="0" err="1">
                <a:solidFill>
                  <a:schemeClr val="bg1"/>
                </a:solidFill>
              </a:rPr>
              <a:t>Другии</a:t>
            </a:r>
            <a:r>
              <a:rPr lang="ru-RU" dirty="0">
                <a:solidFill>
                  <a:schemeClr val="bg1"/>
                </a:solidFill>
              </a:rPr>
              <a:t>̆ </a:t>
            </a:r>
            <a:r>
              <a:rPr lang="ru-RU" dirty="0" err="1">
                <a:solidFill>
                  <a:schemeClr val="bg1"/>
                </a:solidFill>
              </a:rPr>
              <a:t>примірник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фактури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розпискою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передається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працівнику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якии</a:t>
            </a:r>
            <a:r>
              <a:rPr lang="ru-RU" dirty="0">
                <a:solidFill>
                  <a:schemeClr val="bg1"/>
                </a:solidFill>
              </a:rPr>
              <a:t>̆ </a:t>
            </a:r>
            <a:r>
              <a:rPr lang="ru-RU" dirty="0" err="1">
                <a:solidFill>
                  <a:schemeClr val="bg1"/>
                </a:solidFill>
              </a:rPr>
              <a:t>супроводжує</a:t>
            </a:r>
            <a:r>
              <a:rPr lang="ru-RU" dirty="0">
                <a:solidFill>
                  <a:schemeClr val="bg1"/>
                </a:solidFill>
              </a:rPr>
              <a:t>, для </a:t>
            </a:r>
            <a:r>
              <a:rPr lang="ru-RU" dirty="0" err="1">
                <a:solidFill>
                  <a:schemeClr val="bg1"/>
                </a:solidFill>
              </a:rPr>
              <a:t>повернення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фактури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експедицію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За адресною системою </a:t>
            </a:r>
            <a:r>
              <a:rPr lang="ru-RU" dirty="0" err="1">
                <a:solidFill>
                  <a:schemeClr val="bg1"/>
                </a:solidFill>
              </a:rPr>
              <a:t>періодичні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друковані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відправляються</a:t>
            </a:r>
            <a:r>
              <a:rPr lang="ru-RU" dirty="0">
                <a:solidFill>
                  <a:schemeClr val="bg1"/>
                </a:solidFill>
              </a:rPr>
              <a:t> бандеролями, </a:t>
            </a:r>
            <a:r>
              <a:rPr lang="ru-RU" dirty="0" err="1">
                <a:solidFill>
                  <a:schemeClr val="bg1"/>
                </a:solidFill>
              </a:rPr>
              <a:t>посилками</a:t>
            </a:r>
            <a:r>
              <a:rPr lang="ru-RU" dirty="0">
                <a:solidFill>
                  <a:schemeClr val="bg1"/>
                </a:solidFill>
              </a:rPr>
              <a:t>. Для </a:t>
            </a:r>
            <a:r>
              <a:rPr lang="ru-RU" dirty="0" err="1">
                <a:solidFill>
                  <a:schemeClr val="bg1"/>
                </a:solidFill>
              </a:rPr>
              <a:t>відправлення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передплатних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видань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експедиціі</a:t>
            </a:r>
            <a:r>
              <a:rPr lang="ru-RU" dirty="0">
                <a:solidFill>
                  <a:schemeClr val="bg1"/>
                </a:solidFill>
              </a:rPr>
              <a:t>̈ </a:t>
            </a:r>
            <a:r>
              <a:rPr lang="ru-RU" dirty="0" err="1">
                <a:solidFill>
                  <a:schemeClr val="bg1"/>
                </a:solidFill>
              </a:rPr>
              <a:t>передаються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доставні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картки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передплатників</a:t>
            </a:r>
            <a:r>
              <a:rPr lang="ru-RU" dirty="0">
                <a:solidFill>
                  <a:schemeClr val="bg1"/>
                </a:solidFill>
              </a:rPr>
              <a:t>, для </a:t>
            </a:r>
            <a:r>
              <a:rPr lang="ru-RU" dirty="0" err="1">
                <a:solidFill>
                  <a:schemeClr val="bg1"/>
                </a:solidFill>
              </a:rPr>
              <a:t>роздрібних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тиражів</a:t>
            </a:r>
            <a:r>
              <a:rPr lang="ru-RU" dirty="0">
                <a:solidFill>
                  <a:schemeClr val="bg1"/>
                </a:solidFill>
              </a:rPr>
              <a:t> — списки, в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зазначаються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найменування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індекс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видань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адреси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передплатників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одержувачів</a:t>
            </a:r>
            <a:r>
              <a:rPr lang="ru-RU" dirty="0">
                <a:solidFill>
                  <a:schemeClr val="bg1"/>
                </a:solidFill>
              </a:rPr>
              <a:t>), </a:t>
            </a:r>
            <a:r>
              <a:rPr lang="ru-RU" dirty="0" err="1">
                <a:solidFill>
                  <a:schemeClr val="bg1"/>
                </a:solidFill>
              </a:rPr>
              <a:t>кількість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примірників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терміни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передплати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одержання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5" y="233859"/>
            <a:ext cx="5236192" cy="28889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1" y="3226574"/>
            <a:ext cx="5275301" cy="34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83687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Дякую за увагу!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110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4691" y="1884230"/>
            <a:ext cx="5490224" cy="3087820"/>
          </a:xfrm>
        </p:spPr>
        <p:txBody>
          <a:bodyPr>
            <a:noAutofit/>
          </a:bodyPr>
          <a:lstStyle/>
          <a:p>
            <a:r>
              <a:rPr lang="ru-RU" sz="6600" dirty="0"/>
              <a:t>1.	Методика </a:t>
            </a:r>
            <a:r>
              <a:rPr lang="ru-RU" sz="6600" dirty="0" err="1"/>
              <a:t>моніторингу</a:t>
            </a:r>
            <a:r>
              <a:rPr lang="ru-RU" sz="6600" dirty="0"/>
              <a:t> </a:t>
            </a:r>
            <a:r>
              <a:rPr lang="ru-RU" sz="6600" dirty="0" err="1"/>
              <a:t>преси</a:t>
            </a:r>
            <a:r>
              <a:rPr lang="ru-RU" sz="6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3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520" y="467360"/>
            <a:ext cx="10993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</a:rPr>
              <a:t>Моніторинг</a:t>
            </a:r>
            <a:r>
              <a:rPr lang="ru-RU" dirty="0">
                <a:solidFill>
                  <a:schemeClr val="bg1"/>
                </a:solidFill>
              </a:rPr>
              <a:t> ЗМІ – </a:t>
            </a:r>
            <a:r>
              <a:rPr lang="ru-RU" dirty="0" err="1">
                <a:solidFill>
                  <a:schemeClr val="bg1"/>
                </a:solidFill>
              </a:rPr>
              <a:t>відстеження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публікацій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виходять</a:t>
            </a:r>
            <a:r>
              <a:rPr lang="ru-RU" dirty="0">
                <a:solidFill>
                  <a:schemeClr val="bg1"/>
                </a:solidFill>
              </a:rPr>
              <a:t> в ЗМІ, з </a:t>
            </a:r>
            <a:r>
              <a:rPr lang="ru-RU" dirty="0" err="1">
                <a:solidFill>
                  <a:schemeClr val="bg1"/>
                </a:solidFill>
              </a:rPr>
              <a:t>певної</a:t>
            </a:r>
            <a:r>
              <a:rPr lang="ru-RU" dirty="0">
                <a:solidFill>
                  <a:schemeClr val="bg1"/>
                </a:solidFill>
              </a:rPr>
              <a:t> тематики (</a:t>
            </a:r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фінансові</a:t>
            </a:r>
            <a:r>
              <a:rPr lang="ru-RU" dirty="0">
                <a:solidFill>
                  <a:schemeClr val="bg1"/>
                </a:solidFill>
              </a:rPr>
              <a:t> ринки </a:t>
            </a:r>
            <a:r>
              <a:rPr lang="ru-RU" dirty="0" err="1">
                <a:solidFill>
                  <a:schemeClr val="bg1"/>
                </a:solidFill>
              </a:rPr>
              <a:t>тощо</a:t>
            </a:r>
            <a:r>
              <a:rPr lang="ru-RU" dirty="0">
                <a:solidFill>
                  <a:schemeClr val="bg1"/>
                </a:solidFill>
              </a:rPr>
              <a:t>).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моніторинг</a:t>
            </a:r>
            <a:r>
              <a:rPr lang="ru-RU" dirty="0">
                <a:solidFill>
                  <a:schemeClr val="bg1"/>
                </a:solidFill>
              </a:rPr>
              <a:t> – результат такого </a:t>
            </a:r>
            <a:r>
              <a:rPr lang="ru-RU" dirty="0" err="1">
                <a:solidFill>
                  <a:schemeClr val="bg1"/>
                </a:solidFill>
              </a:rPr>
              <a:t>спостереження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тобто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збирання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компіляція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всіх</a:t>
            </a:r>
            <a:r>
              <a:rPr lang="ru-RU" dirty="0">
                <a:solidFill>
                  <a:schemeClr val="bg1"/>
                </a:solidFill>
              </a:rPr>
              <a:t> статей, новин </a:t>
            </a:r>
            <a:r>
              <a:rPr lang="ru-RU" dirty="0" err="1">
                <a:solidFill>
                  <a:schemeClr val="bg1"/>
                </a:solidFill>
              </a:rPr>
              <a:t>тощо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відібраних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заданим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критерієм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dirty="0" err="1">
                <a:solidFill>
                  <a:schemeClr val="bg1"/>
                </a:solidFill>
              </a:rPr>
              <a:t>Моніторинг</a:t>
            </a:r>
            <a:r>
              <a:rPr lang="ru-RU" dirty="0">
                <a:solidFill>
                  <a:schemeClr val="bg1"/>
                </a:solidFill>
              </a:rPr>
              <a:t> ЗМІ як система </a:t>
            </a:r>
            <a:r>
              <a:rPr lang="ru-RU" dirty="0" err="1">
                <a:solidFill>
                  <a:schemeClr val="bg1"/>
                </a:solidFill>
              </a:rPr>
              <a:t>постійного</a:t>
            </a:r>
            <a:r>
              <a:rPr lang="ru-RU" dirty="0">
                <a:solidFill>
                  <a:schemeClr val="bg1"/>
                </a:solidFill>
              </a:rPr>
              <a:t>, регулярного </a:t>
            </a:r>
            <a:r>
              <a:rPr lang="ru-RU" dirty="0" err="1">
                <a:solidFill>
                  <a:schemeClr val="bg1"/>
                </a:solidFill>
              </a:rPr>
              <a:t>збору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обробки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класифікації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чітко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визначеного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обсягу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з'являється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загальнодоступних</a:t>
            </a:r>
            <a:r>
              <a:rPr lang="ru-RU" dirty="0">
                <a:solidFill>
                  <a:schemeClr val="bg1"/>
                </a:solidFill>
              </a:rPr>
              <a:t> ЗМІ – в </a:t>
            </a:r>
            <a:r>
              <a:rPr lang="ru-RU" dirty="0" err="1">
                <a:solidFill>
                  <a:schemeClr val="bg1"/>
                </a:solidFill>
              </a:rPr>
              <a:t>пресі</a:t>
            </a:r>
            <a:r>
              <a:rPr lang="ru-RU" dirty="0">
                <a:solidFill>
                  <a:schemeClr val="bg1"/>
                </a:solidFill>
              </a:rPr>
              <a:t>, на </a:t>
            </a:r>
            <a:r>
              <a:rPr lang="ru-RU" dirty="0" err="1">
                <a:solidFill>
                  <a:schemeClr val="bg1"/>
                </a:solidFill>
              </a:rPr>
              <a:t>телебаченні</a:t>
            </a:r>
            <a:r>
              <a:rPr lang="ru-RU" dirty="0">
                <a:solidFill>
                  <a:schemeClr val="bg1"/>
                </a:solidFill>
              </a:rPr>
              <a:t>, на </a:t>
            </a:r>
            <a:r>
              <a:rPr lang="ru-RU" dirty="0" err="1">
                <a:solidFill>
                  <a:schemeClr val="bg1"/>
                </a:solidFill>
              </a:rPr>
              <a:t>радіо</a:t>
            </a:r>
            <a:r>
              <a:rPr lang="ru-RU" dirty="0">
                <a:solidFill>
                  <a:schemeClr val="bg1"/>
                </a:solidFill>
              </a:rPr>
              <a:t> і в </a:t>
            </a:r>
            <a:r>
              <a:rPr lang="ru-RU" dirty="0" err="1">
                <a:solidFill>
                  <a:schemeClr val="bg1"/>
                </a:solidFill>
              </a:rPr>
              <a:t>інформаційних</a:t>
            </a:r>
            <a:r>
              <a:rPr lang="ru-RU" dirty="0">
                <a:solidFill>
                  <a:schemeClr val="bg1"/>
                </a:solidFill>
              </a:rPr>
              <a:t> ресурсах </a:t>
            </a:r>
            <a:r>
              <a:rPr lang="ru-RU" dirty="0" err="1">
                <a:solidFill>
                  <a:schemeClr val="bg1"/>
                </a:solidFill>
              </a:rPr>
              <a:t>мережі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Інтернет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9920" y="2743200"/>
            <a:ext cx="4490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</a:rPr>
              <a:t>Зазвичай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моніторинг</a:t>
            </a:r>
            <a:r>
              <a:rPr lang="ru-RU" dirty="0">
                <a:solidFill>
                  <a:schemeClr val="bg1"/>
                </a:solidFill>
              </a:rPr>
              <a:t> ЗМІ </a:t>
            </a:r>
            <a:r>
              <a:rPr lang="ru-RU" dirty="0" err="1">
                <a:solidFill>
                  <a:schemeClr val="bg1"/>
                </a:solidFill>
              </a:rPr>
              <a:t>включає</a:t>
            </a:r>
            <a:r>
              <a:rPr lang="ru-RU" dirty="0">
                <a:solidFill>
                  <a:schemeClr val="bg1"/>
                </a:solidFill>
              </a:rPr>
              <a:t> в себе </a:t>
            </a:r>
            <a:r>
              <a:rPr lang="ru-RU" dirty="0" err="1">
                <a:solidFill>
                  <a:schemeClr val="bg1"/>
                </a:solidFill>
              </a:rPr>
              <a:t>наступні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фази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Спостереження</a:t>
            </a:r>
            <a:r>
              <a:rPr lang="ru-RU" dirty="0">
                <a:solidFill>
                  <a:schemeClr val="bg1"/>
                </a:solidFill>
              </a:rPr>
              <a:t> за низкою </a:t>
            </a:r>
            <a:r>
              <a:rPr lang="ru-RU" dirty="0" err="1">
                <a:solidFill>
                  <a:schemeClr val="bg1"/>
                </a:solidFill>
              </a:rPr>
              <a:t>потенційних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джерел</a:t>
            </a:r>
            <a:r>
              <a:rPr lang="ru-RU" dirty="0">
                <a:solidFill>
                  <a:schemeClr val="bg1"/>
                </a:solidFill>
              </a:rPr>
              <a:t>: телеканал, </a:t>
            </a:r>
            <a:r>
              <a:rPr lang="ru-RU" dirty="0" err="1">
                <a:solidFill>
                  <a:schemeClr val="bg1"/>
                </a:solidFill>
              </a:rPr>
              <a:t>радіостанція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періодичне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друковане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тощо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Збереження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знайденого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матеріалу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Фільтрація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категоризація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Передача </a:t>
            </a:r>
            <a:r>
              <a:rPr lang="ru-RU" dirty="0" err="1">
                <a:solidFill>
                  <a:schemeClr val="bg1"/>
                </a:solidFill>
              </a:rPr>
              <a:t>зібраного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матеріалу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подальшого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аналізу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221686"/>
            <a:ext cx="5902960" cy="47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31186"/>
            <a:ext cx="12192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Види</a:t>
            </a:r>
            <a:r>
              <a:rPr lang="ru-RU" sz="2800" dirty="0"/>
              <a:t> </a:t>
            </a:r>
            <a:r>
              <a:rPr lang="ru-RU" sz="2800" dirty="0" err="1"/>
              <a:t>моніторингу</a:t>
            </a:r>
            <a:r>
              <a:rPr lang="ru-RU" sz="2800" dirty="0"/>
              <a:t>: </a:t>
            </a:r>
            <a:r>
              <a:rPr lang="ru-RU" sz="2800" dirty="0" err="1" smtClean="0"/>
              <a:t>кількісний</a:t>
            </a:r>
            <a:r>
              <a:rPr lang="ru-RU" sz="2800" dirty="0" smtClean="0"/>
              <a:t> </a:t>
            </a:r>
            <a:r>
              <a:rPr lang="ru-RU" sz="2800" dirty="0"/>
              <a:t>і </a:t>
            </a:r>
            <a:r>
              <a:rPr lang="ru-RU" sz="2800" dirty="0" err="1"/>
              <a:t>якісний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3200" y="1899921"/>
            <a:ext cx="9845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solidFill>
                  <a:srgbClr val="7F8D6E"/>
                </a:solidFill>
              </a:rPr>
              <a:t>Кількісна</a:t>
            </a:r>
            <a:r>
              <a:rPr lang="ru-RU" b="1" dirty="0">
                <a:solidFill>
                  <a:srgbClr val="7F8D6E"/>
                </a:solidFill>
              </a:rPr>
              <a:t> </a:t>
            </a:r>
            <a:r>
              <a:rPr lang="ru-RU" b="1" dirty="0" err="1">
                <a:solidFill>
                  <a:srgbClr val="7F8D6E"/>
                </a:solidFill>
              </a:rPr>
              <a:t>складова</a:t>
            </a:r>
            <a:r>
              <a:rPr lang="ru-RU" b="1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моніторингу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складається</a:t>
            </a:r>
            <a:r>
              <a:rPr lang="ru-RU" dirty="0">
                <a:solidFill>
                  <a:srgbClr val="7F8D6E"/>
                </a:solidFill>
              </a:rPr>
              <a:t> з контент </a:t>
            </a:r>
            <a:r>
              <a:rPr lang="ru-RU" dirty="0" err="1">
                <a:solidFill>
                  <a:srgbClr val="7F8D6E"/>
                </a:solidFill>
              </a:rPr>
              <a:t>аналізу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репрезентативноі</a:t>
            </a:r>
            <a:r>
              <a:rPr lang="ru-RU" dirty="0">
                <a:solidFill>
                  <a:srgbClr val="7F8D6E"/>
                </a:solidFill>
              </a:rPr>
              <a:t>̈ </a:t>
            </a:r>
            <a:r>
              <a:rPr lang="ru-RU" dirty="0" err="1">
                <a:solidFill>
                  <a:srgbClr val="7F8D6E"/>
                </a:solidFill>
              </a:rPr>
              <a:t>вибірки</a:t>
            </a:r>
            <a:r>
              <a:rPr lang="ru-RU" dirty="0">
                <a:solidFill>
                  <a:srgbClr val="7F8D6E"/>
                </a:solidFill>
              </a:rPr>
              <a:t> ЗМІ, </a:t>
            </a:r>
            <a:r>
              <a:rPr lang="ru-RU" dirty="0" err="1">
                <a:solidFill>
                  <a:srgbClr val="7F8D6E"/>
                </a:solidFill>
              </a:rPr>
              <a:t>що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зосереджується</a:t>
            </a:r>
            <a:r>
              <a:rPr lang="ru-RU" dirty="0">
                <a:solidFill>
                  <a:srgbClr val="7F8D6E"/>
                </a:solidFill>
              </a:rPr>
              <a:t> на </a:t>
            </a:r>
            <a:r>
              <a:rPr lang="ru-RU" dirty="0" err="1">
                <a:solidFill>
                  <a:srgbClr val="7F8D6E"/>
                </a:solidFill>
              </a:rPr>
              <a:t>дотриманні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стандартів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які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самі</a:t>
            </a:r>
            <a:r>
              <a:rPr lang="ru-RU" dirty="0">
                <a:solidFill>
                  <a:srgbClr val="7F8D6E"/>
                </a:solidFill>
              </a:rPr>
              <a:t> по </a:t>
            </a:r>
            <a:r>
              <a:rPr lang="ru-RU" dirty="0" err="1">
                <a:solidFill>
                  <a:srgbClr val="7F8D6E"/>
                </a:solidFill>
              </a:rPr>
              <a:t>собі</a:t>
            </a:r>
            <a:r>
              <a:rPr lang="ru-RU" dirty="0">
                <a:solidFill>
                  <a:srgbClr val="7F8D6E"/>
                </a:solidFill>
              </a:rPr>
              <a:t> є </a:t>
            </a:r>
            <a:r>
              <a:rPr lang="ru-RU" dirty="0" err="1">
                <a:solidFill>
                  <a:srgbClr val="7F8D6E"/>
                </a:solidFill>
              </a:rPr>
              <a:t>кількісними</a:t>
            </a:r>
            <a:r>
              <a:rPr lang="ru-RU" dirty="0">
                <a:solidFill>
                  <a:srgbClr val="7F8D6E"/>
                </a:solidFill>
              </a:rPr>
              <a:t>, такими як </a:t>
            </a:r>
            <a:r>
              <a:rPr lang="ru-RU" dirty="0" err="1">
                <a:solidFill>
                  <a:srgbClr val="7F8D6E"/>
                </a:solidFill>
              </a:rPr>
              <a:t>обсяг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друкованоі</a:t>
            </a:r>
            <a:r>
              <a:rPr lang="ru-RU" dirty="0">
                <a:solidFill>
                  <a:srgbClr val="7F8D6E"/>
                </a:solidFill>
              </a:rPr>
              <a:t>̈ </a:t>
            </a:r>
            <a:r>
              <a:rPr lang="ru-RU" dirty="0" err="1">
                <a:solidFill>
                  <a:srgbClr val="7F8D6E"/>
                </a:solidFill>
              </a:rPr>
              <a:t>площі</a:t>
            </a:r>
            <a:r>
              <a:rPr lang="ru-RU" dirty="0">
                <a:solidFill>
                  <a:srgbClr val="7F8D6E"/>
                </a:solidFill>
              </a:rPr>
              <a:t>. </a:t>
            </a:r>
            <a:r>
              <a:rPr lang="ru-RU" dirty="0" err="1">
                <a:solidFill>
                  <a:srgbClr val="7F8D6E"/>
                </a:solidFill>
              </a:rPr>
              <a:t>Спеціалісти</a:t>
            </a:r>
            <a:r>
              <a:rPr lang="ru-RU" dirty="0">
                <a:solidFill>
                  <a:srgbClr val="7F8D6E"/>
                </a:solidFill>
              </a:rPr>
              <a:t> з </a:t>
            </a:r>
            <a:r>
              <a:rPr lang="ru-RU" dirty="0" err="1">
                <a:solidFill>
                  <a:srgbClr val="7F8D6E"/>
                </a:solidFill>
              </a:rPr>
              <a:t>моніторингу</a:t>
            </a:r>
            <a:r>
              <a:rPr lang="ru-RU" dirty="0">
                <a:solidFill>
                  <a:srgbClr val="7F8D6E"/>
                </a:solidFill>
              </a:rPr>
              <a:t> ЗМІ </a:t>
            </a:r>
            <a:r>
              <a:rPr lang="ru-RU" dirty="0" err="1">
                <a:solidFill>
                  <a:srgbClr val="7F8D6E"/>
                </a:solidFill>
              </a:rPr>
              <a:t>вимірюють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загальнии</a:t>
            </a:r>
            <a:r>
              <a:rPr lang="ru-RU" dirty="0">
                <a:solidFill>
                  <a:srgbClr val="7F8D6E"/>
                </a:solidFill>
              </a:rPr>
              <a:t>̆ </a:t>
            </a:r>
            <a:r>
              <a:rPr lang="ru-RU" dirty="0" err="1">
                <a:solidFill>
                  <a:srgbClr val="7F8D6E"/>
                </a:solidFill>
              </a:rPr>
              <a:t>обсяг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друкованоі</a:t>
            </a:r>
            <a:r>
              <a:rPr lang="ru-RU" dirty="0">
                <a:solidFill>
                  <a:srgbClr val="7F8D6E"/>
                </a:solidFill>
              </a:rPr>
              <a:t>̈ </a:t>
            </a:r>
            <a:r>
              <a:rPr lang="ru-RU" dirty="0" err="1">
                <a:solidFill>
                  <a:srgbClr val="7F8D6E"/>
                </a:solidFill>
              </a:rPr>
              <a:t>площі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виділеноі</a:t>
            </a:r>
            <a:r>
              <a:rPr lang="ru-RU" dirty="0">
                <a:solidFill>
                  <a:srgbClr val="7F8D6E"/>
                </a:solidFill>
              </a:rPr>
              <a:t>̈ на </a:t>
            </a:r>
            <a:r>
              <a:rPr lang="ru-RU" dirty="0" err="1">
                <a:solidFill>
                  <a:srgbClr val="7F8D6E"/>
                </a:solidFill>
              </a:rPr>
              <a:t>визначені</a:t>
            </a:r>
            <a:r>
              <a:rPr lang="ru-RU" dirty="0">
                <a:solidFill>
                  <a:srgbClr val="7F8D6E"/>
                </a:solidFill>
              </a:rPr>
              <a:t> «</a:t>
            </a:r>
            <a:r>
              <a:rPr lang="ru-RU" dirty="0" err="1">
                <a:solidFill>
                  <a:srgbClr val="7F8D6E"/>
                </a:solidFill>
              </a:rPr>
              <a:t>суб’єкти</a:t>
            </a:r>
            <a:r>
              <a:rPr lang="ru-RU" dirty="0">
                <a:solidFill>
                  <a:srgbClr val="7F8D6E"/>
                </a:solidFill>
              </a:rPr>
              <a:t>» </a:t>
            </a:r>
            <a:r>
              <a:rPr lang="ru-RU" dirty="0" err="1">
                <a:solidFill>
                  <a:srgbClr val="7F8D6E"/>
                </a:solidFill>
              </a:rPr>
              <a:t>моніторингу</a:t>
            </a:r>
            <a:r>
              <a:rPr lang="ru-RU" dirty="0">
                <a:solidFill>
                  <a:srgbClr val="7F8D6E"/>
                </a:solidFill>
              </a:rPr>
              <a:t> (</a:t>
            </a:r>
            <a:r>
              <a:rPr lang="ru-RU" dirty="0" err="1">
                <a:solidFill>
                  <a:srgbClr val="7F8D6E"/>
                </a:solidFill>
              </a:rPr>
              <a:t>політичні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партіі</a:t>
            </a:r>
            <a:r>
              <a:rPr lang="ru-RU" dirty="0">
                <a:solidFill>
                  <a:srgbClr val="7F8D6E"/>
                </a:solidFill>
              </a:rPr>
              <a:t>̈, уряд, президента </a:t>
            </a:r>
            <a:r>
              <a:rPr lang="ru-RU" dirty="0" err="1">
                <a:solidFill>
                  <a:srgbClr val="7F8D6E"/>
                </a:solidFill>
              </a:rPr>
              <a:t>тощо</a:t>
            </a:r>
            <a:r>
              <a:rPr lang="ru-RU" dirty="0">
                <a:solidFill>
                  <a:srgbClr val="7F8D6E"/>
                </a:solidFill>
              </a:rPr>
              <a:t>), а </a:t>
            </a:r>
            <a:r>
              <a:rPr lang="ru-RU" dirty="0" err="1">
                <a:solidFill>
                  <a:srgbClr val="7F8D6E"/>
                </a:solidFill>
              </a:rPr>
              <a:t>також</a:t>
            </a:r>
            <a:r>
              <a:rPr lang="ru-RU" dirty="0">
                <a:solidFill>
                  <a:srgbClr val="7F8D6E"/>
                </a:solidFill>
              </a:rPr>
              <a:t> на </a:t>
            </a:r>
            <a:r>
              <a:rPr lang="ru-RU" dirty="0" err="1">
                <a:solidFill>
                  <a:srgbClr val="7F8D6E"/>
                </a:solidFill>
              </a:rPr>
              <a:t>обрані</a:t>
            </a:r>
            <a:r>
              <a:rPr lang="ru-RU" dirty="0">
                <a:solidFill>
                  <a:srgbClr val="7F8D6E"/>
                </a:solidFill>
              </a:rPr>
              <a:t> теми </a:t>
            </a:r>
            <a:r>
              <a:rPr lang="ru-RU" dirty="0" err="1">
                <a:solidFill>
                  <a:srgbClr val="7F8D6E"/>
                </a:solidFill>
              </a:rPr>
              <a:t>моніторингу</a:t>
            </a:r>
            <a:r>
              <a:rPr lang="ru-RU" dirty="0">
                <a:solidFill>
                  <a:srgbClr val="7F8D6E"/>
                </a:solidFill>
              </a:rPr>
              <a:t> (</a:t>
            </a:r>
            <a:r>
              <a:rPr lang="ru-RU" dirty="0" err="1">
                <a:solidFill>
                  <a:srgbClr val="7F8D6E"/>
                </a:solidFill>
              </a:rPr>
              <a:t>наприклад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політика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економічно-соціальні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проблеми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корупція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тощо</a:t>
            </a:r>
            <a:r>
              <a:rPr lang="ru-RU" dirty="0">
                <a:solidFill>
                  <a:srgbClr val="7F8D6E"/>
                </a:solidFill>
              </a:rPr>
              <a:t>). Таким чином, </a:t>
            </a:r>
            <a:r>
              <a:rPr lang="ru-RU" dirty="0" err="1">
                <a:solidFill>
                  <a:srgbClr val="7F8D6E"/>
                </a:solidFill>
              </a:rPr>
              <a:t>можна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визначити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чи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дотримуються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видання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певних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правових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зобов’язань</a:t>
            </a:r>
            <a:r>
              <a:rPr lang="ru-RU" dirty="0">
                <a:solidFill>
                  <a:srgbClr val="7F8D6E"/>
                </a:solidFill>
              </a:rPr>
              <a:t>, таких як </a:t>
            </a:r>
            <a:r>
              <a:rPr lang="ru-RU" dirty="0" err="1">
                <a:solidFill>
                  <a:srgbClr val="7F8D6E"/>
                </a:solidFill>
              </a:rPr>
              <a:t>вимоги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шанувати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політичнии</a:t>
            </a:r>
            <a:r>
              <a:rPr lang="ru-RU" dirty="0">
                <a:solidFill>
                  <a:srgbClr val="7F8D6E"/>
                </a:solidFill>
              </a:rPr>
              <a:t>̆ </a:t>
            </a:r>
            <a:r>
              <a:rPr lang="ru-RU" dirty="0" err="1">
                <a:solidFill>
                  <a:srgbClr val="7F8D6E"/>
                </a:solidFill>
              </a:rPr>
              <a:t>плюралізм</a:t>
            </a:r>
            <a:r>
              <a:rPr lang="ru-RU" dirty="0">
                <a:solidFill>
                  <a:srgbClr val="7F8D6E"/>
                </a:solidFill>
              </a:rPr>
              <a:t>.</a:t>
            </a:r>
          </a:p>
          <a:p>
            <a:pPr algn="just"/>
            <a:r>
              <a:rPr lang="ru-RU" dirty="0" err="1">
                <a:solidFill>
                  <a:srgbClr val="7F8D6E"/>
                </a:solidFill>
              </a:rPr>
              <a:t>Кількіснии</a:t>
            </a:r>
            <a:r>
              <a:rPr lang="ru-RU" dirty="0">
                <a:solidFill>
                  <a:srgbClr val="7F8D6E"/>
                </a:solidFill>
              </a:rPr>
              <a:t>̆ </a:t>
            </a:r>
            <a:r>
              <a:rPr lang="ru-RU" dirty="0" err="1">
                <a:solidFill>
                  <a:srgbClr val="7F8D6E"/>
                </a:solidFill>
              </a:rPr>
              <a:t>аналіз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також</a:t>
            </a:r>
            <a:r>
              <a:rPr lang="ru-RU" dirty="0">
                <a:solidFill>
                  <a:srgbClr val="7F8D6E"/>
                </a:solidFill>
              </a:rPr>
              <a:t> проводить </a:t>
            </a:r>
            <a:r>
              <a:rPr lang="ru-RU" dirty="0" err="1">
                <a:solidFill>
                  <a:srgbClr val="7F8D6E"/>
                </a:solidFill>
              </a:rPr>
              <a:t>оцінку</a:t>
            </a:r>
            <a:r>
              <a:rPr lang="ru-RU" dirty="0">
                <a:solidFill>
                  <a:srgbClr val="7F8D6E"/>
                </a:solidFill>
              </a:rPr>
              <a:t> того, </a:t>
            </a:r>
            <a:r>
              <a:rPr lang="ru-RU" dirty="0" err="1">
                <a:solidFill>
                  <a:srgbClr val="7F8D6E"/>
                </a:solidFill>
              </a:rPr>
              <a:t>чи</a:t>
            </a:r>
            <a:r>
              <a:rPr lang="ru-RU" dirty="0">
                <a:solidFill>
                  <a:srgbClr val="7F8D6E"/>
                </a:solidFill>
              </a:rPr>
              <a:t> є </a:t>
            </a:r>
            <a:r>
              <a:rPr lang="ru-RU" dirty="0" err="1">
                <a:solidFill>
                  <a:srgbClr val="7F8D6E"/>
                </a:solidFill>
              </a:rPr>
              <a:t>інформація</a:t>
            </a:r>
            <a:r>
              <a:rPr lang="ru-RU" dirty="0">
                <a:solidFill>
                  <a:srgbClr val="7F8D6E"/>
                </a:solidFill>
              </a:rPr>
              <a:t> про </a:t>
            </a:r>
            <a:r>
              <a:rPr lang="ru-RU" dirty="0" err="1">
                <a:solidFill>
                  <a:srgbClr val="7F8D6E"/>
                </a:solidFill>
              </a:rPr>
              <a:t>вибраних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суб’єктів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моніторингу</a:t>
            </a:r>
            <a:r>
              <a:rPr lang="ru-RU" dirty="0">
                <a:solidFill>
                  <a:srgbClr val="7F8D6E"/>
                </a:solidFill>
              </a:rPr>
              <a:t> позитивною, негативною </a:t>
            </a:r>
            <a:r>
              <a:rPr lang="ru-RU" dirty="0" err="1">
                <a:solidFill>
                  <a:srgbClr val="7F8D6E"/>
                </a:solidFill>
              </a:rPr>
              <a:t>або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нейтральною</a:t>
            </a:r>
            <a:r>
              <a:rPr lang="ru-RU" dirty="0">
                <a:solidFill>
                  <a:srgbClr val="7F8D6E"/>
                </a:solidFill>
              </a:rPr>
              <a:t> за </a:t>
            </a:r>
            <a:r>
              <a:rPr lang="ru-RU" dirty="0" err="1">
                <a:solidFill>
                  <a:srgbClr val="7F8D6E"/>
                </a:solidFill>
              </a:rPr>
              <a:t>змістом</a:t>
            </a:r>
            <a:r>
              <a:rPr lang="ru-RU" dirty="0">
                <a:solidFill>
                  <a:srgbClr val="7F8D6E"/>
                </a:solidFill>
              </a:rPr>
              <a:t>. </a:t>
            </a:r>
            <a:r>
              <a:rPr lang="ru-RU" dirty="0" err="1">
                <a:solidFill>
                  <a:srgbClr val="7F8D6E"/>
                </a:solidFill>
              </a:rPr>
              <a:t>Рейтинг</a:t>
            </a:r>
            <a:r>
              <a:rPr lang="ru-RU" dirty="0">
                <a:solidFill>
                  <a:srgbClr val="7F8D6E"/>
                </a:solidFill>
              </a:rPr>
              <a:t> позитивного та негативного </a:t>
            </a:r>
            <a:r>
              <a:rPr lang="ru-RU" dirty="0" err="1">
                <a:solidFill>
                  <a:srgbClr val="7F8D6E"/>
                </a:solidFill>
              </a:rPr>
              <a:t>змісту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стосується</a:t>
            </a:r>
            <a:r>
              <a:rPr lang="ru-RU" dirty="0">
                <a:solidFill>
                  <a:srgbClr val="7F8D6E"/>
                </a:solidFill>
              </a:rPr>
              <a:t> того, </a:t>
            </a:r>
            <a:r>
              <a:rPr lang="ru-RU" dirty="0" err="1">
                <a:solidFill>
                  <a:srgbClr val="7F8D6E"/>
                </a:solidFill>
              </a:rPr>
              <a:t>чи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формується</a:t>
            </a:r>
            <a:r>
              <a:rPr lang="ru-RU" dirty="0">
                <a:solidFill>
                  <a:srgbClr val="7F8D6E"/>
                </a:solidFill>
              </a:rPr>
              <a:t> перед </a:t>
            </a:r>
            <a:r>
              <a:rPr lang="ru-RU" dirty="0" err="1">
                <a:solidFill>
                  <a:srgbClr val="7F8D6E"/>
                </a:solidFill>
              </a:rPr>
              <a:t>глядачем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позитивне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або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негативне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враження</a:t>
            </a:r>
            <a:r>
              <a:rPr lang="ru-RU" dirty="0">
                <a:solidFill>
                  <a:srgbClr val="7F8D6E"/>
                </a:solidFill>
              </a:rPr>
              <a:t> про </a:t>
            </a:r>
            <a:r>
              <a:rPr lang="ru-RU" dirty="0" err="1">
                <a:solidFill>
                  <a:srgbClr val="7F8D6E"/>
                </a:solidFill>
              </a:rPr>
              <a:t>суб’єкт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або</a:t>
            </a:r>
            <a:r>
              <a:rPr lang="ru-RU" dirty="0">
                <a:solidFill>
                  <a:srgbClr val="7F8D6E"/>
                </a:solidFill>
              </a:rPr>
              <a:t> тему. </a:t>
            </a:r>
            <a:r>
              <a:rPr lang="ru-RU" dirty="0" err="1">
                <a:solidFill>
                  <a:srgbClr val="7F8D6E"/>
                </a:solidFill>
              </a:rPr>
              <a:t>Така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інформація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фіксується</a:t>
            </a:r>
            <a:r>
              <a:rPr lang="ru-RU" dirty="0">
                <a:solidFill>
                  <a:srgbClr val="7F8D6E"/>
                </a:solidFill>
              </a:rPr>
              <a:t> для </a:t>
            </a:r>
            <a:r>
              <a:rPr lang="ru-RU" dirty="0" err="1">
                <a:solidFill>
                  <a:srgbClr val="7F8D6E"/>
                </a:solidFill>
              </a:rPr>
              <a:t>всіх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історіи</a:t>
            </a:r>
            <a:r>
              <a:rPr lang="ru-RU" dirty="0">
                <a:solidFill>
                  <a:srgbClr val="7F8D6E"/>
                </a:solidFill>
              </a:rPr>
              <a:t>̆ та </a:t>
            </a:r>
            <a:r>
              <a:rPr lang="ru-RU" dirty="0" err="1">
                <a:solidFill>
                  <a:srgbClr val="7F8D6E"/>
                </a:solidFill>
              </a:rPr>
              <a:t>представляється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графічно</a:t>
            </a:r>
            <a:r>
              <a:rPr lang="ru-RU" dirty="0">
                <a:solidFill>
                  <a:srgbClr val="7F8D6E"/>
                </a:solidFill>
              </a:rPr>
              <a:t> для </a:t>
            </a:r>
            <a:r>
              <a:rPr lang="ru-RU" dirty="0" err="1">
                <a:solidFill>
                  <a:srgbClr val="7F8D6E"/>
                </a:solidFill>
              </a:rPr>
              <a:t>відображення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різниці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між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засобами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масовоі</a:t>
            </a:r>
            <a:r>
              <a:rPr lang="ru-RU" dirty="0">
                <a:solidFill>
                  <a:srgbClr val="7F8D6E"/>
                </a:solidFill>
              </a:rPr>
              <a:t>̈ </a:t>
            </a:r>
            <a:r>
              <a:rPr lang="ru-RU" dirty="0" err="1">
                <a:solidFill>
                  <a:srgbClr val="7F8D6E"/>
                </a:solidFill>
              </a:rPr>
              <a:t>інформаціі</a:t>
            </a:r>
            <a:r>
              <a:rPr lang="ru-RU" dirty="0">
                <a:solidFill>
                  <a:srgbClr val="7F8D6E"/>
                </a:solidFill>
              </a:rPr>
              <a:t>̈ та </a:t>
            </a:r>
            <a:r>
              <a:rPr lang="ru-RU" dirty="0" err="1">
                <a:solidFill>
                  <a:srgbClr val="7F8D6E"/>
                </a:solidFill>
              </a:rPr>
              <a:t>різниці</a:t>
            </a:r>
            <a:r>
              <a:rPr lang="ru-RU" dirty="0">
                <a:solidFill>
                  <a:srgbClr val="7F8D6E"/>
                </a:solidFill>
              </a:rPr>
              <a:t> у </a:t>
            </a:r>
            <a:r>
              <a:rPr lang="ru-RU" dirty="0" err="1">
                <a:solidFill>
                  <a:srgbClr val="7F8D6E"/>
                </a:solidFill>
              </a:rPr>
              <a:t>часі</a:t>
            </a:r>
            <a:r>
              <a:rPr lang="ru-RU" dirty="0" smtClean="0">
                <a:solidFill>
                  <a:srgbClr val="7F8D6E"/>
                </a:solidFill>
              </a:rPr>
              <a:t>.</a:t>
            </a:r>
            <a:endParaRPr lang="ru-RU" dirty="0">
              <a:solidFill>
                <a:srgbClr val="7F8D6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r="2076"/>
          <a:stretch/>
        </p:blipFill>
        <p:spPr>
          <a:xfrm rot="16200000">
            <a:off x="7334885" y="1954551"/>
            <a:ext cx="638048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0880" y="612844"/>
            <a:ext cx="5770880" cy="5632311"/>
          </a:xfrm>
          <a:prstGeom prst="rect">
            <a:avLst/>
          </a:prstGeom>
          <a:solidFill>
            <a:srgbClr val="A5B59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solidFill>
                  <a:schemeClr val="bg1"/>
                </a:solidFill>
              </a:rPr>
              <a:t>Якіснии</a:t>
            </a:r>
            <a:r>
              <a:rPr lang="ru-RU" b="1" dirty="0">
                <a:solidFill>
                  <a:schemeClr val="bg1"/>
                </a:solidFill>
              </a:rPr>
              <a:t>̆ </a:t>
            </a:r>
            <a:r>
              <a:rPr lang="ru-RU" b="1" dirty="0" err="1">
                <a:solidFill>
                  <a:schemeClr val="bg1"/>
                </a:solidFill>
              </a:rPr>
              <a:t>моніторинг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ЗМІ </a:t>
            </a:r>
            <a:r>
              <a:rPr lang="ru-RU" dirty="0" err="1">
                <a:solidFill>
                  <a:schemeClr val="bg1"/>
                </a:solidFill>
              </a:rPr>
              <a:t>використовується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проведення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оцінки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 ЗМІ </a:t>
            </a:r>
            <a:r>
              <a:rPr lang="ru-RU" dirty="0" err="1">
                <a:solidFill>
                  <a:schemeClr val="bg1"/>
                </a:solidFill>
              </a:rPr>
              <a:t>вимог</a:t>
            </a:r>
            <a:r>
              <a:rPr lang="ru-RU" dirty="0">
                <a:solidFill>
                  <a:schemeClr val="bg1"/>
                </a:solidFill>
              </a:rPr>
              <a:t> таких як </a:t>
            </a:r>
            <a:r>
              <a:rPr lang="ru-RU" dirty="0" err="1">
                <a:solidFill>
                  <a:schemeClr val="bg1"/>
                </a:solidFill>
              </a:rPr>
              <a:t>етичні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професійні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стандарти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легко </a:t>
            </a:r>
            <a:r>
              <a:rPr lang="ru-RU" dirty="0" err="1">
                <a:solidFill>
                  <a:schemeClr val="bg1"/>
                </a:solidFill>
              </a:rPr>
              <a:t>виразити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кількісно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Такі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стандарти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включають</a:t>
            </a:r>
            <a:r>
              <a:rPr lang="ru-RU" dirty="0">
                <a:solidFill>
                  <a:schemeClr val="bg1"/>
                </a:solidFill>
              </a:rPr>
              <a:t>, але не </a:t>
            </a:r>
            <a:r>
              <a:rPr lang="ru-RU" dirty="0" err="1">
                <a:solidFill>
                  <a:schemeClr val="bg1"/>
                </a:solidFill>
              </a:rPr>
              <a:t>обмежуються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збалансованість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точність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вчасність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вибір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питань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замовчування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інформаціі</a:t>
            </a:r>
            <a:r>
              <a:rPr lang="ru-RU" dirty="0">
                <a:solidFill>
                  <a:schemeClr val="bg1"/>
                </a:solidFill>
              </a:rPr>
              <a:t>̈, </a:t>
            </a:r>
            <a:r>
              <a:rPr lang="ru-RU" dirty="0" err="1">
                <a:solidFill>
                  <a:schemeClr val="bg1"/>
                </a:solidFill>
              </a:rPr>
              <a:t>зловживання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службовим</a:t>
            </a:r>
            <a:r>
              <a:rPr lang="ru-RU" dirty="0">
                <a:solidFill>
                  <a:schemeClr val="bg1"/>
                </a:solidFill>
              </a:rPr>
              <a:t> становищем </a:t>
            </a:r>
            <a:r>
              <a:rPr lang="ru-RU" dirty="0" err="1">
                <a:solidFill>
                  <a:schemeClr val="bg1"/>
                </a:solidFill>
              </a:rPr>
              <a:t>навмисне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розміщення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певним</a:t>
            </a:r>
            <a:r>
              <a:rPr lang="ru-RU" dirty="0">
                <a:solidFill>
                  <a:schemeClr val="bg1"/>
                </a:solidFill>
              </a:rPr>
              <a:t> чином, </a:t>
            </a:r>
            <a:r>
              <a:rPr lang="ru-RU" dirty="0" err="1">
                <a:solidFill>
                  <a:schemeClr val="bg1"/>
                </a:solidFill>
              </a:rPr>
              <a:t>провокаційну</a:t>
            </a:r>
            <a:r>
              <a:rPr lang="ru-RU" dirty="0">
                <a:solidFill>
                  <a:schemeClr val="bg1"/>
                </a:solidFill>
              </a:rPr>
              <a:t> риторику. </a:t>
            </a:r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кількіснии</a:t>
            </a:r>
            <a:r>
              <a:rPr lang="ru-RU" dirty="0">
                <a:solidFill>
                  <a:schemeClr val="bg1"/>
                </a:solidFill>
              </a:rPr>
              <a:t>̆ </a:t>
            </a:r>
            <a:r>
              <a:rPr lang="ru-RU" dirty="0" err="1">
                <a:solidFill>
                  <a:schemeClr val="bg1"/>
                </a:solidFill>
              </a:rPr>
              <a:t>аналіз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встановити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транслювалася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політична</a:t>
            </a:r>
            <a:r>
              <a:rPr lang="ru-RU" dirty="0">
                <a:solidFill>
                  <a:schemeClr val="bg1"/>
                </a:solidFill>
              </a:rPr>
              <a:t> реклама в </a:t>
            </a:r>
            <a:r>
              <a:rPr lang="ru-RU" dirty="0" err="1">
                <a:solidFill>
                  <a:schemeClr val="bg1"/>
                </a:solidFill>
              </a:rPr>
              <a:t>обумовлених</a:t>
            </a:r>
            <a:r>
              <a:rPr lang="ru-RU" dirty="0">
                <a:solidFill>
                  <a:schemeClr val="bg1"/>
                </a:solidFill>
              </a:rPr>
              <a:t> законом рамках (</a:t>
            </a:r>
            <a:r>
              <a:rPr lang="ru-RU" dirty="0" err="1">
                <a:solidFill>
                  <a:schemeClr val="bg1"/>
                </a:solidFill>
              </a:rPr>
              <a:t>щодо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їі</a:t>
            </a:r>
            <a:r>
              <a:rPr lang="ru-RU" dirty="0">
                <a:solidFill>
                  <a:schemeClr val="bg1"/>
                </a:solidFill>
              </a:rPr>
              <a:t>̈ </a:t>
            </a:r>
            <a:r>
              <a:rPr lang="ru-RU" dirty="0" err="1">
                <a:solidFill>
                  <a:schemeClr val="bg1"/>
                </a:solidFill>
              </a:rPr>
              <a:t>довжини</a:t>
            </a:r>
            <a:r>
              <a:rPr lang="ru-RU" dirty="0">
                <a:solidFill>
                  <a:schemeClr val="bg1"/>
                </a:solidFill>
              </a:rPr>
              <a:t>), </a:t>
            </a:r>
            <a:r>
              <a:rPr lang="ru-RU" dirty="0" err="1">
                <a:solidFill>
                  <a:schemeClr val="bg1"/>
                </a:solidFill>
              </a:rPr>
              <a:t>проте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визначити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містила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певна</a:t>
            </a:r>
            <a:r>
              <a:rPr lang="ru-RU" dirty="0">
                <a:solidFill>
                  <a:schemeClr val="bg1"/>
                </a:solidFill>
              </a:rPr>
              <a:t> реклама </a:t>
            </a:r>
            <a:r>
              <a:rPr lang="ru-RU" dirty="0" err="1">
                <a:solidFill>
                  <a:schemeClr val="bg1"/>
                </a:solidFill>
              </a:rPr>
              <a:t>провокаційну</a:t>
            </a:r>
            <a:r>
              <a:rPr lang="ru-RU" dirty="0">
                <a:solidFill>
                  <a:schemeClr val="bg1"/>
                </a:solidFill>
              </a:rPr>
              <a:t> риторику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ворожнечі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err="1">
                <a:solidFill>
                  <a:schemeClr val="bg1"/>
                </a:solidFill>
              </a:rPr>
              <a:t>відміну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моніторингу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якии</a:t>
            </a:r>
            <a:r>
              <a:rPr lang="ru-RU" dirty="0">
                <a:solidFill>
                  <a:schemeClr val="bg1"/>
                </a:solidFill>
              </a:rPr>
              <a:t>̆ </a:t>
            </a:r>
            <a:r>
              <a:rPr lang="ru-RU" dirty="0" err="1">
                <a:solidFill>
                  <a:schemeClr val="bg1"/>
                </a:solidFill>
              </a:rPr>
              <a:t>дотримується</a:t>
            </a:r>
            <a:r>
              <a:rPr lang="ru-RU" dirty="0">
                <a:solidFill>
                  <a:schemeClr val="bg1"/>
                </a:solidFill>
              </a:rPr>
              <a:t> набору </a:t>
            </a:r>
            <a:r>
              <a:rPr lang="ru-RU" dirty="0" err="1">
                <a:solidFill>
                  <a:schemeClr val="bg1"/>
                </a:solidFill>
              </a:rPr>
              <a:t>чітких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критеріїв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якіснии</a:t>
            </a:r>
            <a:r>
              <a:rPr lang="ru-RU" dirty="0">
                <a:solidFill>
                  <a:schemeClr val="bg1"/>
                </a:solidFill>
              </a:rPr>
              <a:t>̆ </a:t>
            </a:r>
            <a:r>
              <a:rPr lang="ru-RU" dirty="0" err="1">
                <a:solidFill>
                  <a:schemeClr val="bg1"/>
                </a:solidFill>
              </a:rPr>
              <a:t>моніторинг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більш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суб’єктивним</a:t>
            </a:r>
            <a:r>
              <a:rPr lang="ru-RU" dirty="0">
                <a:solidFill>
                  <a:schemeClr val="bg1"/>
                </a:solidFill>
              </a:rPr>
              <a:t>», </a:t>
            </a:r>
            <a:r>
              <a:rPr lang="ru-RU" dirty="0" err="1">
                <a:solidFill>
                  <a:schemeClr val="bg1"/>
                </a:solidFill>
              </a:rPr>
              <a:t>оскільки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залежить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думки </a:t>
            </a:r>
            <a:r>
              <a:rPr lang="ru-RU" dirty="0" err="1">
                <a:solidFill>
                  <a:schemeClr val="bg1"/>
                </a:solidFill>
              </a:rPr>
              <a:t>окремого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спеціаліста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моніторингу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3" y="202505"/>
            <a:ext cx="3916177" cy="645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0888" y="1880645"/>
            <a:ext cx="5490224" cy="3096710"/>
          </a:xfrm>
        </p:spPr>
        <p:txBody>
          <a:bodyPr>
            <a:noAutofit/>
          </a:bodyPr>
          <a:lstStyle/>
          <a:p>
            <a:r>
              <a:rPr lang="ru-RU" sz="2800" dirty="0"/>
              <a:t>2.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місцевої</a:t>
            </a:r>
            <a:r>
              <a:rPr lang="ru-RU" sz="2800" dirty="0"/>
              <a:t> </a:t>
            </a:r>
            <a:r>
              <a:rPr lang="ru-RU" sz="2800" dirty="0" err="1"/>
              <a:t>громади</a:t>
            </a:r>
            <a:r>
              <a:rPr lang="ru-RU" sz="2800" dirty="0"/>
              <a:t> в </a:t>
            </a:r>
            <a:r>
              <a:rPr lang="ru-RU" sz="2800" dirty="0" err="1"/>
              <a:t>діяльність</a:t>
            </a:r>
            <a:r>
              <a:rPr lang="ru-RU" sz="2800" dirty="0"/>
              <a:t> </a:t>
            </a:r>
            <a:r>
              <a:rPr lang="ru-RU" sz="2800" dirty="0" err="1"/>
              <a:t>редакції</a:t>
            </a:r>
            <a:r>
              <a:rPr lang="ru-RU" sz="2800" dirty="0"/>
              <a:t>. Порядок </a:t>
            </a:r>
            <a:r>
              <a:rPr lang="ru-RU" sz="2800" dirty="0" err="1"/>
              <a:t>розміщення</a:t>
            </a:r>
            <a:r>
              <a:rPr lang="ru-RU" sz="2800" dirty="0"/>
              <a:t> полос за </a:t>
            </a:r>
            <a:r>
              <a:rPr lang="ru-RU" sz="2800" dirty="0" err="1"/>
              <a:t>читабельністю</a:t>
            </a:r>
            <a:r>
              <a:rPr lang="ru-RU" sz="2800" dirty="0"/>
              <a:t> у газетному </a:t>
            </a:r>
            <a:r>
              <a:rPr lang="ru-RU" sz="2800" dirty="0" err="1"/>
              <a:t>номері</a:t>
            </a:r>
            <a:r>
              <a:rPr lang="ru-RU" sz="2800" dirty="0"/>
              <a:t>. </a:t>
            </a:r>
            <a:r>
              <a:rPr lang="ru-RU" sz="2800" dirty="0" err="1"/>
              <a:t>Організація</a:t>
            </a:r>
            <a:r>
              <a:rPr lang="ru-RU" sz="2800" dirty="0"/>
              <a:t> </a:t>
            </a:r>
            <a:r>
              <a:rPr lang="ru-RU" sz="2800" dirty="0" err="1"/>
              <a:t>праці</a:t>
            </a:r>
            <a:r>
              <a:rPr lang="ru-RU" sz="2800" dirty="0"/>
              <a:t> </a:t>
            </a:r>
            <a:r>
              <a:rPr lang="ru-RU" sz="2800" dirty="0" err="1"/>
              <a:t>практикантів</a:t>
            </a:r>
            <a:r>
              <a:rPr lang="ru-RU" sz="2800" dirty="0"/>
              <a:t> та </a:t>
            </a:r>
            <a:r>
              <a:rPr lang="ru-RU" sz="2800" dirty="0" err="1"/>
              <a:t>стажерів</a:t>
            </a:r>
            <a:r>
              <a:rPr lang="ru-RU" sz="2800" dirty="0"/>
              <a:t> в </a:t>
            </a:r>
            <a:r>
              <a:rPr lang="ru-RU" sz="2800" dirty="0" err="1"/>
              <a:t>редакції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9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5600"/>
            <a:ext cx="12192000" cy="660400"/>
          </a:xfrm>
          <a:prstGeom prst="rect">
            <a:avLst/>
          </a:prstGeom>
          <a:solidFill>
            <a:srgbClr val="A5B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місцевої</a:t>
            </a:r>
            <a:r>
              <a:rPr lang="ru-RU" sz="2800" dirty="0"/>
              <a:t> </a:t>
            </a:r>
            <a:r>
              <a:rPr lang="ru-RU" sz="2800" dirty="0" err="1"/>
              <a:t>громади</a:t>
            </a:r>
            <a:r>
              <a:rPr lang="ru-RU" sz="2800" dirty="0"/>
              <a:t> в </a:t>
            </a:r>
            <a:r>
              <a:rPr lang="ru-RU" sz="2800" dirty="0" err="1"/>
              <a:t>діяльність</a:t>
            </a:r>
            <a:r>
              <a:rPr lang="ru-RU" sz="2800" dirty="0"/>
              <a:t> </a:t>
            </a:r>
            <a:r>
              <a:rPr lang="ru-RU" sz="2800" dirty="0" err="1"/>
              <a:t>редакції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" y="1564640"/>
            <a:ext cx="5455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rgbClr val="7F8D6E"/>
                </a:solidFill>
              </a:rPr>
              <a:t>Сучасні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тенденції</a:t>
            </a:r>
            <a:r>
              <a:rPr lang="ru-RU" dirty="0">
                <a:solidFill>
                  <a:srgbClr val="7F8D6E"/>
                </a:solidFill>
              </a:rPr>
              <a:t> та </a:t>
            </a:r>
            <a:r>
              <a:rPr lang="ru-RU" dirty="0" err="1">
                <a:solidFill>
                  <a:srgbClr val="7F8D6E"/>
                </a:solidFill>
              </a:rPr>
              <a:t>інтенсивність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розвитку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суспільства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створюють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нові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передумови</a:t>
            </a:r>
            <a:r>
              <a:rPr lang="ru-RU" dirty="0">
                <a:solidFill>
                  <a:srgbClr val="7F8D6E"/>
                </a:solidFill>
              </a:rPr>
              <a:t> для </a:t>
            </a:r>
            <a:r>
              <a:rPr lang="ru-RU" dirty="0" err="1">
                <a:solidFill>
                  <a:srgbClr val="7F8D6E"/>
                </a:solidFill>
              </a:rPr>
              <a:t>налагодження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комунікації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між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різними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групами</a:t>
            </a:r>
            <a:r>
              <a:rPr lang="ru-RU" dirty="0">
                <a:solidFill>
                  <a:srgbClr val="7F8D6E"/>
                </a:solidFill>
              </a:rPr>
              <a:t>, в </a:t>
            </a:r>
            <a:r>
              <a:rPr lang="ru-RU" dirty="0" err="1">
                <a:solidFill>
                  <a:srgbClr val="7F8D6E"/>
                </a:solidFill>
              </a:rPr>
              <a:t>яких</a:t>
            </a:r>
            <a:r>
              <a:rPr lang="ru-RU" dirty="0">
                <a:solidFill>
                  <a:srgbClr val="7F8D6E"/>
                </a:solidFill>
              </a:rPr>
              <a:t> на </a:t>
            </a:r>
            <a:r>
              <a:rPr lang="ru-RU" dirty="0" err="1">
                <a:solidFill>
                  <a:srgbClr val="7F8D6E"/>
                </a:solidFill>
              </a:rPr>
              <a:t>зміну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конкуренції</a:t>
            </a:r>
            <a:r>
              <a:rPr lang="ru-RU" dirty="0">
                <a:solidFill>
                  <a:srgbClr val="7F8D6E"/>
                </a:solidFill>
              </a:rPr>
              <a:t> (а то й </a:t>
            </a:r>
            <a:r>
              <a:rPr lang="ru-RU" dirty="0" err="1">
                <a:solidFill>
                  <a:srgbClr val="7F8D6E"/>
                </a:solidFill>
              </a:rPr>
              <a:t>протистояння</a:t>
            </a:r>
            <a:r>
              <a:rPr lang="ru-RU" dirty="0">
                <a:solidFill>
                  <a:srgbClr val="7F8D6E"/>
                </a:solidFill>
              </a:rPr>
              <a:t>) </a:t>
            </a:r>
            <a:r>
              <a:rPr lang="ru-RU" dirty="0" err="1">
                <a:solidFill>
                  <a:srgbClr val="7F8D6E"/>
                </a:solidFill>
              </a:rPr>
              <a:t>приходять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конструктивний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діалог</a:t>
            </a:r>
            <a:r>
              <a:rPr lang="ru-RU" dirty="0">
                <a:solidFill>
                  <a:srgbClr val="7F8D6E"/>
                </a:solidFill>
              </a:rPr>
              <a:t> і </a:t>
            </a:r>
            <a:r>
              <a:rPr lang="ru-RU" dirty="0" err="1">
                <a:solidFill>
                  <a:srgbClr val="7F8D6E"/>
                </a:solidFill>
              </a:rPr>
              <a:t>порозуміння</a:t>
            </a:r>
            <a:r>
              <a:rPr lang="ru-RU" dirty="0">
                <a:solidFill>
                  <a:srgbClr val="7F8D6E"/>
                </a:solidFill>
              </a:rPr>
              <a:t>. </a:t>
            </a:r>
            <a:r>
              <a:rPr lang="ru-RU" dirty="0" err="1">
                <a:solidFill>
                  <a:srgbClr val="7F8D6E"/>
                </a:solidFill>
              </a:rPr>
              <a:t>Налагодження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партнерських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відносин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стає</a:t>
            </a:r>
            <a:r>
              <a:rPr lang="ru-RU" dirty="0">
                <a:solidFill>
                  <a:srgbClr val="7F8D6E"/>
                </a:solidFill>
              </a:rPr>
              <a:t> одним </a:t>
            </a:r>
            <a:r>
              <a:rPr lang="ru-RU" dirty="0" err="1">
                <a:solidFill>
                  <a:srgbClr val="7F8D6E"/>
                </a:solidFill>
              </a:rPr>
              <a:t>із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найважливіших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підходів</a:t>
            </a:r>
            <a:r>
              <a:rPr lang="ru-RU" dirty="0">
                <a:solidFill>
                  <a:srgbClr val="7F8D6E"/>
                </a:solidFill>
              </a:rPr>
              <a:t> у </a:t>
            </a:r>
            <a:r>
              <a:rPr lang="ru-RU" dirty="0" err="1">
                <a:solidFill>
                  <a:srgbClr val="7F8D6E"/>
                </a:solidFill>
              </a:rPr>
              <a:t>діяльності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інституцій</a:t>
            </a:r>
            <a:r>
              <a:rPr lang="ru-RU" dirty="0">
                <a:solidFill>
                  <a:srgbClr val="7F8D6E"/>
                </a:solidFill>
              </a:rPr>
              <a:t> на шляху </a:t>
            </a:r>
            <a:r>
              <a:rPr lang="ru-RU" dirty="0" err="1">
                <a:solidFill>
                  <a:srgbClr val="7F8D6E"/>
                </a:solidFill>
              </a:rPr>
              <a:t>досягнення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спільних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цілей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запорукою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важливих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змін</a:t>
            </a:r>
            <a:r>
              <a:rPr lang="ru-RU" dirty="0">
                <a:solidFill>
                  <a:srgbClr val="7F8D6E"/>
                </a:solidFill>
              </a:rPr>
              <a:t> у громадах і </a:t>
            </a:r>
            <a:r>
              <a:rPr lang="ru-RU" dirty="0" err="1">
                <a:solidFill>
                  <a:srgbClr val="7F8D6E"/>
                </a:solidFill>
              </a:rPr>
              <a:t>суспільстві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загалом</a:t>
            </a:r>
            <a:r>
              <a:rPr lang="ru-RU" dirty="0">
                <a:solidFill>
                  <a:srgbClr val="7F8D6E"/>
                </a:solidFill>
              </a:rPr>
              <a:t>. </a:t>
            </a:r>
          </a:p>
          <a:p>
            <a:pPr algn="just"/>
            <a:r>
              <a:rPr lang="ru-RU" dirty="0" err="1">
                <a:solidFill>
                  <a:srgbClr val="7F8D6E"/>
                </a:solidFill>
              </a:rPr>
              <a:t>Співпраця</a:t>
            </a:r>
            <a:r>
              <a:rPr lang="ru-RU" dirty="0">
                <a:solidFill>
                  <a:srgbClr val="7F8D6E"/>
                </a:solidFill>
              </a:rPr>
              <a:t> у межах </a:t>
            </a:r>
            <a:r>
              <a:rPr lang="ru-RU" dirty="0" err="1">
                <a:solidFill>
                  <a:srgbClr val="7F8D6E"/>
                </a:solidFill>
              </a:rPr>
              <a:t>досягнення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певної</a:t>
            </a:r>
            <a:r>
              <a:rPr lang="ru-RU" dirty="0">
                <a:solidFill>
                  <a:srgbClr val="7F8D6E"/>
                </a:solidFill>
              </a:rPr>
              <a:t> мети, </a:t>
            </a:r>
            <a:r>
              <a:rPr lang="ru-RU" dirty="0" err="1">
                <a:solidFill>
                  <a:srgbClr val="7F8D6E"/>
                </a:solidFill>
              </a:rPr>
              <a:t>вирішення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конкретних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завдань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чи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тривале</a:t>
            </a:r>
            <a:r>
              <a:rPr lang="ru-RU" dirty="0">
                <a:solidFill>
                  <a:srgbClr val="7F8D6E"/>
                </a:solidFill>
              </a:rPr>
              <a:t> партнерство </a:t>
            </a:r>
            <a:r>
              <a:rPr lang="ru-RU" dirty="0" err="1">
                <a:solidFill>
                  <a:srgbClr val="7F8D6E"/>
                </a:solidFill>
              </a:rPr>
              <a:t>передбачають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об’єднання</a:t>
            </a:r>
            <a:r>
              <a:rPr lang="ru-RU" dirty="0">
                <a:solidFill>
                  <a:srgbClr val="7F8D6E"/>
                </a:solidFill>
              </a:rPr>
              <a:t> й </a:t>
            </a:r>
            <a:r>
              <a:rPr lang="ru-RU" dirty="0" err="1">
                <a:solidFill>
                  <a:srgbClr val="7F8D6E"/>
                </a:solidFill>
              </a:rPr>
              <a:t>координацію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зусиль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ресурсів</a:t>
            </a:r>
            <a:r>
              <a:rPr lang="ru-RU" dirty="0">
                <a:solidFill>
                  <a:srgbClr val="7F8D6E"/>
                </a:solidFill>
              </a:rPr>
              <a:t>, </a:t>
            </a:r>
            <a:r>
              <a:rPr lang="ru-RU" dirty="0" err="1">
                <a:solidFill>
                  <a:srgbClr val="7F8D6E"/>
                </a:solidFill>
              </a:rPr>
              <a:t>рівність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участі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кожної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зі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сторін</a:t>
            </a:r>
            <a:r>
              <a:rPr lang="ru-RU" dirty="0">
                <a:solidFill>
                  <a:srgbClr val="7F8D6E"/>
                </a:solidFill>
              </a:rPr>
              <a:t> та </a:t>
            </a:r>
            <a:r>
              <a:rPr lang="ru-RU" dirty="0" err="1">
                <a:solidFill>
                  <a:srgbClr val="7F8D6E"/>
                </a:solidFill>
              </a:rPr>
              <a:t>спільну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відповідальність</a:t>
            </a:r>
            <a:r>
              <a:rPr lang="ru-RU" dirty="0">
                <a:solidFill>
                  <a:srgbClr val="7F8D6E"/>
                </a:solidFill>
              </a:rPr>
              <a:t> за </a:t>
            </a:r>
            <a:r>
              <a:rPr lang="ru-RU" dirty="0" err="1">
                <a:solidFill>
                  <a:srgbClr val="7F8D6E"/>
                </a:solidFill>
              </a:rPr>
              <a:t>результати</a:t>
            </a:r>
            <a:r>
              <a:rPr lang="ru-RU" dirty="0">
                <a:solidFill>
                  <a:srgbClr val="7F8D6E"/>
                </a:solidFill>
              </a:rPr>
              <a:t> </a:t>
            </a:r>
            <a:r>
              <a:rPr lang="ru-RU" dirty="0" err="1">
                <a:solidFill>
                  <a:srgbClr val="7F8D6E"/>
                </a:solidFill>
              </a:rPr>
              <a:t>діяльності</a:t>
            </a:r>
            <a:r>
              <a:rPr lang="ru-RU" dirty="0">
                <a:solidFill>
                  <a:srgbClr val="7F8D6E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77" y="2166818"/>
            <a:ext cx="5423626" cy="35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5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182880"/>
            <a:ext cx="1183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</a:rPr>
              <a:t>Така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взаємодія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можлива</a:t>
            </a:r>
            <a:r>
              <a:rPr lang="ru-RU" dirty="0">
                <a:solidFill>
                  <a:schemeClr val="bg1"/>
                </a:solidFill>
              </a:rPr>
              <a:t> як на </a:t>
            </a:r>
            <a:r>
              <a:rPr lang="ru-RU" dirty="0" err="1">
                <a:solidFill>
                  <a:schemeClr val="bg1"/>
                </a:solidFill>
              </a:rPr>
              <a:t>рівні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інституцій</a:t>
            </a:r>
            <a:r>
              <a:rPr lang="ru-RU" dirty="0">
                <a:solidFill>
                  <a:schemeClr val="bg1"/>
                </a:solidFill>
              </a:rPr>
              <a:t> у межах одного сектору – </a:t>
            </a:r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організаціями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громадянського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суспільства</a:t>
            </a:r>
            <a:r>
              <a:rPr lang="ru-RU" dirty="0">
                <a:solidFill>
                  <a:schemeClr val="bg1"/>
                </a:solidFill>
              </a:rPr>
              <a:t> (ОГС), – так і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різними</a:t>
            </a:r>
            <a:r>
              <a:rPr lang="ru-RU" dirty="0">
                <a:solidFill>
                  <a:schemeClr val="bg1"/>
                </a:solidFill>
              </a:rPr>
              <a:t> секторами – громадою, органами </a:t>
            </a:r>
            <a:r>
              <a:rPr lang="ru-RU" dirty="0" err="1">
                <a:solidFill>
                  <a:schemeClr val="bg1"/>
                </a:solidFill>
              </a:rPr>
              <a:t>влади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місцевого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самоврядування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правоохоронними</a:t>
            </a:r>
            <a:r>
              <a:rPr lang="ru-RU" dirty="0">
                <a:solidFill>
                  <a:schemeClr val="bg1"/>
                </a:solidFill>
              </a:rPr>
              <a:t> органами, </a:t>
            </a:r>
            <a:r>
              <a:rPr lang="ru-RU" dirty="0" err="1">
                <a:solidFill>
                  <a:schemeClr val="bg1"/>
                </a:solidFill>
              </a:rPr>
              <a:t>бізнесом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донорськими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організаціями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засобами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масової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комунікації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тощо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можливість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залучити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якомога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необхідних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ресурсів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отже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охопити</a:t>
            </a:r>
            <a:r>
              <a:rPr lang="ru-RU" dirty="0">
                <a:solidFill>
                  <a:schemeClr val="bg1"/>
                </a:solidFill>
              </a:rPr>
              <a:t> широкий спектр </a:t>
            </a:r>
            <a:r>
              <a:rPr lang="ru-RU" dirty="0" err="1">
                <a:solidFill>
                  <a:schemeClr val="bg1"/>
                </a:solidFill>
              </a:rPr>
              <a:t>соціальних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економічних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природоохоронних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інформаційно-комунікаційних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завдань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подолати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умовні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реальні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бар’єри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ефективно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вирішувати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важливі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суспільні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завдання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" y="2316480"/>
            <a:ext cx="645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</a:rPr>
              <a:t>Співпраця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організацій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засобів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масової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комунікації</a:t>
            </a:r>
            <a:r>
              <a:rPr lang="ru-RU" dirty="0">
                <a:solidFill>
                  <a:schemeClr val="bg1"/>
                </a:solidFill>
              </a:rPr>
              <a:t> повинна </a:t>
            </a:r>
            <a:r>
              <a:rPr lang="ru-RU" dirty="0" err="1">
                <a:solidFill>
                  <a:schemeClr val="bg1"/>
                </a:solidFill>
              </a:rPr>
              <a:t>будуватися</a:t>
            </a:r>
            <a:r>
              <a:rPr lang="ru-RU" dirty="0">
                <a:solidFill>
                  <a:schemeClr val="bg1"/>
                </a:solidFill>
              </a:rPr>
              <a:t> на засадах </a:t>
            </a:r>
            <a:r>
              <a:rPr lang="ru-RU" dirty="0" err="1">
                <a:solidFill>
                  <a:schemeClr val="bg1"/>
                </a:solidFill>
              </a:rPr>
              <a:t>відкритості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прозорості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Проте</a:t>
            </a:r>
            <a:r>
              <a:rPr lang="ru-RU" dirty="0">
                <a:solidFill>
                  <a:schemeClr val="bg1"/>
                </a:solidFill>
              </a:rPr>
              <a:t> основною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умовою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відсутність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бізнес-складової</a:t>
            </a:r>
            <a:r>
              <a:rPr lang="ru-RU" dirty="0">
                <a:solidFill>
                  <a:schemeClr val="bg1"/>
                </a:solidFill>
              </a:rPr>
              <a:t>. І </a:t>
            </a:r>
            <a:r>
              <a:rPr lang="ru-RU" dirty="0" err="1">
                <a:solidFill>
                  <a:schemeClr val="bg1"/>
                </a:solidFill>
              </a:rPr>
              <a:t>громадський</a:t>
            </a:r>
            <a:r>
              <a:rPr lang="ru-RU" dirty="0">
                <a:solidFill>
                  <a:schemeClr val="bg1"/>
                </a:solidFill>
              </a:rPr>
              <a:t> сектор, і ЗМІ </a:t>
            </a:r>
            <a:r>
              <a:rPr lang="ru-RU" dirty="0" err="1">
                <a:solidFill>
                  <a:schemeClr val="bg1"/>
                </a:solidFill>
              </a:rPr>
              <a:t>діють</a:t>
            </a:r>
            <a:r>
              <a:rPr lang="ru-RU" dirty="0">
                <a:solidFill>
                  <a:schemeClr val="bg1"/>
                </a:solidFill>
              </a:rPr>
              <a:t> у межах </a:t>
            </a:r>
            <a:r>
              <a:rPr lang="ru-RU" dirty="0" err="1">
                <a:solidFill>
                  <a:schemeClr val="bg1"/>
                </a:solidFill>
              </a:rPr>
              <a:t>певної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задля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використовуючи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лише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інструменти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ставлячи</a:t>
            </a:r>
            <a:r>
              <a:rPr lang="ru-RU" dirty="0">
                <a:solidFill>
                  <a:schemeClr val="bg1"/>
                </a:solidFill>
              </a:rPr>
              <a:t> перед собою </a:t>
            </a:r>
            <a:r>
              <a:rPr lang="ru-RU" dirty="0" err="1">
                <a:solidFill>
                  <a:schemeClr val="bg1"/>
                </a:solidFill>
              </a:rPr>
              <a:t>різні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першочергові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цілі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Однак</a:t>
            </a:r>
            <a:r>
              <a:rPr lang="ru-RU" dirty="0">
                <a:solidFill>
                  <a:schemeClr val="bg1"/>
                </a:solidFill>
              </a:rPr>
              <a:t> при </a:t>
            </a:r>
            <a:r>
              <a:rPr lang="ru-RU" dirty="0" err="1">
                <a:solidFill>
                  <a:schemeClr val="bg1"/>
                </a:solidFill>
              </a:rPr>
              <a:t>налагодженні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діалогу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обидві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сторони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розуміти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ключова</a:t>
            </a:r>
            <a:r>
              <a:rPr lang="ru-RU" dirty="0">
                <a:solidFill>
                  <a:schemeClr val="bg1"/>
                </a:solidFill>
              </a:rPr>
              <a:t> точка </a:t>
            </a:r>
            <a:r>
              <a:rPr lang="ru-RU" dirty="0" err="1">
                <a:solidFill>
                  <a:schemeClr val="bg1"/>
                </a:solidFill>
              </a:rPr>
              <a:t>перетину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їхніх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інтересів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лежить</a:t>
            </a:r>
            <a:r>
              <a:rPr lang="ru-RU" dirty="0">
                <a:solidFill>
                  <a:schemeClr val="bg1"/>
                </a:solidFill>
              </a:rPr>
              <a:t> не в тому,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отримали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журналістський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інші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гроші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розміщення</a:t>
            </a:r>
            <a:r>
              <a:rPr lang="ru-RU" dirty="0">
                <a:solidFill>
                  <a:schemeClr val="bg1"/>
                </a:solidFill>
              </a:rPr>
              <a:t>, а в </a:t>
            </a:r>
            <a:r>
              <a:rPr lang="ru-RU" dirty="0" err="1">
                <a:solidFill>
                  <a:schemeClr val="bg1"/>
                </a:solidFill>
              </a:rPr>
              <a:t>підвищенні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поінформованості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суспільства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можливі</a:t>
            </a:r>
            <a:r>
              <a:rPr lang="ru-RU" dirty="0">
                <a:solidFill>
                  <a:schemeClr val="bg1"/>
                </a:solidFill>
              </a:rPr>
              <a:t> шляхи </a:t>
            </a:r>
            <a:r>
              <a:rPr lang="ru-RU" dirty="0" err="1">
                <a:solidFill>
                  <a:schemeClr val="bg1"/>
                </a:solidFill>
              </a:rPr>
              <a:t>вирішення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актуальних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питань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активізація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розвиток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отже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підвищення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загального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добробуту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1C232"/>
              </a:clrFrom>
              <a:clrTo>
                <a:srgbClr val="F1C2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70" y="3169920"/>
            <a:ext cx="5575850" cy="31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320</TotalTime>
  <Words>2570</Words>
  <Application>Microsoft Office PowerPoint</Application>
  <PresentationFormat>Произвольный</PresentationFormat>
  <Paragraphs>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Atlas</vt:lpstr>
      <vt:lpstr>Тема: Моніторинг газетно-журнальних видань та їх промоушен</vt:lpstr>
      <vt:lpstr>План</vt:lpstr>
      <vt:lpstr>1. Методика моніторингу преси.</vt:lpstr>
      <vt:lpstr>Презентация PowerPoint</vt:lpstr>
      <vt:lpstr>Презентация PowerPoint</vt:lpstr>
      <vt:lpstr>Презентация PowerPoint</vt:lpstr>
      <vt:lpstr>2. Залучення місцевої громади в діяльність редакції. Порядок розміщення полос за читабельністю у газетному номері. Організація праці практикантів та стажерів в редакції.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Роль відділу маркетингу в популяризації та просуванні періодичного видання.</vt:lpstr>
      <vt:lpstr>Презентация PowerPoint</vt:lpstr>
      <vt:lpstr>Презентация PowerPoint</vt:lpstr>
      <vt:lpstr>Презентация PowerPoint</vt:lpstr>
      <vt:lpstr>Презентация PowerPoint</vt:lpstr>
      <vt:lpstr>4. Способи реалізації газетної продукції. Організація розповсюдження періодичних видань в Інтернеті. Підписка через Інтернет. Сайти для читання журналів.</vt:lpstr>
      <vt:lpstr>Презентация PowerPoint</vt:lpstr>
      <vt:lpstr>Презентация PowerPoint</vt:lpstr>
      <vt:lpstr>Презентация PowerPoint</vt:lpstr>
      <vt:lpstr>Презентация PowerPoint</vt:lpstr>
      <vt:lpstr>5. Експедиція та доставка періодики.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Моніторинг видань та їх промоушен</dc:title>
  <dc:creator>Анастасия</dc:creator>
  <cp:lastModifiedBy>Юлия</cp:lastModifiedBy>
  <cp:revision>17</cp:revision>
  <dcterms:created xsi:type="dcterms:W3CDTF">2021-04-18T13:56:05Z</dcterms:created>
  <dcterms:modified xsi:type="dcterms:W3CDTF">2023-02-16T12:39:24Z</dcterms:modified>
</cp:coreProperties>
</file>