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273" r:id="rId18"/>
    <p:sldId id="274" r:id="rId19"/>
    <p:sldId id="275" r:id="rId20"/>
    <p:sldId id="276" r:id="rId21"/>
    <p:sldId id="265" r:id="rId22"/>
    <p:sldId id="277" r:id="rId23"/>
    <p:sldId id="278" r:id="rId24"/>
    <p:sldId id="280" r:id="rId25"/>
    <p:sldId id="279" r:id="rId26"/>
    <p:sldId id="26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D1950-FDD5-4CDB-B1D3-C705673FC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72D28C-D29E-44E3-970D-AEA036AB7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7E129-596F-4830-8F83-E08125DE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EE4A1-B63D-4369-8A1D-7C7DB4EF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8B0C2-E035-4E95-81D4-D6C856A0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8791D-D40E-453F-8640-9F14A13B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F4C688-FB5E-4C24-AB25-872D04272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46DFA-F264-48E8-B6E5-4E1CC9F5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FA1B7-2082-4E41-AFC3-C781BE7D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3F563-9C6D-4E4A-9FA1-F46F2510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4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B72F77-B5C3-4C6D-A8E7-C3A75DD98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64CA46-BE72-4391-B9A8-93BFB6E87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46784-52EC-4271-89DB-EF1BE698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2386E-EDE0-4088-8E18-7440E0A1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60C08-3E79-4CA7-BFED-57490015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0EC9-CF54-4CEC-BF93-C65D59C4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69AB7-FFEA-42FE-8816-98DA8EC5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6389C-CE4B-4E04-8377-8217B2B4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4B00A-6460-4173-87F6-F25EE40F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79307-B675-412F-B0DA-78B17F93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8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9CF0-7B5B-4003-814D-267FE61D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4BC14-D0C4-4962-A942-E9474450F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C64C0-20A3-44E9-A528-D6E75DA8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D8653-1AFB-4500-A23A-82B8D68F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5818-8018-4AEE-BE92-7FE3EF54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8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DD66-BB59-45D1-994A-9B9B8407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20719-1B97-459C-BA1C-F5CA4F487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7D3006-6382-46F7-B16F-C347A94D4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4F975-F25F-44C8-A0F7-68323195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5209D-BA5F-450C-A2B5-AC64CB6D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C97392-135D-473C-A6C1-E58AE2C3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3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3F79E-1A49-4254-89E0-7CBCC467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836A9C-0AD9-41AF-A139-A20F1A00E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62181B-E275-4B26-99E7-201810D4C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127B32-1E0D-4CEB-9F9C-53948AAA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B19170-AE3C-4496-B05D-0E361DEE3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3C8606-636F-437E-8DF4-151A49F5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BF7DE-C50C-408F-9762-B2B7FDF8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D8E11A-684C-4984-88FF-A9816D46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B5B46-9900-4468-8A94-A958ADAE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14892E-1669-4763-B293-4D0FEA84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EE315B-25C6-4D92-8658-448168E2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AD26EF-99C6-4EED-8E4B-E030FA49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0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719970-5AE1-45BA-A062-2D994505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3B8785-D758-4E44-B4D3-6C6658D8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372A2-6C6F-49CB-A2F4-147DCDF5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2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6E60A-AB42-4A70-A53A-182B1345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6EAE6-FE1F-4C21-9C71-A4485077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CDCF2C-4143-4305-B5AD-8C1A1230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58C7C2-A507-44B4-9CDA-012263C5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BDD932-5346-46AD-B227-F1D2F043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62127-79DB-44CC-B181-BCDABBC8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7B036-A70C-48B4-B815-998A5DD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A19D34-0D2B-4A58-8034-60A68D819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CE09ED-5BEE-4638-9B2C-9998DEF53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CC87B3-14D3-49AE-83B8-3D9F51E0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261479-B9E5-437F-B114-88772C82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F645B-6F8B-42C5-8708-ADE56F8E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F294A-1903-40A8-8BF9-1C03AD58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23B5C0-1764-470E-BACD-15B2A7E7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E8A2E-5210-45C1-BF54-4CE49356C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0A84-77EE-4EA7-86DA-9DFDD3DDF51C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9524E-4AC3-4AB9-8E1D-B5194C5A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89CD6-86CC-47E6-9FAA-A28E2954E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4BB9-634E-4345-85BC-875A0CD9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3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5C6E9-54C1-4FF1-B515-2D689B89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513" y="302108"/>
            <a:ext cx="9144000" cy="1885950"/>
          </a:xfrm>
        </p:spPr>
        <p:txBody>
          <a:bodyPr/>
          <a:lstStyle/>
          <a:p>
            <a:r>
              <a:rPr lang="uk-UA" b="1" dirty="0"/>
              <a:t>ПСИХОЛОГІЯ </a:t>
            </a:r>
            <a:br>
              <a:rPr lang="uk-UA" b="1" dirty="0"/>
            </a:br>
            <a:r>
              <a:rPr lang="uk-UA" b="1" dirty="0"/>
              <a:t>СОЦІАЛЬНОЇ РОБОТИ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CF07B9-C860-46B5-B502-35F8D96AB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843" y="4745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лектор: </a:t>
            </a:r>
          </a:p>
          <a:p>
            <a:r>
              <a:rPr lang="uk-UA" dirty="0" err="1" smtClean="0"/>
              <a:t>Базиленко</a:t>
            </a:r>
            <a:r>
              <a:rPr lang="uk-UA" dirty="0" smtClean="0"/>
              <a:t> Анастасія Костянтинівна, </a:t>
            </a:r>
            <a:endParaRPr lang="uk-UA" dirty="0"/>
          </a:p>
          <a:p>
            <a:r>
              <a:rPr lang="uk-UA" dirty="0"/>
              <a:t>завідувачка кафедри </a:t>
            </a:r>
            <a:r>
              <a:rPr lang="uk-UA" dirty="0" smtClean="0"/>
              <a:t>психології, </a:t>
            </a:r>
            <a:r>
              <a:rPr lang="uk-UA" dirty="0"/>
              <a:t>кандидатка психологічних наук, доцентка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8B70B-282F-423F-960F-5E729E9F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84011"/>
            <a:ext cx="2932458" cy="22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2C6E8-1D86-4CD1-972F-F579A6FE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Напрямки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E0D5D-DA5B-4AB5-A001-F9CA15BD3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проблем. Психосоціальна робота 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сім'єю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стабілізацію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нормалізацію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подружжям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батьками і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оточуючими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кризової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сім'ями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алкоголіків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людьми 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залежностями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сімейним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насильством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сім'ями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CFA31-F203-45A1-A0A7-47067EE1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Значення психосоціальної роботи: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F85B6-C06E-4992-BE4F-7E3D236E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пом'якшення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стресових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 факторами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Такими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подіями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безробіття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Психосоціальна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захищає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руйнівного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контролю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самоповагу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Психосоціальна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оберігає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Вид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корелює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віком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963E-67FA-49A0-B263-7C02FC8F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Психосоціальна допомога у діяльності соціального працівника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D869B-3A1E-44CE-9F67-FB08D0C7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Враховуючи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спеціалізацією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психотерапевтів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психіатрів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практичного психолога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ознайомленні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проблемою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Разом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посередницькі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спрямовуючи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психіатра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юриста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т.ін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B4B25-008B-460F-85A3-8854E64E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Синергія соціальної роботи та психології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79C75-45B5-4695-A9E7-F781A03B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робота, як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ним.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особистісні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вплетені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контекст проблем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Психосоціальна робота носить як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груповий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характер.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як: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посередницька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профілактика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 другого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тренінг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запозичені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адаптовані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F8011-4F55-4AA1-A08E-AECF6C01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6BA87-37DB-4879-A117-C31E866A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застосовуваних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ехнологіями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тренінгу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впевненої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ассертивної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ділові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ігротерапевтичні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корекції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емоційно-вольових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т.ін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відпрацювання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ролей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66DB8-E4F2-46FC-A468-3203280A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Межі соціального працівника у психосоціальній роботі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2A928-2055-42F0-A1A0-B25B8604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технологіях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приділяється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опрацьовуються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найближче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словами,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орієнтований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гармонізацію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8240C-5A5E-418E-8E20-37799D55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Ефективність психосоціальної роботи передбачає: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A52D1-7FDD-4C41-BD8D-0F9098C2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знання психології іншої людини;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сформована у особистості спрямованість на людину; 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спостережливість по відношенню до </a:t>
            </a:r>
            <a:r>
              <a:rPr lang="uk-UA" sz="1700" dirty="0" smtClean="0">
                <a:latin typeface="Trebuchet MS" panose="020B0603020202020204"/>
              </a:rPr>
              <a:t>оточуючих </a:t>
            </a:r>
            <a:r>
              <a:rPr lang="uk-UA" sz="1700" dirty="0">
                <a:latin typeface="Trebuchet MS" panose="020B0603020202020204"/>
              </a:rPr>
              <a:t>людей; 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достатньо великий об’єм уваги, уміння її розподіляти;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здатність аналізувати вчинки людини і бачити за ними мотиви, </a:t>
            </a:r>
            <a:r>
              <a:rPr lang="uk-UA" sz="1700" dirty="0" smtClean="0">
                <a:latin typeface="Trebuchet MS" panose="020B0603020202020204"/>
              </a:rPr>
              <a:t>які </a:t>
            </a:r>
            <a:r>
              <a:rPr lang="uk-UA" sz="1700" dirty="0">
                <a:latin typeface="Trebuchet MS" panose="020B0603020202020204"/>
              </a:rPr>
              <a:t>нею керують, можливість передбачити її поведінку в різних ситуаціях;</a:t>
            </a:r>
          </a:p>
          <a:p>
            <a:pPr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інтуїція фахівця;</a:t>
            </a:r>
          </a:p>
          <a:p>
            <a:pPr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розвиток прогностичних функцій;</a:t>
            </a:r>
          </a:p>
          <a:p>
            <a:pPr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емоційна включеність;</a:t>
            </a:r>
          </a:p>
          <a:p>
            <a:pPr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уміння вибирати по відношенню до іншої людини найбільш відповідний спосіб поведінки;</a:t>
            </a:r>
          </a:p>
          <a:p>
            <a:pPr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1700" dirty="0">
                <a:latin typeface="Trebuchet MS" panose="020B0603020202020204"/>
              </a:rPr>
              <a:t>знання людей і самого себе та ін.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4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CEAE4-2DA6-45E8-AA12-10490205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Рекомендації соціальному працівнику щодо здійснення психосоціальної допомоги: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11316-25DA-4B1D-AE77-ACD6F077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i="1" dirty="0">
                <a:latin typeface="Trebuchet MS" panose="020B0603020202020204"/>
              </a:rPr>
              <a:t>Бути у спілкуванні ввічливим і доброзичливим </a:t>
            </a:r>
            <a:r>
              <a:rPr lang="uk-UA" sz="1800" dirty="0">
                <a:latin typeface="Trebuchet MS" panose="020B0603020202020204"/>
              </a:rPr>
              <a:t>– уміти відчувати співрозмовника, його проблеми, душевний стан. Ставитися до нього позитивно, інформувати й переконувати, а не ображати, принижувати.</a:t>
            </a:r>
            <a:endParaRPr lang="en-US" sz="18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i="1" dirty="0">
                <a:latin typeface="Trebuchet MS" panose="020B0603020202020204"/>
              </a:rPr>
              <a:t>Не акцентувати своє «Я» – </a:t>
            </a:r>
            <a:r>
              <a:rPr lang="uk-UA" sz="1800" dirty="0">
                <a:latin typeface="Trebuchet MS" panose="020B0603020202020204"/>
              </a:rPr>
              <a:t>вміти слухати співрозмовника.</a:t>
            </a:r>
            <a:endParaRPr lang="en-US" sz="18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i="1" dirty="0">
                <a:latin typeface="Trebuchet MS" panose="020B0603020202020204"/>
              </a:rPr>
              <a:t>Бути уважним до клієнта, налаштованим на нього – </a:t>
            </a:r>
            <a:r>
              <a:rPr lang="uk-UA" sz="1800" dirty="0">
                <a:latin typeface="Trebuchet MS" panose="020B0603020202020204"/>
              </a:rPr>
              <a:t>слідкувати за реакцією адресата на мовлення, апелювати до нього.</a:t>
            </a:r>
            <a:endParaRPr lang="en-US" sz="18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i="1" dirty="0">
                <a:latin typeface="Trebuchet MS" panose="020B0603020202020204"/>
              </a:rPr>
              <a:t>Брати до уваги статусні і рольові ознаки клієнта – </a:t>
            </a:r>
            <a:r>
              <a:rPr lang="uk-UA" sz="1800" dirty="0">
                <a:latin typeface="Trebuchet MS" panose="020B0603020202020204"/>
              </a:rPr>
              <a:t>відчуття відповідності ситуації комунікативного дискурсу, оцінка соціально-мовленнєвий статусу клієнта, його соціально-мовленнєвої ролі.</a:t>
            </a:r>
            <a:endParaRPr lang="en-US" sz="18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i="1" dirty="0">
                <a:latin typeface="Trebuchet MS" panose="020B0603020202020204"/>
              </a:rPr>
              <a:t>Не перетворювати діалог на монолог – </a:t>
            </a:r>
            <a:r>
              <a:rPr lang="uk-UA" sz="1800" dirty="0">
                <a:latin typeface="Trebuchet MS" panose="020B0603020202020204"/>
              </a:rPr>
              <a:t>не забувати, що клієнт – це теж учасник спілкування, який має що сказати і переважно хоче це зробити.</a:t>
            </a:r>
            <a:endParaRPr lang="en-US" sz="18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800" i="1" dirty="0">
                <a:latin typeface="Trebuchet MS" panose="020B0603020202020204"/>
              </a:rPr>
              <a:t>Дотримуватися фізичних параметрів мовлення – </a:t>
            </a:r>
            <a:r>
              <a:rPr lang="uk-UA" sz="1800" dirty="0">
                <a:latin typeface="Trebuchet MS" panose="020B0603020202020204"/>
              </a:rPr>
              <a:t>невербальні чинники повинні підкреслювати вербальну інформацію, а не суперечити їй.</a:t>
            </a:r>
            <a:endParaRPr lang="en-US" sz="1800" dirty="0">
              <a:latin typeface="Trebuchet MS" panose="020B0603020202020204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5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2F8A0-E2E5-4AEE-B1FA-B36312B6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Взаєморозуміння – запорука психосоціальної допомоги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E9E0F-6158-4AB4-B320-22ABA4A5C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uk-UA" sz="2000" dirty="0">
                <a:latin typeface="Trebuchet MS" panose="020B0603020202020204"/>
              </a:rPr>
              <a:t>Виокремлюють </a:t>
            </a:r>
            <a:r>
              <a:rPr lang="uk-UA" sz="2000" b="1" dirty="0">
                <a:latin typeface="Trebuchet MS" panose="020B0603020202020204"/>
              </a:rPr>
              <a:t>три рівні взаєморозуміння</a:t>
            </a:r>
            <a:r>
              <a:rPr lang="uk-UA" sz="2000" i="1" dirty="0">
                <a:latin typeface="Trebuchet MS" panose="020B0603020202020204"/>
              </a:rPr>
              <a:t>: </a:t>
            </a:r>
            <a:r>
              <a:rPr lang="uk-UA" sz="2000" dirty="0">
                <a:latin typeface="Trebuchet MS" panose="020B0603020202020204"/>
              </a:rPr>
              <a:t>згоду, розуміння (осмислення) та співпереживання.</a:t>
            </a:r>
            <a:endParaRPr lang="en-US" sz="20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dirty="0">
                <a:latin typeface="Trebuchet MS" panose="020B0603020202020204"/>
              </a:rPr>
              <a:t>Під</a:t>
            </a:r>
            <a:r>
              <a:rPr lang="uk-UA" sz="2000" i="1" dirty="0">
                <a:latin typeface="Trebuchet MS" panose="020B0603020202020204"/>
              </a:rPr>
              <a:t> згодою</a:t>
            </a:r>
            <a:r>
              <a:rPr lang="uk-UA" sz="2000" dirty="0">
                <a:latin typeface="Trebuchet MS" panose="020B0603020202020204"/>
              </a:rPr>
              <a:t> розуміють взаємоузгоджені оцінки ситуації та правила поведінки кожного учасника спілкування. Уміння зрозуміти ситуацію і підпорядкувати свої емоції та поведінку до неї та до поведінки інших – необхідна умова спільної діяльності.</a:t>
            </a:r>
            <a:endParaRPr lang="en-US" sz="20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i="1" dirty="0">
                <a:latin typeface="Trebuchet MS" panose="020B0603020202020204"/>
              </a:rPr>
              <a:t>Розуміння як осмислення</a:t>
            </a:r>
            <a:r>
              <a:rPr lang="uk-UA" sz="2000" dirty="0">
                <a:latin typeface="Trebuchet MS" panose="020B0603020202020204"/>
              </a:rPr>
              <a:t> –це такий стан свідомості, коли у працівника соціальної сфери виникає впевненість в адекватності своїх уявлень і дібраних засобів впливу. Розумінню як осмисленню сприяють діалог, уміння знайти спільну мову, навчитися слухати одне одного й аналізувати погляди кожного. Бажання осмислити – ознака високих моральний якостей людини та її культури спілкування.</a:t>
            </a:r>
            <a:endParaRPr lang="en-US" sz="20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i="1" dirty="0">
                <a:latin typeface="Trebuchet MS" panose="020B0603020202020204"/>
              </a:rPr>
              <a:t>Взаєморозуміння як співпереживання</a:t>
            </a:r>
            <a:r>
              <a:rPr lang="uk-UA" sz="2000" dirty="0">
                <a:latin typeface="Trebuchet MS" panose="020B0603020202020204"/>
              </a:rPr>
              <a:t> передбачає здатності ураховувати стан клієнта. Той, хто перебуває у збудженому стані, має заспокоїтись, а той, хто перебуває у пригніченому стані, – активізуватися. </a:t>
            </a:r>
            <a:endParaRPr lang="en-US" sz="2000" dirty="0"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A8115-52DC-4288-9EB5-4143DCA1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78"/>
            <a:ext cx="10515600" cy="10501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rebuchet MS" panose="020B0603020202020204"/>
              </a:rPr>
              <a:t>Суб</a:t>
            </a:r>
            <a:r>
              <a:rPr lang="en-GB" sz="3600" dirty="0">
                <a:latin typeface="Trebuchet MS" panose="020B0603020202020204"/>
              </a:rPr>
              <a:t>’</a:t>
            </a:r>
            <a:r>
              <a:rPr lang="uk-UA" sz="3600" dirty="0" err="1">
                <a:latin typeface="Trebuchet MS" panose="020B0603020202020204"/>
              </a:rPr>
              <a:t>єкт-суб</a:t>
            </a:r>
            <a:r>
              <a:rPr lang="en-GB" sz="3600" dirty="0">
                <a:latin typeface="Trebuchet MS" panose="020B0603020202020204"/>
              </a:rPr>
              <a:t>’</a:t>
            </a:r>
            <a:r>
              <a:rPr lang="uk-UA" sz="3600" dirty="0">
                <a:latin typeface="Trebuchet MS" panose="020B0603020202020204"/>
              </a:rPr>
              <a:t>є</a:t>
            </a:r>
            <a:r>
              <a:rPr lang="ru-RU" sz="3600" dirty="0" err="1">
                <a:latin typeface="Trebuchet MS" panose="020B0603020202020204"/>
              </a:rPr>
              <a:t>ктна</a:t>
            </a:r>
            <a:r>
              <a:rPr lang="ru-RU" sz="3600" dirty="0">
                <a:latin typeface="Trebuchet MS" panose="020B0603020202020204"/>
              </a:rPr>
              <a:t> </a:t>
            </a:r>
            <a:r>
              <a:rPr lang="ru-RU" sz="3600" dirty="0" err="1">
                <a:latin typeface="Trebuchet MS" panose="020B0603020202020204"/>
              </a:rPr>
              <a:t>взаємодія</a:t>
            </a:r>
            <a:r>
              <a:rPr lang="ru-RU" sz="3600" dirty="0">
                <a:latin typeface="Trebuchet MS" panose="020B0603020202020204"/>
              </a:rPr>
              <a:t> </a:t>
            </a:r>
            <a:br>
              <a:rPr lang="ru-RU" sz="3600" dirty="0">
                <a:latin typeface="Trebuchet MS" panose="020B0603020202020204"/>
              </a:rPr>
            </a:br>
            <a:r>
              <a:rPr lang="ru-RU" sz="3600" dirty="0">
                <a:latin typeface="Trebuchet MS" panose="020B0603020202020204"/>
              </a:rPr>
              <a:t>у </a:t>
            </a:r>
            <a:r>
              <a:rPr lang="ru-RU" sz="3600" dirty="0" err="1">
                <a:latin typeface="Trebuchet MS" panose="020B0603020202020204"/>
              </a:rPr>
              <a:t>психосоціальній</a:t>
            </a:r>
            <a:r>
              <a:rPr lang="ru-RU" sz="3600" dirty="0">
                <a:latin typeface="Trebuchet MS" panose="020B0603020202020204"/>
              </a:rPr>
              <a:t> </a:t>
            </a:r>
            <a:r>
              <a:rPr lang="ru-RU" sz="3600" dirty="0" err="1">
                <a:latin typeface="Trebuchet MS" panose="020B0603020202020204"/>
              </a:rPr>
              <a:t>роботі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27D2C0-9DD0-439F-95DA-A2AF782A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1417421"/>
            <a:ext cx="9116291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CD9D3D-5CE7-4B01-802C-DB0FC16B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477"/>
            <a:ext cx="7093226" cy="563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/>
              <a:t>ТЕМА: </a:t>
            </a:r>
          </a:p>
          <a:p>
            <a:pPr marL="0" indent="0">
              <a:buNone/>
            </a:pPr>
            <a:endParaRPr lang="uk-UA" sz="4800" dirty="0"/>
          </a:p>
          <a:p>
            <a:pPr marL="0" indent="0">
              <a:buNone/>
            </a:pPr>
            <a:r>
              <a:rPr lang="uk-UA" sz="5400" dirty="0"/>
              <a:t>ПСИХОСОЦІАЛЬНА ДОПОМОГА ЯК ВИД ДІЯЛЬНОСТІ СОЦІАЛЬНОГО ПРАЦІВНИКА 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26041-80A0-4C0A-946A-34A9201F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702" y="1200176"/>
            <a:ext cx="3681620" cy="44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690F2-B2DB-4153-AB78-3F648106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>
                <a:solidFill>
                  <a:prstClr val="white"/>
                </a:solidFill>
                <a:latin typeface="Trebuchet MS" panose="020B0603020202020204"/>
              </a:rPr>
              <a:t>Суб</a:t>
            </a:r>
            <a:r>
              <a:rPr lang="en-GB" sz="3200" dirty="0">
                <a:solidFill>
                  <a:prstClr val="white"/>
                </a:solidFill>
                <a:latin typeface="Trebuchet MS" panose="020B0603020202020204"/>
              </a:rPr>
              <a:t>’</a:t>
            </a:r>
            <a:r>
              <a:rPr lang="uk-UA" sz="3200" dirty="0" err="1">
                <a:solidFill>
                  <a:prstClr val="white"/>
                </a:solidFill>
                <a:latin typeface="Trebuchet MS" panose="020B0603020202020204"/>
              </a:rPr>
              <a:t>єкт-суб</a:t>
            </a:r>
            <a:r>
              <a:rPr lang="en-GB" sz="3200" dirty="0">
                <a:solidFill>
                  <a:prstClr val="white"/>
                </a:solidFill>
                <a:latin typeface="Trebuchet MS" panose="020B0603020202020204"/>
              </a:rPr>
              <a:t>’</a:t>
            </a:r>
            <a:r>
              <a:rPr lang="uk-UA" sz="3200" dirty="0">
                <a:solidFill>
                  <a:prstClr val="white"/>
                </a:solidFill>
                <a:latin typeface="Trebuchet MS" panose="020B0603020202020204"/>
              </a:rPr>
              <a:t>є</a:t>
            </a:r>
            <a:r>
              <a:rPr lang="ru-RU" sz="3200" dirty="0" err="1">
                <a:solidFill>
                  <a:prstClr val="white"/>
                </a:solidFill>
                <a:latin typeface="Trebuchet MS" panose="020B0603020202020204"/>
              </a:rPr>
              <a:t>ктна</a:t>
            </a:r>
            <a:r>
              <a:rPr lang="ru-RU" sz="3200" dirty="0">
                <a:solidFill>
                  <a:prstClr val="white"/>
                </a:solidFill>
                <a:latin typeface="Trebuchet MS" panose="020B0603020202020204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rebuchet MS" panose="020B0603020202020204"/>
              </a:rPr>
              <a:t>взаємодія</a:t>
            </a:r>
            <a:r>
              <a:rPr lang="ru-RU" sz="3200" dirty="0">
                <a:solidFill>
                  <a:prstClr val="white"/>
                </a:solidFill>
                <a:latin typeface="Trebuchet MS" panose="020B0603020202020204"/>
              </a:rPr>
              <a:t> </a:t>
            </a:r>
            <a:br>
              <a:rPr lang="ru-RU" sz="3200" dirty="0">
                <a:solidFill>
                  <a:prstClr val="white"/>
                </a:solidFill>
                <a:latin typeface="Trebuchet MS" panose="020B0603020202020204"/>
              </a:rPr>
            </a:br>
            <a:r>
              <a:rPr lang="ru-RU" sz="3200" dirty="0">
                <a:solidFill>
                  <a:prstClr val="white"/>
                </a:solidFill>
                <a:latin typeface="Trebuchet MS" panose="020B0603020202020204"/>
              </a:rPr>
              <a:t>у </a:t>
            </a:r>
            <a:r>
              <a:rPr lang="ru-RU" sz="3200" dirty="0" err="1">
                <a:solidFill>
                  <a:prstClr val="white"/>
                </a:solidFill>
                <a:latin typeface="Trebuchet MS" panose="020B0603020202020204"/>
              </a:rPr>
              <a:t>психосоціальній</a:t>
            </a:r>
            <a:r>
              <a:rPr lang="ru-RU" sz="3200" dirty="0">
                <a:solidFill>
                  <a:prstClr val="white"/>
                </a:solidFill>
                <a:latin typeface="Trebuchet MS" panose="020B0603020202020204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rebuchet MS" panose="020B0603020202020204"/>
              </a:rPr>
              <a:t>роботі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D47C60-8DCC-46A3-8B81-75CF48291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459" y="1815685"/>
            <a:ext cx="7872209" cy="47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C5D8F-B329-4893-B34B-9A7B24D8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12"/>
            <a:ext cx="10515600" cy="838546"/>
          </a:xfrm>
        </p:spPr>
        <p:txBody>
          <a:bodyPr/>
          <a:lstStyle/>
          <a:p>
            <a:pPr algn="ctr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91718-3CA9-4413-9FD1-F63C41B8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158"/>
            <a:ext cx="10515600" cy="56454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підлітки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девіантною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поведінкою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літні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люди,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юди 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без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певного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проживання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сім'ї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неповні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багатодітні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безробітні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особи,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засуджені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призовники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службовці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звільнені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армії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емігранти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мігранти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репатріанти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жертви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техногенних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катастроф і </a:t>
            </a:r>
            <a:r>
              <a:rPr lang="ru-RU" sz="8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т.ін</a:t>
            </a:r>
            <a:r>
              <a:rPr lang="ru-RU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97B5E9-F4EC-45FC-9618-ECE95EE5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16" y="1906863"/>
            <a:ext cx="4104676" cy="3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0CF6B-EE83-4072-A82D-184B981B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462088"/>
          </a:xfrm>
        </p:spPr>
        <p:txBody>
          <a:bodyPr>
            <a:noAutofit/>
          </a:bodyPr>
          <a:lstStyle/>
          <a:p>
            <a:pPr lvl="0" algn="ctr" defTabSz="457200">
              <a:lnSpc>
                <a:spcPct val="100000"/>
              </a:lnSpc>
              <a:spcBef>
                <a:spcPts val="1000"/>
              </a:spcBef>
            </a:pPr>
            <a:r>
              <a:rPr lang="uk-UA" sz="3600" dirty="0">
                <a:latin typeface="Trebuchet MS" panose="020B0603020202020204"/>
                <a:ea typeface="+mn-ea"/>
                <a:cs typeface="+mn-cs"/>
              </a:rPr>
              <a:t>Механізми сприймання клієнта у психосоціальній роботі:</a:t>
            </a:r>
            <a:br>
              <a:rPr lang="uk-UA" sz="3600" dirty="0">
                <a:latin typeface="Trebuchet MS" panose="020B0603020202020204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B86EE-CFED-47F0-8EDA-3F7F0928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3" y="1867176"/>
            <a:ext cx="7788965" cy="4351338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400" dirty="0">
                <a:latin typeface="Trebuchet MS" panose="020B0603020202020204"/>
              </a:rPr>
              <a:t>Ідентифікація – процес уподібнення себе з іншим індивідом або групою, основою якого є емоційний зв’язок.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400" dirty="0">
                <a:latin typeface="Trebuchet MS" panose="020B0603020202020204"/>
              </a:rPr>
              <a:t>Емпатія – процес проникнення в переживання іншої людини.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400" dirty="0">
                <a:latin typeface="Trebuchet MS" panose="020B0603020202020204"/>
              </a:rPr>
              <a:t>Атракція – привабливість одного партнера по спілкуванню для іншого.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400" dirty="0">
                <a:latin typeface="Trebuchet MS" panose="020B0603020202020204"/>
              </a:rPr>
              <a:t>Рефлексія  – механізм усвідомлення людиною того, як її насправді сприймають і оцінюють інші індивіди.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A05B38-2B0D-404A-BDDB-98E2A5E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13" y="2410447"/>
            <a:ext cx="3689274" cy="27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8869B-46D2-4663-9959-0A101C62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Помилкові </a:t>
            </a:r>
            <a:r>
              <a:rPr lang="uk-UA" dirty="0"/>
              <a:t>м</a:t>
            </a:r>
            <a:r>
              <a:rPr lang="uk-UA" sz="3600" dirty="0">
                <a:solidFill>
                  <a:prstClr val="white"/>
                </a:solidFill>
                <a:latin typeface="Trebuchet MS" panose="020B0603020202020204"/>
              </a:rPr>
              <a:t>еханізми сприймання клієнта у психосоціальній роботі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56606-6B87-4773-B7E9-50FFBD5D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dirty="0">
                <a:latin typeface="Trebuchet MS" panose="020B0603020202020204"/>
              </a:rPr>
              <a:t>Каузальна атрибуція – інтерпретація необхідної соціальному працівнику інформації шляхом приписування клієнту можливих почуттів, причин і мотивів поведінки.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uk-UA" sz="20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dirty="0" err="1">
                <a:latin typeface="Trebuchet MS" panose="020B0603020202020204"/>
              </a:rPr>
              <a:t>Стереотипізація</a:t>
            </a:r>
            <a:r>
              <a:rPr lang="uk-UA" sz="2000" dirty="0">
                <a:latin typeface="Trebuchet MS" panose="020B0603020202020204"/>
              </a:rPr>
              <a:t> – процес формування враження про людину на основі вироблених стереотипів.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uk-UA" sz="20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dirty="0" err="1">
                <a:latin typeface="Trebuchet MS" panose="020B0603020202020204"/>
              </a:rPr>
              <a:t>Фізіогномічна</a:t>
            </a:r>
            <a:r>
              <a:rPr lang="uk-UA" sz="2000" dirty="0">
                <a:latin typeface="Trebuchet MS" panose="020B0603020202020204"/>
              </a:rPr>
              <a:t> редукція – це спроба судити про внутрішні психологічні особливості людини, її вчинки і прогнозувати її поведінку на основі </a:t>
            </a:r>
            <a:r>
              <a:rPr lang="uk-UA" sz="2000" dirty="0" err="1">
                <a:latin typeface="Trebuchet MS" panose="020B0603020202020204"/>
              </a:rPr>
              <a:t>типічних</a:t>
            </a:r>
            <a:r>
              <a:rPr lang="uk-UA" sz="2000" dirty="0">
                <a:latin typeface="Trebuchet MS" panose="020B0603020202020204"/>
              </a:rPr>
              <a:t> для її групи рис зовнішності.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uk-UA" sz="2000" dirty="0"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000" dirty="0">
                <a:latin typeface="Trebuchet MS" panose="020B0603020202020204"/>
              </a:rPr>
              <a:t>Соціальна категоризація  – це розподіл людей за певними категоріями, тобто визначення їх соціального статусу та порівняння зі своїм статусом.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29E60-AC9A-467C-8DC3-4CEDF032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>
                <a:solidFill>
                  <a:prstClr val="white"/>
                </a:solidFill>
                <a:latin typeface="Trebuchet MS" panose="020B0603020202020204"/>
              </a:rPr>
              <a:t>Види слухання соціального працівника під час надання психосоціальної допомоги: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BA2B3-12F8-4B03-93D1-6DD889A60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400" dirty="0">
                <a:latin typeface="Trebuchet MS" panose="020B0603020202020204"/>
              </a:rPr>
              <a:t>Рефлексивне – передбачає регулярне використання зворотного зв’язку, щоб досягти більшої ясності й точності в розумінні співрозмовника.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400" dirty="0">
                <a:latin typeface="Trebuchet MS" panose="020B0603020202020204"/>
              </a:rPr>
              <a:t>Нерефлексивне – уважне, з мінімальним </a:t>
            </a:r>
            <a:r>
              <a:rPr lang="uk-UA" sz="2400" dirty="0" err="1">
                <a:latin typeface="Trebuchet MS" panose="020B0603020202020204"/>
              </a:rPr>
              <a:t>мовним</a:t>
            </a:r>
            <a:r>
              <a:rPr lang="uk-UA" sz="2400" dirty="0">
                <a:latin typeface="Trebuchet MS" panose="020B0603020202020204"/>
              </a:rPr>
              <a:t> втручанням.</a:t>
            </a:r>
          </a:p>
          <a:p>
            <a:pPr marL="0" indent="0">
              <a:buNone/>
            </a:pPr>
            <a:endParaRPr lang="ru-RU" dirty="0"/>
          </a:p>
          <a:p>
            <a:pPr marL="0" lvl="0" indent="0" algn="ctr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uk-UA" sz="2400" dirty="0">
                <a:latin typeface="Trebuchet MS" panose="020B0603020202020204"/>
              </a:rPr>
              <a:t>Метою комунікаційного процесу в соціальній роботі є обмін інформацією для виявлення і вирішення проблем, сприяння створенню стратегій діяльності, спрямованих на поліпшення якості життя клієнта та його оточення.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DAFA0-1B88-47FE-9FCE-73F77B6D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>
                <a:latin typeface="Trebuchet MS" panose="020B0603020202020204"/>
              </a:rPr>
              <a:t>Техніки слухання соціального працівника під час надання психосоціальної допомоги: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3E6429-D5ED-4E18-8279-6DFE2901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1825625"/>
            <a:ext cx="8415130" cy="466725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2000" dirty="0">
                <a:latin typeface="Trebuchet MS" panose="020B0603020202020204"/>
              </a:rPr>
              <a:t>з’ясування (полягає у зверненні до клієнта за уточненнями та формулюванні йому запитань, на які не можна відповісти одним словом «так» чи «ні»);</a:t>
            </a:r>
          </a:p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endParaRPr lang="uk-UA" sz="2000" dirty="0">
              <a:latin typeface="Trebuchet MS" panose="020B0603020202020204"/>
            </a:endParaRPr>
          </a:p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2000" dirty="0">
                <a:latin typeface="Trebuchet MS" panose="020B0603020202020204"/>
              </a:rPr>
              <a:t>перефразування (формулювання думки клієнта своїми словами з метою з’ясування її точності для розуміння);</a:t>
            </a:r>
          </a:p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endParaRPr lang="uk-UA" sz="2000" dirty="0">
              <a:latin typeface="Trebuchet MS" panose="020B0603020202020204"/>
            </a:endParaRPr>
          </a:p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2000" dirty="0">
                <a:latin typeface="Trebuchet MS" panose="020B0603020202020204"/>
              </a:rPr>
              <a:t>відображення почуттів (акцент не на змістовому аспекті повідомлення співрозмовника, а на його емоційних реакціях);</a:t>
            </a:r>
          </a:p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endParaRPr lang="uk-UA" sz="2000" dirty="0">
              <a:latin typeface="Trebuchet MS" panose="020B0603020202020204"/>
            </a:endParaRPr>
          </a:p>
          <a:p>
            <a:pPr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2000" dirty="0">
                <a:latin typeface="Trebuchet MS" panose="020B0603020202020204"/>
              </a:rPr>
              <a:t>резюмування (відповіді-уточнення дають змогу узагальнити думки й почуття відправника інформації).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23E2A3-9860-43A7-B6E1-639962F8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23" y="1593302"/>
            <a:ext cx="2479399" cy="52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A0CA2-9175-42C8-A687-2B92622D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5"/>
            <a:ext cx="10515600" cy="1046232"/>
          </a:xfrm>
        </p:spPr>
        <p:txBody>
          <a:bodyPr/>
          <a:lstStyle/>
          <a:p>
            <a:pPr algn="ctr"/>
            <a:r>
              <a:rPr lang="uk-UA" dirty="0"/>
              <a:t>Замість підсумку: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11006-B435-4121-8EC9-27419D5D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69" y="1676537"/>
            <a:ext cx="7679635" cy="489322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професіоналізму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Психосоціальна робота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оздоровлення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психосоціальні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61BEC-6C25-4233-B7EB-43B9C079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295" y="1999903"/>
            <a:ext cx="3725036" cy="37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50F4A-9C61-487F-81E9-C2EE6485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Професійні обов'язки соціального працівника: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B663A-6421-413D-84EF-64CF93E8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/>
              </a:rPr>
              <a:t>сприяти </a:t>
            </a:r>
            <a:r>
              <a:rPr lang="ru-RU" sz="2400" dirty="0" err="1">
                <a:latin typeface="Trebuchet MS" panose="020B0603020202020204"/>
              </a:rPr>
              <a:t>соціальному</a:t>
            </a:r>
            <a:r>
              <a:rPr lang="ru-RU" sz="2400" dirty="0">
                <a:latin typeface="Trebuchet MS" panose="020B0603020202020204"/>
              </a:rPr>
              <a:t>, медико-</a:t>
            </a:r>
            <a:r>
              <a:rPr lang="ru-RU" sz="2400" dirty="0" err="1">
                <a:latin typeface="Trebuchet MS" panose="020B0603020202020204"/>
              </a:rPr>
              <a:t>психологічному</a:t>
            </a:r>
            <a:r>
              <a:rPr lang="ru-RU" sz="2400" dirty="0">
                <a:latin typeface="Trebuchet MS" panose="020B0603020202020204"/>
              </a:rPr>
              <a:t>, психолого-</a:t>
            </a:r>
            <a:r>
              <a:rPr lang="ru-RU" sz="2400" dirty="0" err="1">
                <a:latin typeface="Trebuchet MS" panose="020B0603020202020204"/>
              </a:rPr>
              <a:t>педагогічному</a:t>
            </a:r>
            <a:r>
              <a:rPr lang="ru-RU" sz="2400" dirty="0">
                <a:latin typeface="Trebuchet MS" panose="020B0603020202020204"/>
              </a:rPr>
              <a:t> </a:t>
            </a:r>
            <a:r>
              <a:rPr lang="ru-RU" sz="2400" dirty="0" err="1">
                <a:latin typeface="Trebuchet MS" panose="020B0603020202020204"/>
              </a:rPr>
              <a:t>оздоровленню</a:t>
            </a:r>
            <a:r>
              <a:rPr lang="ru-RU" sz="2400" dirty="0">
                <a:latin typeface="Trebuchet MS" panose="020B0603020202020204"/>
              </a:rPr>
              <a:t> </a:t>
            </a:r>
            <a:r>
              <a:rPr lang="ru-RU" sz="2400" dirty="0" err="1">
                <a:latin typeface="Trebuchet MS" panose="020B0603020202020204"/>
              </a:rPr>
              <a:t>населення</a:t>
            </a:r>
            <a:r>
              <a:rPr lang="ru-RU" sz="2400" dirty="0">
                <a:latin typeface="Trebuchet MS" panose="020B0603020202020204"/>
              </a:rPr>
              <a:t> з </a:t>
            </a:r>
            <a:r>
              <a:rPr lang="ru-RU" sz="2400" dirty="0" err="1">
                <a:latin typeface="Trebuchet MS" panose="020B0603020202020204"/>
              </a:rPr>
              <a:t>позиції</a:t>
            </a:r>
            <a:r>
              <a:rPr lang="ru-RU" sz="2400" dirty="0">
                <a:latin typeface="Trebuchet MS" panose="020B0603020202020204"/>
              </a:rPr>
              <a:t> </a:t>
            </a:r>
            <a:r>
              <a:rPr lang="ru-RU" sz="2400" dirty="0" err="1">
                <a:latin typeface="Trebuchet MS" panose="020B0603020202020204"/>
              </a:rPr>
              <a:t>забезпечення</a:t>
            </a:r>
            <a:r>
              <a:rPr lang="ru-RU" sz="2400" dirty="0">
                <a:latin typeface="Trebuchet MS" panose="020B0603020202020204"/>
              </a:rPr>
              <a:t> </a:t>
            </a:r>
            <a:r>
              <a:rPr lang="ru-RU" sz="2400" dirty="0" err="1">
                <a:latin typeface="Trebuchet MS" panose="020B0603020202020204"/>
              </a:rPr>
              <a:t>його</a:t>
            </a:r>
            <a:r>
              <a:rPr lang="ru-RU" sz="2400" dirty="0">
                <a:latin typeface="Trebuchet MS" panose="020B0603020202020204"/>
              </a:rPr>
              <a:t> </a:t>
            </a:r>
            <a:r>
              <a:rPr lang="ru-RU" sz="2400" dirty="0" err="1">
                <a:latin typeface="Trebuchet MS" panose="020B0603020202020204"/>
              </a:rPr>
              <a:t>фізичного</a:t>
            </a:r>
            <a:r>
              <a:rPr lang="ru-RU" sz="2400" dirty="0">
                <a:latin typeface="Trebuchet MS" panose="020B0603020202020204"/>
              </a:rPr>
              <a:t>, духовного, </a:t>
            </a:r>
            <a:r>
              <a:rPr lang="ru-RU" sz="2400" dirty="0" err="1">
                <a:latin typeface="Trebuchet MS" panose="020B0603020202020204"/>
              </a:rPr>
              <a:t>соціального</a:t>
            </a:r>
            <a:r>
              <a:rPr lang="ru-RU" sz="2400" dirty="0">
                <a:latin typeface="Trebuchet MS" panose="020B0603020202020204"/>
              </a:rPr>
              <a:t> та </a:t>
            </a:r>
            <a:r>
              <a:rPr lang="ru-RU" sz="2400" dirty="0" err="1">
                <a:latin typeface="Trebuchet MS" panose="020B0603020202020204"/>
              </a:rPr>
              <a:t>психосоціального</a:t>
            </a:r>
            <a:r>
              <a:rPr lang="ru-RU" sz="2400" dirty="0">
                <a:latin typeface="Trebuchet MS" panose="020B0603020202020204"/>
              </a:rPr>
              <a:t> </a:t>
            </a:r>
            <a:r>
              <a:rPr lang="ru-RU" sz="2400" dirty="0" err="1">
                <a:latin typeface="Trebuchet MS" panose="020B0603020202020204"/>
              </a:rPr>
              <a:t>благополуччя</a:t>
            </a:r>
            <a:r>
              <a:rPr lang="ru-RU" sz="2400" dirty="0">
                <a:latin typeface="Trebuchet MS" panose="020B0603020202020204"/>
              </a:rPr>
              <a:t>;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rebuchet MS" panose="020B0603020202020204"/>
              </a:rPr>
              <a:t>уміти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uk-UA" sz="2400" dirty="0">
                <a:latin typeface="Trebuchet MS" panose="020B0603020202020204"/>
              </a:rPr>
              <a:t>підбирати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індивідуально-психологічний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підхід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до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конкретно</a:t>
            </a:r>
            <a:r>
              <a:rPr lang="uk-UA" sz="2400" dirty="0">
                <a:latin typeface="Trebuchet MS" panose="020B0603020202020204"/>
              </a:rPr>
              <a:t>го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клієнт</a:t>
            </a:r>
            <a:r>
              <a:rPr lang="uk-UA" sz="2400" dirty="0">
                <a:latin typeface="Trebuchet MS" panose="020B0603020202020204"/>
              </a:rPr>
              <a:t>а;</a:t>
            </a:r>
            <a:r>
              <a:rPr lang="en-US" sz="2400" dirty="0">
                <a:latin typeface="Trebuchet MS" panose="020B0603020202020204"/>
              </a:rPr>
              <a:t> </a:t>
            </a:r>
            <a:endParaRPr lang="uk-UA" sz="2400" dirty="0">
              <a:latin typeface="Trebuchet MS" panose="020B0603020202020204"/>
            </a:endParaRP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rebuchet MS" panose="020B0603020202020204"/>
              </a:rPr>
              <a:t>знати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психологічні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особливості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різних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соціальних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категорій</a:t>
            </a:r>
            <a:r>
              <a:rPr lang="uk-UA" sz="2400" dirty="0">
                <a:latin typeface="Trebuchet MS" panose="020B0603020202020204"/>
              </a:rPr>
              <a:t>;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uk-UA" sz="2400" dirty="0">
                <a:latin typeface="Trebuchet MS" panose="020B0603020202020204"/>
              </a:rPr>
              <a:t>в</a:t>
            </a:r>
            <a:r>
              <a:rPr lang="en-US" sz="2400" dirty="0" err="1">
                <a:latin typeface="Trebuchet MS" panose="020B0603020202020204"/>
              </a:rPr>
              <a:t>ивч</a:t>
            </a:r>
            <a:r>
              <a:rPr lang="uk-UA" sz="2400" dirty="0" err="1">
                <a:latin typeface="Trebuchet MS" panose="020B0603020202020204"/>
              </a:rPr>
              <a:t>ати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пізнавальн</a:t>
            </a:r>
            <a:r>
              <a:rPr lang="uk-UA" sz="2400" dirty="0">
                <a:latin typeface="Trebuchet MS" panose="020B0603020202020204"/>
              </a:rPr>
              <a:t>у</a:t>
            </a:r>
            <a:r>
              <a:rPr lang="en-US" sz="2400" dirty="0">
                <a:latin typeface="Trebuchet MS" panose="020B0603020202020204"/>
              </a:rPr>
              <a:t>, </a:t>
            </a:r>
            <a:r>
              <a:rPr lang="en-US" sz="2400" dirty="0" err="1">
                <a:latin typeface="Trebuchet MS" panose="020B0603020202020204"/>
              </a:rPr>
              <a:t>емоційн</a:t>
            </a:r>
            <a:r>
              <a:rPr lang="uk-UA" sz="2400" dirty="0">
                <a:latin typeface="Trebuchet MS" panose="020B0603020202020204"/>
              </a:rPr>
              <a:t>у</a:t>
            </a:r>
            <a:r>
              <a:rPr lang="en-US" sz="2400" dirty="0">
                <a:latin typeface="Trebuchet MS" panose="020B0603020202020204"/>
              </a:rPr>
              <a:t>, </a:t>
            </a:r>
            <a:r>
              <a:rPr lang="en-US" sz="2400" dirty="0" err="1">
                <a:latin typeface="Trebuchet MS" panose="020B0603020202020204"/>
              </a:rPr>
              <a:t>вольов</a:t>
            </a:r>
            <a:r>
              <a:rPr lang="uk-UA" sz="2400" dirty="0">
                <a:latin typeface="Trebuchet MS" panose="020B0603020202020204"/>
              </a:rPr>
              <a:t>у</a:t>
            </a:r>
            <a:r>
              <a:rPr lang="en-US" sz="2400" dirty="0">
                <a:latin typeface="Trebuchet MS" panose="020B0603020202020204"/>
              </a:rPr>
              <a:t>, </a:t>
            </a:r>
            <a:r>
              <a:rPr lang="en-US" sz="2400" dirty="0" err="1">
                <a:latin typeface="Trebuchet MS" panose="020B0603020202020204"/>
              </a:rPr>
              <a:t>комунікативн</a:t>
            </a:r>
            <a:r>
              <a:rPr lang="uk-UA" sz="2400" dirty="0">
                <a:latin typeface="Trebuchet MS" panose="020B0603020202020204"/>
              </a:rPr>
              <a:t>у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сфер</a:t>
            </a:r>
            <a:r>
              <a:rPr lang="uk-UA" sz="2400" dirty="0">
                <a:latin typeface="Trebuchet MS" panose="020B0603020202020204"/>
              </a:rPr>
              <a:t>и особистості клієнта для проведення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діагностичної</a:t>
            </a:r>
            <a:r>
              <a:rPr lang="en-US" sz="2400" dirty="0">
                <a:latin typeface="Trebuchet MS" panose="020B0603020202020204"/>
              </a:rPr>
              <a:t>, </a:t>
            </a:r>
            <a:r>
              <a:rPr lang="en-US" sz="2400" dirty="0" err="1">
                <a:latin typeface="Trebuchet MS" panose="020B0603020202020204"/>
              </a:rPr>
              <a:t>корекційної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та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профілактичн</a:t>
            </a:r>
            <a:r>
              <a:rPr lang="uk-UA" sz="2400" dirty="0" err="1">
                <a:latin typeface="Trebuchet MS" panose="020B0603020202020204"/>
              </a:rPr>
              <a:t>ої</a:t>
            </a:r>
            <a:r>
              <a:rPr lang="en-US" sz="2400" dirty="0">
                <a:latin typeface="Trebuchet MS" panose="020B0603020202020204"/>
              </a:rPr>
              <a:t> </a:t>
            </a:r>
            <a:r>
              <a:rPr lang="en-US" sz="2400" dirty="0" err="1">
                <a:latin typeface="Trebuchet MS" panose="020B0603020202020204"/>
              </a:rPr>
              <a:t>робот</a:t>
            </a:r>
            <a:r>
              <a:rPr lang="uk-UA" sz="2400" dirty="0">
                <a:latin typeface="Trebuchet MS" panose="020B0603020202020204"/>
              </a:rPr>
              <a:t>и</a:t>
            </a:r>
            <a:r>
              <a:rPr lang="en-US" sz="2400" dirty="0">
                <a:latin typeface="Trebuchet MS" panose="020B0603020202020204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0B54C4-4F4F-47E4-B553-42E2F6D3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512"/>
            <a:ext cx="10515600" cy="3124062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000" dirty="0">
                <a:latin typeface="Trebuchet MS" panose="020B0603020202020204"/>
              </a:rPr>
              <a:t>Соціальний </a:t>
            </a:r>
            <a:r>
              <a:rPr lang="ru-RU" sz="2000" dirty="0" err="1">
                <a:latin typeface="Trebuchet MS" panose="020B0603020202020204"/>
              </a:rPr>
              <a:t>працівник</a:t>
            </a:r>
            <a:r>
              <a:rPr lang="ru-RU" sz="2000" dirty="0">
                <a:latin typeface="Trebuchet MS" panose="020B0603020202020204"/>
              </a:rPr>
              <a:t> повинен </a:t>
            </a:r>
            <a:r>
              <a:rPr lang="ru-RU" sz="2000" dirty="0" err="1">
                <a:latin typeface="Trebuchet MS" panose="020B0603020202020204"/>
              </a:rPr>
              <a:t>володіти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психологічною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грамотністю</a:t>
            </a:r>
            <a:r>
              <a:rPr lang="ru-RU" sz="2000" dirty="0">
                <a:latin typeface="Trebuchet MS" panose="020B0603020202020204"/>
              </a:rPr>
              <a:t> для </a:t>
            </a:r>
            <a:r>
              <a:rPr lang="ru-RU" sz="2000" dirty="0" err="1">
                <a:latin typeface="Trebuchet MS" panose="020B0603020202020204"/>
              </a:rPr>
              <a:t>ефективного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виконання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своїх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професійних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обов'язків</a:t>
            </a:r>
            <a:r>
              <a:rPr lang="ru-RU" sz="2000" dirty="0">
                <a:latin typeface="Trebuchet MS" panose="020B0603020202020204"/>
              </a:rPr>
              <a:t>.</a:t>
            </a:r>
            <a:endParaRPr lang="en-US" sz="2000" dirty="0">
              <a:latin typeface="Trebuchet MS" panose="020B0603020202020204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000" dirty="0">
                <a:latin typeface="Trebuchet MS" panose="020B0603020202020204"/>
              </a:rPr>
              <a:t>Наразі є великий </a:t>
            </a:r>
            <a:r>
              <a:rPr lang="ru-RU" sz="2000" dirty="0" err="1">
                <a:latin typeface="Trebuchet MS" panose="020B0603020202020204"/>
              </a:rPr>
              <a:t>суспільний</a:t>
            </a:r>
            <a:r>
              <a:rPr lang="ru-RU" sz="2000" dirty="0">
                <a:latin typeface="Trebuchet MS" panose="020B0603020202020204"/>
              </a:rPr>
              <a:t> запит на</a:t>
            </a:r>
            <a:r>
              <a:rPr lang="en-US" sz="2000" dirty="0">
                <a:latin typeface="Trebuchet MS" panose="020B0603020202020204"/>
              </a:rPr>
              <a:t> </a:t>
            </a:r>
            <a:r>
              <a:rPr lang="ru-RU" sz="2000" i="1" dirty="0" err="1">
                <a:latin typeface="Trebuchet MS" panose="020B0603020202020204"/>
              </a:rPr>
              <a:t>психосоціальну</a:t>
            </a:r>
            <a:r>
              <a:rPr lang="ru-RU" sz="2000" i="1" dirty="0">
                <a:latin typeface="Trebuchet MS" panose="020B0603020202020204"/>
              </a:rPr>
              <a:t> </a:t>
            </a:r>
            <a:r>
              <a:rPr lang="ru-RU" sz="2000" i="1" dirty="0" err="1">
                <a:latin typeface="Trebuchet MS" panose="020B0603020202020204"/>
              </a:rPr>
              <a:t>допомогу</a:t>
            </a:r>
            <a:r>
              <a:rPr lang="en-US" sz="2000" dirty="0">
                <a:latin typeface="Trebuchet MS" panose="020B0603020202020204"/>
              </a:rPr>
              <a:t> </a:t>
            </a:r>
            <a:r>
              <a:rPr lang="ru-RU" sz="2000" dirty="0" err="1">
                <a:latin typeface="Trebuchet MS" panose="020B0603020202020204"/>
              </a:rPr>
              <a:t>населенню</a:t>
            </a:r>
            <a:r>
              <a:rPr lang="ru-RU" sz="2000" dirty="0">
                <a:latin typeface="Trebuchet MS" panose="020B0603020202020204"/>
              </a:rPr>
              <a:t>. 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ru-RU" sz="2000" dirty="0">
                <a:latin typeface="Trebuchet MS" panose="020B0603020202020204"/>
              </a:rPr>
              <a:t>Потреба в </a:t>
            </a:r>
            <a:r>
              <a:rPr lang="ru-RU" sz="2000" dirty="0" err="1">
                <a:latin typeface="Trebuchet MS" panose="020B0603020202020204"/>
              </a:rPr>
              <a:t>психосоціальн</a:t>
            </a:r>
            <a:r>
              <a:rPr lang="uk-UA" sz="2000" dirty="0" err="1">
                <a:latin typeface="Trebuchet MS" panose="020B0603020202020204"/>
              </a:rPr>
              <a:t>ій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допомозі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з'являється</a:t>
            </a:r>
            <a:r>
              <a:rPr lang="ru-RU" sz="2000" dirty="0">
                <a:latin typeface="Trebuchet MS" panose="020B0603020202020204"/>
              </a:rPr>
              <a:t> у </a:t>
            </a:r>
            <a:r>
              <a:rPr lang="ru-RU" sz="2000" dirty="0" err="1">
                <a:latin typeface="Trebuchet MS" panose="020B0603020202020204"/>
              </a:rPr>
              <a:t>разі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соціальної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дезадаптації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клієнта</a:t>
            </a:r>
            <a:r>
              <a:rPr lang="ru-RU" sz="2000" dirty="0">
                <a:latin typeface="Trebuchet MS" panose="020B0603020202020204"/>
              </a:rPr>
              <a:t>, при </a:t>
            </a:r>
            <a:r>
              <a:rPr lang="ru-RU" sz="2000" dirty="0" err="1">
                <a:latin typeface="Trebuchet MS" panose="020B0603020202020204"/>
              </a:rPr>
              <a:t>виникненні</a:t>
            </a:r>
            <a:r>
              <a:rPr lang="ru-RU" sz="2000" dirty="0">
                <a:latin typeface="Trebuchet MS" panose="020B0603020202020204"/>
              </a:rPr>
              <a:t> у </a:t>
            </a:r>
            <a:r>
              <a:rPr lang="ru-RU" sz="2000" dirty="0" err="1">
                <a:latin typeface="Trebuchet MS" panose="020B0603020202020204"/>
              </a:rPr>
              <a:t>нього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психологічного</a:t>
            </a:r>
            <a:r>
              <a:rPr lang="ru-RU" sz="2000" dirty="0">
                <a:latin typeface="Trebuchet MS" panose="020B0603020202020204"/>
              </a:rPr>
              <a:t> дискомфорту, </a:t>
            </a:r>
            <a:r>
              <a:rPr lang="ru-RU" sz="2000" dirty="0" err="1">
                <a:latin typeface="Trebuchet MS" panose="020B0603020202020204"/>
              </a:rPr>
              <a:t>що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може</a:t>
            </a:r>
            <a:r>
              <a:rPr lang="ru-RU" sz="2000" dirty="0">
                <a:latin typeface="Trebuchet MS" panose="020B0603020202020204"/>
              </a:rPr>
              <a:t> бути </a:t>
            </a:r>
            <a:r>
              <a:rPr lang="ru-RU" sz="2000" dirty="0" err="1">
                <a:latin typeface="Trebuchet MS" panose="020B0603020202020204"/>
              </a:rPr>
              <a:t>викликано</a:t>
            </a:r>
            <a:r>
              <a:rPr lang="ru-RU" sz="2000" dirty="0">
                <a:latin typeface="Trebuchet MS" panose="020B0603020202020204"/>
              </a:rPr>
              <a:t> причинами </a:t>
            </a:r>
            <a:r>
              <a:rPr lang="ru-RU" sz="2000" dirty="0" err="1">
                <a:latin typeface="Trebuchet MS" panose="020B0603020202020204"/>
              </a:rPr>
              <a:t>зовнішнього</a:t>
            </a:r>
            <a:r>
              <a:rPr lang="ru-RU" sz="2000" dirty="0">
                <a:latin typeface="Trebuchet MS" panose="020B0603020202020204"/>
              </a:rPr>
              <a:t> та</a:t>
            </a:r>
            <a:r>
              <a:rPr lang="en-GB" sz="2000" dirty="0">
                <a:latin typeface="Trebuchet MS" panose="020B0603020202020204"/>
              </a:rPr>
              <a:t>/</a:t>
            </a:r>
            <a:r>
              <a:rPr lang="ru-RU" sz="2000" dirty="0" err="1">
                <a:latin typeface="Trebuchet MS" panose="020B0603020202020204"/>
              </a:rPr>
              <a:t>чи</a:t>
            </a:r>
            <a:r>
              <a:rPr lang="ru-RU" sz="2000" dirty="0">
                <a:latin typeface="Trebuchet MS" panose="020B0603020202020204"/>
              </a:rPr>
              <a:t> </a:t>
            </a:r>
            <a:r>
              <a:rPr lang="ru-RU" sz="2000" dirty="0" err="1">
                <a:latin typeface="Trebuchet MS" panose="020B0603020202020204"/>
              </a:rPr>
              <a:t>внутрішнього</a:t>
            </a:r>
            <a:r>
              <a:rPr lang="ru-RU" sz="2000" dirty="0">
                <a:latin typeface="Trebuchet MS" panose="020B0603020202020204"/>
              </a:rPr>
              <a:t> характеру. </a:t>
            </a:r>
            <a:r>
              <a:rPr lang="uk-UA" sz="2000" dirty="0">
                <a:latin typeface="Trebuchet MS" panose="020B0603020202020204"/>
              </a:rPr>
              <a:t>Найчастіше у ситуаціях, </a:t>
            </a:r>
            <a:r>
              <a:rPr lang="en-US" sz="2000" dirty="0" err="1">
                <a:latin typeface="Trebuchet MS" panose="020B0603020202020204"/>
              </a:rPr>
              <a:t>що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виклика</a:t>
            </a:r>
            <a:r>
              <a:rPr lang="uk-UA" sz="2000" dirty="0" err="1">
                <a:latin typeface="Trebuchet MS" panose="020B0603020202020204"/>
              </a:rPr>
              <a:t>ють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необхідність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зміни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колишніх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стереотипів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поведінки</a:t>
            </a:r>
            <a:r>
              <a:rPr lang="en-US" sz="2000" dirty="0">
                <a:latin typeface="Trebuchet MS" panose="020B0603020202020204"/>
              </a:rPr>
              <a:t>, </a:t>
            </a:r>
            <a:r>
              <a:rPr lang="en-US" sz="2000" dirty="0" err="1">
                <a:latin typeface="Trebuchet MS" panose="020B0603020202020204"/>
              </a:rPr>
              <a:t>способу</a:t>
            </a:r>
            <a:r>
              <a:rPr lang="en-US" sz="2000" dirty="0">
                <a:latin typeface="Trebuchet MS" panose="020B0603020202020204"/>
              </a:rPr>
              <a:t> і </a:t>
            </a:r>
            <a:r>
              <a:rPr lang="en-US" sz="2000" dirty="0" err="1">
                <a:latin typeface="Trebuchet MS" panose="020B0603020202020204"/>
              </a:rPr>
              <a:t>стилю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життя</a:t>
            </a:r>
            <a:r>
              <a:rPr lang="en-US" sz="2000" dirty="0">
                <a:latin typeface="Trebuchet MS" panose="020B0603020202020204"/>
              </a:rPr>
              <a:t>, </a:t>
            </a:r>
            <a:r>
              <a:rPr lang="en-US" sz="2000" dirty="0" err="1">
                <a:latin typeface="Trebuchet MS" panose="020B0603020202020204"/>
              </a:rPr>
              <a:t>оцінок</a:t>
            </a:r>
            <a:r>
              <a:rPr lang="en-US" sz="2000" dirty="0">
                <a:latin typeface="Trebuchet MS" panose="020B0603020202020204"/>
              </a:rPr>
              <a:t>, </a:t>
            </a:r>
            <a:r>
              <a:rPr lang="en-US" sz="2000" dirty="0" err="1">
                <a:latin typeface="Trebuchet MS" panose="020B0603020202020204"/>
              </a:rPr>
              <a:t>мотивації</a:t>
            </a:r>
            <a:r>
              <a:rPr lang="en-US" sz="2000" dirty="0">
                <a:latin typeface="Trebuchet MS" panose="020B0603020202020204"/>
              </a:rPr>
              <a:t>, </a:t>
            </a:r>
            <a:r>
              <a:rPr lang="uk-UA" sz="2000" dirty="0">
                <a:latin typeface="Trebuchet MS" panose="020B0603020202020204"/>
              </a:rPr>
              <a:t>для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ефективно</a:t>
            </a:r>
            <a:r>
              <a:rPr lang="uk-UA" sz="2000" dirty="0">
                <a:latin typeface="Trebuchet MS" panose="020B0603020202020204"/>
              </a:rPr>
              <a:t>го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en-US" sz="2000" dirty="0" err="1">
                <a:latin typeface="Trebuchet MS" panose="020B0603020202020204"/>
              </a:rPr>
              <a:t>функціонува</a:t>
            </a:r>
            <a:r>
              <a:rPr lang="uk-UA" sz="2000" dirty="0" err="1">
                <a:latin typeface="Trebuchet MS" panose="020B0603020202020204"/>
              </a:rPr>
              <a:t>ння</a:t>
            </a:r>
            <a:r>
              <a:rPr lang="en-US" sz="2000" dirty="0">
                <a:latin typeface="Trebuchet MS" panose="020B0603020202020204"/>
              </a:rPr>
              <a:t> в </a:t>
            </a:r>
            <a:r>
              <a:rPr lang="en-US" sz="2000" dirty="0" err="1">
                <a:latin typeface="Trebuchet MS" panose="020B0603020202020204"/>
              </a:rPr>
              <a:t>нових</a:t>
            </a:r>
            <a:r>
              <a:rPr lang="en-US" sz="2000" dirty="0">
                <a:latin typeface="Trebuchet MS" panose="020B0603020202020204"/>
              </a:rPr>
              <a:t> </a:t>
            </a:r>
            <a:r>
              <a:rPr lang="uk-UA" sz="2000" dirty="0">
                <a:latin typeface="Trebuchet MS" panose="020B0603020202020204"/>
              </a:rPr>
              <a:t>життєвих </a:t>
            </a:r>
            <a:r>
              <a:rPr lang="en-US" sz="2000" dirty="0" err="1">
                <a:latin typeface="Trebuchet MS" panose="020B0603020202020204"/>
              </a:rPr>
              <a:t>умовах</a:t>
            </a:r>
            <a:r>
              <a:rPr lang="en-US" sz="2000" dirty="0">
                <a:latin typeface="Trebuchet MS" panose="020B0603020202020204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71702-6BA7-4D93-9CB6-759A9A21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68" y="3568424"/>
            <a:ext cx="2915064" cy="2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6EE14D-8A8D-462F-8BAD-A7540BE09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026" y="377687"/>
            <a:ext cx="8236493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077821-4518-4252-80C7-B48893A45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22" y="392213"/>
            <a:ext cx="9293637" cy="71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696F19-0663-4155-A1A7-974AA80D7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194" y="411283"/>
            <a:ext cx="9427612" cy="6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D49FE-8B81-415A-8CA6-621E3850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Дефініції: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54DF7-082D-4684-9E64-A62E848A1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Психосоціальна робота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це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виявлення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вивчення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нейтралізація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негативного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впливу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психотравмуючих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чинників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соціальне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життя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її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соматичне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психічне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здоров'я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міжособистісні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відносини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Психосоціальна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допомога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потрібна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вирішенні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найширшого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кола проблем: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разі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соціальної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дезадаптації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клієнта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при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виникненні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нього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психологічного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дискомфорту,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викликано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причинами як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зовнішнього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так і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внутрішнього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характеру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складним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поєднанням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Психосоціальна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допомога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надається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ході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8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FBEAE-5D18-4A9C-B2E0-2C248FBD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психосоціальної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A1EE2-D706-4102-A693-4D28A9F7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дезадаптації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оздоровлення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сімейно-побутового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психіка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система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життєдіяльністю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Центральна теза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психосоціальної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здорова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психіка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1453</Words>
  <Application>Microsoft Office PowerPoint</Application>
  <PresentationFormat>Широкоэкранный</PresentationFormat>
  <Paragraphs>111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Wingdings 3</vt:lpstr>
      <vt:lpstr>Тема Office</vt:lpstr>
      <vt:lpstr>ПСИХОЛОГІЯ  СОЦІАЛЬНОЇ РОБОТИ</vt:lpstr>
      <vt:lpstr>Презентация PowerPoint</vt:lpstr>
      <vt:lpstr>Професійні обов'язки соціального працівника: </vt:lpstr>
      <vt:lpstr>Презентация PowerPoint</vt:lpstr>
      <vt:lpstr>Презентация PowerPoint</vt:lpstr>
      <vt:lpstr>Презентация PowerPoint</vt:lpstr>
      <vt:lpstr>Презентация PowerPoint</vt:lpstr>
      <vt:lpstr>Дефініції: </vt:lpstr>
      <vt:lpstr>Завдання психосоціальної роботи: </vt:lpstr>
      <vt:lpstr>Напрямки психосоціальної роботи:</vt:lpstr>
      <vt:lpstr>Значення психосоціальної роботи:</vt:lpstr>
      <vt:lpstr>Психосоціальна допомога у діяльності соціального працівника </vt:lpstr>
      <vt:lpstr>Синергія соціальної роботи та психології </vt:lpstr>
      <vt:lpstr>Технології психосоціальної роботи</vt:lpstr>
      <vt:lpstr>Межі соціального працівника у психосоціальній роботі </vt:lpstr>
      <vt:lpstr>Ефективність психосоціальної роботи передбачає:</vt:lpstr>
      <vt:lpstr>Рекомендації соціальному працівнику щодо здійснення психосоціальної допомоги:</vt:lpstr>
      <vt:lpstr>Взаєморозуміння – запорука психосоціальної допомоги</vt:lpstr>
      <vt:lpstr>Суб’єкт-суб’єктна взаємодія  у психосоціальній роботі</vt:lpstr>
      <vt:lpstr>Суб’єкт-суб’єктна взаємодія  у психосоціальній роботі</vt:lpstr>
      <vt:lpstr>Об’єкти психосоціальної роботи: </vt:lpstr>
      <vt:lpstr>Механізми сприймання клієнта у психосоціальній роботі: </vt:lpstr>
      <vt:lpstr>Помилкові механізми сприймання клієнта у психосоціальній роботі</vt:lpstr>
      <vt:lpstr>Види слухання соціального працівника під час надання психосоціальної допомоги:</vt:lpstr>
      <vt:lpstr>Техніки слухання соціального працівника під час надання психосоціальної допомоги:</vt:lpstr>
      <vt:lpstr>Замість підсумку: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Масляникова</dc:creator>
  <cp:lastModifiedBy>pc</cp:lastModifiedBy>
  <cp:revision>5</cp:revision>
  <dcterms:created xsi:type="dcterms:W3CDTF">2022-12-11T09:33:06Z</dcterms:created>
  <dcterms:modified xsi:type="dcterms:W3CDTF">2023-10-07T16:56:10Z</dcterms:modified>
</cp:coreProperties>
</file>