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8" r:id="rId6"/>
    <p:sldId id="265" r:id="rId7"/>
    <p:sldId id="258" r:id="rId8"/>
    <p:sldId id="259" r:id="rId9"/>
    <p:sldId id="261" r:id="rId10"/>
    <p:sldId id="269" r:id="rId11"/>
    <p:sldId id="262" r:id="rId12"/>
    <p:sldId id="264" r:id="rId13"/>
    <p:sldId id="267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993C-E63A-43E3-B841-6AB5AA9F7841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B6C-6385-4A5D-A14A-B2C5AEBB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12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993C-E63A-43E3-B841-6AB5AA9F7841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B6C-6385-4A5D-A14A-B2C5AEBB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75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993C-E63A-43E3-B841-6AB5AA9F7841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B6C-6385-4A5D-A14A-B2C5AEBB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684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782C-8B07-44BB-A822-AE31F063F666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DBB-BDA1-464D-95A5-175801187D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6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782C-8B07-44BB-A822-AE31F063F666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DBB-BDA1-464D-95A5-175801187DFD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64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782C-8B07-44BB-A822-AE31F063F666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DBB-BDA1-464D-95A5-175801187D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5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782C-8B07-44BB-A822-AE31F063F666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DBB-BDA1-464D-95A5-175801187DFD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93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782C-8B07-44BB-A822-AE31F063F666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DBB-BDA1-464D-95A5-175801187D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01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782C-8B07-44BB-A822-AE31F063F666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DBB-BDA1-464D-95A5-175801187D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52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782C-8B07-44BB-A822-AE31F063F666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DBB-BDA1-464D-95A5-175801187D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215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782C-8B07-44BB-A822-AE31F063F666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DBB-BDA1-464D-95A5-175801187DFD}" type="slidenum">
              <a:rPr lang="ru-RU" smtClean="0"/>
              <a:t>‹№›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993C-E63A-43E3-B841-6AB5AA9F7841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B6C-6385-4A5D-A14A-B2C5AEBB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2967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782C-8B07-44BB-A822-AE31F063F666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DBB-BDA1-464D-95A5-175801187DFD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65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782C-8B07-44BB-A822-AE31F063F666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DBB-BDA1-464D-95A5-175801187D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69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782C-8B07-44BB-A822-AE31F063F666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DBB-BDA1-464D-95A5-175801187DFD}" type="slidenum">
              <a:rPr lang="ru-RU" smtClean="0"/>
              <a:t>‹№›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3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993C-E63A-43E3-B841-6AB5AA9F7841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B6C-6385-4A5D-A14A-B2C5AEBB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791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993C-E63A-43E3-B841-6AB5AA9F7841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B6C-6385-4A5D-A14A-B2C5AEBB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908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993C-E63A-43E3-B841-6AB5AA9F7841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B6C-6385-4A5D-A14A-B2C5AEBB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397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993C-E63A-43E3-B841-6AB5AA9F7841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B6C-6385-4A5D-A14A-B2C5AEBB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103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993C-E63A-43E3-B841-6AB5AA9F7841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B6C-6385-4A5D-A14A-B2C5AEBB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9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993C-E63A-43E3-B841-6AB5AA9F7841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B6C-6385-4A5D-A14A-B2C5AEBB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57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993C-E63A-43E3-B841-6AB5AA9F7841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6B6C-6385-4A5D-A14A-B2C5AEBB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08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3993C-E63A-43E3-B841-6AB5AA9F7841}" type="datetimeFigureOut">
              <a:rPr lang="uk-UA" smtClean="0"/>
              <a:t>09.10.2023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96B6C-6385-4A5D-A14A-B2C5AEBBCC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905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A25782C-8B07-44BB-A822-AE31F063F666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F6F6DBB-BDA1-464D-95A5-175801187DFD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8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Клінічні</a:t>
            </a:r>
            <a:r>
              <a:rPr lang="ru-RU" dirty="0" smtClean="0"/>
              <a:t> прояви </a:t>
            </a:r>
            <a:r>
              <a:rPr lang="ru-RU" dirty="0" err="1" smtClean="0"/>
              <a:t>психічної</a:t>
            </a:r>
            <a:r>
              <a:rPr lang="ru-RU" dirty="0" smtClean="0"/>
              <a:t> </a:t>
            </a:r>
            <a:r>
              <a:rPr lang="ru-RU" dirty="0" err="1" smtClean="0"/>
              <a:t>норми</a:t>
            </a:r>
            <a:r>
              <a:rPr lang="ru-RU" dirty="0" smtClean="0"/>
              <a:t> та </a:t>
            </a:r>
            <a:r>
              <a:rPr lang="ru-RU" dirty="0" err="1" smtClean="0"/>
              <a:t>патології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Ст. </a:t>
            </a:r>
            <a:r>
              <a:rPr lang="uk-UA" sz="2000" dirty="0" err="1" smtClean="0"/>
              <a:t>викл.кафедри</a:t>
            </a:r>
            <a:r>
              <a:rPr lang="uk-UA" sz="2000" dirty="0" smtClean="0"/>
              <a:t> психології, соціальної роботи та гуманітарних дисциплін </a:t>
            </a:r>
            <a:r>
              <a:rPr lang="uk-UA" sz="2000" dirty="0" err="1" smtClean="0"/>
              <a:t>Вронська</a:t>
            </a:r>
            <a:r>
              <a:rPr lang="uk-UA" sz="2000" dirty="0" smtClean="0"/>
              <a:t> В.М.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35741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12" y="1700809"/>
            <a:ext cx="8545861" cy="442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16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Людина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могла б </a:t>
            </a:r>
            <a:r>
              <a:rPr lang="ru-RU" sz="2000" dirty="0" err="1"/>
              <a:t>жити</a:t>
            </a:r>
            <a:r>
              <a:rPr lang="ru-RU" sz="2000" dirty="0"/>
              <a:t> до ста </a:t>
            </a:r>
            <a:r>
              <a:rPr lang="ru-RU" sz="2000" dirty="0" err="1"/>
              <a:t>років</a:t>
            </a:r>
            <a:r>
              <a:rPr lang="ru-RU" sz="2000" dirty="0"/>
              <a:t>, </a:t>
            </a:r>
            <a:r>
              <a:rPr lang="ru-RU" sz="2000" dirty="0" err="1"/>
              <a:t>якби</a:t>
            </a:r>
            <a:r>
              <a:rPr lang="ru-RU" sz="2000" dirty="0"/>
              <a:t> </a:t>
            </a:r>
            <a:r>
              <a:rPr lang="ru-RU" sz="2000" dirty="0" err="1"/>
              <a:t>своєю</a:t>
            </a:r>
            <a:r>
              <a:rPr lang="ru-RU" sz="2000" dirty="0"/>
              <a:t> </a:t>
            </a:r>
            <a:r>
              <a:rPr lang="ru-RU" sz="2000" dirty="0" err="1"/>
              <a:t>нестриманістю</a:t>
            </a:r>
            <a:r>
              <a:rPr lang="ru-RU" sz="2000" dirty="0"/>
              <a:t>, </a:t>
            </a:r>
            <a:r>
              <a:rPr lang="ru-RU" sz="2000" dirty="0" err="1"/>
              <a:t>безпорадністю</a:t>
            </a:r>
            <a:r>
              <a:rPr lang="ru-RU" sz="2000" dirty="0"/>
              <a:t>, </a:t>
            </a:r>
            <a:br>
              <a:rPr lang="ru-RU" sz="2000" dirty="0"/>
            </a:br>
            <a:r>
              <a:rPr lang="ru-RU" sz="2000" dirty="0" err="1"/>
              <a:t>байдужим</a:t>
            </a:r>
            <a:r>
              <a:rPr lang="ru-RU" sz="2000" dirty="0"/>
              <a:t> </a:t>
            </a:r>
            <a:r>
              <a:rPr lang="ru-RU" sz="2000" dirty="0" err="1"/>
              <a:t>ставленням</a:t>
            </a:r>
            <a:r>
              <a:rPr lang="ru-RU" sz="2000" dirty="0"/>
              <a:t> до </a:t>
            </a:r>
            <a:r>
              <a:rPr lang="ru-RU" sz="2000" dirty="0" err="1"/>
              <a:t>організму</a:t>
            </a:r>
            <a:r>
              <a:rPr lang="ru-RU" sz="2000" dirty="0"/>
              <a:t> не </a:t>
            </a:r>
            <a:r>
              <a:rPr lang="ru-RU" sz="2000" dirty="0" err="1"/>
              <a:t>зводила</a:t>
            </a:r>
            <a:r>
              <a:rPr lang="ru-RU" sz="2000" dirty="0"/>
              <a:t>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нормальний</a:t>
            </a:r>
            <a:r>
              <a:rPr lang="ru-RU" sz="2000" dirty="0"/>
              <a:t> для </a:t>
            </a:r>
            <a:r>
              <a:rPr lang="ru-RU" sz="2000" dirty="0" err="1"/>
              <a:t>життя</a:t>
            </a:r>
            <a:r>
              <a:rPr lang="ru-RU" sz="2000" dirty="0"/>
              <a:t> час </a:t>
            </a:r>
            <a:br>
              <a:rPr lang="ru-RU" sz="2000" dirty="0"/>
            </a:br>
            <a:r>
              <a:rPr lang="ru-RU" sz="2000" dirty="0"/>
              <a:t>до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меншої</a:t>
            </a:r>
            <a:r>
              <a:rPr lang="ru-RU" sz="2000" dirty="0"/>
              <a:t> </a:t>
            </a:r>
            <a:r>
              <a:rPr lang="ru-RU" sz="2000" dirty="0" err="1"/>
              <a:t>цифри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Твердження</a:t>
            </a:r>
            <a:r>
              <a:rPr lang="ru-RU" dirty="0" smtClean="0"/>
              <a:t> </a:t>
            </a:r>
            <a:r>
              <a:rPr lang="ru-RU" dirty="0" err="1" smtClean="0"/>
              <a:t>всесвітньо</a:t>
            </a:r>
            <a:r>
              <a:rPr lang="ru-RU" dirty="0" smtClean="0"/>
              <a:t> </a:t>
            </a:r>
            <a:r>
              <a:rPr lang="ru-RU" dirty="0" err="1" smtClean="0"/>
              <a:t>відомого</a:t>
            </a:r>
            <a:r>
              <a:rPr lang="ru-RU" dirty="0" smtClean="0"/>
              <a:t> ученого, </a:t>
            </a:r>
            <a:endParaRPr lang="ru-RU" dirty="0"/>
          </a:p>
          <a:p>
            <a:r>
              <a:rPr lang="ru-RU" dirty="0" smtClean="0"/>
              <a:t>Лауреата 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/>
              <a:t>премії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 І. </a:t>
            </a:r>
            <a:r>
              <a:rPr lang="ru-RU" dirty="0" smtClean="0"/>
              <a:t>Павлова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55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772" y="1988840"/>
            <a:ext cx="8282920" cy="142265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1800" dirty="0" err="1"/>
              <a:t>Вронська</a:t>
            </a:r>
            <a:r>
              <a:rPr lang="ru-RU" sz="1800" dirty="0"/>
              <a:t> </a:t>
            </a:r>
            <a:r>
              <a:rPr lang="ru-RU" sz="1800" dirty="0"/>
              <a:t>В.М. Роль  </a:t>
            </a:r>
            <a:r>
              <a:rPr lang="ru-RU" sz="1800" dirty="0" err="1"/>
              <a:t>медичних</a:t>
            </a:r>
            <a:r>
              <a:rPr lang="ru-RU" sz="1800" dirty="0"/>
              <a:t> сестер ДНЗ у </a:t>
            </a:r>
            <a:r>
              <a:rPr lang="ru-RU" sz="1800" dirty="0" err="1"/>
              <a:t>формуванні</a:t>
            </a:r>
            <a:r>
              <a:rPr lang="ru-RU" sz="1800" dirty="0"/>
              <a:t> духовного </a:t>
            </a:r>
            <a:r>
              <a:rPr lang="ru-RU" sz="1800" dirty="0" err="1"/>
              <a:t>здоров’я</a:t>
            </a:r>
            <a:r>
              <a:rPr lang="ru-RU" sz="1800" dirty="0"/>
              <a:t>, як одного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складових</a:t>
            </a:r>
            <a:r>
              <a:rPr lang="ru-RU" sz="1800" dirty="0"/>
              <a:t> </a:t>
            </a:r>
            <a:r>
              <a:rPr lang="ru-RU" sz="1800" dirty="0" err="1"/>
              <a:t>здоров’я</a:t>
            </a:r>
            <a:r>
              <a:rPr lang="ru-RU" sz="1800" dirty="0"/>
              <a:t> </a:t>
            </a:r>
            <a:r>
              <a:rPr lang="ru-RU" sz="1800" dirty="0" err="1"/>
              <a:t>вихованців</a:t>
            </a:r>
            <a:r>
              <a:rPr lang="ru-RU" sz="1800" dirty="0"/>
              <a:t>.//</a:t>
            </a:r>
            <a:r>
              <a:rPr lang="ru-RU" sz="1800" dirty="0" err="1"/>
              <a:t>Освітні</a:t>
            </a:r>
            <a:r>
              <a:rPr lang="ru-RU" sz="1800" dirty="0"/>
              <a:t> </a:t>
            </a:r>
            <a:r>
              <a:rPr lang="ru-RU" sz="1800" dirty="0" err="1"/>
              <a:t>стратегії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духовної</a:t>
            </a:r>
            <a:r>
              <a:rPr lang="ru-RU" sz="1800" dirty="0"/>
              <a:t> та </a:t>
            </a:r>
            <a:r>
              <a:rPr lang="ru-RU" sz="1800" dirty="0" err="1"/>
              <a:t>світоглядної</a:t>
            </a:r>
            <a:r>
              <a:rPr lang="ru-RU" sz="1800" dirty="0"/>
              <a:t> </a:t>
            </a:r>
            <a:r>
              <a:rPr lang="ru-RU" sz="1800" dirty="0" err="1"/>
              <a:t>культури</a:t>
            </a:r>
            <a:r>
              <a:rPr lang="ru-RU" sz="1800" dirty="0"/>
              <a:t> </a:t>
            </a:r>
            <a:r>
              <a:rPr lang="ru-RU" sz="1800" dirty="0" err="1"/>
              <a:t>особистості</a:t>
            </a:r>
            <a:r>
              <a:rPr lang="ru-RU" sz="1800" dirty="0"/>
              <a:t> </a:t>
            </a:r>
            <a:r>
              <a:rPr lang="ru-RU" sz="1800" dirty="0" err="1"/>
              <a:t>громадянського</a:t>
            </a:r>
            <a:r>
              <a:rPr lang="ru-RU" sz="1800" dirty="0"/>
              <a:t> </a:t>
            </a:r>
            <a:r>
              <a:rPr lang="ru-RU" sz="1800" dirty="0" err="1"/>
              <a:t>суспільства</a:t>
            </a:r>
            <a:r>
              <a:rPr lang="ru-RU" sz="1800" dirty="0"/>
              <a:t>./</a:t>
            </a:r>
            <a:r>
              <a:rPr lang="ru-RU" sz="1800" dirty="0" err="1"/>
              <a:t>Матеріали</a:t>
            </a:r>
            <a:r>
              <a:rPr lang="ru-RU" sz="1800" dirty="0"/>
              <a:t> </a:t>
            </a:r>
            <a:r>
              <a:rPr lang="ru-RU" sz="1800" dirty="0" err="1"/>
              <a:t>Всеукраїнської</a:t>
            </a:r>
            <a:r>
              <a:rPr lang="ru-RU" sz="1800" dirty="0"/>
              <a:t> </a:t>
            </a:r>
            <a:r>
              <a:rPr lang="ru-RU" sz="1800" dirty="0" err="1"/>
              <a:t>наукової</a:t>
            </a:r>
            <a:r>
              <a:rPr lang="ru-RU" sz="1800" dirty="0"/>
              <a:t> </a:t>
            </a:r>
            <a:r>
              <a:rPr lang="ru-RU" sz="1800" dirty="0" err="1"/>
              <a:t>конференції</a:t>
            </a:r>
            <a:r>
              <a:rPr lang="ru-RU" sz="1800" dirty="0"/>
              <a:t> 20-21 </a:t>
            </a:r>
            <a:r>
              <a:rPr lang="ru-RU" sz="1800" dirty="0" err="1"/>
              <a:t>квітня</a:t>
            </a:r>
            <a:r>
              <a:rPr lang="ru-RU" sz="1800" dirty="0"/>
              <a:t> 2017.- </a:t>
            </a:r>
            <a:r>
              <a:rPr lang="ru-RU" sz="1800" dirty="0" err="1"/>
              <a:t>Дніпро</a:t>
            </a:r>
            <a:r>
              <a:rPr lang="ru-RU" sz="1800" dirty="0"/>
              <a:t>.- С.105-108.</a:t>
            </a:r>
            <a:br>
              <a:rPr lang="ru-RU" sz="1800" dirty="0"/>
            </a:br>
            <a:r>
              <a:rPr lang="ru-RU" sz="1800" dirty="0"/>
              <a:t>  </a:t>
            </a:r>
            <a:r>
              <a:rPr lang="ru-RU" sz="1800" dirty="0" err="1"/>
              <a:t>Вронська</a:t>
            </a:r>
            <a:r>
              <a:rPr lang="ru-RU" sz="1800" dirty="0"/>
              <a:t> </a:t>
            </a:r>
            <a:r>
              <a:rPr lang="ru-RU" sz="1800" dirty="0"/>
              <a:t>В.М. </a:t>
            </a:r>
            <a:r>
              <a:rPr lang="ru-RU" sz="1800" dirty="0" err="1"/>
              <a:t>Вплив</a:t>
            </a:r>
            <a:r>
              <a:rPr lang="ru-RU" sz="1800" dirty="0"/>
              <a:t> </a:t>
            </a:r>
            <a:r>
              <a:rPr lang="ru-RU" sz="1800" dirty="0" err="1"/>
              <a:t>молитви</a:t>
            </a:r>
            <a:r>
              <a:rPr lang="ru-RU" sz="1800" dirty="0"/>
              <a:t> на </a:t>
            </a:r>
            <a:r>
              <a:rPr lang="ru-RU" sz="1800" dirty="0" err="1"/>
              <a:t>складові</a:t>
            </a:r>
            <a:r>
              <a:rPr lang="ru-RU" sz="1800" dirty="0"/>
              <a:t> </a:t>
            </a:r>
            <a:r>
              <a:rPr lang="ru-RU" sz="1800" dirty="0" err="1"/>
              <a:t>здоров’я</a:t>
            </a:r>
            <a:r>
              <a:rPr lang="ru-RU" sz="1800" dirty="0"/>
              <a:t> </a:t>
            </a:r>
            <a:r>
              <a:rPr lang="ru-RU" sz="1800" dirty="0" err="1"/>
              <a:t>особистості</a:t>
            </a:r>
            <a:r>
              <a:rPr lang="ru-RU" sz="1800" dirty="0"/>
              <a:t>./</a:t>
            </a:r>
            <a:r>
              <a:rPr lang="ru-RU" sz="1800" dirty="0" err="1"/>
              <a:t>Матеріали</a:t>
            </a:r>
            <a:r>
              <a:rPr lang="ru-RU" sz="1800" dirty="0"/>
              <a:t> </a:t>
            </a:r>
            <a:r>
              <a:rPr lang="ru-RU" sz="1800" dirty="0" err="1"/>
              <a:t>Всеукраїнської</a:t>
            </a:r>
            <a:r>
              <a:rPr lang="ru-RU" sz="1800" dirty="0"/>
              <a:t> </a:t>
            </a:r>
            <a:r>
              <a:rPr lang="ru-RU" sz="1800" dirty="0" err="1"/>
              <a:t>конференції</a:t>
            </a:r>
            <a:r>
              <a:rPr lang="ru-RU" sz="1800" dirty="0"/>
              <a:t>.- </a:t>
            </a:r>
            <a:r>
              <a:rPr lang="ru-RU" sz="1800" dirty="0" err="1"/>
              <a:t>Рівне</a:t>
            </a:r>
            <a:r>
              <a:rPr lang="ru-RU" sz="1800" dirty="0"/>
              <a:t> 2018.</a:t>
            </a:r>
            <a:br>
              <a:rPr lang="ru-RU" sz="1800" dirty="0"/>
            </a:br>
            <a:r>
              <a:rPr lang="ru-RU" sz="1800" dirty="0" err="1"/>
              <a:t>Овадюк</a:t>
            </a:r>
            <a:r>
              <a:rPr lang="ru-RU" sz="1800" dirty="0"/>
              <a:t> О.О. </a:t>
            </a:r>
            <a:r>
              <a:rPr lang="ru-RU" sz="1800" dirty="0" err="1"/>
              <a:t>Формування</a:t>
            </a:r>
            <a:r>
              <a:rPr lang="ru-RU" sz="1800" dirty="0"/>
              <a:t> </a:t>
            </a:r>
            <a:r>
              <a:rPr lang="ru-RU" sz="1800" dirty="0" err="1"/>
              <a:t>духовних</a:t>
            </a:r>
            <a:r>
              <a:rPr lang="ru-RU" sz="1800" dirty="0"/>
              <a:t> </a:t>
            </a:r>
            <a:r>
              <a:rPr lang="ru-RU" sz="1800" dirty="0" err="1"/>
              <a:t>цінностей</a:t>
            </a:r>
            <a:r>
              <a:rPr lang="ru-RU" sz="1800" dirty="0"/>
              <a:t> </a:t>
            </a:r>
            <a:r>
              <a:rPr lang="ru-RU" sz="1800" dirty="0" err="1"/>
              <a:t>особистості</a:t>
            </a:r>
            <a:r>
              <a:rPr lang="ru-RU" sz="1800" dirty="0"/>
              <a:t> </a:t>
            </a:r>
            <a:r>
              <a:rPr lang="ru-RU" sz="1800" dirty="0" err="1"/>
              <a:t>дитини</a:t>
            </a:r>
            <a:r>
              <a:rPr lang="ru-RU" sz="1800" dirty="0"/>
              <a:t> в </a:t>
            </a:r>
            <a:r>
              <a:rPr lang="ru-RU" sz="1800" dirty="0" err="1"/>
              <a:t>умовах</a:t>
            </a:r>
            <a:r>
              <a:rPr lang="ru-RU" sz="1800" dirty="0"/>
              <a:t> </a:t>
            </a:r>
            <a:r>
              <a:rPr lang="ru-RU" sz="1800" dirty="0" err="1"/>
              <a:t>сучасної</a:t>
            </a:r>
            <a:r>
              <a:rPr lang="ru-RU" sz="1800" dirty="0"/>
              <a:t> </a:t>
            </a:r>
            <a:r>
              <a:rPr lang="ru-RU" sz="1800" dirty="0" err="1"/>
              <a:t>сім’ї</a:t>
            </a:r>
            <a:r>
              <a:rPr lang="ru-RU" sz="1800" dirty="0"/>
              <a:t>//Нова </a:t>
            </a:r>
            <a:r>
              <a:rPr lang="ru-RU" sz="1800" dirty="0" err="1"/>
              <a:t>педагогічна</a:t>
            </a:r>
            <a:r>
              <a:rPr lang="ru-RU" sz="1800" dirty="0"/>
              <a:t> думка. 2014.- №4.-С.201-203.</a:t>
            </a:r>
            <a:br>
              <a:rPr lang="ru-RU" sz="1800" dirty="0"/>
            </a:br>
            <a:r>
              <a:rPr lang="ru-RU" sz="1800" dirty="0"/>
              <a:t>Примачок </a:t>
            </a:r>
            <a:r>
              <a:rPr lang="ru-RU" sz="1800" dirty="0"/>
              <a:t>Л.Л. </a:t>
            </a:r>
            <a:r>
              <a:rPr lang="ru-RU" sz="1800" dirty="0" err="1"/>
              <a:t>Виховання</a:t>
            </a:r>
            <a:r>
              <a:rPr lang="ru-RU" sz="1800" dirty="0"/>
              <a:t> у </a:t>
            </a:r>
            <a:r>
              <a:rPr lang="ru-RU" sz="1800" dirty="0" err="1"/>
              <a:t>студентів</a:t>
            </a:r>
            <a:r>
              <a:rPr lang="ru-RU" sz="1800" dirty="0"/>
              <a:t> </a:t>
            </a:r>
            <a:r>
              <a:rPr lang="ru-RU" sz="1800" dirty="0" err="1"/>
              <a:t>медичного</a:t>
            </a:r>
            <a:r>
              <a:rPr lang="ru-RU" sz="1800" dirty="0"/>
              <a:t> </a:t>
            </a:r>
            <a:r>
              <a:rPr lang="ru-RU" sz="1800" dirty="0" err="1"/>
              <a:t>коледжу</a:t>
            </a:r>
            <a:r>
              <a:rPr lang="ru-RU" sz="1800" dirty="0"/>
              <a:t> </a:t>
            </a:r>
            <a:r>
              <a:rPr lang="ru-RU" sz="1800" dirty="0" err="1"/>
              <a:t>розради</a:t>
            </a:r>
            <a:r>
              <a:rPr lang="ru-RU" sz="1800" dirty="0"/>
              <a:t> як </a:t>
            </a:r>
            <a:r>
              <a:rPr lang="ru-RU" sz="1800" dirty="0" err="1"/>
              <a:t>духовної</a:t>
            </a:r>
            <a:r>
              <a:rPr lang="ru-RU" sz="1800" dirty="0"/>
              <a:t> </a:t>
            </a:r>
            <a:r>
              <a:rPr lang="ru-RU" sz="1800" dirty="0" err="1"/>
              <a:t>цінності</a:t>
            </a:r>
            <a:r>
              <a:rPr lang="ru-RU" sz="1800" dirty="0"/>
              <a:t>./</a:t>
            </a:r>
            <a:r>
              <a:rPr lang="ru-RU" sz="1800" dirty="0" err="1"/>
              <a:t>Монографія</a:t>
            </a:r>
            <a:r>
              <a:rPr lang="ru-RU" sz="1800" dirty="0"/>
              <a:t>.- </a:t>
            </a:r>
            <a:r>
              <a:rPr lang="ru-RU" sz="1800" dirty="0" err="1"/>
              <a:t>Рівне</a:t>
            </a:r>
            <a:r>
              <a:rPr lang="ru-RU" sz="1800" dirty="0"/>
              <a:t>, 2014.- 177с.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91365" y="692697"/>
            <a:ext cx="6417734" cy="129614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Література: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24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600" dirty="0" smtClean="0"/>
              <a:t>Психічні процеси - це психічні явища, що мають фізіологічну основу, забезпечують первинне віддзеркалення і усвідомлення людиною відбитої дійсності. Психічні процеси діляться на пізнавальні, або когнітивні (від лати. </a:t>
            </a:r>
            <a:r>
              <a:rPr lang="en-US" sz="1600" dirty="0" err="1" smtClean="0"/>
              <a:t>cognoscere</a:t>
            </a:r>
            <a:r>
              <a:rPr lang="en-US" sz="1600" dirty="0" smtClean="0"/>
              <a:t> - </a:t>
            </a:r>
            <a:r>
              <a:rPr lang="uk-UA" sz="1600" dirty="0" smtClean="0"/>
              <a:t>знати), до яких відносяться відчуття, сприйняття, уявлення, увага, пам'ять, мислення, мова, уява, а також емоційні і вольові. Вищою формою віддзеркалення дійсності є свідомість.</a:t>
            </a:r>
            <a:endParaRPr lang="uk-UA" sz="1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Психічні стани - це тимчасова своєрідність психічної діяльності, визначувана загальним функціональним рівнем психічної активності залежно від умов діяльності і буття людини і його особових особливостей. Психічні стани підрозділяються на 4 види: мотиваційні (бажання, прагнення, інтереси, ваблення, пристрасті), емоційні (настрій, афект, стрес, фрустрація), вольові (цілеспрямованість, наполегливість, рішучість і т. д.), стани свідомості (свідомість і самосвідомість, рівень ясності свідомості).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Психічні властивості - характерні для даної людини відносно стійкі особливості його психіки. Для їх позначення використовуються наступні поняття, залежно від рівня психічного розвитку і оцінюваних параметрів: індивід (індивідуум), індивідуальність, особа. Поняття «індивід» (від лати. </a:t>
            </a:r>
            <a:r>
              <a:rPr lang="en-US" dirty="0" err="1" smtClean="0"/>
              <a:t>indtvlduum</a:t>
            </a:r>
            <a:r>
              <a:rPr lang="en-US" dirty="0" smtClean="0"/>
              <a:t> - </a:t>
            </a:r>
            <a:r>
              <a:rPr lang="uk-UA" dirty="0" smtClean="0"/>
              <a:t>ціле, нероздільне) характеризує людину, наділену певними психічними і фізичними властивостями, що відрізняють його від інших людей, тобто окремого представника </a:t>
            </a:r>
            <a:r>
              <a:rPr lang="en-US" dirty="0" smtClean="0"/>
              <a:t>homo sapiens. </a:t>
            </a:r>
            <a:r>
              <a:rPr lang="uk-UA" dirty="0" smtClean="0"/>
              <a:t>Ряд особливостей індивіда, зокрема його фізична конституція, темперамент, визначаються біологічними чинниками.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185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ЗДОРОВ</a:t>
            </a:r>
            <a:r>
              <a:rPr lang="en-US" sz="2400" dirty="0" smtClean="0"/>
              <a:t>’</a:t>
            </a:r>
            <a:r>
              <a:rPr lang="uk-UA" sz="2400" dirty="0" smtClean="0"/>
              <a:t>Я – це стан повного фізичного, психічного, соціального, духовного благополуччя, а не просто відсутність </a:t>
            </a:r>
            <a:r>
              <a:rPr lang="uk-UA" sz="2400" dirty="0" err="1" smtClean="0"/>
              <a:t>хвороб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29" y="1519583"/>
            <a:ext cx="10215104" cy="46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33" y="1"/>
            <a:ext cx="8483600" cy="60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6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031067" y="389467"/>
            <a:ext cx="6112933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ФІЗИЧНЕ ЗДОРОВ'Я – </a:t>
            </a:r>
            <a:r>
              <a:rPr lang="uk-UA" sz="2400" dirty="0"/>
              <a:t>це стан організму людини, який характеризується можливостями адаптуватися до різноманітних факторів життєвого середовища, рівнем фізичного розвитку, фізичної та функціональної підготовки організму до виконання фізичних навантажень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            </a:t>
            </a:r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867" y="3539067"/>
            <a:ext cx="6028266" cy="313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6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90600" y="1690688"/>
            <a:ext cx="10363200" cy="3236912"/>
          </a:xfrm>
        </p:spPr>
        <p:txBody>
          <a:bodyPr>
            <a:normAutofit fontScale="90000"/>
          </a:bodyPr>
          <a:lstStyle/>
          <a:p>
            <a:r>
              <a:rPr lang="uk-UA" dirty="0"/>
              <a:t>К</a:t>
            </a:r>
            <a:r>
              <a:rPr lang="uk-UA" dirty="0" smtClean="0"/>
              <a:t>ритерії психічного здоров'я:•	</a:t>
            </a:r>
            <a:br>
              <a:rPr lang="uk-UA" dirty="0" smtClean="0"/>
            </a:br>
            <a:r>
              <a:rPr lang="uk-UA" dirty="0" smtClean="0"/>
              <a:t>п</a:t>
            </a:r>
            <a:r>
              <a:rPr lang="uk-UA" sz="2000" dirty="0" smtClean="0"/>
              <a:t>ричинна обумовленість психічних явищ, їх необхідність, впорядкованість;</a:t>
            </a:r>
            <a:br>
              <a:rPr lang="uk-UA" sz="2000" dirty="0" smtClean="0"/>
            </a:br>
            <a:r>
              <a:rPr lang="uk-UA" sz="2000" dirty="0" smtClean="0"/>
              <a:t>•	відповідна віку людини зрілість </a:t>
            </a:r>
            <a:r>
              <a:rPr lang="uk-UA" sz="2000" dirty="0" err="1" smtClean="0"/>
              <a:t>відчуттів</a:t>
            </a:r>
            <a:r>
              <a:rPr lang="uk-UA" sz="2000" dirty="0" smtClean="0"/>
              <a:t>;</a:t>
            </a:r>
            <a:br>
              <a:rPr lang="uk-UA" sz="2000" dirty="0" smtClean="0"/>
            </a:br>
            <a:r>
              <a:rPr lang="uk-UA" sz="2000" dirty="0" smtClean="0"/>
              <a:t>•	максимальне наближення суб'єктивних образів до відбиваних об'єктів дійсності, гармонія між віддзеркаленням обставин дійсності і відношенням людини до неї;</a:t>
            </a:r>
            <a:br>
              <a:rPr lang="uk-UA" sz="2000" dirty="0" smtClean="0"/>
            </a:br>
            <a:r>
              <a:rPr lang="uk-UA" sz="2000" dirty="0" smtClean="0"/>
              <a:t>•	відповідність реакцій (як фізичних, так і психічних) силі і частоті зовнішніх подразників;</a:t>
            </a:r>
            <a:br>
              <a:rPr lang="uk-UA" sz="2000" dirty="0" smtClean="0"/>
            </a:br>
            <a:r>
              <a:rPr lang="uk-UA" sz="2000" dirty="0" smtClean="0"/>
              <a:t>•	критичний підхід до обставин життя;</a:t>
            </a:r>
            <a:br>
              <a:rPr lang="uk-UA" sz="2000" dirty="0" smtClean="0"/>
            </a:br>
            <a:r>
              <a:rPr lang="uk-UA" sz="2000" dirty="0" smtClean="0"/>
              <a:t>•	здатність  самоврядування   поведінкою   відповідно до норм, сталих в різних колективах;</a:t>
            </a:r>
            <a:br>
              <a:rPr lang="uk-UA" sz="2000" dirty="0" smtClean="0"/>
            </a:br>
            <a:r>
              <a:rPr lang="uk-UA" sz="2000" dirty="0" smtClean="0"/>
              <a:t>•	адекватність реакцій суспільним обставинам (соціальному середовищу);</a:t>
            </a:r>
            <a:br>
              <a:rPr lang="uk-UA" sz="2000" dirty="0" smtClean="0"/>
            </a:br>
            <a:r>
              <a:rPr lang="uk-UA" sz="2000" dirty="0" smtClean="0"/>
              <a:t>•	відчуття відповідальності за потомство і близьких членів сім'ї;</a:t>
            </a:r>
            <a:br>
              <a:rPr lang="uk-UA" sz="2000" dirty="0" smtClean="0"/>
            </a:br>
            <a:r>
              <a:rPr lang="uk-UA" sz="2000" dirty="0" smtClean="0"/>
              <a:t>•	відчуття постійності і ідентичності переживань в однотипних обставинах;</a:t>
            </a:r>
            <a:br>
              <a:rPr lang="uk-UA" sz="2000" dirty="0" smtClean="0"/>
            </a:br>
            <a:r>
              <a:rPr lang="uk-UA" sz="2000" dirty="0" smtClean="0"/>
              <a:t>•	здатність змінювати спосіб поведінки залежно від зміни життєвих ситуацій;</a:t>
            </a:r>
            <a:br>
              <a:rPr lang="uk-UA" sz="2000" dirty="0" smtClean="0"/>
            </a:br>
            <a:r>
              <a:rPr lang="uk-UA" sz="2000" dirty="0" smtClean="0"/>
              <a:t>•	самоствердження в колективі (суспільстві) без збитку для інших його членів;</a:t>
            </a:r>
            <a:br>
              <a:rPr lang="uk-UA" sz="2000" dirty="0" smtClean="0"/>
            </a:br>
            <a:r>
              <a:rPr lang="uk-UA" sz="2000" dirty="0" smtClean="0"/>
              <a:t>•	здатність планувати і  здійснювати свій життєвий шлях і ін.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185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1" dirty="0" smtClean="0"/>
              <a:t>СОЦІАЛЬНЕ ЗДОРОВ'Я </a:t>
            </a:r>
            <a:r>
              <a:rPr lang="uk-UA" dirty="0" smtClean="0"/>
              <a:t>- </a:t>
            </a:r>
            <a:r>
              <a:rPr lang="uk-UA" dirty="0" smtClean="0"/>
              <a:t>стан організму, що визначає здатність людини контактувати з соціумом.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Соціальне здоров'я складається під впливом батьків, друзів, коханих людей, однокласників в школі, однокурсників у вузі, колег по роботі, сусідів по будинку і </a:t>
            </a:r>
            <a:r>
              <a:rPr lang="uk-UA" dirty="0" err="1" smtClean="0"/>
              <a:t>т.п</a:t>
            </a:r>
            <a:r>
              <a:rPr lang="uk-UA" dirty="0" smtClean="0"/>
              <a:t>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Різниця між психічним і соціальним здоров'ям умовно: психічні властивості і якості особистості не існують поза системою суспільних відносин. Людина - істота суспільна, соціум впливає на здоров'я особистості. Причому цей вплив може бути як позитивним, так і негативним. Недоліки виховання і несприятливі впливу навколишнього середовища можуть викликати деградація особистості, в таких випадках зміниться її відношення до себе, до інших людей, до діяльності і спілкування.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227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32933" y="203200"/>
            <a:ext cx="1054946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ДУХОВНЕ ЗДОРОВ'Я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прагнення</a:t>
            </a:r>
            <a:r>
              <a:rPr lang="ru-RU" sz="2400" dirty="0"/>
              <a:t> до </a:t>
            </a:r>
            <a:r>
              <a:rPr lang="ru-RU" sz="2400" dirty="0" err="1"/>
              <a:t>істини</a:t>
            </a:r>
            <a:r>
              <a:rPr lang="ru-RU" sz="2400" dirty="0"/>
              <a:t>, добра,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діяти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любові</a:t>
            </a:r>
            <a:r>
              <a:rPr lang="ru-RU" sz="2400" dirty="0"/>
              <a:t> до </a:t>
            </a:r>
            <a:r>
              <a:rPr lang="ru-RU" sz="2400" dirty="0" err="1"/>
              <a:t>ближнього</a:t>
            </a:r>
            <a:r>
              <a:rPr lang="ru-RU" sz="2400" dirty="0"/>
              <a:t>,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причетність</a:t>
            </a:r>
            <a:r>
              <a:rPr lang="ru-RU" sz="2400" dirty="0"/>
              <a:t> до </a:t>
            </a:r>
            <a:r>
              <a:rPr lang="ru-RU" sz="2400" dirty="0" err="1"/>
              <a:t>живої</a:t>
            </a:r>
            <a:r>
              <a:rPr lang="ru-RU" sz="2400" dirty="0"/>
              <a:t> і </a:t>
            </a:r>
            <a:r>
              <a:rPr lang="ru-RU" sz="2400" dirty="0" err="1"/>
              <a:t>неживої</a:t>
            </a:r>
            <a:r>
              <a:rPr lang="ru-RU" sz="2400" dirty="0"/>
              <a:t> </a:t>
            </a:r>
            <a:r>
              <a:rPr lang="ru-RU" sz="2400" dirty="0" err="1"/>
              <a:t>природи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7067"/>
            <a:ext cx="11768667" cy="50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2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681037"/>
            <a:ext cx="8713258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6568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786</Words>
  <Application>Microsoft Office PowerPoint</Application>
  <PresentationFormat>Широкий екран</PresentationFormat>
  <Paragraphs>42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Symbol</vt:lpstr>
      <vt:lpstr>Тема Office</vt:lpstr>
      <vt:lpstr>Волна</vt:lpstr>
      <vt:lpstr>Клінічні прояви психічної норми та патології.</vt:lpstr>
      <vt:lpstr>Психічні процеси - це психічні явища, що мають фізіологічну основу, забезпечують первинне віддзеркалення і усвідомлення людиною відбитої дійсності. Психічні процеси діляться на пізнавальні, або когнітивні (від лати. cognoscere - знати), до яких відносяться відчуття, сприйняття, уявлення, увага, пам'ять, мислення, мова, уява, а також емоційні і вольові. Вищою формою віддзеркалення дійсності є свідомість.</vt:lpstr>
      <vt:lpstr>ЗДОРОВ’Я – це стан повного фізичного, психічного, соціального, духовного благополуччя, а не просто відсутність хвороб.</vt:lpstr>
      <vt:lpstr>Презентація PowerPoint</vt:lpstr>
      <vt:lpstr>Презентація PowerPoint</vt:lpstr>
      <vt:lpstr>Критерії психічного здоров'я:•  причинна обумовленість психічних явищ, їх необхідність, впорядкованість; • відповідна віку людини зрілість відчуттів; • максимальне наближення суб'єктивних образів до відбиваних об'єктів дійсності, гармонія між віддзеркаленням обставин дійсності і відношенням людини до неї; • відповідність реакцій (як фізичних, так і психічних) силі і частоті зовнішніх подразників; • критичний підхід до обставин життя; • здатність  самоврядування   поведінкою   відповідно до норм, сталих в різних колективах; • адекватність реакцій суспільним обставинам (соціальному середовищу); • відчуття відповідальності за потомство і близьких членів сім'ї; • відчуття постійності і ідентичності переживань в однотипних обставинах; • здатність змінювати спосіб поведінки залежно від зміни життєвих ситуацій; • самоствердження в колективі (суспільстві) без збитку для інших його членів; • здатність планувати і  здійснювати свій життєвий шлях і ін. </vt:lpstr>
      <vt:lpstr>Презентація PowerPoint</vt:lpstr>
      <vt:lpstr>Презентація PowerPoint</vt:lpstr>
      <vt:lpstr>Презентація PowerPoint</vt:lpstr>
      <vt:lpstr>Рівні здоров’я </vt:lpstr>
      <vt:lpstr>Людина  могла б жити до ста років, якби своєю нестриманістю, безпорадністю,  байдужим ставленням до організму не зводила цей нормальний для життя час  до значно меншої цифри. </vt:lpstr>
      <vt:lpstr> Вронська В.М. Роль  медичних сестер ДНЗ у формуванні духовного здоров’я, як одного із складових здоров’я вихованців.//Освітні стратегії розвитку духовної та світоглядної культури особистості громадянського суспільства./Матеріали Всеукраїнської наукової конференції 20-21 квітня 2017.- Дніпро.- С.105-108.   Вронська В.М. Вплив молитви на складові здоров’я особистості./Матеріали Всеукраїнської конференції.- Рівне 2018. Овадюк О.О. Формування духовних цінностей особистості дитини в умовах сучасної сім’ї//Нова педагогічна думка. 2014.- №4.-С.201-203. Примачок Л.Л. Виховання у студентів медичного коледжу розради як духовної цінності./Монографія.- Рівне, 2014.- 177с.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Слава Україні!</dc:creator>
  <cp:lastModifiedBy>Слава Україні!</cp:lastModifiedBy>
  <cp:revision>5</cp:revision>
  <dcterms:created xsi:type="dcterms:W3CDTF">2023-10-06T05:25:08Z</dcterms:created>
  <dcterms:modified xsi:type="dcterms:W3CDTF">2023-10-09T05:38:50Z</dcterms:modified>
</cp:coreProperties>
</file>