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7700" t="21920" r="29270" b="26277"/>
          <a:stretch>
            <a:fillRect/>
          </a:stretch>
        </p:blipFill>
        <p:spPr bwMode="auto">
          <a:xfrm>
            <a:off x="1060704" y="304800"/>
            <a:ext cx="7534656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00951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7000" t="16000" r="30600" b="6240"/>
          <a:stretch>
            <a:fillRect/>
          </a:stretch>
        </p:blipFill>
        <p:spPr bwMode="auto">
          <a:xfrm>
            <a:off x="1475232" y="0"/>
            <a:ext cx="5803392" cy="665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918" y="719328"/>
            <a:ext cx="9064074" cy="73152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Система цивільного процесуального права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0016" y="1621536"/>
            <a:ext cx="3535680" cy="4206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latin typeface="Calibri" pitchFamily="34" charset="0"/>
              </a:rPr>
              <a:t>Загальна</a:t>
            </a:r>
            <a:r>
              <a:rPr lang="uk-UA" sz="2400" dirty="0" smtClean="0">
                <a:latin typeface="Calibri" pitchFamily="34" charset="0"/>
              </a:rPr>
              <a:t> об’єднує норми та інститути цивільного процесуального права, які мають значення для всієї галузі, всіх видів провадження і стадій цивільного процесу</a:t>
            </a:r>
            <a:r>
              <a:rPr lang="uk-UA" dirty="0" smtClean="0"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2208" y="1627632"/>
            <a:ext cx="3535680" cy="4206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latin typeface="Calibri" pitchFamily="34" charset="0"/>
              </a:rPr>
              <a:t>Особлива</a:t>
            </a:r>
            <a:r>
              <a:rPr lang="uk-UA" sz="2400" dirty="0" smtClean="0">
                <a:latin typeface="Calibri" pitchFamily="34" charset="0"/>
              </a:rPr>
              <a:t> частина включає норми та інститути, які врегульовують порядок розгляду і вирішення справ за видами провадження та стадіями цивільного судочинства. </a:t>
            </a:r>
            <a:endParaRPr lang="ru-RU" sz="2400" dirty="0" smtClean="0">
              <a:latin typeface="Calibri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0600" t="27520" r="21500" b="27520"/>
          <a:stretch>
            <a:fillRect/>
          </a:stretch>
        </p:blipFill>
        <p:spPr bwMode="auto">
          <a:xfrm>
            <a:off x="487680" y="1143669"/>
            <a:ext cx="8973312" cy="435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0400" t="28960" r="22200" b="15040"/>
          <a:stretch>
            <a:fillRect/>
          </a:stretch>
        </p:blipFill>
        <p:spPr bwMode="auto">
          <a:xfrm>
            <a:off x="341376" y="343458"/>
            <a:ext cx="8854318" cy="539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893642" cy="609600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latin typeface="Calibri" pitchFamily="34" charset="0"/>
                <a:cs typeface="Times New Roman" pitchFamily="18" charset="0"/>
              </a:rPr>
              <a:t>Цивільне процесуальне право є:</a:t>
            </a:r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231393"/>
            <a:ext cx="8039946" cy="480997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400" dirty="0" smtClean="0">
                <a:latin typeface="Calibri" pitchFamily="34" charset="0"/>
                <a:cs typeface="Times New Roman" pitchFamily="18" charset="0"/>
              </a:rPr>
              <a:t>самостійною галуззю права в системі права;</a:t>
            </a:r>
            <a:endParaRPr lang="ru-RU" sz="2400" dirty="0" smtClean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Calibri" pitchFamily="34" charset="0"/>
                <a:cs typeface="Times New Roman" pitchFamily="18" charset="0"/>
              </a:rPr>
              <a:t>регулює суспільні відносини між судом та учасниками процесу в сфері здійснення судочинства в цивільних справах;</a:t>
            </a:r>
            <a:endParaRPr lang="ru-RU" sz="2400" dirty="0" smtClean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Calibri" pitchFamily="34" charset="0"/>
                <a:cs typeface="Times New Roman" pitchFamily="18" charset="0"/>
              </a:rPr>
              <a:t>об'єднує систему правових норм (цивільне процесуальне законодавство), які регулюють процесуальний порядок провадження в цивільних справах (цивільне судочинство);</a:t>
            </a:r>
            <a:endParaRPr lang="ru-RU" sz="2400" dirty="0" smtClean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Calibri" pitchFamily="34" charset="0"/>
                <a:cs typeface="Times New Roman" pitchFamily="18" charset="0"/>
              </a:rPr>
              <a:t>основною функцією є забезпечення і захист суб'єктивних матеріальних прав та інтересів громадян, юридичних осіб, держави;</a:t>
            </a:r>
            <a:endParaRPr lang="ru-RU" sz="2400" dirty="0" smtClean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Calibri" pitchFamily="34" charset="0"/>
                <a:cs typeface="Times New Roman" pitchFamily="18" charset="0"/>
              </a:rPr>
              <a:t>має свій предмет і метод правового регулювання. </a:t>
            </a:r>
            <a:endParaRPr lang="ru-RU" sz="2400" dirty="0" smtClean="0"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0500" t="31520" r="20800" b="23040"/>
          <a:stretch>
            <a:fillRect/>
          </a:stretch>
        </p:blipFill>
        <p:spPr bwMode="auto">
          <a:xfrm>
            <a:off x="694944" y="0"/>
            <a:ext cx="8302752" cy="368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 со стрелкой вверх 4"/>
          <p:cNvSpPr/>
          <p:nvPr/>
        </p:nvSpPr>
        <p:spPr>
          <a:xfrm>
            <a:off x="316992" y="3511296"/>
            <a:ext cx="8631936" cy="2816352"/>
          </a:xfrm>
          <a:prstGeom prst="upArrowCallout">
            <a:avLst>
              <a:gd name="adj1" fmla="val 16139"/>
              <a:gd name="adj2" fmla="val 16772"/>
              <a:gd name="adj3" fmla="val 17405"/>
              <a:gd name="adj4" fmla="val 7447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600" dirty="0" smtClean="0">
                <a:latin typeface="Calibri" pitchFamily="34" charset="0"/>
              </a:rPr>
              <a:t>За змістом метод цивільного процесуального права є </a:t>
            </a:r>
            <a:r>
              <a:rPr lang="uk-UA" sz="1600" b="1" i="1" dirty="0" smtClean="0">
                <a:latin typeface="Calibri" pitchFamily="34" charset="0"/>
              </a:rPr>
              <a:t>імперативно-диспозитивним.</a:t>
            </a:r>
            <a:endParaRPr lang="ru-RU" sz="1600" dirty="0" smtClean="0">
              <a:latin typeface="Calibri" pitchFamily="34" charset="0"/>
            </a:endParaRPr>
          </a:p>
          <a:p>
            <a:pPr algn="just"/>
            <a:r>
              <a:rPr lang="uk-UA" sz="1600" dirty="0" smtClean="0">
                <a:latin typeface="Calibri" pitchFamily="34" charset="0"/>
              </a:rPr>
              <a:t>Метод</a:t>
            </a:r>
            <a:r>
              <a:rPr lang="uk-UA" sz="1600" b="1" i="1" dirty="0" smtClean="0">
                <a:latin typeface="Calibri" pitchFamily="34" charset="0"/>
              </a:rPr>
              <a:t> імперативного</a:t>
            </a:r>
            <a:r>
              <a:rPr lang="uk-UA" sz="1600" dirty="0" smtClean="0">
                <a:latin typeface="Calibri" pitchFamily="34" charset="0"/>
              </a:rPr>
              <a:t> впливу на поведінку суб’єктів цивільних процесуальних правовідносин закріплений у нормах права, що встановлюють чітко визначені правила поведінки, категоричні приписи (зобов’язання, заборону, примус).</a:t>
            </a:r>
          </a:p>
          <a:p>
            <a:pPr algn="just"/>
            <a:r>
              <a:rPr lang="uk-UA" sz="1600" dirty="0" smtClean="0">
                <a:latin typeface="Calibri" pitchFamily="34" charset="0"/>
              </a:rPr>
              <a:t>Способи</a:t>
            </a:r>
            <a:r>
              <a:rPr lang="uk-UA" sz="1600" b="1" i="1" dirty="0" smtClean="0">
                <a:latin typeface="Calibri" pitchFamily="34" charset="0"/>
              </a:rPr>
              <a:t> диспозитивного </a:t>
            </a:r>
            <a:r>
              <a:rPr lang="uk-UA" sz="1600" dirty="0" smtClean="0">
                <a:latin typeface="Calibri" pitchFamily="34" charset="0"/>
              </a:rPr>
              <a:t>впливу на поведінку суб’єктів цивільних процесуальних правовідносин характеризуються дозволянням, свободою вибору суб’єктами цивільних процесуальних правовідносин щодо реалізації своїх процесуальних прав у межах, встановлених нормами ЦПК</a:t>
            </a:r>
            <a:endParaRPr lang="ru-RU" sz="16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0200" t="23040" r="21500" b="25120"/>
          <a:stretch>
            <a:fillRect/>
          </a:stretch>
        </p:blipFill>
        <p:spPr bwMode="auto">
          <a:xfrm>
            <a:off x="560832" y="707136"/>
            <a:ext cx="8292592" cy="460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700" t="27840" r="20800" b="20960"/>
          <a:stretch>
            <a:fillRect/>
          </a:stretch>
        </p:blipFill>
        <p:spPr bwMode="auto">
          <a:xfrm>
            <a:off x="426719" y="963168"/>
            <a:ext cx="8773097" cy="471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0700" t="20320" r="20400" b="10000"/>
          <a:stretch>
            <a:fillRect/>
          </a:stretch>
        </p:blipFill>
        <p:spPr bwMode="auto">
          <a:xfrm>
            <a:off x="658367" y="0"/>
            <a:ext cx="8087999" cy="598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18084" y="426720"/>
            <a:ext cx="82991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Джерела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цивільного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процесуального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права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зовнішня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форма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вираження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права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" pitchFamily="18" charset="2"/>
                <a:cs typeface="Times New Roman" pitchFamily="18" charset="0"/>
              </a:rPr>
              <a:t>-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нормативні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акти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різного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рівня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містять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норми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зазначеної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галузі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права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2064" y="1633728"/>
            <a:ext cx="8266176" cy="4096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latin typeface="Calibri" pitchFamily="34" charset="0"/>
              </a:rPr>
              <a:t>Джерела цивільного процесу можна поділити на такі групи і види:</a:t>
            </a:r>
            <a:endParaRPr lang="ru-RU" sz="2000" dirty="0" smtClean="0">
              <a:latin typeface="Calibri" pitchFamily="34" charset="0"/>
            </a:endParaRPr>
          </a:p>
          <a:p>
            <a:r>
              <a:rPr lang="uk-UA" sz="2000" b="1" dirty="0" smtClean="0">
                <a:latin typeface="Calibri" pitchFamily="34" charset="0"/>
              </a:rPr>
              <a:t>1) національне законодавство України</a:t>
            </a:r>
            <a:r>
              <a:rPr lang="uk-UA" sz="2000" dirty="0" smtClean="0">
                <a:latin typeface="Calibri" pitchFamily="34" charset="0"/>
              </a:rPr>
              <a:t>: </a:t>
            </a:r>
            <a:endParaRPr lang="ru-RU" sz="2000" dirty="0" smtClean="0">
              <a:latin typeface="Calibri" pitchFamily="34" charset="0"/>
            </a:endParaRPr>
          </a:p>
          <a:p>
            <a:r>
              <a:rPr lang="uk-UA" sz="2000" dirty="0" smtClean="0">
                <a:latin typeface="Calibri" pitchFamily="34" charset="0"/>
              </a:rPr>
              <a:t>а) Конституція України; </a:t>
            </a:r>
            <a:endParaRPr lang="ru-RU" sz="2000" dirty="0" smtClean="0">
              <a:latin typeface="Calibri" pitchFamily="34" charset="0"/>
            </a:endParaRPr>
          </a:p>
          <a:p>
            <a:r>
              <a:rPr lang="uk-UA" sz="2000" dirty="0" smtClean="0">
                <a:latin typeface="Calibri" pitchFamily="34" charset="0"/>
              </a:rPr>
              <a:t>б) міжнародні договори; </a:t>
            </a:r>
            <a:endParaRPr lang="ru-RU" sz="2000" dirty="0" smtClean="0">
              <a:latin typeface="Calibri" pitchFamily="34" charset="0"/>
            </a:endParaRPr>
          </a:p>
          <a:p>
            <a:r>
              <a:rPr lang="uk-UA" sz="2000" dirty="0" smtClean="0">
                <a:latin typeface="Calibri" pitchFamily="34" charset="0"/>
              </a:rPr>
              <a:t>в) цивільний процесуальний кодекс України; </a:t>
            </a:r>
            <a:endParaRPr lang="ru-RU" sz="2000" dirty="0" smtClean="0">
              <a:latin typeface="Calibri" pitchFamily="34" charset="0"/>
            </a:endParaRPr>
          </a:p>
          <a:p>
            <a:r>
              <a:rPr lang="uk-UA" sz="2000" dirty="0" smtClean="0">
                <a:latin typeface="Calibri" pitchFamily="34" charset="0"/>
              </a:rPr>
              <a:t>г) закони України і Кодекси України; </a:t>
            </a:r>
            <a:endParaRPr lang="ru-RU" sz="2000" dirty="0" smtClean="0">
              <a:latin typeface="Calibri" pitchFamily="34" charset="0"/>
            </a:endParaRPr>
          </a:p>
          <a:p>
            <a:r>
              <a:rPr lang="uk-UA" sz="2000" dirty="0" smtClean="0">
                <a:latin typeface="Calibri" pitchFamily="34" charset="0"/>
              </a:rPr>
              <a:t>д) підзаконні акти;</a:t>
            </a:r>
            <a:endParaRPr lang="ru-RU" sz="2000" dirty="0" smtClean="0">
              <a:latin typeface="Calibri" pitchFamily="34" charset="0"/>
            </a:endParaRPr>
          </a:p>
          <a:p>
            <a:r>
              <a:rPr lang="uk-UA" sz="2000" b="1" dirty="0" smtClean="0">
                <a:latin typeface="Calibri" pitchFamily="34" charset="0"/>
              </a:rPr>
              <a:t>2) норми права іноземних держав;</a:t>
            </a:r>
            <a:endParaRPr lang="ru-RU" sz="2000" dirty="0" smtClean="0">
              <a:latin typeface="Calibri" pitchFamily="34" charset="0"/>
            </a:endParaRPr>
          </a:p>
          <a:p>
            <a:r>
              <a:rPr lang="uk-UA" sz="2000" b="1" dirty="0" smtClean="0">
                <a:latin typeface="Calibri" pitchFamily="34" charset="0"/>
              </a:rPr>
              <a:t>3) судова практика</a:t>
            </a:r>
            <a:r>
              <a:rPr lang="uk-UA" sz="2000" dirty="0" smtClean="0">
                <a:latin typeface="Calibri" pitchFamily="34" charset="0"/>
              </a:rPr>
              <a:t>: </a:t>
            </a:r>
            <a:endParaRPr lang="ru-RU" sz="2000" dirty="0" smtClean="0">
              <a:latin typeface="Calibri" pitchFamily="34" charset="0"/>
            </a:endParaRPr>
          </a:p>
          <a:p>
            <a:r>
              <a:rPr lang="uk-UA" sz="2000" dirty="0" smtClean="0">
                <a:latin typeface="Calibri" pitchFamily="34" charset="0"/>
              </a:rPr>
              <a:t>а) практика Європейського суду з прав людини; </a:t>
            </a:r>
            <a:endParaRPr lang="ru-RU" sz="2000" dirty="0" smtClean="0">
              <a:latin typeface="Calibri" pitchFamily="34" charset="0"/>
            </a:endParaRPr>
          </a:p>
          <a:p>
            <a:r>
              <a:rPr lang="uk-UA" sz="2000" dirty="0" smtClean="0">
                <a:latin typeface="Calibri" pitchFamily="34" charset="0"/>
              </a:rPr>
              <a:t>б) рішення Конституційного суду України; </a:t>
            </a:r>
            <a:endParaRPr lang="ru-RU" sz="2000" dirty="0" smtClean="0">
              <a:latin typeface="Calibri" pitchFamily="34" charset="0"/>
            </a:endParaRPr>
          </a:p>
          <a:p>
            <a:r>
              <a:rPr lang="uk-UA" sz="2000" dirty="0" smtClean="0">
                <a:latin typeface="Calibri" pitchFamily="34" charset="0"/>
              </a:rPr>
              <a:t>в) судова практика судів загальної юрисдикції у цивільних справах.</a:t>
            </a: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492</TotalTime>
  <Words>302</Words>
  <Application>Microsoft Office PowerPoint</Application>
  <PresentationFormat>Произвольный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Слайд 1</vt:lpstr>
      <vt:lpstr>Слайд 2</vt:lpstr>
      <vt:lpstr>Слайд 3</vt:lpstr>
      <vt:lpstr>Цивільне процесуальне право є: </vt:lpstr>
      <vt:lpstr>Слайд 5</vt:lpstr>
      <vt:lpstr>Слайд 6</vt:lpstr>
      <vt:lpstr>Слайд 7</vt:lpstr>
      <vt:lpstr>Слайд 8</vt:lpstr>
      <vt:lpstr>Слайд 9</vt:lpstr>
      <vt:lpstr>Слайд 10</vt:lpstr>
      <vt:lpstr>Система цивільного процесуального права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KILNER</dc:creator>
  <cp:lastModifiedBy>Анна</cp:lastModifiedBy>
  <cp:revision>43</cp:revision>
  <dcterms:created xsi:type="dcterms:W3CDTF">2022-09-03T17:54:59Z</dcterms:created>
  <dcterms:modified xsi:type="dcterms:W3CDTF">2022-09-05T12:44:56Z</dcterms:modified>
</cp:coreProperties>
</file>