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3" r:id="rId23"/>
    <p:sldId id="294" r:id="rId24"/>
    <p:sldId id="295" r:id="rId25"/>
    <p:sldId id="29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8726" autoAdjust="0"/>
  </p:normalViewPr>
  <p:slideViewPr>
    <p:cSldViewPr>
      <p:cViewPr>
        <p:scale>
          <a:sx n="100" d="100"/>
          <a:sy n="100" d="100"/>
        </p:scale>
        <p:origin x="-27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2525FF29-F19C-4069-9B0E-804BFA1B1F4F}"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25FF29-F19C-4069-9B0E-804BFA1B1F4F}"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525FF29-F19C-4069-9B0E-804BFA1B1F4F}"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25FF29-F19C-4069-9B0E-804BFA1B1F4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7D81A6A3-E87C-4AD3-B490-4A4B1C3850B9}" type="datetimeFigureOut">
              <a:rPr lang="ru-RU" smtClean="0"/>
              <a:pPr/>
              <a:t>04.03.2024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25FF29-F19C-4069-9B0E-804BFA1B1F4F}"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D81A6A3-E87C-4AD3-B490-4A4B1C3850B9}" type="datetimeFigureOut">
              <a:rPr lang="ru-RU" smtClean="0"/>
              <a:pPr/>
              <a:t>04.03.2024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25FF29-F19C-4069-9B0E-804BFA1B1F4F}"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348880"/>
            <a:ext cx="7406640" cy="1152128"/>
          </a:xfrm>
        </p:spPr>
        <p:txBody>
          <a:bodyPr>
            <a:normAutofit fontScale="90000"/>
          </a:bodyPr>
          <a:lstStyle/>
          <a:p>
            <a:r>
              <a:rPr lang="uk-UA" b="1" dirty="0"/>
              <a:t>Тема </a:t>
            </a:r>
            <a:r>
              <a:rPr lang="en-US" b="1" dirty="0"/>
              <a:t>2</a:t>
            </a:r>
            <a:r>
              <a:rPr lang="uk-UA" b="1" dirty="0"/>
              <a:t>:</a:t>
            </a:r>
            <a:br>
              <a:rPr lang="uk-UA" dirty="0"/>
            </a:br>
            <a:r>
              <a:rPr lang="uk-UA" b="1" dirty="0"/>
              <a:t>Фінансова звітність, її зміст та інтерпретація</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fontScale="90000"/>
          </a:bodyPr>
          <a:lstStyle/>
          <a:p>
            <a:r>
              <a:rPr lang="en-US" sz="2000" b="1" dirty="0">
                <a:effectLst/>
              </a:rPr>
              <a:t>3. </a:t>
            </a:r>
            <a:r>
              <a:rPr lang="uk-UA" sz="2000" b="1" dirty="0">
                <a:effectLst/>
              </a:rPr>
              <a:t>Бухгалтерський баланс підприємств зарубіжних країн. </a:t>
            </a:r>
            <a:br>
              <a:rPr lang="ru-RU" sz="2000" b="1" dirty="0">
                <a:effectLst/>
              </a:rPr>
            </a:br>
            <a:endParaRPr lang="ru-RU" sz="2000" dirty="0"/>
          </a:p>
        </p:txBody>
      </p:sp>
      <p:sp>
        <p:nvSpPr>
          <p:cNvPr id="3" name="Подзаголовок 2"/>
          <p:cNvSpPr>
            <a:spLocks noGrp="1"/>
          </p:cNvSpPr>
          <p:nvPr>
            <p:ph type="subTitle" idx="1"/>
          </p:nvPr>
        </p:nvSpPr>
        <p:spPr>
          <a:xfrm>
            <a:off x="1115616" y="764704"/>
            <a:ext cx="7651576" cy="5832648"/>
          </a:xfrm>
        </p:spPr>
        <p:txBody>
          <a:bodyPr>
            <a:normAutofit/>
          </a:bodyPr>
          <a:lstStyle/>
          <a:p>
            <a:pPr indent="450215" algn="just"/>
            <a:r>
              <a:rPr lang="uk-UA" sz="1800" dirty="0">
                <a:effectLst/>
                <a:latin typeface="Times New Roman" panose="02020603050405020304" pitchFamily="18" charset="0"/>
                <a:ea typeface="TimesNewRoman"/>
              </a:rPr>
              <a:t>Другий метод складання балансу </a:t>
            </a:r>
            <a:r>
              <a:rPr lang="uk-UA" sz="1800" b="1" dirty="0">
                <a:effectLst/>
                <a:latin typeface="Times New Roman" panose="02020603050405020304" pitchFamily="18" charset="0"/>
                <a:ea typeface="TimesNewRoman"/>
              </a:rPr>
              <a:t>вертикальний</a:t>
            </a:r>
            <a:r>
              <a:rPr lang="uk-UA" sz="1800" i="1" dirty="0">
                <a:effectLst/>
                <a:latin typeface="Times New Roman" panose="02020603050405020304" pitchFamily="18" charset="0"/>
                <a:ea typeface="TimesNewRoman"/>
              </a:rPr>
              <a:t> </a:t>
            </a:r>
            <a:r>
              <a:rPr lang="uk-UA" sz="1800" dirty="0">
                <a:effectLst/>
                <a:latin typeface="Times New Roman" panose="02020603050405020304" pitchFamily="18" charset="0"/>
                <a:ea typeface="TimesNewRoman"/>
              </a:rPr>
              <a:t>за яким не має поділу балансу на актив та пасив, а всі статті розташовані у вертикальному порядку.</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У вертикальному балансі є розрахункові показники – це:</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 робочий капітал,</a:t>
            </a:r>
            <a:r>
              <a:rPr lang="uk-UA" sz="1800" i="1" dirty="0">
                <a:effectLst/>
                <a:latin typeface="Times New Roman" panose="02020603050405020304" pitchFamily="18" charset="0"/>
                <a:ea typeface="TimesNewRoman"/>
              </a:rPr>
              <a:t> </a:t>
            </a:r>
            <a:r>
              <a:rPr lang="uk-UA" sz="1800" dirty="0">
                <a:effectLst/>
                <a:latin typeface="Times New Roman" panose="02020603050405020304" pitchFamily="18" charset="0"/>
                <a:ea typeface="TimesNewRoman"/>
              </a:rPr>
              <a:t>який визначається за формулою:</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РК = ОК – К</a:t>
            </a:r>
            <a:r>
              <a:rPr lang="uk-UA" sz="1800" dirty="0">
                <a:effectLst/>
                <a:latin typeface="Times New Roman" panose="02020603050405020304" pitchFamily="18" charset="0"/>
                <a:ea typeface="TimesNewRoman"/>
              </a:rPr>
              <a:t>З</a:t>
            </a:r>
            <a:r>
              <a:rPr lang="uk-UA" sz="1800" b="1" dirty="0">
                <a:effectLst/>
                <a:latin typeface="Times New Roman" panose="02020603050405020304" pitchFamily="18" charset="0"/>
                <a:ea typeface="TimesNewRoman"/>
              </a:rPr>
              <a:t>, </a:t>
            </a:r>
            <a:r>
              <a:rPr lang="uk-UA" sz="1800" dirty="0">
                <a:effectLst/>
                <a:latin typeface="Times New Roman" panose="02020603050405020304" pitchFamily="18" charset="0"/>
                <a:ea typeface="TimesNewRoman"/>
              </a:rPr>
              <a:t>де</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РК – робочий капітал;</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ОК – оборотний капітал;</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КЗ – короткострокові зобов’язання.</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 чисті активи,</a:t>
            </a:r>
            <a:r>
              <a:rPr lang="uk-UA" sz="1800" i="1" dirty="0">
                <a:effectLst/>
                <a:latin typeface="Times New Roman" panose="02020603050405020304" pitchFamily="18" charset="0"/>
                <a:ea typeface="TimesNewRoman"/>
              </a:rPr>
              <a:t> </a:t>
            </a:r>
            <a:r>
              <a:rPr lang="uk-UA" sz="1800" dirty="0">
                <a:effectLst/>
                <a:latin typeface="Times New Roman" panose="02020603050405020304" pitchFamily="18" charset="0"/>
                <a:ea typeface="TimesNewRoman"/>
              </a:rPr>
              <a:t>які визначаються за формулою:</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ЧА = </a:t>
            </a:r>
            <a:r>
              <a:rPr lang="uk-UA" sz="1800" b="1" i="1" dirty="0" err="1">
                <a:effectLst/>
                <a:latin typeface="Times New Roman" panose="02020603050405020304" pitchFamily="18" charset="0"/>
                <a:ea typeface="TimesNewRoman"/>
              </a:rPr>
              <a:t>Осн.к</a:t>
            </a:r>
            <a:r>
              <a:rPr lang="uk-UA" sz="1800" b="1" i="1" dirty="0">
                <a:effectLst/>
                <a:latin typeface="Times New Roman" panose="02020603050405020304" pitchFamily="18" charset="0"/>
                <a:ea typeface="TimesNewRoman"/>
              </a:rPr>
              <a:t>. + РБ – ДЗ, </a:t>
            </a:r>
            <a:r>
              <a:rPr lang="uk-UA" sz="1800" dirty="0">
                <a:effectLst/>
                <a:latin typeface="Times New Roman" panose="02020603050405020304" pitchFamily="18" charset="0"/>
                <a:ea typeface="TimesNewRoman"/>
              </a:rPr>
              <a:t>де</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ЧА – чисті активи;</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err="1">
                <a:effectLst/>
                <a:latin typeface="Times New Roman" panose="02020603050405020304" pitchFamily="18" charset="0"/>
                <a:ea typeface="TimesNewRoman"/>
              </a:rPr>
              <a:t>Осн.к</a:t>
            </a:r>
            <a:r>
              <a:rPr lang="uk-UA" sz="1800" dirty="0">
                <a:effectLst/>
                <a:latin typeface="Times New Roman" panose="02020603050405020304" pitchFamily="18" charset="0"/>
                <a:ea typeface="TimesNewRoman"/>
              </a:rPr>
              <a:t>. – основний капітал;</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РБ – робочий капітал;</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ДЗ – довгострокові зобов’язання.</a:t>
            </a:r>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208362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fontScale="90000"/>
          </a:bodyPr>
          <a:lstStyle/>
          <a:p>
            <a:r>
              <a:rPr lang="en-US" sz="2000" b="1" dirty="0">
                <a:effectLst/>
              </a:rPr>
              <a:t>3. </a:t>
            </a:r>
            <a:r>
              <a:rPr lang="uk-UA" sz="2000" b="1" dirty="0">
                <a:effectLst/>
              </a:rPr>
              <a:t>Бухгалтерський баланс підприємств зарубіжних країн. </a:t>
            </a:r>
            <a:br>
              <a:rPr lang="ru-RU" sz="2000" b="1" dirty="0">
                <a:effectLst/>
              </a:rPr>
            </a:br>
            <a:endParaRPr lang="ru-RU" sz="2000" dirty="0"/>
          </a:p>
        </p:txBody>
      </p:sp>
      <p:sp>
        <p:nvSpPr>
          <p:cNvPr id="3" name="Подзаголовок 2"/>
          <p:cNvSpPr>
            <a:spLocks noGrp="1"/>
          </p:cNvSpPr>
          <p:nvPr>
            <p:ph type="subTitle" idx="1"/>
          </p:nvPr>
        </p:nvSpPr>
        <p:spPr>
          <a:xfrm>
            <a:off x="3378522" y="1454797"/>
            <a:ext cx="7651576" cy="5832648"/>
          </a:xfrm>
        </p:spPr>
        <p:txBody>
          <a:bodyPr>
            <a:normAutofit/>
          </a:bodyPr>
          <a:lstStyle/>
          <a:p>
            <a:pPr algn="just"/>
            <a:endParaRPr lang="ru-RU" sz="2400" dirty="0"/>
          </a:p>
          <a:p>
            <a:pPr algn="just"/>
            <a:endParaRPr lang="ru-RU" dirty="0"/>
          </a:p>
          <a:p>
            <a:pPr algn="just"/>
            <a:endParaRPr lang="ru-RU" dirty="0"/>
          </a:p>
        </p:txBody>
      </p:sp>
      <p:pic>
        <p:nvPicPr>
          <p:cNvPr id="3074" name="Изображение 5">
            <a:extLst>
              <a:ext uri="{FF2B5EF4-FFF2-40B4-BE49-F238E27FC236}">
                <a16:creationId xmlns:a16="http://schemas.microsoft.com/office/drawing/2014/main" id="{2872C015-7332-4EB1-942E-60636EF1BABE}"/>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2267669" y="533822"/>
            <a:ext cx="5544691" cy="619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4438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4</a:t>
            </a:r>
            <a:r>
              <a:rPr lang="en-US" sz="2000" b="1" dirty="0">
                <a:effectLst/>
              </a:rPr>
              <a:t>.</a:t>
            </a:r>
            <a:r>
              <a:rPr lang="uk-UA" sz="2000" b="1" dirty="0">
                <a:effectLst/>
              </a:rPr>
              <a:t> </a:t>
            </a:r>
            <a:r>
              <a:rPr lang="uk-UA" sz="2200" b="1" dirty="0">
                <a:effectLst/>
              </a:rPr>
              <a:t>Особливості складання Звіту про прибутки та збитки. </a:t>
            </a:r>
            <a:br>
              <a:rPr lang="ru-RU" sz="2200" b="1" dirty="0">
                <a:effectLst/>
              </a:rPr>
            </a:br>
            <a:endParaRPr lang="ru-RU" sz="2200" dirty="0"/>
          </a:p>
        </p:txBody>
      </p:sp>
      <p:sp>
        <p:nvSpPr>
          <p:cNvPr id="3" name="Подзаголовок 2"/>
          <p:cNvSpPr>
            <a:spLocks noGrp="1"/>
          </p:cNvSpPr>
          <p:nvPr>
            <p:ph type="subTitle" idx="1"/>
          </p:nvPr>
        </p:nvSpPr>
        <p:spPr>
          <a:xfrm>
            <a:off x="1115616" y="764704"/>
            <a:ext cx="7651576" cy="5832648"/>
          </a:xfrm>
        </p:spPr>
        <p:txBody>
          <a:bodyPr>
            <a:normAutofit/>
          </a:bodyPr>
          <a:lstStyle/>
          <a:p>
            <a:pPr indent="450215" algn="just"/>
            <a:r>
              <a:rPr lang="uk-UA" sz="1800" b="1" dirty="0">
                <a:effectLst/>
                <a:latin typeface="Times New Roman" panose="02020603050405020304" pitchFamily="18" charset="0"/>
                <a:ea typeface="TimesNewRoman"/>
              </a:rPr>
              <a:t>Звіт про прибутки і збитки є</a:t>
            </a:r>
            <a:r>
              <a:rPr lang="uk-UA" sz="1800" dirty="0">
                <a:effectLst/>
                <a:latin typeface="Times New Roman" panose="02020603050405020304" pitchFamily="18" charset="0"/>
                <a:ea typeface="TimesNewRoman"/>
              </a:rPr>
              <a:t> обов’язковою і найважливішою формою фінансової звітності, оскільки дані про формування і використання прибутку є найбільш конкретним засобом вираження ділової активності підприємства (прибуток є джерелом збільшення капіталу підприємства та виплати дивідендів власникам акцій). У Звіті відображаються доходи і витрати звітного періоду та фінансовий результат діяльності підприємства.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Загальні вимоги до змісту та порядку подання інформації у звіті про прибутки та збитки на міжнародному рівні регламентуються МСБО 1 «Подання фінансових звітів» (МСБО 1).</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
              </a:rPr>
              <a:t>Основне призначення Звіту про прибутки і збитки полягає в тому, щоб</a:t>
            </a:r>
            <a:r>
              <a:rPr lang="uk-UA" sz="1800" dirty="0">
                <a:effectLst/>
                <a:latin typeface="Times New Roman" panose="02020603050405020304" pitchFamily="18" charset="0"/>
                <a:ea typeface="TimesNewRoman"/>
              </a:rPr>
              <a:t> показати процес формування кінцевого фінансового результату від господарської діяльності підприємства. У зарубіжних країнах стандартної форми цього звіту не існує.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
              </a:rPr>
              <a:t>Звіт про прибутки та збитки може мати одноступеневий і багатоступеневий формат</a:t>
            </a:r>
            <a:r>
              <a:rPr lang="uk-UA" sz="1800" b="1" dirty="0">
                <a:effectLst/>
                <a:latin typeface="Times New Roman" panose="02020603050405020304" pitchFamily="18" charset="0"/>
                <a:ea typeface="TimesNewRoman,Bold"/>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
              </a:rPr>
              <a:t>При одноступеневому форматі</a:t>
            </a:r>
            <a:r>
              <a:rPr lang="uk-UA" sz="1800" dirty="0">
                <a:effectLst/>
                <a:latin typeface="Times New Roman" panose="02020603050405020304" pitchFamily="18" charset="0"/>
                <a:ea typeface="TimesNewRoman"/>
              </a:rPr>
              <a:t> Звіт про прибутки та збитки має більш спрощену форму і </a:t>
            </a:r>
            <a:r>
              <a:rPr lang="uk-UA" sz="1800" b="1" dirty="0">
                <a:effectLst/>
                <a:latin typeface="Times New Roman" panose="02020603050405020304" pitchFamily="18" charset="0"/>
                <a:ea typeface="TimesNewRoman"/>
              </a:rPr>
              <a:t>складається з двох розділів:</a:t>
            </a:r>
            <a:r>
              <a:rPr lang="uk-UA" sz="1800" dirty="0">
                <a:effectLst/>
                <a:latin typeface="Times New Roman" panose="02020603050405020304" pitchFamily="18" charset="0"/>
                <a:ea typeface="TimesNewRoman"/>
              </a:rPr>
              <a:t>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1) перший -</a:t>
            </a:r>
            <a:r>
              <a:rPr lang="uk-UA" sz="1800" dirty="0">
                <a:effectLst/>
                <a:latin typeface="Times New Roman" panose="02020603050405020304" pitchFamily="18" charset="0"/>
                <a:ea typeface="TimesNewRoman"/>
              </a:rPr>
              <a:t> це перелік усіх доходів, одержаних підприємством;</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i="1" dirty="0">
                <a:effectLst/>
                <a:latin typeface="Times New Roman" panose="02020603050405020304" pitchFamily="18" charset="0"/>
                <a:ea typeface="TimesNewRoman"/>
              </a:rPr>
              <a:t>2) другий -</a:t>
            </a:r>
            <a:r>
              <a:rPr lang="uk-UA" sz="1800" dirty="0">
                <a:effectLst/>
                <a:latin typeface="Times New Roman" panose="02020603050405020304" pitchFamily="18" charset="0"/>
                <a:ea typeface="TimesNewRoman"/>
              </a:rPr>
              <a:t> це перелік усіх витрат підприємства за звітний період. </a:t>
            </a:r>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48465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4</a:t>
            </a:r>
            <a:r>
              <a:rPr lang="en-US" sz="2000" b="1" dirty="0">
                <a:effectLst/>
              </a:rPr>
              <a:t>.</a:t>
            </a:r>
            <a:r>
              <a:rPr lang="uk-UA" sz="2000" b="1" dirty="0">
                <a:effectLst/>
              </a:rPr>
              <a:t> </a:t>
            </a:r>
            <a:r>
              <a:rPr lang="uk-UA" sz="2200" b="1" dirty="0">
                <a:effectLst/>
              </a:rPr>
              <a:t>Особливості складання Звіту про прибутки та збитки. </a:t>
            </a:r>
            <a:br>
              <a:rPr lang="ru-RU" sz="2200" b="1" dirty="0">
                <a:effectLst/>
              </a:rPr>
            </a:br>
            <a:endParaRPr lang="ru-RU" sz="2200" dirty="0"/>
          </a:p>
        </p:txBody>
      </p:sp>
      <p:sp>
        <p:nvSpPr>
          <p:cNvPr id="3" name="Подзаголовок 2"/>
          <p:cNvSpPr>
            <a:spLocks noGrp="1"/>
          </p:cNvSpPr>
          <p:nvPr>
            <p:ph type="subTitle" idx="1"/>
          </p:nvPr>
        </p:nvSpPr>
        <p:spPr>
          <a:xfrm>
            <a:off x="1115616" y="764704"/>
            <a:ext cx="7651576" cy="5832648"/>
          </a:xfrm>
        </p:spPr>
        <p:txBody>
          <a:bodyPr>
            <a:normAutofit/>
          </a:bodyPr>
          <a:lstStyle/>
          <a:p>
            <a:pPr indent="450215" algn="just"/>
            <a:r>
              <a:rPr lang="uk-UA" sz="1800" dirty="0">
                <a:effectLst/>
                <a:latin typeface="Times New Roman" panose="02020603050405020304" pitchFamily="18" charset="0"/>
                <a:ea typeface="TimesNewRoman"/>
              </a:rPr>
              <a:t>Різниця між цими розділами складає фінансовий результат від звичайної діяльності. Така форма подання інформації у звіті про прибутки та збитки характерна для підприємств, які отримують доходи від операцій, що повторюються періодично із року в рік. Недоліком цього звіту є те, що він не повністю задовольняє інформаційні потреби користувачів, оскільки не відокремлює результати основної діяльності та інші прибутки і збитки.</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
              </a:rPr>
              <a:t>При багатоступеневому форматі Звіт про прибутки та збитки містить </a:t>
            </a:r>
            <a:r>
              <a:rPr lang="uk-UA" sz="1800" dirty="0">
                <a:effectLst/>
                <a:latin typeface="Times New Roman" panose="02020603050405020304" pitchFamily="18" charset="0"/>
                <a:ea typeface="TimesNewRoman"/>
              </a:rPr>
              <a:t>інформацію яка відображає послідовний процес формування прибутку за видами діяльності, у такому звіті виокремлюється три види діяльності (операційна, фінансова, інвестиційна). За кожним з видів діяльності подається інформація про доходи, витрати та визначається фінансовий результат.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Фінансовий результат в цілому по підприємству визначається шляхом алгебраїчної суми отриманих результатів за видами діяльності.</a:t>
            </a:r>
            <a:endParaRPr lang="ru-RU"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NewRoman"/>
              </a:rPr>
              <a:t>Тому перевага надається багатоступеневому формату звіту про прибутки та збитки. При отриманні підприємством доходів, які не є безперервними, тобто не повторюються періодично із року в рік, звіт про прибутки та збитки складається за багатоступеневим форматом. </a:t>
            </a:r>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1337137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4</a:t>
            </a:r>
            <a:r>
              <a:rPr lang="en-US" sz="2000" b="1" dirty="0">
                <a:effectLst/>
              </a:rPr>
              <a:t>.</a:t>
            </a:r>
            <a:r>
              <a:rPr lang="uk-UA" sz="2000" b="1" dirty="0">
                <a:effectLst/>
              </a:rPr>
              <a:t> </a:t>
            </a:r>
            <a:r>
              <a:rPr lang="uk-UA" sz="2200" b="1" dirty="0">
                <a:effectLst/>
              </a:rPr>
              <a:t>Особливості складання Звіту про прибутки та збитки. </a:t>
            </a:r>
            <a:br>
              <a:rPr lang="ru-RU" sz="2200" b="1" dirty="0">
                <a:effectLst/>
              </a:rPr>
            </a:br>
            <a:endParaRPr lang="ru-RU" sz="2200" dirty="0"/>
          </a:p>
        </p:txBody>
      </p:sp>
      <p:sp>
        <p:nvSpPr>
          <p:cNvPr id="3" name="Подзаголовок 2"/>
          <p:cNvSpPr>
            <a:spLocks noGrp="1"/>
          </p:cNvSpPr>
          <p:nvPr>
            <p:ph type="subTitle" idx="1"/>
          </p:nvPr>
        </p:nvSpPr>
        <p:spPr>
          <a:xfrm>
            <a:off x="3073003" y="1236613"/>
            <a:ext cx="9525854" cy="5220066"/>
          </a:xfrm>
        </p:spPr>
        <p:txBody>
          <a:bodyPr>
            <a:normAutofit/>
          </a:bodyPr>
          <a:lstStyle/>
          <a:p>
            <a:pPr algn="just"/>
            <a:endParaRPr lang="ru-RU" sz="2400" dirty="0"/>
          </a:p>
          <a:p>
            <a:pPr algn="just"/>
            <a:endParaRPr lang="ru-RU" dirty="0"/>
          </a:p>
          <a:p>
            <a:pPr algn="just"/>
            <a:endParaRPr lang="ru-RU" dirty="0"/>
          </a:p>
        </p:txBody>
      </p:sp>
      <p:pic>
        <p:nvPicPr>
          <p:cNvPr id="4098" name="Изображение 6">
            <a:extLst>
              <a:ext uri="{FF2B5EF4-FFF2-40B4-BE49-F238E27FC236}">
                <a16:creationId xmlns:a16="http://schemas.microsoft.com/office/drawing/2014/main" id="{3409B39C-7BAC-4D74-ACA5-A4D109FE1BCB}"/>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962150" y="476672"/>
            <a:ext cx="6498282" cy="612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6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4</a:t>
            </a:r>
            <a:r>
              <a:rPr lang="en-US" sz="2000" b="1" dirty="0">
                <a:effectLst/>
              </a:rPr>
              <a:t>.</a:t>
            </a:r>
            <a:r>
              <a:rPr lang="uk-UA" sz="2000" b="1" dirty="0">
                <a:effectLst/>
              </a:rPr>
              <a:t> </a:t>
            </a:r>
            <a:r>
              <a:rPr lang="uk-UA" sz="2200" b="1" dirty="0">
                <a:effectLst/>
              </a:rPr>
              <a:t>Особливості складання Звіту про прибутки та збитки. </a:t>
            </a:r>
            <a:br>
              <a:rPr lang="ru-RU" sz="2200" b="1" dirty="0">
                <a:effectLst/>
              </a:rPr>
            </a:br>
            <a:endParaRPr lang="ru-RU" sz="2200" dirty="0"/>
          </a:p>
        </p:txBody>
      </p:sp>
      <p:sp>
        <p:nvSpPr>
          <p:cNvPr id="3" name="Подзаголовок 2"/>
          <p:cNvSpPr>
            <a:spLocks noGrp="1"/>
          </p:cNvSpPr>
          <p:nvPr>
            <p:ph type="subTitle" idx="1"/>
          </p:nvPr>
        </p:nvSpPr>
        <p:spPr>
          <a:xfrm>
            <a:off x="1115616" y="764704"/>
            <a:ext cx="7651576" cy="1296144"/>
          </a:xfrm>
        </p:spPr>
        <p:txBody>
          <a:bodyPr>
            <a:normAutofit fontScale="92500" lnSpcReduction="10000"/>
          </a:bodyPr>
          <a:lstStyle/>
          <a:p>
            <a:pPr algn="just"/>
            <a:r>
              <a:rPr lang="uk-UA" sz="1800" dirty="0">
                <a:effectLst/>
                <a:latin typeface="Times New Roman" panose="02020603050405020304" pitchFamily="18" charset="0"/>
                <a:ea typeface="TimesNewRoman"/>
              </a:rPr>
              <a:t>В країнах ЄС форма звіту про прибутки та збитки затверджується в національному масштабі та є єдиною для всіх підприємств. У таких країнах, як США, Англія, Канада та ін., форма звіту довільна щодо переліку доходів, витрат, їх деталізації та групування.</a:t>
            </a:r>
          </a:p>
          <a:p>
            <a:pPr algn="ctr"/>
            <a:r>
              <a:rPr lang="uk-UA" sz="1800" b="1" dirty="0">
                <a:effectLst/>
                <a:latin typeface="Times New Roman" panose="02020603050405020304" pitchFamily="18" charset="0"/>
                <a:ea typeface="TimesNewRoman,Bold"/>
              </a:rPr>
              <a:t>Звіт про прибутки та збитки </a:t>
            </a:r>
            <a:r>
              <a:rPr lang="uk-UA" sz="1800" b="1" dirty="0">
                <a:effectLst/>
                <a:latin typeface="Times New Roman" panose="02020603050405020304" pitchFamily="18" charset="0"/>
                <a:ea typeface="TimesNewRoman"/>
              </a:rPr>
              <a:t>(</a:t>
            </a:r>
            <a:r>
              <a:rPr lang="uk-UA" sz="1800" b="1" dirty="0">
                <a:effectLst/>
                <a:latin typeface="Times New Roman" panose="02020603050405020304" pitchFamily="18" charset="0"/>
                <a:ea typeface="TimesNewRoman,Bold"/>
              </a:rPr>
              <a:t>на прикладі звітності США</a:t>
            </a:r>
            <a:r>
              <a:rPr lang="uk-UA" sz="1800" b="1" dirty="0">
                <a:effectLst/>
                <a:latin typeface="Times New Roman" panose="02020603050405020304" pitchFamily="18" charset="0"/>
                <a:ea typeface="TimesNewRoman"/>
              </a:rPr>
              <a:t>), </a:t>
            </a:r>
            <a:r>
              <a:rPr lang="uk-UA" sz="1800" dirty="0">
                <a:effectLst/>
                <a:latin typeface="Times New Roman" panose="02020603050405020304" pitchFamily="18" charset="0"/>
                <a:ea typeface="TimesNewRoman"/>
              </a:rPr>
              <a:t>$</a:t>
            </a:r>
            <a:endParaRPr lang="ru-RU" sz="1800" dirty="0">
              <a:effectLst/>
              <a:latin typeface="Times New Roman" panose="02020603050405020304" pitchFamily="18" charset="0"/>
              <a:ea typeface="Times New Roman" panose="02020603050405020304" pitchFamily="18" charset="0"/>
            </a:endParaRPr>
          </a:p>
          <a:p>
            <a:pPr algn="just"/>
            <a:endParaRPr lang="ru-RU" sz="1800" dirty="0">
              <a:effectLst/>
              <a:latin typeface="Times New Roman" panose="02020603050405020304" pitchFamily="18" charset="0"/>
              <a:ea typeface="Times New Roman" panose="02020603050405020304" pitchFamily="18" charset="0"/>
            </a:endParaRPr>
          </a:p>
          <a:p>
            <a:pPr algn="just"/>
            <a:endParaRPr lang="ru-RU" dirty="0"/>
          </a:p>
          <a:p>
            <a:pPr algn="just"/>
            <a:endParaRPr lang="ru-RU" dirty="0"/>
          </a:p>
        </p:txBody>
      </p:sp>
      <p:pic>
        <p:nvPicPr>
          <p:cNvPr id="5123" name="Изображение 7">
            <a:extLst>
              <a:ext uri="{FF2B5EF4-FFF2-40B4-BE49-F238E27FC236}">
                <a16:creationId xmlns:a16="http://schemas.microsoft.com/office/drawing/2014/main" id="{27026C7E-6D95-4EFC-B7AD-A8F92992FD55}"/>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2659613" y="2060848"/>
            <a:ext cx="5038725"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587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4</a:t>
            </a:r>
            <a:r>
              <a:rPr lang="en-US" sz="2000" b="1" dirty="0">
                <a:effectLst/>
              </a:rPr>
              <a:t>.</a:t>
            </a:r>
            <a:r>
              <a:rPr lang="uk-UA" sz="2000" b="1" dirty="0">
                <a:effectLst/>
              </a:rPr>
              <a:t> </a:t>
            </a:r>
            <a:r>
              <a:rPr lang="uk-UA" sz="2200" b="1" dirty="0">
                <a:effectLst/>
              </a:rPr>
              <a:t>Особливості складання Звіту про прибутки та збитки. </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1296144"/>
          </a:xfrm>
        </p:spPr>
        <p:txBody>
          <a:bodyPr>
            <a:normAutofit fontScale="70000" lnSpcReduction="20000"/>
          </a:bodyPr>
          <a:lstStyle/>
          <a:p>
            <a:pPr indent="450215" algn="just"/>
            <a:r>
              <a:rPr lang="uk-UA" sz="1800" dirty="0">
                <a:effectLst/>
                <a:latin typeface="Times New Roman" panose="02020603050405020304" pitchFamily="18" charset="0"/>
                <a:ea typeface="TimesNewRoman"/>
              </a:rPr>
              <a:t>В Німеччині звіт про прибутки та збитки складається при використанні 2-х методів, таких як:</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метод загальних витрат</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NewRoman"/>
              </a:rPr>
              <a:t>метод прямих витрат</a:t>
            </a:r>
            <a:r>
              <a:rPr lang="uk-UA" sz="1800" dirty="0">
                <a:solidFill>
                  <a:srgbClr val="000000"/>
                </a:solidFill>
                <a:effectLst/>
                <a:latin typeface="Times New Roman" panose="02020603050405020304" pitchFamily="18" charset="0"/>
                <a:ea typeface="Times New Roman" panose="02020603050405020304" pitchFamily="18" charset="0"/>
              </a:rPr>
              <a:t>.</a:t>
            </a:r>
            <a:endParaRPr lang="ru-RU" sz="1800" dirty="0">
              <a:solidFill>
                <a:srgbClr val="000000"/>
              </a:solidFill>
              <a:effectLst/>
              <a:latin typeface="Times New Roman" panose="02020603050405020304" pitchFamily="18" charset="0"/>
              <a:ea typeface="Times New Roman" panose="02020603050405020304" pitchFamily="18" charset="0"/>
            </a:endParaRPr>
          </a:p>
          <a:p>
            <a:pPr algn="just"/>
            <a:r>
              <a:rPr lang="uk-UA" sz="1800" b="1" dirty="0">
                <a:effectLst/>
                <a:latin typeface="Times New Roman" panose="02020603050405020304" pitchFamily="18" charset="0"/>
                <a:ea typeface="TimesNewRoman"/>
              </a:rPr>
              <a:t>Особливості складання звіту про прибутки та збитки для підприємств Великобританії представлено в таблиці</a:t>
            </a:r>
            <a:endParaRPr lang="ru-RU" sz="1800" dirty="0">
              <a:effectLst/>
              <a:latin typeface="Times New Roman" panose="02020603050405020304" pitchFamily="18" charset="0"/>
              <a:ea typeface="Times New Roman" panose="02020603050405020304" pitchFamily="18" charset="0"/>
            </a:endParaRPr>
          </a:p>
          <a:p>
            <a:pPr algn="just"/>
            <a:endParaRPr lang="ru-RU" dirty="0"/>
          </a:p>
          <a:p>
            <a:pPr algn="just"/>
            <a:endParaRPr lang="ru-RU" dirty="0"/>
          </a:p>
        </p:txBody>
      </p:sp>
      <p:sp>
        <p:nvSpPr>
          <p:cNvPr id="6" name="Rectangle 5">
            <a:extLst>
              <a:ext uri="{FF2B5EF4-FFF2-40B4-BE49-F238E27FC236}">
                <a16:creationId xmlns:a16="http://schemas.microsoft.com/office/drawing/2014/main" id="{2FA6D4CC-2B5F-402C-8E0A-6FDA4682DF76}"/>
              </a:ext>
            </a:extLst>
          </p:cNvPr>
          <p:cNvSpPr>
            <a:spLocks noChangeArrowheads="1"/>
          </p:cNvSpPr>
          <p:nvPr/>
        </p:nvSpPr>
        <p:spPr bwMode="auto">
          <a:xfrm>
            <a:off x="2267744" y="18642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uk-UA" altLang="ru-RU" sz="1200" b="1" i="0" u="none" strike="noStrike" cap="none" normalizeH="0" baseline="0">
                <a:ln>
                  <a:noFill/>
                </a:ln>
                <a:solidFill>
                  <a:srgbClr val="000000"/>
                </a:solidFill>
                <a:effectLst/>
                <a:latin typeface="Arial" panose="020B0604020202020204" pitchFamily="34" charset="0"/>
                <a:ea typeface="TimesNewRoman,Bold" charset="-128"/>
              </a:rPr>
              <a:t>Звіт про прибутки та збитки</a:t>
            </a:r>
            <a:r>
              <a:rPr kumimoji="0" lang="uk-UA" altLang="ru-RU" sz="1200" b="1" i="0" u="none" strike="noStrike" cap="none" normalizeH="0" baseline="0">
                <a:ln>
                  <a:noFill/>
                </a:ln>
                <a:solidFill>
                  <a:srgbClr val="000000"/>
                </a:solidFill>
                <a:effectLst/>
                <a:latin typeface="Arial" panose="020B0604020202020204" pitchFamily="34" charset="0"/>
                <a:ea typeface="TimesNewRoman" charset="-128"/>
              </a:rPr>
              <a:t>(</a:t>
            </a:r>
            <a:r>
              <a:rPr kumimoji="0" lang="uk-UA" altLang="ru-RU" sz="1200" b="1" i="0" u="none" strike="noStrike" cap="none" normalizeH="0" baseline="0">
                <a:ln>
                  <a:noFill/>
                </a:ln>
                <a:solidFill>
                  <a:srgbClr val="000000"/>
                </a:solidFill>
                <a:effectLst/>
                <a:latin typeface="Arial" panose="020B0604020202020204" pitchFamily="34" charset="0"/>
                <a:ea typeface="TimesNewRoman,Bold" charset="-128"/>
              </a:rPr>
              <a:t>на прикладі звітності Великобританії</a:t>
            </a:r>
            <a:r>
              <a:rPr kumimoji="0" lang="uk-UA" altLang="ru-RU" sz="1200" b="1" i="0" u="none" strike="noStrike" cap="none" normalizeH="0" baseline="0">
                <a:ln>
                  <a:noFill/>
                </a:ln>
                <a:solidFill>
                  <a:srgbClr val="000000"/>
                </a:solidFill>
                <a:effectLst/>
                <a:latin typeface="Arial" panose="020B0604020202020204" pitchFamily="34" charset="0"/>
                <a:ea typeface="TimesNewRoman" charset="-128"/>
              </a:rPr>
              <a:t>)</a:t>
            </a:r>
            <a:endParaRPr kumimoji="0" lang="ru-RU" altLang="ru-RU" sz="800" b="0" i="0" u="none" strike="noStrike" cap="none" normalizeH="0" baseline="0">
              <a:ln>
                <a:noFill/>
              </a:ln>
              <a:solidFill>
                <a:schemeClr val="tx1"/>
              </a:solidFill>
              <a:effectLst/>
              <a:latin typeface="Arial" panose="020B0604020202020204"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anose="020B0604020202020204" pitchFamily="34" charset="0"/>
            </a:endParaRPr>
          </a:p>
        </p:txBody>
      </p:sp>
      <p:pic>
        <p:nvPicPr>
          <p:cNvPr id="6148" name="Изображение 8">
            <a:extLst>
              <a:ext uri="{FF2B5EF4-FFF2-40B4-BE49-F238E27FC236}">
                <a16:creationId xmlns:a16="http://schemas.microsoft.com/office/drawing/2014/main" id="{9FE0CD66-D178-4419-9003-41ABBF43BD16}"/>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2267744" y="2321496"/>
            <a:ext cx="5162550" cy="23241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349135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5</a:t>
            </a:r>
            <a:r>
              <a:rPr lang="en-US" sz="2000" b="1" dirty="0">
                <a:effectLst/>
              </a:rPr>
              <a:t>.</a:t>
            </a:r>
            <a:r>
              <a:rPr lang="uk-UA" sz="2000" b="1" dirty="0">
                <a:effectLst/>
              </a:rPr>
              <a:t> Методи складання Звіту про рух грошових коштів  </a:t>
            </a:r>
            <a:r>
              <a:rPr lang="uk-UA" sz="2200" b="1" dirty="0">
                <a:effectLst/>
              </a:rPr>
              <a:t> </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3744416"/>
          </a:xfrm>
        </p:spPr>
        <p:txBody>
          <a:bodyPr>
            <a:normAutofit fontScale="85000" lnSpcReduction="10000"/>
          </a:bodyPr>
          <a:lstStyle/>
          <a:p>
            <a:pPr indent="450215" algn="just"/>
            <a:r>
              <a:rPr lang="uk-UA" sz="1800" b="1" dirty="0">
                <a:effectLst/>
                <a:latin typeface="Times New Roman" panose="02020603050405020304" pitchFamily="18" charset="0"/>
                <a:ea typeface="Times New Roman" panose="02020603050405020304" pitchFamily="18" charset="0"/>
              </a:rPr>
              <a:t>Звіт про рух грошових коштів</a:t>
            </a:r>
            <a:r>
              <a:rPr lang="uk-UA" sz="1800" i="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обов</a:t>
            </a:r>
            <a:r>
              <a:rPr lang="uk-UA"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NewRoman"/>
              </a:rPr>
              <a:t>язкова форма фінансової звітності зарубіжних країн</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яка застосовується для надання інформації користувачам про те</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з яких джерел надходили гроші на підприємство</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за якими напрямами й на які цілі витрачалися гроші</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як змінився залишок грошових коштів за звітний період</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Звіт про рух грошових коштів є одним із основних елементів обов’язкової фінансової звітності, в якому відображається вплив операційної, інвестиційної і фінансової діяльності на грошові потоки компанії за звітний період. Він надає інформацію, яка доповнює Баланс та Звіт про прибутки та збитки і дає можливість користувачам оцінити чисте збільшення (або зменшення) грошових коштів за звітний період.</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
              </a:rPr>
              <a:t>Дана форма фінансової звітності складається всіма підприємствами крім:</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1. Підприємств малого бізнесу.</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2. Підприємств, які знаходяться на дотації держави.</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Методика складання та зміст Звіту про рух грошових коштів регулює МСБО 7 «Звіт про рух грошових коштів» (МСБО 7). </a:t>
            </a:r>
            <a:endParaRPr lang="ru-RU" sz="1800" dirty="0">
              <a:effectLst/>
              <a:latin typeface="Times New Roman" panose="02020603050405020304" pitchFamily="18" charset="0"/>
              <a:ea typeface="Times New Roman" panose="02020603050405020304" pitchFamily="18" charset="0"/>
            </a:endParaRPr>
          </a:p>
          <a:p>
            <a:pPr indent="450215" algn="just"/>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664460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5</a:t>
            </a:r>
            <a:r>
              <a:rPr lang="en-US" sz="2000" b="1" dirty="0">
                <a:effectLst/>
              </a:rPr>
              <a:t>.</a:t>
            </a:r>
            <a:r>
              <a:rPr lang="uk-UA" sz="2000" b="1" dirty="0">
                <a:effectLst/>
              </a:rPr>
              <a:t> Методи складання Звіту про рух грошових коштів  </a:t>
            </a:r>
            <a:r>
              <a:rPr lang="uk-UA" sz="2200" b="1" dirty="0">
                <a:effectLst/>
              </a:rPr>
              <a:t> </a:t>
            </a:r>
            <a:br>
              <a:rPr lang="ru-RU" sz="2200" b="1" dirty="0">
                <a:effectLst/>
              </a:rPr>
            </a:br>
            <a:endParaRPr lang="ru-RU" sz="2200" dirty="0"/>
          </a:p>
        </p:txBody>
      </p:sp>
      <p:sp>
        <p:nvSpPr>
          <p:cNvPr id="3" name="Подзаголовок 2"/>
          <p:cNvSpPr>
            <a:spLocks noGrp="1"/>
          </p:cNvSpPr>
          <p:nvPr>
            <p:ph type="subTitle" idx="1"/>
          </p:nvPr>
        </p:nvSpPr>
        <p:spPr>
          <a:xfrm>
            <a:off x="1115616" y="620688"/>
            <a:ext cx="7651576" cy="3744416"/>
          </a:xfrm>
        </p:spPr>
        <p:txBody>
          <a:bodyPr>
            <a:normAutofit fontScale="92500" lnSpcReduction="20000"/>
          </a:bodyPr>
          <a:lstStyle/>
          <a:p>
            <a:pPr indent="450215" algn="just"/>
            <a:r>
              <a:rPr lang="uk-UA" sz="1800" b="1" dirty="0">
                <a:effectLst/>
                <a:latin typeface="Times New Roman" panose="02020603050405020304" pitchFamily="18" charset="0"/>
                <a:ea typeface="TimesNewRoman"/>
              </a:rPr>
              <a:t>Звіт про рух грошових коштів складається прямим чи непрямим методом.</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 New Roman" panose="02020603050405020304" pitchFamily="18" charset="0"/>
              </a:rPr>
              <a:t>1. </a:t>
            </a:r>
            <a:r>
              <a:rPr lang="uk-UA" sz="1800" b="1" dirty="0">
                <a:effectLst/>
                <a:latin typeface="Times New Roman" panose="02020603050405020304" pitchFamily="18" charset="0"/>
                <a:ea typeface="TimesNewRoman,Bold"/>
              </a:rPr>
              <a:t>Прямий метод </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є найбільш поширеним в зарубіжній практиці і найчастіше використовується на тих підприємствах які ведуть основну діяльність</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При прямому методі спочатку визначається сума надходжень грошових коштів</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потім визначається сума вибуття грошових коштів та різниця між надходженням і вибуттям представить нам інформацію про приріст </a:t>
            </a:r>
            <a:r>
              <a:rPr lang="uk-UA"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NewRoman"/>
              </a:rPr>
              <a:t>відтік</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готівки</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У звіті при використанні прямого методу стаття </a:t>
            </a:r>
            <a:r>
              <a:rPr lang="uk-UA"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NewRoman"/>
              </a:rPr>
              <a:t>Приріст </a:t>
            </a:r>
            <a:r>
              <a:rPr lang="uk-UA"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NewRoman"/>
              </a:rPr>
              <a:t>відтік</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грошових коштів</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деталізується наступним чином</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1. </a:t>
            </a:r>
            <a:r>
              <a:rPr lang="uk-UA" sz="1800" dirty="0">
                <a:effectLst/>
                <a:latin typeface="Times New Roman" panose="02020603050405020304" pitchFamily="18" charset="0"/>
                <a:ea typeface="TimesNewRoman"/>
              </a:rPr>
              <a:t>Грошові кошти</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отримані від покупця</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2. </a:t>
            </a:r>
            <a:r>
              <a:rPr lang="uk-UA" sz="1800" dirty="0">
                <a:effectLst/>
                <a:latin typeface="Times New Roman" panose="02020603050405020304" pitchFamily="18" charset="0"/>
                <a:ea typeface="TimesNewRoman"/>
              </a:rPr>
              <a:t>Грошові кошти</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сплачені постачальнику</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3. </a:t>
            </a:r>
            <a:r>
              <a:rPr lang="uk-UA" sz="1800" dirty="0">
                <a:effectLst/>
                <a:latin typeface="Times New Roman" panose="02020603050405020304" pitchFamily="18" charset="0"/>
                <a:ea typeface="TimesNewRoman"/>
              </a:rPr>
              <a:t>Грошові кошти</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виплачені працівникам</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942891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5</a:t>
            </a:r>
            <a:r>
              <a:rPr lang="en-US" sz="2000" b="1" dirty="0">
                <a:effectLst/>
              </a:rPr>
              <a:t>.</a:t>
            </a:r>
            <a:r>
              <a:rPr lang="uk-UA" sz="2000" b="1" dirty="0">
                <a:effectLst/>
              </a:rPr>
              <a:t> Методи складання Звіту про рух грошових коштів  </a:t>
            </a:r>
            <a:r>
              <a:rPr lang="uk-UA" sz="2200" b="1" dirty="0">
                <a:effectLst/>
              </a:rPr>
              <a:t> </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766732"/>
            <a:ext cx="7080174" cy="5324535"/>
          </a:xfrm>
          <a:prstGeom prst="rect">
            <a:avLst/>
          </a:prstGeom>
          <a:noFill/>
        </p:spPr>
        <p:txBody>
          <a:bodyPr wrap="square">
            <a:spAutoFit/>
          </a:bodyPr>
          <a:lstStyle/>
          <a:p>
            <a:pPr indent="450215" algn="just"/>
            <a:r>
              <a:rPr lang="uk-UA" sz="1700" b="1" dirty="0">
                <a:solidFill>
                  <a:schemeClr val="tx2">
                    <a:shade val="30000"/>
                    <a:satMod val="150000"/>
                  </a:schemeClr>
                </a:solidFill>
                <a:latin typeface="Times New Roman" panose="02020603050405020304" pitchFamily="18" charset="0"/>
              </a:rPr>
              <a:t>2. Непрямий метод </a:t>
            </a:r>
            <a:r>
              <a:rPr lang="uk-UA" sz="1700" dirty="0">
                <a:solidFill>
                  <a:schemeClr val="tx2">
                    <a:shade val="30000"/>
                    <a:satMod val="150000"/>
                  </a:schemeClr>
                </a:solidFill>
                <a:latin typeface="Times New Roman" panose="02020603050405020304" pitchFamily="18" charset="0"/>
              </a:rPr>
              <a:t>- використовується найчастіше тими підприємствами, які крім основної діяльності ведуть ще фінансову та інвестиційну діяльність.</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Незважаючи на складну методику, даний метод також поширений у вітчизняній і зарубіжній практиці, оскільки він дає можливість отримати інформацію про рух грошових коштів з різних видів діяльності.</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При непрямому методі проводиться:</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1. Коригування прибутку на показники, які впливають на фінансовий результат, але не впливають на потік готівки. Таким показником є - амортизація. Амортизація є статтею витрат, а також бухгалтерським записом, але не є грошовими коштами. Тому в звіті «</a:t>
            </a:r>
            <a:r>
              <a:rPr lang="uk-UA" sz="1700" dirty="0" err="1">
                <a:solidFill>
                  <a:schemeClr val="tx2">
                    <a:shade val="30000"/>
                    <a:satMod val="150000"/>
                  </a:schemeClr>
                </a:solidFill>
                <a:latin typeface="Times New Roman" panose="02020603050405020304" pitchFamily="18" charset="0"/>
              </a:rPr>
              <a:t>Cash-flow</a:t>
            </a:r>
            <a:r>
              <a:rPr lang="uk-UA" sz="1700" dirty="0">
                <a:solidFill>
                  <a:schemeClr val="tx2">
                    <a:shade val="30000"/>
                    <a:satMod val="150000"/>
                  </a:schemeClr>
                </a:solidFill>
                <a:latin typeface="Times New Roman" panose="02020603050405020304" pitchFamily="18" charset="0"/>
              </a:rPr>
              <a:t>» сума амортизації завжди додається до чистого прибутку.</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2. Коригування на суму прибутку або збитку від продажу активів (тільки грошові надходження при продажу активів, є грошовим потоком).</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При коригуванні прибуток буде - відніматися, а збиток - додаватися.</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При складанні звіту «</a:t>
            </a:r>
            <a:r>
              <a:rPr lang="uk-UA" sz="1700" dirty="0" err="1">
                <a:solidFill>
                  <a:schemeClr val="tx2">
                    <a:shade val="30000"/>
                    <a:satMod val="150000"/>
                  </a:schemeClr>
                </a:solidFill>
                <a:latin typeface="Times New Roman" panose="02020603050405020304" pitchFamily="18" charset="0"/>
              </a:rPr>
              <a:t>Cash-flow</a:t>
            </a:r>
            <a:r>
              <a:rPr lang="uk-UA" sz="1700" dirty="0">
                <a:solidFill>
                  <a:schemeClr val="tx2">
                    <a:shade val="30000"/>
                    <a:satMod val="150000"/>
                  </a:schemeClr>
                </a:solidFill>
                <a:latin typeface="Times New Roman" panose="02020603050405020304" pitchFamily="18" charset="0"/>
              </a:rPr>
              <a:t>» в зарубіжній практиці необхідно пам’ятати:</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а) податки виплачуються протягом 9 місяців після звітного періоду;</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б) дивіденди виплачуються в наступному звітному році після звітного періоду.</a:t>
            </a:r>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301214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4365104"/>
            <a:ext cx="7406640" cy="2088232"/>
          </a:xfrm>
        </p:spPr>
        <p:txBody>
          <a:bodyPr>
            <a:normAutofit fontScale="90000"/>
          </a:bodyPr>
          <a:lstStyle/>
          <a:p>
            <a:pPr indent="450215"/>
            <a:r>
              <a:rPr lang="uk-UA" sz="2700" b="1" dirty="0">
                <a:effectLst/>
              </a:rPr>
              <a:t>План</a:t>
            </a:r>
            <a:r>
              <a:rPr lang="uk-UA" sz="2400" b="1" dirty="0">
                <a:effectLst/>
              </a:rPr>
              <a:t>:</a:t>
            </a:r>
            <a:br>
              <a:rPr lang="en-US" sz="2400" b="1" dirty="0">
                <a:effectLst/>
              </a:rPr>
            </a:br>
            <a:br>
              <a:rPr lang="uk-UA" sz="2400" b="1" dirty="0">
                <a:effectLst/>
              </a:rPr>
            </a:br>
            <a:r>
              <a:rPr lang="uk-UA" sz="2400" b="1" dirty="0">
                <a:effectLst/>
              </a:rPr>
              <a:t>1.</a:t>
            </a:r>
            <a:r>
              <a:rPr lang="uk-UA" sz="1800" dirty="0">
                <a:solidFill>
                  <a:srgbClr val="000000"/>
                </a:solidFill>
                <a:effectLst/>
                <a:latin typeface="Times New Roman" panose="02020603050405020304" pitchFamily="18" charset="0"/>
                <a:ea typeface="Times New Roman" panose="02020603050405020304" pitchFamily="18" charset="0"/>
              </a:rPr>
              <a:t> </a:t>
            </a:r>
            <a:r>
              <a:rPr lang="uk-UA" sz="2700" b="1" dirty="0">
                <a:effectLst/>
              </a:rPr>
              <a:t>Призначення, зміст та структура звітності фірми</a:t>
            </a:r>
            <a:br>
              <a:rPr lang="en-US" sz="2700" b="1" dirty="0">
                <a:effectLst/>
              </a:rPr>
            </a:br>
            <a:r>
              <a:rPr lang="ru-RU" sz="2700" b="1" dirty="0">
                <a:effectLst/>
              </a:rPr>
              <a:t>2. </a:t>
            </a:r>
            <a:r>
              <a:rPr lang="uk-UA" sz="2700" b="1" dirty="0">
                <a:effectLst/>
              </a:rPr>
              <a:t>Загальні вимоги до фінансової звітності </a:t>
            </a:r>
            <a:br>
              <a:rPr lang="ru-RU" sz="2700" b="1" dirty="0">
                <a:effectLst/>
              </a:rPr>
            </a:br>
            <a:r>
              <a:rPr lang="en-US" sz="2700" b="1" dirty="0">
                <a:effectLst/>
              </a:rPr>
              <a:t>3</a:t>
            </a:r>
            <a:r>
              <a:rPr lang="uk-UA" sz="2700" b="1" dirty="0">
                <a:effectLst/>
              </a:rPr>
              <a:t>.</a:t>
            </a:r>
            <a:r>
              <a:rPr lang="en-US" sz="2700" b="1" dirty="0">
                <a:effectLst/>
              </a:rPr>
              <a:t> </a:t>
            </a:r>
            <a:r>
              <a:rPr lang="uk-UA" sz="2700" b="1" dirty="0">
                <a:effectLst/>
              </a:rPr>
              <a:t>Бухгалтерський баланс підприємств зарубіжних країн. </a:t>
            </a:r>
            <a:br>
              <a:rPr lang="ru-RU" sz="2700" b="1" dirty="0">
                <a:effectLst/>
              </a:rPr>
            </a:br>
            <a:r>
              <a:rPr lang="en-US" sz="2700" b="1" dirty="0">
                <a:effectLst/>
              </a:rPr>
              <a:t>4. </a:t>
            </a:r>
            <a:r>
              <a:rPr lang="uk-UA" sz="2700" b="1" dirty="0">
                <a:effectLst/>
              </a:rPr>
              <a:t>Особливості складання Звіту про прибутки та збитки. </a:t>
            </a:r>
            <a:br>
              <a:rPr lang="ru-RU" sz="2700" b="1" dirty="0">
                <a:effectLst/>
              </a:rPr>
            </a:br>
            <a:r>
              <a:rPr lang="en-US" sz="2700" b="1" dirty="0">
                <a:effectLst/>
              </a:rPr>
              <a:t>5. </a:t>
            </a:r>
            <a:r>
              <a:rPr lang="uk-UA" sz="2700" b="1" dirty="0">
                <a:effectLst/>
              </a:rPr>
              <a:t>Методи складання Звіту про рух грошових коштів. </a:t>
            </a:r>
            <a:br>
              <a:rPr lang="ru-RU" sz="2700" b="1" dirty="0">
                <a:effectLst/>
              </a:rPr>
            </a:br>
            <a:r>
              <a:rPr lang="en-US" sz="2700" b="1" dirty="0">
                <a:effectLst/>
              </a:rPr>
              <a:t>6</a:t>
            </a:r>
            <a:r>
              <a:rPr lang="uk-UA" sz="2700" b="1" dirty="0">
                <a:effectLst/>
              </a:rPr>
              <a:t>. Методика складання Звіту про зміни у власному капіталі. </a:t>
            </a:r>
            <a:br>
              <a:rPr lang="ru-RU" sz="2700" b="1" dirty="0">
                <a:effectLst/>
              </a:rPr>
            </a:br>
            <a:r>
              <a:rPr lang="en-US" sz="2700" b="1" dirty="0">
                <a:effectLst/>
              </a:rPr>
              <a:t>7</a:t>
            </a:r>
            <a:r>
              <a:rPr lang="uk-UA" sz="2700" b="1" dirty="0">
                <a:effectLst/>
              </a:rPr>
              <a:t>. Типи компаній та їх вплив на процес складання звітності</a:t>
            </a:r>
            <a:r>
              <a:rPr lang="uk-UA" sz="1800" dirty="0">
                <a:effectLst/>
                <a:latin typeface="Times New Roman" panose="02020603050405020304" pitchFamily="18" charset="0"/>
                <a:ea typeface="Times New Roman" panose="02020603050405020304" pitchFamily="18" charset="0"/>
              </a:rPr>
              <a:t>.</a:t>
            </a:r>
            <a:br>
              <a:rPr lang="ru-RU" sz="1800" dirty="0">
                <a:effectLst/>
                <a:latin typeface="Times New Roman" panose="02020603050405020304" pitchFamily="18" charset="0"/>
                <a:ea typeface="Times New Roman" panose="02020603050405020304" pitchFamily="18" charset="0"/>
              </a:rPr>
            </a:br>
            <a:br>
              <a:rPr lang="ru-RU" sz="2700" dirty="0">
                <a:effectLst/>
              </a:rPr>
            </a:br>
            <a:br>
              <a:rPr lang="ru-RU" sz="2400" dirty="0">
                <a:effectLst/>
              </a:rPr>
            </a:br>
            <a:br>
              <a:rPr lang="ru-RU" sz="2400" dirty="0">
                <a:effectLst/>
              </a:rPr>
            </a:br>
            <a:endParaRPr lang="ru-RU" sz="2400" dirty="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6</a:t>
            </a:r>
            <a:r>
              <a:rPr lang="en-US" sz="2000" b="1" dirty="0">
                <a:effectLst/>
              </a:rPr>
              <a:t>.</a:t>
            </a:r>
            <a:r>
              <a:rPr lang="uk-UA" sz="2000" b="1" dirty="0">
                <a:effectLst/>
              </a:rPr>
              <a:t> Методи складання Звіту про зміни у власному капіталі</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766732"/>
            <a:ext cx="7080174" cy="5586145"/>
          </a:xfrm>
          <a:prstGeom prst="rect">
            <a:avLst/>
          </a:prstGeom>
          <a:noFill/>
        </p:spPr>
        <p:txBody>
          <a:bodyPr wrap="square">
            <a:spAutoFit/>
          </a:bodyPr>
          <a:lstStyle/>
          <a:p>
            <a:pPr indent="450215" algn="just"/>
            <a:r>
              <a:rPr lang="uk-UA" sz="1700" dirty="0">
                <a:solidFill>
                  <a:schemeClr val="tx2">
                    <a:shade val="30000"/>
                    <a:satMod val="150000"/>
                  </a:schemeClr>
                </a:solidFill>
                <a:latin typeface="Times New Roman" panose="02020603050405020304" pitchFamily="18" charset="0"/>
              </a:rPr>
              <a:t>Важливою складовою фінансової звітності зарубіжних підприємств є </a:t>
            </a:r>
            <a:r>
              <a:rPr lang="uk-UA" sz="1700" b="1" dirty="0">
                <a:solidFill>
                  <a:schemeClr val="tx2">
                    <a:shade val="30000"/>
                    <a:satMod val="150000"/>
                  </a:schemeClr>
                </a:solidFill>
                <a:latin typeface="Times New Roman" panose="02020603050405020304" pitchFamily="18" charset="0"/>
              </a:rPr>
              <a:t>Звіт про зміни у власному капіталі, </a:t>
            </a:r>
            <a:r>
              <a:rPr lang="uk-UA" sz="1700" dirty="0">
                <a:solidFill>
                  <a:schemeClr val="tx2">
                    <a:shade val="30000"/>
                    <a:satMod val="150000"/>
                  </a:schemeClr>
                </a:solidFill>
                <a:latin typeface="Times New Roman" panose="02020603050405020304" pitchFamily="18" charset="0"/>
              </a:rPr>
              <a:t>який містить інформацію про всі зміни у власному капіталі протягом звітного періоду внаслідок операцій з власниками капіталу, а також впливу статей доходів та витрат, прибутку або збитку, які визнаються безпосередньо у складі власного капіталу. </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Звіт має велике практичне значення у забезпеченні корисною інформацією про їхні власні фінансові ресурси всіх зацікавлених користувачів..</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Вимоги щодо подання інформації про зміни у власному капіталі викладено у Міжнародному стандарті бухгалтерського обліку 1 «Подання фінансових звітів» (МСБО 1). </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Крім того, у Звіті про зміни у власному капіталі або в Примітках підприємства повинні подавати інформацію про:</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операції з власниками капіталу та виплати власникам дивідендів;</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залишки нерозподіленого прибутку (непокритого збитку) на початок і кінець звітного періоду, а також зміни за період;</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узгодження балансової вартості кожного класу вкладеного капіталу і кожного резерву на початок і кінець звітного періоду з відображенням кожної зміни окремо.</a:t>
            </a:r>
            <a:endParaRPr lang="ru-RU" sz="1700" dirty="0">
              <a:solidFill>
                <a:schemeClr val="tx2">
                  <a:shade val="30000"/>
                  <a:satMod val="150000"/>
                </a:schemeClr>
              </a:solidFill>
              <a:latin typeface="Times New Roman" panose="02020603050405020304" pitchFamily="18" charset="0"/>
            </a:endParaRPr>
          </a:p>
          <a:p>
            <a:r>
              <a:rPr lang="uk-UA" sz="1700" dirty="0">
                <a:solidFill>
                  <a:schemeClr val="tx2">
                    <a:shade val="30000"/>
                    <a:satMod val="150000"/>
                  </a:schemeClr>
                </a:solidFill>
                <a:latin typeface="Times New Roman" panose="02020603050405020304" pitchFamily="18" charset="0"/>
              </a:rPr>
              <a:t>Таким чином, МСБО 1 передбачає два підходи до подання інформації у Звіті про зміни у власному капіталі </a:t>
            </a:r>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2138424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6</a:t>
            </a:r>
            <a:r>
              <a:rPr lang="en-US" sz="2000" b="1" dirty="0">
                <a:effectLst/>
              </a:rPr>
              <a:t>.</a:t>
            </a:r>
            <a:r>
              <a:rPr lang="uk-UA" sz="2000" b="1" dirty="0">
                <a:effectLst/>
              </a:rPr>
              <a:t> Методи складання Звіту про зміни у власному капіталі</a:t>
            </a:r>
            <a:br>
              <a:rPr lang="ru-RU" sz="2200" b="1" dirty="0">
                <a:effectLst/>
              </a:rPr>
            </a:br>
            <a:endParaRPr lang="ru-RU" sz="2200" dirty="0"/>
          </a:p>
        </p:txBody>
      </p:sp>
      <p:sp>
        <p:nvSpPr>
          <p:cNvPr id="3" name="Подзаголовок 2"/>
          <p:cNvSpPr>
            <a:spLocks noGrp="1"/>
          </p:cNvSpPr>
          <p:nvPr>
            <p:ph type="subTitle" idx="1"/>
          </p:nvPr>
        </p:nvSpPr>
        <p:spPr>
          <a:xfrm>
            <a:off x="3104976" y="1498229"/>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766732"/>
            <a:ext cx="7080174" cy="353943"/>
          </a:xfrm>
          <a:prstGeom prst="rect">
            <a:avLst/>
          </a:prstGeom>
          <a:noFill/>
        </p:spPr>
        <p:txBody>
          <a:bodyPr wrap="square">
            <a:spAutoFit/>
          </a:bodyPr>
          <a:lstStyle/>
          <a:p>
            <a:pPr indent="450215" algn="just"/>
            <a:endParaRPr lang="ru-RU" sz="1700" dirty="0">
              <a:solidFill>
                <a:schemeClr val="tx2">
                  <a:shade val="30000"/>
                  <a:satMod val="150000"/>
                </a:schemeClr>
              </a:solidFill>
              <a:latin typeface="Times New Roman" panose="02020603050405020304" pitchFamily="18" charset="0"/>
            </a:endParaRPr>
          </a:p>
        </p:txBody>
      </p:sp>
      <p:pic>
        <p:nvPicPr>
          <p:cNvPr id="9218" name="Изображение 9">
            <a:extLst>
              <a:ext uri="{FF2B5EF4-FFF2-40B4-BE49-F238E27FC236}">
                <a16:creationId xmlns:a16="http://schemas.microsoft.com/office/drawing/2014/main" id="{75008767-B9F5-40CE-A4D8-8D645DA6BAE5}"/>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2066131" y="954312"/>
            <a:ext cx="4810125"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706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6</a:t>
            </a:r>
            <a:r>
              <a:rPr lang="en-US" sz="2000" b="1" dirty="0">
                <a:effectLst/>
              </a:rPr>
              <a:t>.</a:t>
            </a:r>
            <a:r>
              <a:rPr lang="uk-UA" sz="2000" b="1" dirty="0">
                <a:effectLst/>
              </a:rPr>
              <a:t> Методи складання Звіту про зміни у власному капіталі</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620688"/>
            <a:ext cx="7080174" cy="6370975"/>
          </a:xfrm>
          <a:prstGeom prst="rect">
            <a:avLst/>
          </a:prstGeom>
          <a:noFill/>
        </p:spPr>
        <p:txBody>
          <a:bodyPr wrap="square">
            <a:spAutoFit/>
          </a:bodyPr>
          <a:lstStyle/>
          <a:p>
            <a:pPr indent="450215" algn="just"/>
            <a:r>
              <a:rPr lang="uk-UA" sz="1700" dirty="0">
                <a:solidFill>
                  <a:schemeClr val="tx2">
                    <a:shade val="30000"/>
                    <a:satMod val="150000"/>
                  </a:schemeClr>
                </a:solidFill>
                <a:latin typeface="Times New Roman" panose="02020603050405020304" pitchFamily="18" charset="0"/>
              </a:rPr>
              <a:t>При застосуванні першого підходу у Звіті про зміни у власному капіталі узагальнюються абсолютно всі зміни за звітний період. Цей звіт має форму таблиці, в якій узгоджується сальдо кожного компоненту власного капіталу на початок і кінець звітного періоду.</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Другий варіант передбачає подання звіту про визнані прибутки та збитки, в якому наводиться:</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чистий прибуток, або збиток за певний період;</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кожна стаття доходу (прибутку) і витрат (збитків), яка</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відповідно до вимог МСБО відбивається безпосередньо у складі власного капіталу;</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сукупний вплив змін в обліковій політиці та виправлення суттєвих помилок, передбачених МСБО 8.</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Такий звіт показує тільки всеохоплюючий прибуток, а все інші зміни у власному капіталі (інвестиції учасників, розподіл прибутку між ними та ін.) розкривається в примітках до фінансових звітів.</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У багатьох країнах світу обов’язковою складовою фінансової звітності є Примітки до фінансових звітів (</a:t>
            </a:r>
            <a:r>
              <a:rPr lang="uk-UA" sz="1700" dirty="0" err="1">
                <a:solidFill>
                  <a:schemeClr val="tx2">
                    <a:shade val="30000"/>
                    <a:satMod val="150000"/>
                  </a:schemeClr>
                </a:solidFill>
                <a:latin typeface="Times New Roman" panose="02020603050405020304" pitchFamily="18" charset="0"/>
              </a:rPr>
              <a:t>Notes</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Comprising</a:t>
            </a:r>
            <a:r>
              <a:rPr lang="uk-UA" sz="1700" dirty="0">
                <a:solidFill>
                  <a:schemeClr val="tx2">
                    <a:shade val="30000"/>
                    <a:satMod val="150000"/>
                  </a:schemeClr>
                </a:solidFill>
                <a:latin typeface="Times New Roman" panose="02020603050405020304" pitchFamily="18" charset="0"/>
              </a:rPr>
              <a:t> a </a:t>
            </a:r>
            <a:r>
              <a:rPr lang="uk-UA" sz="1700" dirty="0" err="1">
                <a:solidFill>
                  <a:schemeClr val="tx2">
                    <a:shade val="30000"/>
                    <a:satMod val="150000"/>
                  </a:schemeClr>
                </a:solidFill>
                <a:latin typeface="Times New Roman" panose="02020603050405020304" pitchFamily="18" charset="0"/>
              </a:rPr>
              <a:t>Summary</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of</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Significant</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Accounting</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Holicies</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and</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Jther</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Explanatory</a:t>
            </a:r>
            <a:r>
              <a:rPr lang="uk-UA" sz="1700" dirty="0">
                <a:solidFill>
                  <a:schemeClr val="tx2">
                    <a:shade val="30000"/>
                    <a:satMod val="150000"/>
                  </a:schemeClr>
                </a:solidFill>
                <a:latin typeface="Times New Roman" panose="02020603050405020304" pitchFamily="18" charset="0"/>
              </a:rPr>
              <a:t> </a:t>
            </a:r>
            <a:r>
              <a:rPr lang="uk-UA" sz="1700" dirty="0" err="1">
                <a:solidFill>
                  <a:schemeClr val="tx2">
                    <a:shade val="30000"/>
                    <a:satMod val="150000"/>
                  </a:schemeClr>
                </a:solidFill>
                <a:latin typeface="Times New Roman" panose="02020603050405020304" pitchFamily="18" charset="0"/>
              </a:rPr>
              <a:t>Notes</a:t>
            </a:r>
            <a:r>
              <a:rPr lang="uk-UA" sz="1700" dirty="0">
                <a:solidFill>
                  <a:schemeClr val="tx2">
                    <a:shade val="30000"/>
                    <a:satMod val="150000"/>
                  </a:schemeClr>
                </a:solidFill>
                <a:latin typeface="Times New Roman" panose="02020603050405020304" pitchFamily="18" charset="0"/>
              </a:rPr>
              <a:t>), які містять систему показників і пояснень, що забезпечують розшифровку, деталізацію та обґрунтування окремих її статей. Вони містять суттєву інформацію, що впливає на фінансовий стан та фінансові результати діяльності підприємства. Стандартного формату Приміток до фінансових звітів у зарубіжних країнах немає.</a:t>
            </a:r>
            <a:endParaRPr lang="ru-RU" sz="1700" dirty="0">
              <a:solidFill>
                <a:schemeClr val="tx2">
                  <a:shade val="30000"/>
                  <a:satMod val="150000"/>
                </a:schemeClr>
              </a:solidFill>
              <a:latin typeface="Times New Roman" panose="02020603050405020304" pitchFamily="18" charset="0"/>
            </a:endParaRPr>
          </a:p>
          <a:p>
            <a:pPr indent="450215" algn="just"/>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1686404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6. Методи складання Звіту про зміни у власному капіталі</a:t>
            </a:r>
            <a:br>
              <a:rPr lang="ru-RU" sz="2200" b="1" dirty="0">
                <a:effectLst/>
              </a:rPr>
            </a:b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620688"/>
            <a:ext cx="7080174" cy="4278094"/>
          </a:xfrm>
          <a:prstGeom prst="rect">
            <a:avLst/>
          </a:prstGeom>
          <a:noFill/>
        </p:spPr>
        <p:txBody>
          <a:bodyPr wrap="square">
            <a:spAutoFit/>
          </a:bodyPr>
          <a:lstStyle/>
          <a:p>
            <a:pPr indent="450215" algn="just"/>
            <a:r>
              <a:rPr lang="uk-UA" sz="1700" dirty="0">
                <a:solidFill>
                  <a:schemeClr val="tx2">
                    <a:shade val="30000"/>
                    <a:satMod val="150000"/>
                  </a:schemeClr>
                </a:solidFill>
                <a:latin typeface="Times New Roman" panose="02020603050405020304" pitchFamily="18" charset="0"/>
              </a:rPr>
              <a:t>Вимоги до складу та порядку подання Приміток до фінансових звітів викладені у МСБО 1. Згідно з цим стандартом у примітках слід наводити інформацію:</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про основи складання фінансової звітності та облікову політику підприємства;</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яка не розкривається в інших формах фінансової звітності, але є обов’язковою для подання у відповідності з Міжнародними стандартами бухгалтерського обліку і фінансової звітності;</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яка не наводиться в інших формах фінансової звітності, але є необхідною для </a:t>
            </a:r>
            <a:endParaRPr lang="ru-RU" sz="1700" dirty="0">
              <a:solidFill>
                <a:schemeClr val="tx2">
                  <a:shade val="30000"/>
                  <a:satMod val="150000"/>
                </a:schemeClr>
              </a:solidFill>
              <a:latin typeface="Times New Roman" panose="02020603050405020304" pitchFamily="18" charset="0"/>
            </a:endParaRPr>
          </a:p>
          <a:p>
            <a:pPr algn="just"/>
            <a:r>
              <a:rPr lang="uk-UA" sz="1700" dirty="0">
                <a:solidFill>
                  <a:schemeClr val="tx2">
                    <a:shade val="30000"/>
                    <a:satMod val="150000"/>
                  </a:schemeClr>
                </a:solidFill>
                <a:latin typeface="Times New Roman" panose="02020603050405020304" pitchFamily="18" charset="0"/>
              </a:rPr>
              <a:t>забезпечення достовірності, точності оцінки фінансового стану підприємства, аналізу фінансових результатів його діяльності, для розшифровки, деталізації сум, наведених за окремими статтями Балансу, Звіту про прибутки та збитки, Звіту про рух грошових коштів, Звіту про зміни у власному капіталі.</a:t>
            </a:r>
            <a:endParaRPr lang="ru-RU" sz="1700" dirty="0">
              <a:solidFill>
                <a:schemeClr val="tx2">
                  <a:shade val="30000"/>
                  <a:satMod val="150000"/>
                </a:schemeClr>
              </a:solidFill>
              <a:latin typeface="Times New Roman" panose="02020603050405020304" pitchFamily="18" charset="0"/>
            </a:endParaRPr>
          </a:p>
          <a:p>
            <a:pPr indent="450215" algn="just"/>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284461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7</a:t>
            </a:r>
            <a:r>
              <a:rPr lang="en-US" sz="2000" b="1" dirty="0">
                <a:effectLst/>
              </a:rPr>
              <a:t>.</a:t>
            </a:r>
            <a:r>
              <a:rPr lang="uk-UA" sz="2000" b="1" dirty="0">
                <a:effectLst/>
              </a:rPr>
              <a:t> </a:t>
            </a:r>
            <a:r>
              <a:rPr lang="uk-UA" sz="2400" b="1" dirty="0">
                <a:effectLst/>
              </a:rPr>
              <a:t>Типи компаній та їх вплив на процес складання звітності</a:t>
            </a:r>
            <a:r>
              <a:rPr lang="uk-UA" sz="1600" dirty="0">
                <a:effectLst/>
                <a:latin typeface="Times New Roman" panose="02020603050405020304" pitchFamily="18" charset="0"/>
                <a:ea typeface="Times New Roman" panose="02020603050405020304" pitchFamily="18" charset="0"/>
              </a:rPr>
              <a:t>.</a:t>
            </a: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620688"/>
            <a:ext cx="7080174" cy="5847755"/>
          </a:xfrm>
          <a:prstGeom prst="rect">
            <a:avLst/>
          </a:prstGeom>
          <a:noFill/>
        </p:spPr>
        <p:txBody>
          <a:bodyPr wrap="square">
            <a:spAutoFit/>
          </a:bodyPr>
          <a:lstStyle/>
          <a:p>
            <a:pPr indent="450215" algn="just"/>
            <a:r>
              <a:rPr lang="uk-UA" sz="1700" b="1" dirty="0">
                <a:solidFill>
                  <a:schemeClr val="tx2">
                    <a:shade val="30000"/>
                    <a:satMod val="150000"/>
                  </a:schemeClr>
                </a:solidFill>
                <a:latin typeface="Times New Roman" panose="02020603050405020304" pitchFamily="18" charset="0"/>
              </a:rPr>
              <a:t>У світової практиці розрізняють такі типи компаній: </a:t>
            </a:r>
            <a:endParaRPr lang="ru-RU" sz="1700" b="1" dirty="0">
              <a:solidFill>
                <a:schemeClr val="tx2">
                  <a:shade val="30000"/>
                  <a:satMod val="150000"/>
                </a:schemeClr>
              </a:solidFill>
              <a:latin typeface="Times New Roman" panose="02020603050405020304" pitchFamily="18" charset="0"/>
            </a:endParaRPr>
          </a:p>
          <a:p>
            <a:pPr indent="450215" algn="just"/>
            <a:r>
              <a:rPr lang="uk-UA" sz="1700" b="1" dirty="0">
                <a:solidFill>
                  <a:schemeClr val="tx2">
                    <a:shade val="30000"/>
                    <a:satMod val="150000"/>
                  </a:schemeClr>
                </a:solidFill>
                <a:latin typeface="Times New Roman" panose="02020603050405020304" pitchFamily="18" charset="0"/>
              </a:rPr>
              <a:t>Індивідуальне (приватне) підприємство </a:t>
            </a:r>
            <a:r>
              <a:rPr lang="uk-UA" sz="1700" dirty="0">
                <a:solidFill>
                  <a:schemeClr val="tx2">
                    <a:shade val="30000"/>
                    <a:satMod val="150000"/>
                  </a:schemeClr>
                </a:solidFill>
                <a:latin typeface="Times New Roman" panose="02020603050405020304" pitchFamily="18" charset="0"/>
              </a:rPr>
              <a:t>–– це підприємство власником якого є приватна особа. Основною перевагою приватного підприємства є простота обліку та звітності. Приватне підприємство не відділяється від свого власника та не являється юридичною особою. Всі прибутки приватного підприємства являються прибутками його власника та відповідно включаються до декларації про доходи власника. В бухгалтерському обліку приватне підприємство трактується як окрема господарська одиниця. В Балансі у розділ «Власний капітал» включається одна стаття «Власний капітал власника». </a:t>
            </a:r>
            <a:endParaRPr lang="ru-RU" sz="1700" dirty="0">
              <a:solidFill>
                <a:schemeClr val="tx2">
                  <a:shade val="30000"/>
                  <a:satMod val="150000"/>
                </a:schemeClr>
              </a:solidFill>
              <a:latin typeface="Times New Roman" panose="02020603050405020304" pitchFamily="18" charset="0"/>
            </a:endParaRPr>
          </a:p>
          <a:p>
            <a:pPr indent="450215" algn="just"/>
            <a:r>
              <a:rPr lang="uk-UA" sz="1700" b="1" dirty="0">
                <a:solidFill>
                  <a:schemeClr val="tx2">
                    <a:shade val="30000"/>
                    <a:satMod val="150000"/>
                  </a:schemeClr>
                </a:solidFill>
                <a:latin typeface="Times New Roman" panose="02020603050405020304" pitchFamily="18" charset="0"/>
              </a:rPr>
              <a:t>Партнерство (товариство) </a:t>
            </a:r>
            <a:r>
              <a:rPr lang="uk-UA" sz="1700" dirty="0">
                <a:solidFill>
                  <a:schemeClr val="tx2">
                    <a:shade val="30000"/>
                    <a:satMod val="150000"/>
                  </a:schemeClr>
                </a:solidFill>
                <a:latin typeface="Times New Roman" panose="02020603050405020304" pitchFamily="18" charset="0"/>
              </a:rPr>
              <a:t>належить двом та більше особам та керується ними на підставі письмової угоди. Угода визначає відповідальність партнерів, порядок розподілення прибутку та збитків, процедуру ліквідації. Партнерство також ні є юридичною особою, його прибуток включається до персональних декларацій про доходи власників. У бухгалтерському обліку партнерство як окрема господарська одиниця. В Балансі у розділ «Власний капітал» капітали всіх партнерів показуються окремо, як величина вкладеного капіталу кожним, частина прибутку та заробітна плата кожного партнера. Партнерство являється підприємством з необмеженою відповідальністю та для оплати боргів може бути вилучена особиста власність партнерів. </a:t>
            </a:r>
            <a:endParaRPr lang="ru-RU" sz="1700" dirty="0">
              <a:solidFill>
                <a:schemeClr val="tx2">
                  <a:shade val="30000"/>
                  <a:satMod val="150000"/>
                </a:schemeClr>
              </a:solidFill>
              <a:latin typeface="Times New Roman" panose="02020603050405020304" pitchFamily="18" charset="0"/>
            </a:endParaRPr>
          </a:p>
          <a:p>
            <a:pPr indent="450215" algn="just"/>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4198877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72008"/>
            <a:ext cx="7406640" cy="692696"/>
          </a:xfrm>
        </p:spPr>
        <p:txBody>
          <a:bodyPr>
            <a:normAutofit fontScale="90000"/>
          </a:bodyPr>
          <a:lstStyle/>
          <a:p>
            <a:r>
              <a:rPr lang="uk-UA" sz="2000" b="1" dirty="0">
                <a:effectLst/>
              </a:rPr>
              <a:t>7</a:t>
            </a:r>
            <a:r>
              <a:rPr lang="en-US" sz="2000" b="1" dirty="0">
                <a:effectLst/>
              </a:rPr>
              <a:t>.</a:t>
            </a:r>
            <a:r>
              <a:rPr lang="uk-UA" sz="2000" b="1" dirty="0">
                <a:effectLst/>
              </a:rPr>
              <a:t> </a:t>
            </a:r>
            <a:r>
              <a:rPr lang="uk-UA" sz="2400" b="1" dirty="0">
                <a:effectLst/>
              </a:rPr>
              <a:t>Типи компаній та їх вплив на процес складання звітності</a:t>
            </a:r>
            <a:r>
              <a:rPr lang="uk-UA" sz="1600" dirty="0">
                <a:effectLst/>
                <a:latin typeface="Times New Roman" panose="02020603050405020304" pitchFamily="18" charset="0"/>
                <a:ea typeface="Times New Roman" panose="02020603050405020304" pitchFamily="18" charset="0"/>
              </a:rPr>
              <a:t>.</a:t>
            </a:r>
            <a:endParaRPr lang="ru-RU" sz="2200" dirty="0"/>
          </a:p>
        </p:txBody>
      </p:sp>
      <p:sp>
        <p:nvSpPr>
          <p:cNvPr id="3" name="Подзаголовок 2"/>
          <p:cNvSpPr>
            <a:spLocks noGrp="1"/>
          </p:cNvSpPr>
          <p:nvPr>
            <p:ph type="subTitle" idx="1"/>
          </p:nvPr>
        </p:nvSpPr>
        <p:spPr>
          <a:xfrm>
            <a:off x="1043608" y="548680"/>
            <a:ext cx="7651576" cy="3168352"/>
          </a:xfrm>
        </p:spPr>
        <p:txBody>
          <a:bodyPr>
            <a:normAutofit/>
          </a:bodyPr>
          <a:lstStyle/>
          <a:p>
            <a:pPr indent="450215" algn="just">
              <a:spcBef>
                <a:spcPts val="0"/>
              </a:spcBef>
            </a:pPr>
            <a:r>
              <a:rPr lang="uk-UA" sz="1800" dirty="0">
                <a:effectLst/>
                <a:latin typeface="Times New Roman" panose="02020603050405020304" pitchFamily="18" charset="0"/>
                <a:ea typeface="TimesNewRoman"/>
              </a:rPr>
              <a:t> </a:t>
            </a:r>
            <a:endParaRPr lang="ru-RU" dirty="0"/>
          </a:p>
          <a:p>
            <a:pPr algn="just"/>
            <a:endParaRPr lang="ru-RU" dirty="0"/>
          </a:p>
        </p:txBody>
      </p:sp>
      <p:sp>
        <p:nvSpPr>
          <p:cNvPr id="7" name="Rectangle 6">
            <a:extLst>
              <a:ext uri="{FF2B5EF4-FFF2-40B4-BE49-F238E27FC236}">
                <a16:creationId xmlns:a16="http://schemas.microsoft.com/office/drawing/2014/main" id="{9BDACC15-FD99-45E0-9171-C314B8DBF1E0}"/>
              </a:ext>
            </a:extLst>
          </p:cNvPr>
          <p:cNvSpPr>
            <a:spLocks noChangeArrowheads="1"/>
          </p:cNvSpPr>
          <p:nvPr/>
        </p:nvSpPr>
        <p:spPr bwMode="auto">
          <a:xfrm>
            <a:off x="2267744" y="46455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Box 9">
            <a:extLst>
              <a:ext uri="{FF2B5EF4-FFF2-40B4-BE49-F238E27FC236}">
                <a16:creationId xmlns:a16="http://schemas.microsoft.com/office/drawing/2014/main" id="{2C5B862F-F362-49EB-99CD-9A32613F9B54}"/>
              </a:ext>
            </a:extLst>
          </p:cNvPr>
          <p:cNvSpPr txBox="1"/>
          <p:nvPr/>
        </p:nvSpPr>
        <p:spPr>
          <a:xfrm>
            <a:off x="1475656" y="1119322"/>
            <a:ext cx="7080174" cy="3754874"/>
          </a:xfrm>
          <a:prstGeom prst="rect">
            <a:avLst/>
          </a:prstGeom>
          <a:noFill/>
        </p:spPr>
        <p:txBody>
          <a:bodyPr wrap="square">
            <a:spAutoFit/>
          </a:bodyPr>
          <a:lstStyle/>
          <a:p>
            <a:pPr indent="450215" algn="just"/>
            <a:r>
              <a:rPr lang="uk-UA" sz="1700" b="1" dirty="0">
                <a:solidFill>
                  <a:schemeClr val="tx2">
                    <a:shade val="30000"/>
                    <a:satMod val="150000"/>
                  </a:schemeClr>
                </a:solidFill>
                <a:latin typeface="Times New Roman" panose="02020603050405020304" pitchFamily="18" charset="0"/>
              </a:rPr>
              <a:t>Корпорація </a:t>
            </a:r>
            <a:r>
              <a:rPr lang="uk-UA" sz="1700" dirty="0">
                <a:solidFill>
                  <a:schemeClr val="tx2">
                    <a:shade val="30000"/>
                    <a:satMod val="150000"/>
                  </a:schemeClr>
                </a:solidFill>
                <a:latin typeface="Times New Roman" panose="02020603050405020304" pitchFamily="18" charset="0"/>
              </a:rPr>
              <a:t>–– окрема юридична особа, у якої є свої права та зобов’язання в незалежності від прав та зобов’язань власників. Реєструється корпорація на підставі Уставу. Капітал розподіляється на акції, а кількість власників визначається кількістю акцій. Право власності передається шляхом продажу акцій. Основний недолік корпорації це – подвійне оподаткування: </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прибуток корпорації обкладається податком на прибуток для юридичних осіб; </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 дивіденди, отримані акціонерами, обкладаються податком на прибутки для приватних осіб. </a:t>
            </a:r>
            <a:endParaRPr lang="ru-RU" sz="1700" dirty="0">
              <a:solidFill>
                <a:schemeClr val="tx2">
                  <a:shade val="30000"/>
                  <a:satMod val="150000"/>
                </a:schemeClr>
              </a:solidFill>
              <a:latin typeface="Times New Roman" panose="02020603050405020304" pitchFamily="18" charset="0"/>
            </a:endParaRPr>
          </a:p>
          <a:p>
            <a:pPr indent="450215" algn="just"/>
            <a:r>
              <a:rPr lang="uk-UA" sz="1700" dirty="0">
                <a:solidFill>
                  <a:schemeClr val="tx2">
                    <a:shade val="30000"/>
                    <a:satMod val="150000"/>
                  </a:schemeClr>
                </a:solidFill>
                <a:latin typeface="Times New Roman" panose="02020603050405020304" pitchFamily="18" charset="0"/>
              </a:rPr>
              <a:t>У Балансі розділ «Особистий капітал» складається з двох частин: капітал який був інвестований (акціонерний капітал) та нерозподілений чистий прибуток.</a:t>
            </a:r>
            <a:endParaRPr lang="ru-RU" sz="1700" dirty="0">
              <a:solidFill>
                <a:schemeClr val="tx2">
                  <a:shade val="30000"/>
                  <a:satMod val="150000"/>
                </a:schemeClr>
              </a:solidFill>
              <a:latin typeface="Times New Roman" panose="02020603050405020304" pitchFamily="18" charset="0"/>
            </a:endParaRPr>
          </a:p>
          <a:p>
            <a:pPr indent="450215" algn="just"/>
            <a:endParaRPr lang="ru-RU" sz="1700" dirty="0">
              <a:solidFill>
                <a:schemeClr val="tx2">
                  <a:shade val="30000"/>
                  <a:satMod val="150000"/>
                </a:schemeClr>
              </a:solidFill>
              <a:latin typeface="Times New Roman" panose="02020603050405020304" pitchFamily="18" charset="0"/>
            </a:endParaRPr>
          </a:p>
        </p:txBody>
      </p:sp>
    </p:spTree>
    <p:extLst>
      <p:ext uri="{BB962C8B-B14F-4D97-AF65-F5344CB8AC3E}">
        <p14:creationId xmlns:p14="http://schemas.microsoft.com/office/powerpoint/2010/main" val="339055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1800" b="1" dirty="0">
                <a:effectLst/>
              </a:rPr>
              <a:t>1.</a:t>
            </a:r>
            <a:r>
              <a:rPr lang="ru-RU" sz="1800" b="1" dirty="0">
                <a:effectLst/>
              </a:rPr>
              <a:t> </a:t>
            </a:r>
            <a:r>
              <a:rPr lang="uk-UA" sz="2000" b="1" dirty="0">
                <a:effectLst/>
              </a:rPr>
              <a:t>Призначення, зміст та структура звітності фірми. </a:t>
            </a:r>
            <a:endParaRPr lang="ru-RU" sz="2000" dirty="0"/>
          </a:p>
        </p:txBody>
      </p:sp>
      <p:sp>
        <p:nvSpPr>
          <p:cNvPr id="3" name="Подзаголовок 2"/>
          <p:cNvSpPr>
            <a:spLocks noGrp="1"/>
          </p:cNvSpPr>
          <p:nvPr>
            <p:ph type="subTitle" idx="1"/>
          </p:nvPr>
        </p:nvSpPr>
        <p:spPr>
          <a:xfrm>
            <a:off x="1187624" y="908720"/>
            <a:ext cx="7651576" cy="5112568"/>
          </a:xfrm>
        </p:spPr>
        <p:txBody>
          <a:bodyPr>
            <a:normAutofit/>
          </a:bodyPr>
          <a:lstStyle/>
          <a:p>
            <a:pPr algn="just"/>
            <a:endParaRPr lang="ru-RU" sz="2100" dirty="0"/>
          </a:p>
          <a:p>
            <a:pPr algn="just"/>
            <a:endParaRPr lang="ru-RU" dirty="0"/>
          </a:p>
          <a:p>
            <a:pPr indent="450215" algn="just"/>
            <a:r>
              <a:rPr lang="uk-UA" sz="1800" dirty="0">
                <a:effectLst/>
                <a:latin typeface="Times New Roman" panose="02020603050405020304" pitchFamily="18" charset="0"/>
                <a:ea typeface="TimesNewRoman"/>
              </a:rPr>
              <a:t>Фінансова звітність є основним засобом комунікації, важливим елементом інформаційного забезпечення прийняття виважених економічних рішень.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NewRoman,Bold"/>
              </a:rPr>
              <a:t>Фінансова звітність </a:t>
            </a:r>
            <a:r>
              <a:rPr lang="uk-UA" sz="1800" dirty="0">
                <a:effectLst/>
                <a:latin typeface="Times New Roman" panose="02020603050405020304" pitchFamily="18" charset="0"/>
                <a:ea typeface="TimesNewRoman,Bold"/>
              </a:rPr>
              <a:t>– </a:t>
            </a:r>
            <a:r>
              <a:rPr lang="uk-UA" sz="1800" dirty="0">
                <a:effectLst/>
                <a:latin typeface="Times New Roman" panose="02020603050405020304" pitchFamily="18" charset="0"/>
                <a:ea typeface="TimesNewRoman"/>
              </a:rPr>
              <a:t>це система </a:t>
            </a:r>
            <a:r>
              <a:rPr lang="uk-UA" sz="1800" dirty="0" err="1">
                <a:effectLst/>
                <a:latin typeface="Times New Roman" panose="02020603050405020304" pitchFamily="18" charset="0"/>
                <a:ea typeface="TimesNewRoman"/>
              </a:rPr>
              <a:t>взаємозв</a:t>
            </a:r>
            <a:r>
              <a:rPr lang="uk-UA" sz="1800" dirty="0" err="1">
                <a:effectLst/>
                <a:latin typeface="Times New Roman" panose="02020603050405020304" pitchFamily="18" charset="0"/>
                <a:ea typeface="TimesNewRoman,Bold"/>
              </a:rPr>
              <a:t>’</a:t>
            </a:r>
            <a:r>
              <a:rPr lang="uk-UA" sz="1800" dirty="0" err="1">
                <a:effectLst/>
                <a:latin typeface="Times New Roman" panose="02020603050405020304" pitchFamily="18" charset="0"/>
                <a:ea typeface="TimesNewRoman"/>
              </a:rPr>
              <a:t>язних</a:t>
            </a:r>
            <a:r>
              <a:rPr lang="uk-UA" sz="1800" dirty="0">
                <a:effectLst/>
                <a:latin typeface="Times New Roman" panose="02020603050405020304" pitchFamily="18" charset="0"/>
                <a:ea typeface="TimesNewRoman"/>
              </a:rPr>
              <a:t> узагальнюючих показників</a:t>
            </a:r>
            <a:r>
              <a:rPr lang="uk-UA" sz="1800" dirty="0">
                <a:effectLst/>
                <a:latin typeface="Times New Roman" panose="02020603050405020304" pitchFamily="18" charset="0"/>
                <a:ea typeface="TimesNewRoman,Bold"/>
              </a:rPr>
              <a:t>, </a:t>
            </a:r>
            <a:r>
              <a:rPr lang="uk-UA" sz="1800" dirty="0">
                <a:effectLst/>
                <a:latin typeface="Times New Roman" panose="02020603050405020304" pitchFamily="18" charset="0"/>
                <a:ea typeface="TimesNewRoman"/>
              </a:rPr>
              <a:t>що відображують фінансовий стан підприємства</a:t>
            </a:r>
            <a:r>
              <a:rPr lang="uk-UA" sz="1800" dirty="0">
                <a:effectLst/>
                <a:latin typeface="Times New Roman" panose="02020603050405020304" pitchFamily="18" charset="0"/>
                <a:ea typeface="TimesNewRoman,Bold"/>
              </a:rPr>
              <a:t>, </a:t>
            </a:r>
            <a:r>
              <a:rPr lang="uk-UA" sz="1800" dirty="0">
                <a:effectLst/>
                <a:latin typeface="Times New Roman" panose="02020603050405020304" pitchFamily="18" charset="0"/>
                <a:ea typeface="TimesNewRoman"/>
              </a:rPr>
              <a:t>установи та результати діяльності за звітний період</a:t>
            </a:r>
            <a:r>
              <a:rPr lang="uk-UA" sz="1800" dirty="0">
                <a:effectLst/>
                <a:latin typeface="Times New Roman" panose="02020603050405020304" pitchFamily="18" charset="0"/>
                <a:ea typeface="TimesNewRoman,Bold"/>
              </a:rPr>
              <a:t>.</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b="1" dirty="0">
                <a:effectLst/>
                <a:latin typeface="Times New Roman" panose="02020603050405020304" pitchFamily="18" charset="0"/>
                <a:ea typeface="Times New Roman" panose="02020603050405020304" pitchFamily="18" charset="0"/>
              </a:rPr>
              <a:t>Елементи фінансових звітів</a:t>
            </a:r>
            <a:r>
              <a:rPr lang="uk-UA" sz="1800" i="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це сукупність однорідної інформації</a:t>
            </a:r>
            <a:r>
              <a:rPr lang="uk-UA"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NewRoman"/>
              </a:rPr>
              <a:t>що повинна включатись у фінансові звіти</a:t>
            </a:r>
            <a:r>
              <a:rPr lang="uk-UA" sz="1800" dirty="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NewRoman"/>
              </a:rPr>
              <a:t>На основі даних бухгалтерського обліку всі підприємства повинні складати фінансову звітність. До складу фінансової звітності підприємств </a:t>
            </a:r>
            <a:r>
              <a:rPr lang="uk-UA" sz="1800" dirty="0" err="1">
                <a:effectLst/>
                <a:latin typeface="Times New Roman" panose="02020603050405020304" pitchFamily="18" charset="0"/>
                <a:ea typeface="TimesNewRoman"/>
              </a:rPr>
              <a:t>включаютьс</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504056"/>
          </a:xfrm>
        </p:spPr>
        <p:txBody>
          <a:bodyPr>
            <a:normAutofit/>
          </a:bodyPr>
          <a:lstStyle/>
          <a:p>
            <a:r>
              <a:rPr lang="uk-UA" sz="1800" b="1" dirty="0">
                <a:effectLst/>
              </a:rPr>
              <a:t>1.</a:t>
            </a:r>
            <a:r>
              <a:rPr lang="ru-RU" sz="1800" b="1" dirty="0">
                <a:effectLst/>
              </a:rPr>
              <a:t> </a:t>
            </a:r>
            <a:r>
              <a:rPr lang="uk-UA" sz="2000" b="1" dirty="0">
                <a:effectLst/>
              </a:rPr>
              <a:t>Призначення, зміст та структура звітності фірми. </a:t>
            </a:r>
            <a:endParaRPr lang="ru-RU" sz="2000" dirty="0"/>
          </a:p>
        </p:txBody>
      </p:sp>
      <p:sp>
        <p:nvSpPr>
          <p:cNvPr id="3" name="Подзаголовок 2"/>
          <p:cNvSpPr>
            <a:spLocks noGrp="1"/>
          </p:cNvSpPr>
          <p:nvPr>
            <p:ph type="subTitle" idx="1"/>
          </p:nvPr>
        </p:nvSpPr>
        <p:spPr>
          <a:xfrm>
            <a:off x="2946549" y="1740668"/>
            <a:ext cx="7876036" cy="6166237"/>
          </a:xfrm>
        </p:spPr>
        <p:txBody>
          <a:bodyPr>
            <a:normAutofit/>
          </a:bodyPr>
          <a:lstStyle/>
          <a:p>
            <a:pPr algn="just"/>
            <a:endParaRPr lang="ru-RU" dirty="0"/>
          </a:p>
          <a:p>
            <a:pPr algn="just"/>
            <a:endParaRPr lang="ru-RU" dirty="0"/>
          </a:p>
        </p:txBody>
      </p:sp>
      <p:pic>
        <p:nvPicPr>
          <p:cNvPr id="1026" name="Изображение 2">
            <a:extLst>
              <a:ext uri="{FF2B5EF4-FFF2-40B4-BE49-F238E27FC236}">
                <a16:creationId xmlns:a16="http://schemas.microsoft.com/office/drawing/2014/main" id="{B665F73A-9EDB-4AA9-80D5-38E8F0D45B35}"/>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763688" y="1124744"/>
            <a:ext cx="6702220"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a:bodyPr>
          <a:lstStyle/>
          <a:p>
            <a:r>
              <a:rPr lang="uk-UA" sz="1800" b="1" dirty="0">
                <a:effectLst/>
              </a:rPr>
              <a:t>1.</a:t>
            </a:r>
            <a:r>
              <a:rPr lang="en-US" sz="1800" b="1" dirty="0">
                <a:effectLst/>
              </a:rPr>
              <a:t> </a:t>
            </a:r>
            <a:r>
              <a:rPr lang="uk-UA" sz="1800" b="1" dirty="0">
                <a:effectLst/>
              </a:rPr>
              <a:t>Призначення, зміст та структура звітності фірми</a:t>
            </a:r>
            <a:r>
              <a:rPr lang="ru-RU" sz="1800" b="1" dirty="0">
                <a:effectLst/>
              </a:rPr>
              <a:t> </a:t>
            </a:r>
            <a:endParaRPr lang="ru-RU" sz="2000" dirty="0"/>
          </a:p>
        </p:txBody>
      </p:sp>
      <p:sp>
        <p:nvSpPr>
          <p:cNvPr id="3" name="Подзаголовок 2"/>
          <p:cNvSpPr>
            <a:spLocks noGrp="1"/>
          </p:cNvSpPr>
          <p:nvPr>
            <p:ph type="subTitle" idx="1"/>
          </p:nvPr>
        </p:nvSpPr>
        <p:spPr>
          <a:xfrm>
            <a:off x="1230720" y="1268760"/>
            <a:ext cx="7651576" cy="5832648"/>
          </a:xfrm>
        </p:spPr>
        <p:txBody>
          <a:bodyPr>
            <a:normAutofit/>
          </a:bodyPr>
          <a:lstStyle/>
          <a:p>
            <a:pPr indent="450215" algn="just"/>
            <a:r>
              <a:rPr lang="uk-UA" sz="1800" dirty="0">
                <a:effectLst/>
                <a:latin typeface="Times New Roman" panose="02020603050405020304" pitchFamily="18" charset="0"/>
                <a:ea typeface="TimesNewRoman"/>
              </a:rPr>
              <a:t>Річний звіт супроводжується пояснювальною запискою до фінансового звіту.</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У більшості країн світу застосовують типові форми фінансової звітності, які розробляють і затверджують у національному масштабі. Проте в деяких країнах типові форми фінансової звітності в національному масштабі не розробляють і не затверджують (США, Великобританія, Канада та ін.). Компанії (фірми) самостійно обирають форму подання звітів (більш чи менш докладну) відповідно до національних вимог щодо їх змісту та принципів формування.</a:t>
            </a:r>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a:bodyPr>
          <a:lstStyle/>
          <a:p>
            <a:r>
              <a:rPr lang="ru-RU" sz="1800" b="1" dirty="0">
                <a:effectLst/>
              </a:rPr>
              <a:t>2. </a:t>
            </a:r>
            <a:r>
              <a:rPr lang="uk-UA" sz="1800" b="1" dirty="0">
                <a:effectLst/>
              </a:rPr>
              <a:t>Загальні вимоги до фінансової звітності</a:t>
            </a:r>
            <a:r>
              <a:rPr lang="ru-RU" sz="1800" b="1" dirty="0">
                <a:effectLst/>
              </a:rPr>
              <a:t> </a:t>
            </a:r>
            <a:endParaRPr lang="ru-RU" sz="2000" dirty="0"/>
          </a:p>
        </p:txBody>
      </p:sp>
      <p:sp>
        <p:nvSpPr>
          <p:cNvPr id="3" name="Подзаголовок 2"/>
          <p:cNvSpPr>
            <a:spLocks noGrp="1"/>
          </p:cNvSpPr>
          <p:nvPr>
            <p:ph type="subTitle" idx="1"/>
          </p:nvPr>
        </p:nvSpPr>
        <p:spPr>
          <a:xfrm>
            <a:off x="1230720" y="836712"/>
            <a:ext cx="7651576" cy="5832648"/>
          </a:xfrm>
        </p:spPr>
        <p:txBody>
          <a:bodyPr>
            <a:norm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uk-UA" sz="1800" dirty="0">
                <a:solidFill>
                  <a:schemeClr val="tx2"/>
                </a:solidFill>
                <a:latin typeface="Times New Roman" panose="02020603050405020304" pitchFamily="18" charset="0"/>
                <a:cs typeface="Times New Roman" panose="02020603050405020304" pitchFamily="18" charset="0"/>
              </a:rPr>
              <a:t>Узагальнення даних обліку та одержання підсумкових показників, що характеризують діяльність підприємства, здійснюється шляхом складання звітності за звітний період. </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800" dirty="0">
              <a:solidFill>
                <a:schemeClr val="tx2"/>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uk-UA" sz="1800" b="1" dirty="0">
                <a:solidFill>
                  <a:schemeClr val="tx2"/>
                </a:solidFill>
                <a:latin typeface="Times New Roman" panose="02020603050405020304" pitchFamily="18" charset="0"/>
                <a:cs typeface="Times New Roman" panose="02020603050405020304" pitchFamily="18" charset="0"/>
              </a:rPr>
              <a:t>Звітним періодом для складання фінансової звітності є календарний рік.</a:t>
            </a:r>
            <a:r>
              <a:rPr lang="uk-UA" sz="1800" dirty="0">
                <a:solidFill>
                  <a:schemeClr val="tx2"/>
                </a:solidFill>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uk-UA" sz="1800" dirty="0">
              <a:solidFill>
                <a:schemeClr val="tx2"/>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uk-UA" sz="1800" dirty="0">
                <a:solidFill>
                  <a:schemeClr val="tx2"/>
                </a:solidFill>
                <a:latin typeface="Times New Roman" panose="02020603050405020304" pitchFamily="18" charset="0"/>
                <a:cs typeface="Times New Roman" panose="02020603050405020304" pitchFamily="18" charset="0"/>
              </a:rPr>
              <a:t>Проміжна звітність складається щоквартально наростаючим підсумком з початку звітного року. </a:t>
            </a:r>
          </a:p>
          <a:p>
            <a:pPr marL="0" marR="0" lvl="0" indent="0" algn="just" defTabSz="914400" rtl="0" eaLnBrk="0" fontAlgn="base" latinLnBrk="0" hangingPunct="0">
              <a:lnSpc>
                <a:spcPct val="100000"/>
              </a:lnSpc>
              <a:spcBef>
                <a:spcPct val="0"/>
              </a:spcBef>
              <a:spcAft>
                <a:spcPct val="0"/>
              </a:spcAft>
              <a:buClrTx/>
              <a:buSzTx/>
              <a:buFontTx/>
              <a:buNone/>
              <a:tabLst/>
            </a:pPr>
            <a:r>
              <a:rPr lang="uk-UA" sz="1800" dirty="0">
                <a:solidFill>
                  <a:schemeClr val="tx2"/>
                </a:solidFill>
                <a:latin typeface="Times New Roman" panose="02020603050405020304" pitchFamily="18" charset="0"/>
                <a:cs typeface="Times New Roman" panose="02020603050405020304" pitchFamily="18" charset="0"/>
              </a:rPr>
              <a:t>Баланс підприємства складається станом на кінець останнього дня кварталу або року. Перший звітний період новоствореного підприємства може бути меншим за 12 місяців, але не може бути більше 15 місяців. </a:t>
            </a:r>
          </a:p>
          <a:p>
            <a:pPr marL="0" marR="0" lvl="0" indent="0" algn="just" defTabSz="914400" rtl="0" eaLnBrk="0" fontAlgn="base" latinLnBrk="0" hangingPunct="0">
              <a:lnSpc>
                <a:spcPct val="100000"/>
              </a:lnSpc>
              <a:spcBef>
                <a:spcPct val="0"/>
              </a:spcBef>
              <a:spcAft>
                <a:spcPct val="0"/>
              </a:spcAft>
              <a:buClrTx/>
              <a:buSzTx/>
              <a:buFontTx/>
              <a:buNone/>
              <a:tabLst/>
            </a:pPr>
            <a:r>
              <a:rPr lang="uk-UA" sz="1800" dirty="0">
                <a:solidFill>
                  <a:schemeClr val="tx2"/>
                </a:solidFill>
                <a:latin typeface="Times New Roman" panose="02020603050405020304" pitchFamily="18" charset="0"/>
                <a:cs typeface="Times New Roman" panose="02020603050405020304" pitchFamily="18" charset="0"/>
              </a:rPr>
              <a:t>Звітним періодом підприємства, що ліквідується, є період з початку звітного року до моменту його ліквідації. </a:t>
            </a:r>
          </a:p>
          <a:p>
            <a:pPr marL="0" marR="0" lvl="0" indent="0" algn="just" defTabSz="914400" rtl="0" eaLnBrk="0" fontAlgn="base" latinLnBrk="0" hangingPunct="0">
              <a:lnSpc>
                <a:spcPct val="100000"/>
              </a:lnSpc>
              <a:spcBef>
                <a:spcPct val="0"/>
              </a:spcBef>
              <a:spcAft>
                <a:spcPct val="0"/>
              </a:spcAft>
              <a:buClrTx/>
              <a:buSzTx/>
              <a:buFontTx/>
              <a:buNone/>
              <a:tabLst/>
            </a:pPr>
            <a:endParaRPr lang="uk-UA" sz="1800" dirty="0">
              <a:solidFill>
                <a:schemeClr val="tx2"/>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uk-UA" sz="1800" dirty="0">
                <a:solidFill>
                  <a:schemeClr val="tx2"/>
                </a:solidFill>
                <a:latin typeface="Times New Roman" panose="02020603050405020304" pitchFamily="18" charset="0"/>
                <a:cs typeface="Times New Roman" panose="02020603050405020304" pitchFamily="18" charset="0"/>
              </a:rPr>
              <a:t>Згідно з чинним господарським законодавством та установчими документами підприємства зобов'язані подавати квартальну та річну фінансову звітність органам, до сфери управління яких вони належать, власникам, органам державної виконавчої влади та іншим користувачам (податковим, фінансовим, статистичним органам, фондам, банкам тощо). </a:t>
            </a:r>
          </a:p>
          <a:p>
            <a:pPr indent="450215" algn="just"/>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364195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a:bodyPr>
          <a:lstStyle/>
          <a:p>
            <a:r>
              <a:rPr lang="ru-RU" sz="1800" b="1" dirty="0">
                <a:effectLst/>
              </a:rPr>
              <a:t>2. </a:t>
            </a:r>
            <a:r>
              <a:rPr lang="uk-UA" sz="1800" b="1" dirty="0">
                <a:effectLst/>
              </a:rPr>
              <a:t>Загальні вимоги до фінансової звітності</a:t>
            </a:r>
            <a:r>
              <a:rPr lang="ru-RU" sz="1800" b="1" dirty="0">
                <a:effectLst/>
              </a:rPr>
              <a:t> </a:t>
            </a:r>
            <a:endParaRPr lang="ru-RU" sz="2000" dirty="0"/>
          </a:p>
        </p:txBody>
      </p:sp>
      <p:sp>
        <p:nvSpPr>
          <p:cNvPr id="3" name="Подзаголовок 2"/>
          <p:cNvSpPr>
            <a:spLocks noGrp="1"/>
          </p:cNvSpPr>
          <p:nvPr>
            <p:ph type="subTitle" idx="1"/>
          </p:nvPr>
        </p:nvSpPr>
        <p:spPr>
          <a:xfrm>
            <a:off x="1115616" y="764704"/>
            <a:ext cx="7651576" cy="5832648"/>
          </a:xfrm>
        </p:spPr>
        <p:txBody>
          <a:bodyPr>
            <a:normAutofit fontScale="25000" lnSpcReduction="20000"/>
          </a:bodyPr>
          <a:lstStyle/>
          <a:p>
            <a:pPr algn="just"/>
            <a:r>
              <a:rPr lang="uk-UA" sz="6000" dirty="0">
                <a:solidFill>
                  <a:schemeClr val="tx2"/>
                </a:solidFill>
                <a:latin typeface="Times New Roman" panose="02020603050405020304" pitchFamily="18" charset="0"/>
                <a:cs typeface="Times New Roman" panose="02020603050405020304" pitchFamily="18" charset="0"/>
              </a:rPr>
              <a:t>Метою складання фінансової звітності є надання користувачам для прийняття рішень повної, правдивої та неупередженої інформації про фінансовий стан, результати діяльності та рух коштів підприємства. </a:t>
            </a:r>
          </a:p>
          <a:p>
            <a:pPr algn="just"/>
            <a:endParaRPr lang="ru-RU" sz="6000" dirty="0">
              <a:solidFill>
                <a:schemeClr val="tx2"/>
              </a:solidFill>
              <a:latin typeface="Times New Roman" panose="02020603050405020304" pitchFamily="18" charset="0"/>
              <a:cs typeface="Times New Roman" panose="02020603050405020304" pitchFamily="18" charset="0"/>
            </a:endParaRPr>
          </a:p>
          <a:p>
            <a:pPr algn="just"/>
            <a:r>
              <a:rPr lang="uk-UA" sz="6000" dirty="0">
                <a:solidFill>
                  <a:schemeClr val="tx2"/>
                </a:solidFill>
                <a:latin typeface="Times New Roman" panose="02020603050405020304" pitchFamily="18" charset="0"/>
                <a:cs typeface="Times New Roman" panose="02020603050405020304" pitchFamily="18" charset="0"/>
              </a:rPr>
              <a:t>Для досягнення поставленої мети та виконання завдань щодо задоволення інформаційних потреб користувачів звітність повинна відповідати таким вимогам: зрозумілість для користувачів, доречність,  суттєвість, достовірність, </a:t>
            </a:r>
            <a:r>
              <a:rPr lang="uk-UA" sz="6000" dirty="0" err="1">
                <a:solidFill>
                  <a:schemeClr val="tx2"/>
                </a:solidFill>
                <a:latin typeface="Times New Roman" panose="02020603050405020304" pitchFamily="18" charset="0"/>
                <a:cs typeface="Times New Roman" panose="02020603050405020304" pitchFamily="18" charset="0"/>
              </a:rPr>
              <a:t>порівнюваність</a:t>
            </a:r>
            <a:r>
              <a:rPr lang="uk-UA" sz="6000" dirty="0">
                <a:solidFill>
                  <a:schemeClr val="tx2"/>
                </a:solidFill>
                <a:latin typeface="Times New Roman" panose="02020603050405020304" pitchFamily="18" charset="0"/>
                <a:cs typeface="Times New Roman" panose="02020603050405020304" pitchFamily="18" charset="0"/>
              </a:rPr>
              <a:t>, своєчасність. </a:t>
            </a:r>
            <a:endParaRPr lang="en-US" sz="6000" dirty="0">
              <a:solidFill>
                <a:schemeClr val="tx2"/>
              </a:solidFill>
              <a:latin typeface="Times New Roman" panose="02020603050405020304" pitchFamily="18" charset="0"/>
              <a:cs typeface="Times New Roman" panose="02020603050405020304" pitchFamily="18" charset="0"/>
            </a:endParaRPr>
          </a:p>
          <a:p>
            <a:pPr algn="just"/>
            <a:r>
              <a:rPr lang="uk-UA" sz="6000" b="1" dirty="0">
                <a:solidFill>
                  <a:schemeClr val="tx2"/>
                </a:solidFill>
                <a:latin typeface="Times New Roman" panose="02020603050405020304" pitchFamily="18" charset="0"/>
                <a:cs typeface="Times New Roman" panose="02020603050405020304" pitchFamily="18" charset="0"/>
              </a:rPr>
              <a:t>Для забезпечення дотримання перелічених вимог фінансова звітність повинна містити дані про: </a:t>
            </a:r>
            <a:endParaRPr lang="ru-RU" sz="6000" b="1"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підприємство (повну назву, організаційно-правову форму, місце знаходження, назва органу управління, якому підпорядковується підприємство,</a:t>
            </a:r>
            <a:r>
              <a:rPr lang="en-US" sz="6000" dirty="0">
                <a:solidFill>
                  <a:schemeClr val="tx2"/>
                </a:solidFill>
                <a:latin typeface="Times New Roman" panose="02020603050405020304" pitchFamily="18" charset="0"/>
                <a:cs typeface="Times New Roman" panose="02020603050405020304" pitchFamily="18" charset="0"/>
              </a:rPr>
              <a:t> </a:t>
            </a:r>
            <a:r>
              <a:rPr lang="uk-UA" sz="6000" dirty="0">
                <a:solidFill>
                  <a:schemeClr val="tx2"/>
                </a:solidFill>
                <a:latin typeface="Times New Roman" panose="02020603050405020304" pitchFamily="18" charset="0"/>
                <a:cs typeface="Times New Roman" panose="02020603050405020304" pitchFamily="18" charset="0"/>
              </a:rPr>
              <a:t>дату звітності та звітний період; </a:t>
            </a:r>
            <a:endParaRPr lang="ru-RU" sz="6000"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валюту звітності та одиницю її виміру; </a:t>
            </a:r>
            <a:endParaRPr lang="ru-RU" sz="6000"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відповідну інформацію щодо звітного та попереднього періодів для порівняння показників у динаміці, розрахунку та аналізу зрушень у структурі, побудові рядів динаміки для потреб економічного аналізу;</a:t>
            </a:r>
            <a:endParaRPr lang="ru-RU" sz="6000"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облікову політику підприємства та її зміни шляхом опису принципів оцінки статей звітності, методів обліку щодо окремих статей звітності; </a:t>
            </a:r>
            <a:endParaRPr lang="ru-RU" sz="6000"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консолідацію фінансових звітів;</a:t>
            </a:r>
            <a:endParaRPr lang="ru-RU" sz="6000" dirty="0">
              <a:solidFill>
                <a:schemeClr val="tx2"/>
              </a:solidFill>
              <a:latin typeface="Times New Roman" panose="02020603050405020304" pitchFamily="18" charset="0"/>
              <a:cs typeface="Times New Roman" panose="02020603050405020304" pitchFamily="18" charset="0"/>
            </a:endParaRPr>
          </a:p>
          <a:p>
            <a:pPr lvl="0" algn="just"/>
            <a:r>
              <a:rPr lang="uk-UA" sz="6000" dirty="0">
                <a:solidFill>
                  <a:schemeClr val="tx2"/>
                </a:solidFill>
                <a:latin typeface="Times New Roman" panose="02020603050405020304" pitchFamily="18" charset="0"/>
                <a:cs typeface="Times New Roman" panose="02020603050405020304" pitchFamily="18" charset="0"/>
              </a:rPr>
              <a:t>- припинення окремих видів діяльності; </a:t>
            </a:r>
            <a:endParaRPr lang="ru-RU" sz="6000" dirty="0">
              <a:solidFill>
                <a:schemeClr val="tx2"/>
              </a:solidFill>
              <a:latin typeface="Times New Roman" panose="02020603050405020304" pitchFamily="18" charset="0"/>
              <a:cs typeface="Times New Roman" panose="02020603050405020304" pitchFamily="18" charset="0"/>
            </a:endParaRPr>
          </a:p>
          <a:p>
            <a:pPr lvl="0"/>
            <a:r>
              <a:rPr lang="uk-UA" sz="6000" dirty="0">
                <a:solidFill>
                  <a:schemeClr val="tx2"/>
                </a:solidFill>
                <a:latin typeface="Times New Roman" panose="02020603050405020304" pitchFamily="18" charset="0"/>
                <a:cs typeface="Times New Roman" panose="02020603050405020304" pitchFamily="18" charset="0"/>
              </a:rPr>
              <a:t>- обмеження щодо володіння активами; </a:t>
            </a:r>
            <a:endParaRPr lang="ru-RU" sz="6000" dirty="0">
              <a:solidFill>
                <a:schemeClr val="tx2"/>
              </a:solidFill>
              <a:latin typeface="Times New Roman" panose="02020603050405020304" pitchFamily="18" charset="0"/>
              <a:cs typeface="Times New Roman" panose="02020603050405020304" pitchFamily="18" charset="0"/>
            </a:endParaRPr>
          </a:p>
          <a:p>
            <a:pPr lvl="0"/>
            <a:r>
              <a:rPr lang="uk-UA" sz="6000" dirty="0">
                <a:solidFill>
                  <a:schemeClr val="tx2"/>
                </a:solidFill>
                <a:latin typeface="Times New Roman" panose="02020603050405020304" pitchFamily="18" charset="0"/>
                <a:cs typeface="Times New Roman" panose="02020603050405020304" pitchFamily="18" charset="0"/>
              </a:rPr>
              <a:t>- участь у спільних підприємствах;</a:t>
            </a:r>
            <a:endParaRPr lang="ru-RU" sz="6000" dirty="0">
              <a:solidFill>
                <a:schemeClr val="tx2"/>
              </a:solidFill>
              <a:latin typeface="Times New Roman" panose="02020603050405020304" pitchFamily="18" charset="0"/>
              <a:cs typeface="Times New Roman" panose="02020603050405020304" pitchFamily="18" charset="0"/>
            </a:endParaRPr>
          </a:p>
          <a:p>
            <a:pPr lvl="0"/>
            <a:r>
              <a:rPr lang="uk-UA" sz="6000" dirty="0">
                <a:solidFill>
                  <a:schemeClr val="tx2"/>
                </a:solidFill>
                <a:latin typeface="Times New Roman" panose="02020603050405020304" pitchFamily="18" charset="0"/>
                <a:cs typeface="Times New Roman" panose="02020603050405020304" pitchFamily="18" charset="0"/>
              </a:rPr>
              <a:t>- виявлені помилки минулих років та їх коригування; </a:t>
            </a:r>
            <a:endParaRPr lang="ru-RU" sz="6000" dirty="0">
              <a:solidFill>
                <a:schemeClr val="tx2"/>
              </a:solidFill>
              <a:latin typeface="Times New Roman" panose="02020603050405020304" pitchFamily="18" charset="0"/>
              <a:cs typeface="Times New Roman" panose="02020603050405020304" pitchFamily="18" charset="0"/>
            </a:endParaRPr>
          </a:p>
          <a:p>
            <a:pPr lvl="0"/>
            <a:r>
              <a:rPr lang="uk-UA" sz="6000" dirty="0">
                <a:solidFill>
                  <a:schemeClr val="tx2"/>
                </a:solidFill>
                <a:latin typeface="Times New Roman" panose="02020603050405020304" pitchFamily="18" charset="0"/>
                <a:cs typeface="Times New Roman" panose="02020603050405020304" pitchFamily="18" charset="0"/>
              </a:rPr>
              <a:t>- переоцінювання статей фінансових звітів;</a:t>
            </a:r>
            <a:endParaRPr lang="ru-RU" sz="6000" dirty="0">
              <a:solidFill>
                <a:schemeClr val="tx2"/>
              </a:solidFill>
              <a:latin typeface="Times New Roman" panose="02020603050405020304" pitchFamily="18" charset="0"/>
              <a:cs typeface="Times New Roman" panose="02020603050405020304" pitchFamily="18" charset="0"/>
            </a:endParaRPr>
          </a:p>
          <a:p>
            <a:pPr lvl="0"/>
            <a:r>
              <a:rPr lang="uk-UA" sz="6000" dirty="0">
                <a:solidFill>
                  <a:schemeClr val="tx2"/>
                </a:solidFill>
                <a:latin typeface="Times New Roman" panose="02020603050405020304" pitchFamily="18" charset="0"/>
                <a:cs typeface="Times New Roman" panose="02020603050405020304" pitchFamily="18" charset="0"/>
              </a:rPr>
              <a:t>- іншу інформацію, розкриття якої передбачено відповідними ПСБО. </a:t>
            </a:r>
            <a:endParaRPr lang="ru-RU" sz="6000" dirty="0">
              <a:solidFill>
                <a:schemeClr val="tx2"/>
              </a:solidFill>
              <a:latin typeface="Times New Roman" panose="02020603050405020304" pitchFamily="18" charset="0"/>
              <a:cs typeface="Times New Roman" panose="02020603050405020304" pitchFamily="18" charset="0"/>
            </a:endParaRPr>
          </a:p>
          <a:p>
            <a:pPr algn="just"/>
            <a:endParaRPr lang="ru-RU" sz="1800" dirty="0"/>
          </a:p>
          <a:p>
            <a:pPr marL="0" marR="0" lvl="0" indent="0" algn="just" defTabSz="914400" rtl="0" eaLnBrk="1" fontAlgn="base" latinLnBrk="0" hangingPunct="1">
              <a:lnSpc>
                <a:spcPct val="100000"/>
              </a:lnSpc>
              <a:spcBef>
                <a:spcPct val="0"/>
              </a:spcBef>
              <a:spcAft>
                <a:spcPct val="0"/>
              </a:spcAft>
              <a:buClrTx/>
              <a:buSzTx/>
              <a:buFontTx/>
              <a:buNone/>
              <a:tabLst/>
            </a:pPr>
            <a:r>
              <a:rPr lang="uk-UA" sz="1800" dirty="0">
                <a:solidFill>
                  <a:schemeClr val="tx2"/>
                </a:solidFill>
              </a:rPr>
              <a:t> </a:t>
            </a:r>
          </a:p>
          <a:p>
            <a:pPr indent="450215" algn="just"/>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319558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0"/>
            <a:ext cx="7406640" cy="692696"/>
          </a:xfrm>
        </p:spPr>
        <p:txBody>
          <a:bodyPr>
            <a:normAutofit fontScale="90000"/>
          </a:bodyPr>
          <a:lstStyle/>
          <a:p>
            <a:r>
              <a:rPr lang="en-US" sz="2000" b="1" dirty="0">
                <a:effectLst/>
              </a:rPr>
              <a:t>3. </a:t>
            </a:r>
            <a:r>
              <a:rPr lang="uk-UA" sz="2000" b="1" dirty="0">
                <a:effectLst/>
              </a:rPr>
              <a:t>Бухгалтерський баланс підприємств зарубіжних країн. </a:t>
            </a:r>
            <a:br>
              <a:rPr lang="ru-RU" sz="2000" b="1" dirty="0">
                <a:effectLst/>
              </a:rPr>
            </a:br>
            <a:endParaRPr lang="ru-RU" sz="2000" dirty="0"/>
          </a:p>
        </p:txBody>
      </p:sp>
      <p:sp>
        <p:nvSpPr>
          <p:cNvPr id="3" name="Подзаголовок 2"/>
          <p:cNvSpPr>
            <a:spLocks noGrp="1"/>
          </p:cNvSpPr>
          <p:nvPr>
            <p:ph type="subTitle" idx="1"/>
          </p:nvPr>
        </p:nvSpPr>
        <p:spPr>
          <a:xfrm>
            <a:off x="1115616" y="764704"/>
            <a:ext cx="7651576" cy="5832648"/>
          </a:xfrm>
        </p:spPr>
        <p:txBody>
          <a:bodyPr>
            <a:normAutofit/>
          </a:bodyPr>
          <a:lstStyle/>
          <a:p>
            <a:pPr indent="450215" algn="just"/>
            <a:r>
              <a:rPr lang="uk-UA" sz="1800" dirty="0">
                <a:effectLst/>
                <a:latin typeface="Times New Roman" panose="02020603050405020304" pitchFamily="18" charset="0"/>
                <a:ea typeface="TimesNewRoman"/>
              </a:rPr>
              <a:t>За формою Баланс являє собою двосторонню таблицю, ліва сторона якої називається активом і призначена для відображення господарських засобів за складом і розміщенням, а права сторона, що називається пасивом, призначена для відображення джерел формування господарських засобів. </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Така форма побудови бухгалтерського балансу називається </a:t>
            </a:r>
            <a:r>
              <a:rPr lang="uk-UA" sz="1800" b="1" dirty="0">
                <a:effectLst/>
                <a:latin typeface="Times New Roman" panose="02020603050405020304" pitchFamily="18" charset="0"/>
                <a:ea typeface="TimesNewRoman"/>
              </a:rPr>
              <a:t>горизонтальною.</a:t>
            </a:r>
            <a:r>
              <a:rPr lang="uk-UA" sz="1800" dirty="0">
                <a:effectLst/>
                <a:latin typeface="Times New Roman" panose="02020603050405020304" pitchFamily="18" charset="0"/>
                <a:ea typeface="TimesNewRoman"/>
              </a:rPr>
              <a:t> Вона широко використовується в країнах континентальної Європи, в тому числі й в Україні. При цьому методі враховується критерій ліквідності активів, тобто статті балансу розміщуються по критерію зростання чи зменшення ліквідності.</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Англомовні країни використовують вертикальну форму побудови балансу, коли спочатку показують склад активу, а потім - пасиву.</a:t>
            </a:r>
            <a:endParaRPr lang="ru-RU"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NewRoman"/>
              </a:rPr>
              <a:t>Слід зазначити, що в основі побудови горизонтальної та вертикальної форм бухгалтерського балансу знаходиться одне й те саме рівняння, яке в бухгалтерському обліку прийнято називати </a:t>
            </a:r>
            <a:r>
              <a:rPr lang="uk-UA" sz="1800" b="1" dirty="0">
                <a:effectLst/>
                <a:latin typeface="Times New Roman" panose="02020603050405020304" pitchFamily="18" charset="0"/>
                <a:ea typeface="TimesNewRoman"/>
              </a:rPr>
              <a:t>балансовим рівнянням</a:t>
            </a:r>
            <a:r>
              <a:rPr lang="uk-UA" sz="1800" dirty="0">
                <a:effectLst/>
                <a:latin typeface="Times New Roman" panose="02020603050405020304" pitchFamily="18" charset="0"/>
                <a:ea typeface="TimesNewRoman"/>
              </a:rPr>
              <a:t>:</a:t>
            </a:r>
            <a:endParaRPr lang="ru-RU" sz="1800" dirty="0">
              <a:effectLst/>
              <a:latin typeface="Times New Roman" panose="02020603050405020304" pitchFamily="18" charset="0"/>
              <a:ea typeface="Times New Roman" panose="02020603050405020304" pitchFamily="18" charset="0"/>
            </a:endParaRPr>
          </a:p>
          <a:p>
            <a:pPr indent="450215" algn="ctr"/>
            <a:r>
              <a:rPr lang="uk-UA" sz="1800" b="1" dirty="0">
                <a:solidFill>
                  <a:srgbClr val="000000"/>
                </a:solidFill>
                <a:effectLst/>
                <a:latin typeface="Times New Roman" panose="02020603050405020304" pitchFamily="18" charset="0"/>
                <a:ea typeface="TimesNewRoman,Bold"/>
              </a:rPr>
              <a:t>Активи </a:t>
            </a:r>
            <a:r>
              <a:rPr lang="uk-UA" sz="1800" b="1" dirty="0">
                <a:solidFill>
                  <a:srgbClr val="000000"/>
                </a:solidFill>
                <a:effectLst/>
                <a:latin typeface="Times New Roman" panose="02020603050405020304" pitchFamily="18" charset="0"/>
                <a:ea typeface="TimesNewRoman"/>
              </a:rPr>
              <a:t>= </a:t>
            </a:r>
            <a:r>
              <a:rPr lang="uk-UA" sz="1800" b="1" dirty="0">
                <a:solidFill>
                  <a:srgbClr val="000000"/>
                </a:solidFill>
                <a:effectLst/>
                <a:latin typeface="Times New Roman" panose="02020603050405020304" pitchFamily="18" charset="0"/>
                <a:ea typeface="TimesNewRoman,Bold"/>
              </a:rPr>
              <a:t>Власний капітал </a:t>
            </a:r>
            <a:r>
              <a:rPr lang="uk-UA" sz="1800" b="1" dirty="0">
                <a:solidFill>
                  <a:srgbClr val="000000"/>
                </a:solidFill>
                <a:effectLst/>
                <a:latin typeface="Times New Roman" panose="02020603050405020304" pitchFamily="18" charset="0"/>
                <a:ea typeface="TimesNewRoman"/>
              </a:rPr>
              <a:t>+ </a:t>
            </a:r>
            <a:r>
              <a:rPr lang="uk-UA" sz="1800" b="1" dirty="0">
                <a:solidFill>
                  <a:srgbClr val="000000"/>
                </a:solidFill>
                <a:effectLst/>
                <a:latin typeface="Times New Roman" panose="02020603050405020304" pitchFamily="18" charset="0"/>
                <a:ea typeface="TimesNewRoman,Bold"/>
              </a:rPr>
              <a:t>Зобов</a:t>
            </a:r>
            <a:r>
              <a:rPr lang="uk-UA" sz="1800" b="1" dirty="0">
                <a:solidFill>
                  <a:srgbClr val="000000"/>
                </a:solidFill>
                <a:effectLst/>
                <a:latin typeface="Times New Roman" panose="02020603050405020304" pitchFamily="18" charset="0"/>
                <a:ea typeface="TimesNewRoman"/>
              </a:rPr>
              <a:t>’</a:t>
            </a:r>
            <a:r>
              <a:rPr lang="uk-UA" sz="1800" b="1" dirty="0">
                <a:solidFill>
                  <a:srgbClr val="000000"/>
                </a:solidFill>
                <a:effectLst/>
                <a:latin typeface="Times New Roman" panose="02020603050405020304" pitchFamily="18" charset="0"/>
                <a:ea typeface="TimesNewRoman,Bold"/>
              </a:rPr>
              <a:t>язання</a:t>
            </a:r>
            <a:endParaRPr lang="ru-RU" sz="1800" dirty="0">
              <a:solidFill>
                <a:srgbClr val="000000"/>
              </a:solidFill>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Горизонтальна модель балансу наведена у таблиці.</a:t>
            </a:r>
            <a:endParaRPr lang="ru-RU" sz="1800" dirty="0">
              <a:effectLst/>
              <a:latin typeface="Times New Roman" panose="02020603050405020304" pitchFamily="18" charset="0"/>
              <a:ea typeface="Times New Roman" panose="02020603050405020304" pitchFamily="18" charset="0"/>
            </a:endParaRPr>
          </a:p>
          <a:p>
            <a:pPr algn="just"/>
            <a:endParaRPr lang="ru-RU" sz="2400" dirty="0"/>
          </a:p>
          <a:p>
            <a:pPr algn="just"/>
            <a:endParaRPr lang="ru-RU" dirty="0"/>
          </a:p>
          <a:p>
            <a:pPr algn="just"/>
            <a:endParaRPr lang="ru-RU" dirty="0"/>
          </a:p>
        </p:txBody>
      </p:sp>
    </p:spTree>
    <p:extLst>
      <p:ext uri="{BB962C8B-B14F-4D97-AF65-F5344CB8AC3E}">
        <p14:creationId xmlns:p14="http://schemas.microsoft.com/office/powerpoint/2010/main" val="179004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16632"/>
            <a:ext cx="7406640" cy="620688"/>
          </a:xfrm>
        </p:spPr>
        <p:txBody>
          <a:bodyPr>
            <a:normAutofit fontScale="90000"/>
          </a:bodyPr>
          <a:lstStyle/>
          <a:p>
            <a:r>
              <a:rPr lang="en-US" sz="2000" b="1" dirty="0">
                <a:effectLst/>
              </a:rPr>
              <a:t>3. </a:t>
            </a:r>
            <a:r>
              <a:rPr lang="uk-UA" sz="2000" b="1" dirty="0">
                <a:effectLst/>
              </a:rPr>
              <a:t>Бухгалтерський баланс підприємств зарубіжних країн. </a:t>
            </a:r>
            <a:br>
              <a:rPr lang="ru-RU" sz="2000" b="1" dirty="0">
                <a:effectLst/>
              </a:rPr>
            </a:br>
            <a:endParaRPr lang="ru-RU" sz="2000" dirty="0"/>
          </a:p>
        </p:txBody>
      </p:sp>
      <p:sp>
        <p:nvSpPr>
          <p:cNvPr id="6" name="Подзаголовок 5">
            <a:extLst>
              <a:ext uri="{FF2B5EF4-FFF2-40B4-BE49-F238E27FC236}">
                <a16:creationId xmlns:a16="http://schemas.microsoft.com/office/drawing/2014/main" id="{D43F63F0-FE0C-4F4A-960C-5DFC33DA36E0}"/>
              </a:ext>
            </a:extLst>
          </p:cNvPr>
          <p:cNvSpPr>
            <a:spLocks noGrp="1"/>
          </p:cNvSpPr>
          <p:nvPr>
            <p:ph type="subTitle" idx="1"/>
          </p:nvPr>
        </p:nvSpPr>
        <p:spPr/>
        <p:txBody>
          <a:bodyPr/>
          <a:lstStyle/>
          <a:p>
            <a:endParaRPr lang="ru-RU"/>
          </a:p>
        </p:txBody>
      </p:sp>
      <p:pic>
        <p:nvPicPr>
          <p:cNvPr id="2052" name="Изображение 4">
            <a:extLst>
              <a:ext uri="{FF2B5EF4-FFF2-40B4-BE49-F238E27FC236}">
                <a16:creationId xmlns:a16="http://schemas.microsoft.com/office/drawing/2014/main" id="{97301268-8230-4188-B307-C699BFFCF4F7}"/>
              </a:ext>
            </a:extLst>
          </p:cNvPr>
          <p:cNvPicPr>
            <a:picLocks noChangeAspect="1" noChangeArrowheads="1"/>
          </p:cNvPicPr>
          <p:nvPr/>
        </p:nvPicPr>
        <p:blipFill>
          <a:blip r:embed="rId2">
            <a:lum bright="-40000" contrast="60000"/>
            <a:extLst>
              <a:ext uri="{28A0092B-C50C-407E-A947-70E740481C1C}">
                <a14:useLocalDpi xmlns:a14="http://schemas.microsoft.com/office/drawing/2010/main" val="0"/>
              </a:ext>
            </a:extLst>
          </a:blip>
          <a:srcRect/>
          <a:stretch>
            <a:fillRect/>
          </a:stretch>
        </p:blipFill>
        <p:spPr bwMode="auto">
          <a:xfrm>
            <a:off x="1115616" y="872716"/>
            <a:ext cx="7940199"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775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374</TotalTime>
  <Words>2792</Words>
  <Application>Microsoft Office PowerPoint</Application>
  <PresentationFormat>Экран (4:3)</PresentationFormat>
  <Paragraphs>166</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Corbel</vt:lpstr>
      <vt:lpstr>Gill Sans MT</vt:lpstr>
      <vt:lpstr>Times New Roman</vt:lpstr>
      <vt:lpstr>Verdana</vt:lpstr>
      <vt:lpstr>Wingdings 2</vt:lpstr>
      <vt:lpstr>Солнцестояние</vt:lpstr>
      <vt:lpstr>Тема 2: Фінансова звітність, її зміст та інтерпретація</vt:lpstr>
      <vt:lpstr>План:  1. Призначення, зміст та структура звітності фірми 2. Загальні вимоги до фінансової звітності  3. Бухгалтерський баланс підприємств зарубіжних країн.  4. Особливості складання Звіту про прибутки та збитки.  5. Методи складання Звіту про рух грошових коштів.  6. Методика складання Звіту про зміни у власному капіталі.  7. Типи компаній та їх вплив на процес складання звітності.    </vt:lpstr>
      <vt:lpstr>1. Призначення, зміст та структура звітності фірми. </vt:lpstr>
      <vt:lpstr>1. Призначення, зміст та структура звітності фірми. </vt:lpstr>
      <vt:lpstr>1. Призначення, зміст та структура звітності фірми </vt:lpstr>
      <vt:lpstr>2. Загальні вимоги до фінансової звітності </vt:lpstr>
      <vt:lpstr>2. Загальні вимоги до фінансової звітності </vt:lpstr>
      <vt:lpstr>3. Бухгалтерський баланс підприємств зарубіжних країн.  </vt:lpstr>
      <vt:lpstr>3. Бухгалтерський баланс підприємств зарубіжних країн.  </vt:lpstr>
      <vt:lpstr>3. Бухгалтерський баланс підприємств зарубіжних країн.  </vt:lpstr>
      <vt:lpstr>3. Бухгалтерський баланс підприємств зарубіжних країн.  </vt:lpstr>
      <vt:lpstr>4. Особливості складання Звіту про прибутки та збитки.  </vt:lpstr>
      <vt:lpstr>4. Особливості складання Звіту про прибутки та збитки.  </vt:lpstr>
      <vt:lpstr>4. Особливості складання Звіту про прибутки та збитки.  </vt:lpstr>
      <vt:lpstr>4. Особливості складання Звіту про прибутки та збитки.  </vt:lpstr>
      <vt:lpstr>4. Особливості складання Звіту про прибутки та збитки.  </vt:lpstr>
      <vt:lpstr>5. Методи складання Звіту про рух грошових коштів    </vt:lpstr>
      <vt:lpstr>5. Методи складання Звіту про рух грошових коштів    </vt:lpstr>
      <vt:lpstr>5. Методи складання Звіту про рух грошових коштів    </vt:lpstr>
      <vt:lpstr>6. Методи складання Звіту про зміни у власному капіталі </vt:lpstr>
      <vt:lpstr>6. Методи складання Звіту про зміни у власному капіталі </vt:lpstr>
      <vt:lpstr>6. Методи складання Звіту про зміни у власному капіталі </vt:lpstr>
      <vt:lpstr>6. Методи складання Звіту про зміни у власному капіталі </vt:lpstr>
      <vt:lpstr>7. Типи компаній та їх вплив на процес складання звітності.</vt:lpstr>
      <vt:lpstr>7. Типи компаній та їх вплив на процес складання звітності.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Облік коштів на рахунках у банку</dc:title>
  <dc:creator>tetiana.moschytska</dc:creator>
  <cp:lastModifiedBy>User</cp:lastModifiedBy>
  <cp:revision>45</cp:revision>
  <dcterms:created xsi:type="dcterms:W3CDTF">2023-09-29T11:29:25Z</dcterms:created>
  <dcterms:modified xsi:type="dcterms:W3CDTF">2024-03-04T19:06:39Z</dcterms:modified>
</cp:coreProperties>
</file>