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D41B5564-894F-4FFB-9787-DB130544838B}" type="datetimeFigureOut">
              <a:rPr lang="ru-UA" smtClean="0"/>
              <a:t>16.10.2023</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30098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41B5564-894F-4FFB-9787-DB130544838B}" type="datetimeFigureOut">
              <a:rPr lang="ru-UA" smtClean="0"/>
              <a:t>16.10.2023</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387429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41B5564-894F-4FFB-9787-DB130544838B}" type="datetimeFigureOut">
              <a:rPr lang="ru-UA" smtClean="0"/>
              <a:t>16.10.2023</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99612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41B5564-894F-4FFB-9787-DB130544838B}" type="datetimeFigureOut">
              <a:rPr lang="ru-UA" smtClean="0"/>
              <a:t>16.10.2023</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65267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41B5564-894F-4FFB-9787-DB130544838B}" type="datetimeFigureOut">
              <a:rPr lang="ru-UA" smtClean="0"/>
              <a:t>16.10.2023</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45740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D41B5564-894F-4FFB-9787-DB130544838B}" type="datetimeFigureOut">
              <a:rPr lang="ru-UA" smtClean="0"/>
              <a:t>16.10.2023</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8974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D41B5564-894F-4FFB-9787-DB130544838B}" type="datetimeFigureOut">
              <a:rPr lang="ru-UA" smtClean="0"/>
              <a:t>16.10.2023</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133425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D41B5564-894F-4FFB-9787-DB130544838B}" type="datetimeFigureOut">
              <a:rPr lang="ru-UA" smtClean="0"/>
              <a:t>16.10.2023</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190566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B5564-894F-4FFB-9787-DB130544838B}" type="datetimeFigureOut">
              <a:rPr lang="ru-UA" smtClean="0"/>
              <a:t>16.10.2023</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6601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41B5564-894F-4FFB-9787-DB130544838B}" type="datetimeFigureOut">
              <a:rPr lang="ru-UA" smtClean="0"/>
              <a:t>16.10.2023</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186875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41B5564-894F-4FFB-9787-DB130544838B}" type="datetimeFigureOut">
              <a:rPr lang="ru-UA" smtClean="0"/>
              <a:t>16.10.2023</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E9189E6-FBBE-4384-B431-AD5C728CDE62}" type="slidenum">
              <a:rPr lang="ru-UA" smtClean="0"/>
              <a:t>‹№›</a:t>
            </a:fld>
            <a:endParaRPr lang="ru-UA"/>
          </a:p>
        </p:txBody>
      </p:sp>
    </p:spTree>
    <p:extLst>
      <p:ext uri="{BB962C8B-B14F-4D97-AF65-F5344CB8AC3E}">
        <p14:creationId xmlns:p14="http://schemas.microsoft.com/office/powerpoint/2010/main" val="253623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B5564-894F-4FFB-9787-DB130544838B}" type="datetimeFigureOut">
              <a:rPr lang="ru-UA" smtClean="0"/>
              <a:t>16.10.2023</a:t>
            </a:fld>
            <a:endParaRPr lang="ru-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189E6-FBBE-4384-B431-AD5C728CDE62}" type="slidenum">
              <a:rPr lang="ru-UA" smtClean="0"/>
              <a:t>‹№›</a:t>
            </a:fld>
            <a:endParaRPr lang="ru-UA"/>
          </a:p>
        </p:txBody>
      </p:sp>
    </p:spTree>
    <p:extLst>
      <p:ext uri="{BB962C8B-B14F-4D97-AF65-F5344CB8AC3E}">
        <p14:creationId xmlns:p14="http://schemas.microsoft.com/office/powerpoint/2010/main" val="1707013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B1B203-939B-468C-BA14-EA3E2E4184CE}"/>
              </a:ext>
            </a:extLst>
          </p:cNvPr>
          <p:cNvSpPr>
            <a:spLocks noGrp="1"/>
          </p:cNvSpPr>
          <p:nvPr>
            <p:ph type="ctrTitle"/>
          </p:nvPr>
        </p:nvSpPr>
        <p:spPr>
          <a:xfrm>
            <a:off x="1524000" y="324196"/>
            <a:ext cx="9144000" cy="3185767"/>
          </a:xfrm>
        </p:spPr>
        <p:txBody>
          <a:bodyPr>
            <a:normAutofit/>
          </a:bodyPr>
          <a:lstStyle/>
          <a:p>
            <a:r>
              <a:rPr lang="uk-UA" sz="3200">
                <a:latin typeface="Times New Roman" panose="02020603050405020304" pitchFamily="18" charset="0"/>
                <a:cs typeface="Times New Roman" panose="02020603050405020304" pitchFamily="18" charset="0"/>
              </a:rPr>
              <a:t>Навчальна дисципліна «Деонтологія» </a:t>
            </a:r>
            <a:br>
              <a:rPr lang="uk-UA" sz="3200">
                <a:latin typeface="Times New Roman" panose="02020603050405020304" pitchFamily="18" charset="0"/>
                <a:cs typeface="Times New Roman" panose="02020603050405020304" pitchFamily="18" charset="0"/>
              </a:rPr>
            </a:br>
            <a:r>
              <a:rPr lang="uk-UA" sz="3200">
                <a:latin typeface="Times New Roman" panose="02020603050405020304" pitchFamily="18" charset="0"/>
                <a:cs typeface="Times New Roman" panose="02020603050405020304" pitchFamily="18" charset="0"/>
              </a:rPr>
              <a:t>Лекція:</a:t>
            </a:r>
            <a:br>
              <a:rPr lang="uk-UA" sz="3200">
                <a:latin typeface="Times New Roman" panose="02020603050405020304" pitchFamily="18" charset="0"/>
                <a:cs typeface="Times New Roman" panose="02020603050405020304" pitchFamily="18" charset="0"/>
              </a:rPr>
            </a:br>
            <a:r>
              <a:rPr lang="uk-UA" sz="3200" b="1">
                <a:effectLst/>
                <a:latin typeface="Times New Roman" panose="02020603050405020304" pitchFamily="18" charset="0"/>
                <a:ea typeface="Calibri" panose="020F0502020204030204" pitchFamily="34" charset="0"/>
                <a:cs typeface="Times New Roman" panose="02020603050405020304" pitchFamily="18" charset="0"/>
              </a:rPr>
              <a:t>Деонтологічні вимоги до соціальної роботи з різними категоріями отримувачів соціальних послуг, клієнтів соціальних служб.</a:t>
            </a:r>
            <a:br>
              <a:rPr lang="ru-UA" sz="3200">
                <a:effectLst/>
                <a:latin typeface="Times New Roman" panose="02020603050405020304" pitchFamily="18" charset="0"/>
                <a:ea typeface="Calibri" panose="020F0502020204030204" pitchFamily="34" charset="0"/>
                <a:cs typeface="Times New Roman" panose="02020603050405020304" pitchFamily="18" charset="0"/>
              </a:rPr>
            </a:br>
            <a:endParaRPr lang="ru-UA" sz="3200" dirty="0">
              <a:latin typeface="Times New Roman" panose="02020603050405020304" pitchFamily="18" charset="0"/>
              <a:cs typeface="Times New Roman" panose="02020603050405020304" pitchFamily="18" charset="0"/>
            </a:endParaRPr>
          </a:p>
        </p:txBody>
      </p:sp>
      <p:sp>
        <p:nvSpPr>
          <p:cNvPr id="3" name="Підзаголовок 2">
            <a:extLst>
              <a:ext uri="{FF2B5EF4-FFF2-40B4-BE49-F238E27FC236}">
                <a16:creationId xmlns:a16="http://schemas.microsoft.com/office/drawing/2014/main" id="{A5C1EF88-B1F5-D7A5-1D14-37FFDA2B4D92}"/>
              </a:ext>
            </a:extLst>
          </p:cNvPr>
          <p:cNvSpPr>
            <a:spLocks noGrp="1"/>
          </p:cNvSpPr>
          <p:nvPr>
            <p:ph type="subTitle" idx="1"/>
          </p:nvPr>
        </p:nvSpPr>
        <p:spPr/>
        <p:txBody>
          <a:bodyPr/>
          <a:lstStyle/>
          <a:p>
            <a:r>
              <a:rPr lang="uk-UA" i="1">
                <a:latin typeface="Times New Roman" panose="02020603050405020304" pitchFamily="18" charset="0"/>
                <a:cs typeface="Times New Roman" panose="02020603050405020304" pitchFamily="18" charset="0"/>
              </a:rPr>
              <a:t>Іванова Ірина Борисівна, кандидат педагогічних наук, доцент</a:t>
            </a:r>
            <a:endParaRPr lang="ru-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7959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9209020-C5C5-E578-0521-E50C19A36E18}"/>
              </a:ext>
            </a:extLst>
          </p:cNvPr>
          <p:cNvSpPr>
            <a:spLocks noGrp="1"/>
          </p:cNvSpPr>
          <p:nvPr>
            <p:ph idx="1"/>
          </p:nvPr>
        </p:nvSpPr>
        <p:spPr>
          <a:xfrm>
            <a:off x="590205" y="465513"/>
            <a:ext cx="11130740" cy="6018414"/>
          </a:xfrm>
        </p:spPr>
        <p:txBody>
          <a:bodyPr>
            <a:normAutofit lnSpcReduction="10000"/>
          </a:bodyPr>
          <a:lstStyle/>
          <a:p>
            <a:pPr marL="0" indent="0" algn="just">
              <a:buNone/>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Автономія</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організатори догляду за людьми похилого віку зобов’язані поважати їхню автономію за наявності двох умов: свободи вибору - незалежності від контролюючих впливів; здатності до самостійного прийняття рішень. Наприклад, автономія охоплює здатність літніх людей укладати контракт на соціальне обслуговування, дати свою інформовану згоду на медичне лікування, погодитись на соціальні послуги, запропоновані соціальними працівниками. Автономність залежить від відповідної інформації та передбачає здатність використовувати цю інформацію. Опікуни літніх людей, члени їх сім</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ї не мають права приймати рішення за них, якщо люди похилого віку мають право (компетентність) робити це самостійно. Натомість усі вони повинні поважати право старших робити власний вибір. Вони повинні дозволити людині похилого віку самостійно керувати власним життям, лікуванням, організацією захисту інтересів. Самостійність літньої людини панує лише після того, як їй надали всю необхідну інформацію, включаючи існуючі ризики щодо прийняття того чи іншого рішення, що дозволяє їй сформувати чи надати свою інформовану згоду чи рішення. Отримання такої інформованої згоди або рішення є важливим для всіх, хто бере участь у догляді за літніми людьми, як для спеціалістів, так і для членів родини. Автономність, як основна норма етичного ставлення до людини похилого віку, повинна </a:t>
            </a:r>
            <a:r>
              <a:rPr lang="uk-UA"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поважатися</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настільки, наскільки це можливо.</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91828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D527674-4D85-F03A-03E0-D3EC8B906A80}"/>
              </a:ext>
            </a:extLst>
          </p:cNvPr>
          <p:cNvSpPr>
            <a:spLocks noGrp="1"/>
          </p:cNvSpPr>
          <p:nvPr>
            <p:ph idx="1"/>
          </p:nvPr>
        </p:nvSpPr>
        <p:spPr>
          <a:xfrm>
            <a:off x="648393" y="374073"/>
            <a:ext cx="11122429" cy="6176356"/>
          </a:xfrm>
        </p:spPr>
        <p:txBody>
          <a:bodyPr/>
          <a:lstStyle/>
          <a:p>
            <a:pPr marL="0" indent="0">
              <a:buNone/>
            </a:pPr>
            <a:endParaRPr lang="uk-UA" dirty="0"/>
          </a:p>
          <a:p>
            <a:pPr marL="0" indent="0">
              <a:buNone/>
            </a:pPr>
            <a:endParaRPr lang="uk-UA" dirty="0"/>
          </a:p>
          <a:p>
            <a:pPr indent="0" algn="just">
              <a:lnSpc>
                <a:spcPct val="107000"/>
              </a:lnSpc>
              <a:spcAft>
                <a:spcPts val="800"/>
              </a:spcAft>
              <a:buNone/>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Благодійність</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соціальна робота з людьми похилого віку заснована на творенні добра, діяльній добродійності, милосерді. Тому в процеси соціальної допомоги людям похилого віку організації соціальної сфери залучають волонтерів, громадські організації, релігійні парафії.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 нашкодь</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соціальні працівники, які організовують і надають соціальні послуги літнім людям, повинні виважено розглянути всі можливі варіанти обслуговування, щоб не погіршити якості життя літньої людини, не спровокувати погіршення стану здоров’я, а визначити найбільш правильний, оптимальний варіант.</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81765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F0ECC80-A116-AF53-A9D8-E112F0A0500A}"/>
              </a:ext>
            </a:extLst>
          </p:cNvPr>
          <p:cNvSpPr>
            <a:spLocks noGrp="1"/>
          </p:cNvSpPr>
          <p:nvPr>
            <p:ph idx="1"/>
          </p:nvPr>
        </p:nvSpPr>
        <p:spPr>
          <a:xfrm>
            <a:off x="838199" y="415636"/>
            <a:ext cx="10741429" cy="6043353"/>
          </a:xfrm>
        </p:spPr>
        <p:txBody>
          <a:bodyPr>
            <a:normAutofit fontScale="92500" lnSpcReduction="10000"/>
          </a:bodyPr>
          <a:lstStyle/>
          <a:p>
            <a:pPr marL="0" indent="0">
              <a:buNone/>
            </a:pPr>
            <a:endParaRPr lang="uk-UA" dirty="0"/>
          </a:p>
          <a:p>
            <a:pPr marL="0" indent="0">
              <a:buNone/>
            </a:pPr>
            <a:endParaRPr lang="uk-UA" dirty="0"/>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Справедливість</a:t>
            </a:r>
            <a:r>
              <a:rPr lang="uk-UA"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стосується надання послуг догляду за літніми людьми за рахунок державних коштів, приватних платежів, страхових виплат. Норма справедливості передбачає важливий обов’язок - поважати людську гідність старої людини, що є джерелом її самостійності, автономії.</a:t>
            </a: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Святість життя</a:t>
            </a:r>
            <a:r>
              <a:rPr lang="uk-UA"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пов’язання з прийняттям людини як основної цінності соціальної роботи. Ця норма знаходиться на стику охорони </a:t>
            </a:r>
            <a:r>
              <a:rPr lang="uk-UA"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здоров</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 і соціального захисту. Норма автономії не повинна входити у конфлікт із нормою поваги до святості людського життя.</a:t>
            </a: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6148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F6EEAA4-2C7C-0901-D45A-4E9CC5A2C269}"/>
              </a:ext>
            </a:extLst>
          </p:cNvPr>
          <p:cNvSpPr>
            <a:spLocks noGrp="1"/>
          </p:cNvSpPr>
          <p:nvPr>
            <p:ph idx="1"/>
          </p:nvPr>
        </p:nvSpPr>
        <p:spPr>
          <a:xfrm>
            <a:off x="838199" y="324196"/>
            <a:ext cx="10874433" cy="6234546"/>
          </a:xfrm>
        </p:spPr>
        <p:txBody>
          <a:bodyPr>
            <a:normAutofit fontScale="92500" lnSpcReduction="20000"/>
          </a:bodyPr>
          <a:lstStyle/>
          <a:p>
            <a:pPr marL="0" indent="0" algn="ctr">
              <a:lnSpc>
                <a:spcPct val="107000"/>
              </a:lnSpc>
              <a:spcAft>
                <a:spcPts val="800"/>
              </a:spcAft>
              <a:buNone/>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ВИМОГИ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Визнання гідності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Недопущення дискримінації, стигматизації, гноблення за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віком, правоздатністю, громадянським статусом, класом, культурою, етнічною приналежністю,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гендером</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гендерною ідентичністю, мовою, національністю або громадянством (чи відсутністю громадянства), думками, іншими фізичними характеристиками, фізичними або розумовими здібностями, політичними переконаннями, бідністю, расою, статусом відносин, релігією, статтю, сексуальною орієнтацією, соціально-економічним станом, духовними настановами, структурою сім’ї тощо)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Повага до різноманітності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Сприяння справедливості у розподілі ресурсів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Розвиток солідарності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Зміцнення самооцінки і можливостей людей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Право на самовизначення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Ставлення до людей як до цілісних індивідів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Професійне прийняття рішення</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рішення завжди повинні ґрунтуватись на емпіричних доказах; практичній мудрості; а також на етичних, правових та культурних міркуваннях. Соціальні працівники повинні бути готовими прозоро пояснити причини прийнятого рішення.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50847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B0FA3AE-67D5-9613-AD80-5E1F280EDB40}"/>
              </a:ext>
            </a:extLst>
          </p:cNvPr>
          <p:cNvSpPr>
            <a:spLocks noGrp="1"/>
          </p:cNvSpPr>
          <p:nvPr>
            <p:ph idx="1"/>
          </p:nvPr>
        </p:nvSpPr>
        <p:spPr>
          <a:xfrm>
            <a:off x="838200" y="357447"/>
            <a:ext cx="10907684" cy="6151418"/>
          </a:xfrm>
        </p:spPr>
        <p:txBody>
          <a:bodyPr/>
          <a:lstStyle/>
          <a:p>
            <a:pPr marL="0" indent="0" algn="ctr">
              <a:lnSpc>
                <a:spcPct val="107000"/>
              </a:lnSpc>
              <a:spcAft>
                <a:spcPts val="800"/>
              </a:spcAft>
              <a:buNone/>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Ризики у професійній діяльності соціальних працівників: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Прийняття рішень, які не загрожують правам та законним інтересам інших людей.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Загроза власній безпеці соціального працівника.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Ризик заподіяння шкоди собі самому чи іншим особам або інших обмежень, установлених законом, у тому числі зброї.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Використання цифрових технологій та соціальних медіа може загрожувати дотриманню багатьох етичних стандартів, зокрема, таких як повага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приватності</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конфіденційності, недопущення конфлікту інтересів, компетентність, належне ведення документації тощо, і тому повинні отримати необхідні знання та навички для протистояння неетичній практиці при використанні технологій.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Недопущення соціальними працівниками ситуацій, коли їхні знання та навички використовуються для негуманних цілей, таких як катування, військовий нагляд, тероризм чи конверсійна (репаративна) терапія.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Загроза втрати меж між особистим та професійним життям, зловживання своїм становищем для отримання особистої матеріальної вигоди або наживи.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099998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A1779A3-30AD-7828-FD09-F9885735C1BF}"/>
              </a:ext>
            </a:extLst>
          </p:cNvPr>
          <p:cNvSpPr>
            <a:spLocks noGrp="1"/>
          </p:cNvSpPr>
          <p:nvPr>
            <p:ph idx="1"/>
          </p:nvPr>
        </p:nvSpPr>
        <p:spPr>
          <a:xfrm>
            <a:off x="838199" y="374072"/>
            <a:ext cx="10924309" cy="6168043"/>
          </a:xfrm>
        </p:spPr>
        <p:txBody>
          <a:bodyPr/>
          <a:lstStyle/>
          <a:p>
            <a:pPr indent="0" algn="ctr">
              <a:lnSpc>
                <a:spcPct val="107000"/>
              </a:lnSpc>
              <a:spcAft>
                <a:spcPts val="800"/>
              </a:spcAft>
              <a:buNone/>
            </a:pPr>
            <a:r>
              <a:rPr lang="uk-UA"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Вирішення етичних проблем за допомогою етичної рівноваги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Термін</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рефлексивна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рівновага</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був</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введений у 1970-х роках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відомим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моральним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філософом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Джоном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Роулзом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його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класичній</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праці</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Теорія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справедливості</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Рефлексивна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рівновага</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стосується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процесу</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якого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люди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намагаються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з’ясувати</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як вони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знають</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щось</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морально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правильним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їхні</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переконання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щодо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того,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моральним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узгоджуються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одне</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 одним</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Роулз</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стверджував</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люди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мають</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свого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роду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моральну</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інтуїцію</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внутрішнє</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переконання</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щодо</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того,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щось</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правильним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неправильним</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Концепція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рефлексивної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рівноваги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припускає</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іноді</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судження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людей про те,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є морально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справедливим</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конфліктують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потребують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узгодження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Саме</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призводить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процесу</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рефлексивної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рівноваги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який</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передбачає</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коригування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наших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базових</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переконань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доки вони не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перейдуть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рівновагу</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Наприклад</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соціальний</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мати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фундаментальне</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зобов’язання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поважати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право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клієнтів</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самовизначення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відповідає</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формулюванню</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Етичного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кодексу NASW (2017):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Соціальні</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поважають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заохочують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право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клієнтів</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самовизначення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допомагають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клієнтам</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їхніх</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зусиллях</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визначити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уточнити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цілі</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Однак</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рефлексивна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рівновага</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необхідна</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коли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ця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центральна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цінність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суперечить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іншій</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основній</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цінності</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запобіганню</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шкоди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Тобто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деяких</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випадках</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клієнтів</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ґрунтуються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їхньому</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праві</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самовизначення</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призвести</a:t>
            </a:r>
            <a:r>
              <a:rPr lang="ru-UA"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cs typeface="Times New Roman" panose="02020603050405020304" pitchFamily="18" charset="0"/>
              </a:rPr>
              <a:t>шкоди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51516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01B9ECD-4F3F-11CE-1E98-5A3CC2BFC474}"/>
              </a:ext>
            </a:extLst>
          </p:cNvPr>
          <p:cNvSpPr>
            <a:spLocks noGrp="1"/>
          </p:cNvSpPr>
          <p:nvPr>
            <p:ph idx="1"/>
          </p:nvPr>
        </p:nvSpPr>
        <p:spPr>
          <a:xfrm>
            <a:off x="515389" y="266007"/>
            <a:ext cx="11288683" cy="6417426"/>
          </a:xfrm>
        </p:spPr>
        <p:txBody>
          <a:bodyPr/>
          <a:lstStyle/>
          <a:p>
            <a:pPr indent="0" algn="ctr">
              <a:lnSpc>
                <a:spcPct val="107000"/>
              </a:lnSpc>
              <a:spcAft>
                <a:spcPts val="800"/>
              </a:spcAft>
              <a:buNone/>
            </a:pPr>
            <a:endParaRPr lang="uk-UA"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uk-UA" sz="1600" b="1" dirty="0">
                <a:effectLst/>
                <a:latin typeface="Times New Roman" panose="02020603050405020304" pitchFamily="18" charset="0"/>
                <a:ea typeface="Calibri" panose="020F0502020204030204" pitchFamily="34" charset="0"/>
                <a:cs typeface="Times New Roman" panose="02020603050405020304" pitchFamily="18" charset="0"/>
              </a:rPr>
              <a:t>Етичні основи соціального обслуговування людей похилого віку.</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В практиці соціальної роботи соціальні працівники і соціальні робітники припускаються певних помилок, що несумісні з професійними стандартами, кодексами етики соціальної роботи і соціального обслуговування людей похилого віку. Серед них найбільшу кількість становлять ті, що вимагають </a:t>
            </a:r>
            <a:r>
              <a:rPr lang="uk-UA" sz="1600" b="1" dirty="0">
                <a:effectLst/>
                <a:latin typeface="Times New Roman" panose="02020603050405020304" pitchFamily="18" charset="0"/>
                <a:ea typeface="Calibri" panose="020F0502020204030204" pitchFamily="34" charset="0"/>
                <a:cs typeface="Times New Roman" panose="02020603050405020304" pitchFamily="18" charset="0"/>
              </a:rPr>
              <a:t>управління ризиками</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такими як.</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ненавмисне розкриття в особистих і професійних бесідах,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email</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інших засобах передачі конфіденційної інформації свого підопічного;</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скарги літніх людей про нетактовне, грубе спілкування і неповагу;</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недбале ставлення, недобросовісне обслуговування;</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вияви насилля, погане поводження з боку соціального робітника;</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нав’язування соціальним робітником або соціальним працівником людині похилого віку своїх політичних та релігійних поглядів, розповсюдження відповідної літератури;</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прийняття подарунків від підопічних, які становлять власні речі членів сім’ї і можуть бути ними оскаржені;</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порушення належних меж у стосунках з поточними і колишніми клієнтами, їхніми родичами;</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неправильне ведення записів про соціальне обслуговування клієнтів;</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протиріччя між правом клієнта на автономію та необхідністю догляду;</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визначення «компетентності» людини похилого віку у визначенні системи цінностей, самозабезпеченні, самообслуговуванні, самостійності у прийнятті адекватних рішень.</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54612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9143B9A-390F-796D-EBB4-BF8B68FB5C57}"/>
              </a:ext>
            </a:extLst>
          </p:cNvPr>
          <p:cNvSpPr>
            <a:spLocks noGrp="1"/>
          </p:cNvSpPr>
          <p:nvPr>
            <p:ph idx="1"/>
          </p:nvPr>
        </p:nvSpPr>
        <p:spPr>
          <a:xfrm>
            <a:off x="838200" y="191193"/>
            <a:ext cx="10515600" cy="5985770"/>
          </a:xfrm>
        </p:spPr>
        <p:txBody>
          <a:bodyPr>
            <a:normAutofit lnSpcReduction="10000"/>
          </a:bodyPr>
          <a:lstStyle/>
          <a:p>
            <a:pPr indent="0" algn="just">
              <a:lnSpc>
                <a:spcPct val="107000"/>
              </a:lnSpc>
              <a:spcAft>
                <a:spcPts val="800"/>
              </a:spcAft>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07000"/>
              </a:lnSpc>
              <a:spcAft>
                <a:spcPts val="800"/>
              </a:spcAft>
              <a:buNone/>
            </a:pPr>
            <a:endParaRPr lang="uk-UA" sz="18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Працюючи з людьми похилого віку, соціальні працівники стикаються з проблемами компетентності і ризику. Кожна ситуація унікальна і вимагає індивідуальної реакції. Більшість людей похилого віку отримують допомогу медичних працівників (лікарів,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медсестер</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ерготерапевтів</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і фізіотерапевтів). Тому всі фахівці, працюючи в багатопрофільній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мультидисциплінарній</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команді із соціального обслуговування людини похилого віку, мають однакову відповідальність за її долю. Соціальний працівник повинен бути компетентним у складних питаннях,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пов</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язаних</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із правом клієнта на самостійність, належний догляд і повагу.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Соціальні працівники повинні знати, що представники різних культур, етнічних груп, національностей, віросповідань надають різного значення питанням конфіденційності інформації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2742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0747A3C-68F9-5B23-182E-A6B89FF07D54}"/>
              </a:ext>
            </a:extLst>
          </p:cNvPr>
          <p:cNvSpPr>
            <a:spLocks noGrp="1"/>
          </p:cNvSpPr>
          <p:nvPr>
            <p:ph idx="1"/>
          </p:nvPr>
        </p:nvSpPr>
        <p:spPr>
          <a:xfrm>
            <a:off x="838200" y="340822"/>
            <a:ext cx="10982498" cy="6217920"/>
          </a:xfrm>
        </p:spPr>
        <p:txBody>
          <a:bodyPr/>
          <a:lstStyle/>
          <a:p>
            <a:pPr marL="0" indent="0" algn="just">
              <a:lnSpc>
                <a:spcPct val="107000"/>
              </a:lnSpc>
              <a:spcAft>
                <a:spcPts val="800"/>
              </a:spcAft>
              <a:buNone/>
            </a:pPr>
            <a:r>
              <a:rPr lang="ru-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1800" dirty="0">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Численні дослідження етики надання допомоги людям похилого віку  свідчать про те, що для того, щоб забезпечити найкращий рівень догляду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мультидисциплінарна</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команда одноосібно або разом з родичами або піклувальниками має діяти в дусі партнерства, зосередитись на задоволенні потреб та інтересів літніх людей, забезпечити належний догляд з любов</a:t>
            </a:r>
            <a:r>
              <a:rPr lang="ru-UA"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ю, попередити ситуацію вилучення людини похилого віку із сім</a:t>
            </a:r>
            <a:r>
              <a:rPr lang="ru-UA"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ї, рідної домівки, звичного місця проживання, якщо це тільки не зашкодить її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здоров</a:t>
            </a:r>
            <a:r>
              <a:rPr lang="ru-UA"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ю.</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Для людей похилого віку етичне ставлення визначається в тому, як вони хочуть, щоб до них відносились і дозволяли приймати самостійні рішення. Для членів сім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ї, піклувальників етичні аспекти допомоги в тому, щоб робити все правильно, навіть тоді, коли «ніхто не дивиться». Для фахівців, які надають допомогу етика постає у тому, щоб дотримуватись встановлених етичних </a:t>
            </a:r>
            <a:r>
              <a:rPr lang="uk-UA"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норм, оприлюднених в  Етичних кодексах соціальної роботи.</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73107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608C5D8-46CE-5CDE-1278-FE4760359CAC}"/>
              </a:ext>
            </a:extLst>
          </p:cNvPr>
          <p:cNvSpPr>
            <a:spLocks noGrp="1"/>
          </p:cNvSpPr>
          <p:nvPr>
            <p:ph idx="1"/>
          </p:nvPr>
        </p:nvSpPr>
        <p:spPr>
          <a:xfrm>
            <a:off x="838199" y="315884"/>
            <a:ext cx="10832869" cy="6168043"/>
          </a:xfrm>
        </p:spPr>
        <p:txBody>
          <a:bodyPr/>
          <a:lstStyle/>
          <a:p>
            <a:pPr marL="0" indent="0" algn="just">
              <a:lnSpc>
                <a:spcPct val="107000"/>
              </a:lnSpc>
              <a:spcAft>
                <a:spcPts val="800"/>
              </a:spcAft>
              <a:buNone/>
            </a:pPr>
            <a:r>
              <a:rPr lang="ru-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Соціальні працівники як надавачі соціальних послуг у різних країнах світу стикаються із </a:t>
            </a:r>
            <a:r>
              <a:rPr lang="uk-UA"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типовими етичними проблемами догляду </a:t>
            </a: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 літніми людьми, такими як: фактичний конфлікт інтересів; потенційні, майбутні або передбачувані конфлікти інтересів; конфіденційність; здатність до прийняття рішень.</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Фактичний конфлікт інтересів: існує кілька сценаріїв, за яких може виникнути конфлікт інтересів, коли члени сім’ї і професійні опікуни допомагають, або представляють інтереси літніх людей. Вони включають: конфлікти між подружжям та їхніми батьками та бажанням та інтересами літньої людини; конфлікти між членами сім’ї різних поколінь та їхніми бажаннями проти інтересів старої людини; конфлікти за участю довіреної особи (опікуна чи </a:t>
            </a:r>
            <a:r>
              <a:rPr lang="uk-UA"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агента</a:t>
            </a: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довіреністю), яка може мати інтереси, від інтересів людини похилого віку; конфлікти, пов’язані з бізнес-інтересами опікуна проти інтересів благополуччя чи якості життя літньої людини.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Потенційні, майбутні або передбачувані конфлікти - це ті, які не є фактичними, в період, коли починається догляд або допомога старшим. Ці потенційні конфлікти можуть стати справжніми, коли інтереси людини похилого віку можуть розходитись з інтересами опікунів (родичів чи </a:t>
            </a:r>
            <a:r>
              <a:rPr lang="uk-UA"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доглядальників</a:t>
            </a:r>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Соціальні працівники в такій ситуації мають інформувати клієнта про всі ризики, що стосуються їхнього майна, спадку тощо і вживати розумних заходів, щоб інтереси клієнтів були пріоритетними та максимально захищати їх.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87468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530DA7F-9603-5620-38A1-2783B1335A14}"/>
              </a:ext>
            </a:extLst>
          </p:cNvPr>
          <p:cNvSpPr>
            <a:spLocks noGrp="1"/>
          </p:cNvSpPr>
          <p:nvPr>
            <p:ph idx="1"/>
          </p:nvPr>
        </p:nvSpPr>
        <p:spPr>
          <a:xfrm>
            <a:off x="523703" y="507076"/>
            <a:ext cx="11255432" cy="5935288"/>
          </a:xfrm>
        </p:spPr>
        <p:txBody>
          <a:bodyPr/>
          <a:lstStyle/>
          <a:p>
            <a:pPr indent="0" algn="ctr">
              <a:lnSpc>
                <a:spcPct val="107000"/>
              </a:lnSpc>
              <a:spcAft>
                <a:spcPts val="800"/>
              </a:spcAft>
              <a:buNone/>
            </a:pPr>
            <a:r>
              <a:rPr lang="uk-UA"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Основні етичні підходи до соціальної роботи з людьми похилого віку.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Конфіденційність</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під час догляду за літніми людьми соціальні працівники знаходяться у життєвому фізичному і психологічному просторі людини похилого віку, отримують від неї конфіденційну інформацію.</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Вони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зобов</a:t>
            </a:r>
            <a:r>
              <a:rPr lang="ru-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язані</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зберігати конфіденційність, не тільки не порушувати довіру, надаючи приватну інформацію іншим фахівцям з метою надання допомоги, але і не повинні використовувати цю інформацію для власної вигоди таким чином, щоб не завдавати шкоди літній людині, джерелу особистої інформації.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Здатність до прийняття рішень</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літня людина може бути компетентною, володіти спроможністю приймати участь у процесі прийняття рішень, що стосуються її соціального обслуговування та лікування. Під час вивчення потреб людини похилого віку найкращі її інтереси повинні бути дуже зваженими, особливо, якщо потрібна допомога у прояснені особливостей допомоги і чіткому розумінні спектру соціальних послуг. У будь-якому випадку допомога повинна здійснюватися на основі орієнтованого на літню людину підходу.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Означені проблеми долаються завдяки етичним нормам (правилам), які використовуються у практиці соціальної роботи з людьми похилого віку: автономія (повага до вибору старших); благодійність (роби добро); не нашкодь; справедливість; святість життя.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659290876"/>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115</TotalTime>
  <Words>1827</Words>
  <Application>Microsoft Office PowerPoint</Application>
  <PresentationFormat>Широкий екран</PresentationFormat>
  <Paragraphs>58</Paragraphs>
  <Slides>12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12</vt:i4>
      </vt:variant>
    </vt:vector>
  </HeadingPairs>
  <TitlesOfParts>
    <vt:vector size="18" baseType="lpstr">
      <vt:lpstr>Arial</vt:lpstr>
      <vt:lpstr>Calibri</vt:lpstr>
      <vt:lpstr>Calibri Light</vt:lpstr>
      <vt:lpstr>Times New Roman</vt:lpstr>
      <vt:lpstr>Wingdings</vt:lpstr>
      <vt:lpstr>Тема Office</vt:lpstr>
      <vt:lpstr>Навчальна дисципліна «Деонтологія»  Лекція: Деонтологічні вимоги до соціальної роботи з різними категоріями отримувачів соціальних послуг, клієнтів соціальних служб.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«Деонтологія»  Лекція: Деонтологічні вимоги до соціальної роботи з різними категоріями отримувачів соціальних послуг, клієнтів соціальних служб. </dc:title>
  <dc:creator>Irina Ivanova</dc:creator>
  <cp:lastModifiedBy>Irina Ivanova</cp:lastModifiedBy>
  <cp:revision>2</cp:revision>
  <dcterms:created xsi:type="dcterms:W3CDTF">2023-10-15T14:35:16Z</dcterms:created>
  <dcterms:modified xsi:type="dcterms:W3CDTF">2023-10-16T08:20:51Z</dcterms:modified>
</cp:coreProperties>
</file>