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88" r:id="rId8"/>
    <p:sldId id="264" r:id="rId9"/>
    <p:sldId id="262" r:id="rId10"/>
    <p:sldId id="263" r:id="rId11"/>
    <p:sldId id="265" r:id="rId12"/>
    <p:sldId id="266" r:id="rId13"/>
    <p:sldId id="267" r:id="rId14"/>
    <p:sldId id="269" r:id="rId15"/>
    <p:sldId id="280" r:id="rId16"/>
    <p:sldId id="285" r:id="rId17"/>
    <p:sldId id="271" r:id="rId18"/>
    <p:sldId id="286" r:id="rId19"/>
    <p:sldId id="272" r:id="rId20"/>
    <p:sldId id="287" r:id="rId21"/>
    <p:sldId id="284" r:id="rId22"/>
    <p:sldId id="279" r:id="rId23"/>
    <p:sldId id="289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E2C2"/>
    <a:srgbClr val="CC66FF"/>
    <a:srgbClr val="FFFF66"/>
    <a:srgbClr val="DE8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85B1-7A32-46AA-A518-995E4B63F0F3}" type="datetimeFigureOut">
              <a:rPr lang="ru-RU" smtClean="0"/>
              <a:pPr/>
              <a:t>15.03.2024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26636-F399-4B67-8F3E-8179C93D5AFF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4000504"/>
            <a:ext cx="1571636" cy="14287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1985954" cy="642942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214282" y="142852"/>
            <a:ext cx="8643998" cy="1643074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Організація документаційного забезпечення управління на підприємстві,  в установі, організації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4357686" y="1785926"/>
            <a:ext cx="4500594" cy="4929222"/>
          </a:xfrm>
          <a:prstGeom prst="flowChartMultidocumen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П.т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 3.4. Складання та оформлення організаційно-розпорядчої документації </a:t>
            </a:r>
            <a:endParaRPr lang="uk-UA" sz="32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2231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500562" y="2786058"/>
            <a:ext cx="3500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2" descr="Первинні документи втрачено: алгоритм дій для підприємства | «Дебет-Кредит»  - Бухгалтерські нови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9460" name="AutoShape 4" descr="Первинні документи втрачено: алгоритм дій для підприємства | «Дебет-Кредит»  - Бухгалтерські нови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4578" name="Picture 2" descr="Документы на столе стоковое изображение. изображение насчитывающей  индустрии - 619326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371477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 rot="20594042">
            <a:off x="166083" y="199292"/>
            <a:ext cx="5738729" cy="2676379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/>
          </a:p>
        </p:txBody>
      </p:sp>
      <p:sp>
        <p:nvSpPr>
          <p:cNvPr id="3" name="Овальная выноска 2"/>
          <p:cNvSpPr/>
          <p:nvPr/>
        </p:nvSpPr>
        <p:spPr>
          <a:xfrm>
            <a:off x="5786446" y="142852"/>
            <a:ext cx="3000396" cy="2041408"/>
          </a:xfrm>
          <a:prstGeom prst="wedgeEllipse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Різновиди  розпорядчої документації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857496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857496"/>
            <a:ext cx="8072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786190"/>
            <a:ext cx="4803766" cy="2914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57158" y="2857496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організаційно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є: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ухвали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2 1"/>
          <p:cNvSpPr/>
          <p:nvPr/>
        </p:nvSpPr>
        <p:spPr>
          <a:xfrm>
            <a:off x="428597" y="0"/>
            <a:ext cx="8560520" cy="1714488"/>
          </a:xfrm>
          <a:prstGeom prst="irregularSeal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Хід уроку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00010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1928802"/>
            <a:ext cx="8215370" cy="4524315"/>
          </a:xfrm>
          <a:prstGeom prst="rect">
            <a:avLst/>
          </a:prstGeom>
          <a:solidFill>
            <a:srgbClr val="8EE2C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одноособового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Уряд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самоврядування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комітети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акціонерів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рада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засновників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колегіальності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постанови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одноособового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Одноособове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оперативність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персональну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одноособового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державні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директори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одноособового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апля 1"/>
          <p:cNvSpPr/>
          <p:nvPr/>
        </p:nvSpPr>
        <p:spPr>
          <a:xfrm>
            <a:off x="4643438" y="285728"/>
            <a:ext cx="3929090" cy="1214446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НАКАЗ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500034" y="0"/>
            <a:ext cx="4000528" cy="2357430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785926"/>
            <a:ext cx="8286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42844" y="2285992"/>
            <a:ext cx="8858312" cy="42473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Наказ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оперативних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поставлено перед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органом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постанов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уряду,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ліквідації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перейменування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масштабу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затвердження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правил,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інструкцій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призначенням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два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свою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поділяються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ініціативні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оперативного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накази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71612"/>
            <a:ext cx="78581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643313"/>
            <a:ext cx="78581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 rot="20594042">
            <a:off x="182153" y="-64228"/>
            <a:ext cx="4460006" cy="1920172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4929190" y="142852"/>
            <a:ext cx="3786214" cy="1500198"/>
          </a:xfrm>
          <a:prstGeom prst="wedgeEllipse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Наказ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14282" y="1785926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85926"/>
            <a:ext cx="835824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бланках формату А4. Формуляр наказу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реквізити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виду документа;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дата,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заголовок до тексту;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текст;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візи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відбиток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печатки.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Текст наказу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констатуючої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розпорядчої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першій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подаються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думки,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основою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наказу;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другій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перелічуються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приписані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вказівки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(постанова, наказ), то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констатуючій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зазначаються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виду документа,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номер, 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заголовок.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наказу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словом НАКАЗУЮ, яке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друкується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нового рядка великими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нульового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табулятора.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розділяють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пункти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номерують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арабськими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цифрами.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останньому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доручено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контроль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виконанням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наказу.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785926"/>
            <a:ext cx="8643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ятно 1 2"/>
          <p:cNvSpPr/>
          <p:nvPr/>
        </p:nvSpPr>
        <p:spPr>
          <a:xfrm rot="21430874">
            <a:off x="337428" y="144101"/>
            <a:ext cx="4460005" cy="1712437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/>
          </a:p>
        </p:txBody>
      </p:sp>
      <p:sp>
        <p:nvSpPr>
          <p:cNvPr id="4" name="Овальная выноска 3"/>
          <p:cNvSpPr/>
          <p:nvPr/>
        </p:nvSpPr>
        <p:spPr>
          <a:xfrm>
            <a:off x="4714876" y="285728"/>
            <a:ext cx="4214842" cy="114300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ПРОТОКОЛ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85926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1000108"/>
            <a:ext cx="86439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071678"/>
            <a:ext cx="807249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Протокол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організаційно-розпорядчий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фіксує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ухвалені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з'їздах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конференціях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зборах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нарадах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засіданнях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колегіальних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 одного боку, протокол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другого боку, протокол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постановчу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розглядатися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розпорядчий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документ.</a:t>
            </a:r>
          </a:p>
          <a:p>
            <a:pPr indent="4572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Протокол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записів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диктофону.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кваліфікації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секретаря,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розібратися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обговорюваних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тих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стенографується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магнітний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звукозапис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протокол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розшифрування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 rot="21363060">
            <a:off x="282996" y="1721"/>
            <a:ext cx="3878161" cy="1567506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4286248" y="142852"/>
            <a:ext cx="4500594" cy="1214446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Оформлення протоколу</a:t>
            </a:r>
            <a:endParaRPr lang="ru-RU" sz="2400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1571612"/>
            <a:ext cx="8858312" cy="50475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/>
              <a:t> 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протоколу: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Протокол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загальному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формату А4.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Датою протоколу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нумеруються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межах календарного року.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Заголовок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вид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збори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нарада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колегіального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органу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обговорюються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Текст протоколу. 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Вступна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постійну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(голова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секретар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присутніми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колегіального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органу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запрошених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записуються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алфавітному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порядку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члени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запрошені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один рядок через один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інтервал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запрошених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вказувати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15.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Інакше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протоколу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додається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список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присутніх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Вступ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протоколу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порядком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денним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«ПОРЯДОК ДЕННИЙ»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крапки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два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абзацу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порядкові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номери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тексту протоколу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пунктами порядку денного. Текст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будується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схемою: СЛУХАЛИ - ВИСТУПИЛИ - УХВАЛИЛИ (ПОСТАНОВИЛИ)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Слово СЛУХАЛИ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перед словом ставиться цифра,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питанню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слова ставиться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крапки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Ініціали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доповідача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пишуться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родовому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відмінку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нового рядка;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ставиться тире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прямої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Слово ВИСТУПИЛИ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ставлять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крапки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ініціали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називному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відмінку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абзаца, в дужках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посаду,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ставиться тире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доповідачу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розділу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ВИСТУПИЛИ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оформляються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так само.</a:t>
            </a:r>
          </a:p>
          <a:p>
            <a:pPr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Слово УХВАЛИЛИ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друкують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через два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інтервали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попереднього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тексту.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285728"/>
            <a:ext cx="8286808" cy="100010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Картка – завдання №1</a:t>
            </a:r>
          </a:p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82868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Установіть кількість допущених помилок у грифі затвердження:</a:t>
            </a:r>
          </a:p>
          <a:p>
            <a:pPr marL="342900" indent="-342900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“ Затверджено ”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Директором Київської музичної школи №12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Підпис Коцюбинський О.М.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12.4.2022</a:t>
            </a:r>
          </a:p>
          <a:p>
            <a:pPr marL="342900" indent="-342900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Варіанти відповіді: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А) 2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Б) 4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В) 5</a:t>
            </a:r>
          </a:p>
          <a:p>
            <a:pPr marL="342900" indent="-34290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Г) 6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0"/>
            <a:ext cx="8286808" cy="71435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Картка – завдання №2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9"/>
            <a:ext cx="864396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Складіть та оформіть Протокол трудових зборів на підприємстві</a:t>
            </a:r>
          </a:p>
          <a:p>
            <a:pPr marL="342900" indent="-342900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в ТОВ “ЦЕНТР –К”, які відбудуться 02 травня 2022 року </a:t>
            </a:r>
          </a:p>
          <a:p>
            <a:pPr marL="342900" indent="-342900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 реквізитами: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виду документа, яку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посередині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рядка;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Порядковий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номер протоколу;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характеру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розширена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конференція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нижче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боку.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ж рядку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правого боку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міста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Кількісний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пишуть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нового рядка.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присутніх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список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протоколі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сягає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10 —12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присутніх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Посади,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ініціали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секретаря,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президії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розглядають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нараді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порядку денному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формулюють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називному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відмінку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Текст;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Підписи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зборів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секретаря).</a:t>
            </a:r>
          </a:p>
          <a:p>
            <a:pPr marL="342900" indent="-342900"/>
            <a:endParaRPr lang="uk-UA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Відомості, які повинні буди зазначені у кожному із реквізитів ( див. Інструктивно-технологічна картка №1) </a:t>
            </a:r>
          </a:p>
          <a:p>
            <a:pPr marL="342900" indent="-342900"/>
            <a:r>
              <a:rPr lang="uk-UA" sz="1600" i="1" dirty="0" smtClean="0">
                <a:latin typeface="Times New Roman" pitchFamily="18" charset="0"/>
                <a:cs typeface="Times New Roman" pitchFamily="18" charset="0"/>
              </a:rPr>
              <a:t>Зразок структури документа Протокол подається нижче (див. Інструктивно-технологічну картку №2 та  Додаток 1)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uk-UA" sz="12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0"/>
            <a:ext cx="8286808" cy="100010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Картка – завдання №3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071546"/>
            <a:ext cx="85011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На підприємстві де ви працюєте, терміново потрібно відправити працівників на віддалену роботу(дистанційну) у зв’язку з поширенням вірусної  хвороби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ЗАВДАННЯ: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Складіть та оформіть ініціативний (оперативний) Наказ про запровадження дистанційної роботи  на підприємстві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 наступними реквізитами: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виду документа;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заголовок до тексту;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текст;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Відомості, які повинні буди зазначені у кожному із реквізитів ( див. Інструктивно-технологічна картка №1) 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( структуру документа див. Інструктивно-технологічна картка №2) </a:t>
            </a:r>
          </a:p>
          <a:p>
            <a:pPr marL="342900" indent="-34290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Зразок документа Наказ подається нижче (див. Додаток 2)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окумент 1"/>
          <p:cNvSpPr/>
          <p:nvPr/>
        </p:nvSpPr>
        <p:spPr>
          <a:xfrm>
            <a:off x="357158" y="142852"/>
            <a:ext cx="8358246" cy="642942"/>
          </a:xfrm>
          <a:prstGeom prst="flowChart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Інструктивно – технологічна картка №1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Назва установи-автора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ЗАКРИТЕ АКЦІОНЕРНЕ ТОВАРИСТВО “ТОМІЮП”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Заголовок до тексту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 ….(стислий зміст документа)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Назва документа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НАКАЗ, ПРОТОКОЛ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Дата документа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28 березня 2022 року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Місце складання або видання документа</a:t>
            </a:r>
          </a:p>
          <a:p>
            <a:pPr>
              <a:buNone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м. Харків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Реєстраційний  індекс документа</a:t>
            </a:r>
          </a:p>
          <a:p>
            <a:pPr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         № 18-4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/2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Текст документа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( див. презентацію слайд 13;15)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Підпис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– зазначають посаду , підпис та його розшифрування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378621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92500" lnSpcReduction="20000"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Навчальна –</a:t>
            </a:r>
            <a:r>
              <a:rPr lang="uk-UA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відпрацювати навички при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органызацыйно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розпорядчими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документами в установі, засвоїти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складання документів: протокол, наказ.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Розвивальна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 сприяти розвитку творчої активності учнів, формуванню пізнавальних здібностей, розширенню кругозору і збагаченню словникового запасу, розвиток уміння оперувати отриманими знаннями, застосовувати їх на практиці.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Виховна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 формувати відповідальність за результати своєї роботи,  сприяти підвищенню мотивації до  управлінської діяльності та співпраці в колективі.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285720" y="142852"/>
            <a:ext cx="8715436" cy="1785950"/>
          </a:xfrm>
          <a:prstGeom prst="ellipseRibbon2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 роботи</a:t>
            </a:r>
            <a:endParaRPr lang="ru-RU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00109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latin typeface="Arial" pitchFamily="34" charset="0"/>
                <a:cs typeface="Times New Roman" pitchFamily="18" charset="0"/>
              </a:rPr>
              <a:t> 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документ 2"/>
          <p:cNvSpPr/>
          <p:nvPr/>
        </p:nvSpPr>
        <p:spPr>
          <a:xfrm>
            <a:off x="142844" y="214290"/>
            <a:ext cx="9001156" cy="857256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Інструктивно-технологічна картка №2</a:t>
            </a: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оформлення протоколу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14298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214422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установи - автора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(дата)                                                          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Про__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(заголовок до тексту)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Голова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зборів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______(посада,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прізвище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ініціали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 зборів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(посада,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прізвище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ініціали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Присутні: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Запрошені: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Відсутні: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Порядок денний: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1.____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питання, які виносять на обговорення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2._____ (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питання, які виносять на обговорення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СЛУХАЛИ: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ВИСТУПИЛИ: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ВИРІШИЛИ: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СЛУХАЛИ: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ВИСТУПИЛИ: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4242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ВИРІШИЛИ: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Голова 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зборів                                                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підпис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                      розшифрування підпису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 зборів                                                  (підпис)                       розшифрування підпису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(підпис)                      розшифрування підпису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285860"/>
            <a:ext cx="8358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0694" y="142852"/>
            <a:ext cx="328614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Додаток 1        Зразок документа Протокол    </a:t>
            </a:r>
            <a:endParaRPr lang="ru-RU" sz="1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857760"/>
            <a:ext cx="8286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00043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ШВЕЙНЕ ОБ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ЄДНАННЯ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КАШТАН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УКРШВЕЙПРОМУ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ПРОТОКОЛ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12.03.2022                                                                             Київ                                                                          № 10          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Зборів  орендного швейного об’єднання «Каштан»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Укршвейпрому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Голова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С.М. Руденко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А.М. Токарєва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Присутні: 17 осіб (список додається)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ПОРЯДОК ДЕННИЙ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1.Звіт з виробничо-фінансової діяльності підприємства за 2021 рік (повідомлення головного бухгалтера С.В. Марченка).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2.Затвердження складу комісії з питань контролю дисципліни (повідомлення заст. директора С. М. Руденка).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1.СЛУХАЛИ: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С.В. Марченко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доповів про порядок підготовки й складання річного звіту, про завдання працівників обліку.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ВИСТУПИЛИ: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Л.Я. Грищенко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вказав на необхідність ретельної підготовки матеріалів звіту.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УХВАЛИЛИ: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Усім працівникам відділу обліку забезпечити своєчасну підготовку й високу якість матеріалів звітів про виробничо-фінансову діяльність 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єднання за 2021 рік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СЛУХАЛИ: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С. М. Руденка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пропозиція включати до складу комісії 15 осіб.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ВИСТУПИЛИ: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Г.М. Коваль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запропонувала закінчити складання списків щодо затвердження складу комісії до 10 квітня 2022 року.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УХВАЛИЛИ: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10.04.2022 року створити комісію та подати списки її членів з контролю дисципліни в об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єднанні в складі 15 осіб.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Додаток : Реєстраційний список на 1 арк., в 1 прим.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Голова                                                                                                                                                       Сергій  РУДЕНКО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Секретар                                                                                                                                                    Анна ТОКАРЄВА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8925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Інструктивно-технологічна картка №2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 оформлення наказу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768" y="214290"/>
            <a:ext cx="17145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85786" y="500042"/>
            <a:ext cx="735811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solidFill>
                <a:srgbClr val="402A18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1" u="none" strike="noStrike" cap="none" normalizeH="0" baseline="0" dirty="0" smtClean="0">
              <a:ln>
                <a:noFill/>
              </a:ln>
              <a:solidFill>
                <a:srgbClr val="402A1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solidFill>
                <a:srgbClr val="402A18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1" u="none" strike="noStrike" cap="none" normalizeH="0" baseline="0" dirty="0" smtClean="0">
              <a:ln>
                <a:noFill/>
              </a:ln>
              <a:solidFill>
                <a:srgbClr val="402A1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i="1" dirty="0" smtClean="0">
              <a:solidFill>
                <a:srgbClr val="402A18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1" u="none" strike="noStrike" cap="none" normalizeH="0" baseline="0" dirty="0" smtClean="0">
              <a:ln>
                <a:noFill/>
              </a:ln>
              <a:solidFill>
                <a:srgbClr val="402A18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58" y="785794"/>
            <a:ext cx="8572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14282" y="1214422"/>
            <a:ext cx="87154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 установи 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автора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 виду документа (НАКАЗ)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документа        Місце складання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Реєстраційний номер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Заголовок до тексту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Преамбула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Текст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НАКАЗУЮ: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 посади          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підпис               розшифрування підпис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785794"/>
            <a:ext cx="8429684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КИЇВСЬКЕ ВИЩЕ ПРОФЕСІЙНЕ УЧИЛИЩЕ БУДІВНИЦТВА  І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АРХІТЕКТУРИ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НАКАЗ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вересня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р.	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Київ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затвердження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інструкції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діловодства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метою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подальшого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порядку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організації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документами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НАКАЗУЮ: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Затвердити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Інструкцію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діловодства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закладі освіти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Керівникам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підрозділів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забезпечити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підпорядкованими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працівниками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викладених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інструкції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Вважати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недійсними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накази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закладу освіти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14.03.20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№32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затвердження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інструкції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порядок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документування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06.09.20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№ 517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вдосконалення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діловодства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виконанням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наказу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покласти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інспектора відділу кадрів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Семенченко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 	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Тетяна ПОЛІЩУК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підпис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05138" algn="ctr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43636" y="214290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Додаток</a:t>
            </a:r>
            <a:r>
              <a:rPr lang="ru-RU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928934"/>
            <a:ext cx="42148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 на виконані  завдання надсилати на електронну адресу  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karpenkog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07@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gmail</a:t>
            </a:r>
            <a:r>
              <a:rPr lang="uk-UA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</a:t>
            </a:r>
            <a:endParaRPr lang="ru-RU" sz="20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темі листа вказати прізвище та ім’я.</a:t>
            </a:r>
            <a:endParaRPr lang="ru-RU" sz="20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Кожному учню надам індивідуальні рекомендації щодо покращення виконання практичних завдань із даної теми.</a:t>
            </a:r>
            <a:endParaRPr lang="ru-RU" sz="20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785786" y="214290"/>
            <a:ext cx="6643734" cy="2286016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Заключний інструктаж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Какая документация нужна, чтобы быстро включиться в работу – Digital  Enterp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ая документация нужна, чтобы быстро включиться в работу – Digital  Enterp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кая документация нужна, чтобы быстро включиться в работу – Digital  Enterp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кая документация нужна, чтобы быстро включиться в работу – Digital  Enterp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кая документация нужна, чтобы быстро включиться в работу – Digital  Enterpri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Технічна документація - Гал-Автомат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786058"/>
            <a:ext cx="4515659" cy="2864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виконанні навчально-виробничих вправ:</a:t>
            </a: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виконувати тільки ту роботу, яка передбачена темою уроку;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виконання завдання використовувати тільки ті знаряддя праці, які передбачені темою уроку;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виконання навчально-виробничих вправ використовувати канцелярське приладдя тільки за призначенням;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знати і виконувати вимоги нормативних актів з охорони праці та пожежної безпеки.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’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ятати про особисту відповідальність за недотримання вимог і правил з охорони праці та пожежної безпеки;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підтримувати належні санітарні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умови на робочому місці.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42910" y="142852"/>
            <a:ext cx="8072494" cy="1285884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Інструктаж з охорони праці</a:t>
            </a:r>
            <a:endParaRPr lang="ru-RU" sz="3600" dirty="0"/>
          </a:p>
        </p:txBody>
      </p:sp>
      <p:pic>
        <p:nvPicPr>
          <p:cNvPr id="21506" name="Picture 2" descr="З 1 вересня 2021 року набув чинності Національний стандарт ДСТУ 4163:2020 -  КАДРОВИК.UA. Головний кадровий журнал України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786322"/>
            <a:ext cx="416242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ЩО РОБИТИ ПРИ СИГНАЛІ «ПОВІТРЯНА ТРИВОГО»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Вразі сповіщення повітряної тривоги перебуваючи вдома та під час дистанційного навчання негайно всім здобувачам освіти прямувати до найближчих захисних споруд, укриттів при цьому зберігати спокій, не панікувати.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Швидко одягнутися. Закрити вікна, вимкнути усі електричні та нагрівальні прилади, перекрити газ, загасити печі, вимкнути світло. 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Взяти «тривожну валізу» (індивідуальні засоби захисту, запас продуктів і води, особисті документи, кишеньковий ліхтар).  </a:t>
            </a:r>
          </a:p>
          <a:p>
            <a:pPr algn="just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ЩО РОБИТИ ПІД ЧАС ОБСТРІЛУ СТРІЛЕЦЬКОЮ ЗБРОЄЮ?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слід ховатися у захищеному приміщенні (ванній кімнаті) або варто лягти прикрившись предметами, що здатні захистити від уламків і куль.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Якщо ви потрапили під стрілянину на відкритому місці, краще впасти на землю та закрити голову руками. Ефективним захистом буде будь-який виступ, тротуар, бетонна сміттєва урна, сходинки ґанку, заглиблення в землі або канава. Не ховайтеся за автомобілями або кіосками, бо вони часто стають мішенями.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Тіло повинно бути в максимально безпечному положенні. Згрупуйтеся, ляжте в позу ембріона. Розверніться ногами у бік стрілянини, прикривши голову руками та відкривши рот, щоб близький вибух не завдав шкоди барабанним перетинкам.  </a:t>
            </a:r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71472" y="0"/>
            <a:ext cx="8215370" cy="1571612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Інструктаж щодо правил поведінки в умовах воєнного стану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497207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РОБИТИ ПІД ЧАС АРТОБСТРІЛІВ?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залишайтеся в підʼїздах, під арками та на сходових клітках. Також </a:t>
            </a:r>
          </a:p>
          <a:p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небезпечно ховатися в підвалах панельних будинків, біля автомобільної техніки, автозаправних станцій і під стінами будинків із легких конструкцій.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Якщо вогонь артилерії, мінометний обстріл, авіаційне бомбардування застали вас на шляху, негайно лягайте на землю, туди, де є виступ або хоча б у невелике заглиблення. Закривайте долонями вуха та відкривайте рот.  </a:t>
            </a:r>
          </a:p>
          <a:p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РОБИТИ ПІД ЧАС АРТИЛЕРІЙСЬКИХ ОБСТРІЛІВ СИСТЕМАМИ ЗАЛПОВОГО ВОГНЮ?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Ракету можна помітити та зреагувати, адже залп реактивної установки добре видно. Вночі це яскравий спалах на обрії, а вдень – димні сліди ракет.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Ховайтеся в підвалі або в іншому заглибленому приміщенні. Вибирайте місце в кутку між несучими стінами та недалеко від вікон і дверей для того, щоб миттєво покинути будинок у разі влучення снаряда. 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виходьте з укриття, не перечекавши хоча б 10 хвилин після обстрілу. </a:t>
            </a:r>
          </a:p>
          <a:p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РОБИТИ, ЯКЩО ВИЯВИЛИ ПІДОЗРІЛИЙ ПРЕДМЕТ?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наближатися до предмета, не пересувати його або брати до рук, не розряджати, не кидати, не вдаряти по ньому, не розпалювати поряд багаття або кидати до нього предмет.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Проінформувати про знахідку інших осіб, які знаходяться поруч.  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Знаходячись поблизу нього, утриматися від куріння, користування засобами радіозв’язку (у тому числі мобільним телефоном). 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Необхідно негайно повідомити поліцію або дорослих про знахідку!</a:t>
            </a:r>
            <a:endParaRPr lang="ru-RU" sz="1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0"/>
            <a:ext cx="8643998" cy="167619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Інструктаж щодо правил поведінки в умовах воєнного стану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929066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1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 rot="21363060">
            <a:off x="292812" y="1382"/>
            <a:ext cx="3878161" cy="185258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5000628" y="142852"/>
            <a:ext cx="3786214" cy="1785950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організаційнійної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документації</a:t>
            </a:r>
            <a:endParaRPr lang="ru-RU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2143116"/>
            <a:ext cx="6215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357430"/>
            <a:ext cx="850112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закріплюють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права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обов'язки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час.</a:t>
            </a:r>
          </a:p>
          <a:p>
            <a:pPr indent="4572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слугують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упорядкування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дозволяють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установи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планомірний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узгоджений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розпочинається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врегульовується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права.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статути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регламенти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правила,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розклади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певною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договори.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висококваліфікованими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929066"/>
            <a:ext cx="77153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1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ятно 1 3"/>
          <p:cNvSpPr/>
          <p:nvPr/>
        </p:nvSpPr>
        <p:spPr>
          <a:xfrm rot="21363060">
            <a:off x="292812" y="1382"/>
            <a:ext cx="3878161" cy="1852580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928934"/>
            <a:ext cx="614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5000628" y="142852"/>
            <a:ext cx="3786214" cy="1785950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Різновиди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організаційнійної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документації</a:t>
            </a:r>
            <a:endParaRPr lang="ru-RU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85720" y="2143116"/>
            <a:ext cx="6215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357430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997839"/>
            <a:ext cx="81439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положення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статути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регламенти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інструкції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правила; 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розклади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7200" algn="just"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розробляються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висококваліфікованими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спеціалістами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робота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різноманітних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чинного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Професія ДІЛОВО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500306"/>
            <a:ext cx="4267200" cy="2400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 rot="20594042">
            <a:off x="-114198" y="240596"/>
            <a:ext cx="5848344" cy="147694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Хід уроку</a:t>
            </a:r>
            <a:endParaRPr lang="ru-RU" dirty="0"/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5929322" y="428604"/>
            <a:ext cx="2928958" cy="161278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Особливості розпорядчої документації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000372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9"/>
            <a:ext cx="59293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2000239"/>
            <a:ext cx="61436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Незалежно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характеру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організаційно-правової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компетенції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наділяються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оперативне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керівництво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установі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регулятивна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поставлених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перед ним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одержувати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максимальний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документах,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характеру,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трудовими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інформаційними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Профессия делопроизводитель: обязанности, плюсы и минусы, интересные фа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500306"/>
            <a:ext cx="265271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 rot="20594042">
            <a:off x="90794" y="210387"/>
            <a:ext cx="5738729" cy="215437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Хід уроку</a:t>
            </a:r>
            <a:endParaRPr lang="ru-RU" dirty="0"/>
          </a:p>
        </p:txBody>
      </p:sp>
      <p:sp>
        <p:nvSpPr>
          <p:cNvPr id="3" name="Овальная выноска 2"/>
          <p:cNvSpPr/>
          <p:nvPr/>
        </p:nvSpPr>
        <p:spPr>
          <a:xfrm>
            <a:off x="5786446" y="142852"/>
            <a:ext cx="3000396" cy="2041408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Особливості розпорядчої документації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786058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857496"/>
            <a:ext cx="7215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643182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зафіксовані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документах,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характеру,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трудовими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матеріальними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ресурсами.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зверху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вниз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керуючого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органу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підвідомчої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структурного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керованість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вертикалі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розпорядчих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нормативно-правових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 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виконавчої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приписів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адресатом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структурні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вони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фактами,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тягнуть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адміністративно-правових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2400</Words>
  <Application>Microsoft Office PowerPoint</Application>
  <PresentationFormat>Екран (4:3)</PresentationFormat>
  <Paragraphs>323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Організація документаційного забезпечення управління на підприємстві,  в установі, організації</dc:title>
  <dc:creator>HP</dc:creator>
  <cp:lastModifiedBy>HP 450</cp:lastModifiedBy>
  <cp:revision>79</cp:revision>
  <dcterms:created xsi:type="dcterms:W3CDTF">2022-04-06T07:59:29Z</dcterms:created>
  <dcterms:modified xsi:type="dcterms:W3CDTF">2024-03-15T07:33:02Z</dcterms:modified>
</cp:coreProperties>
</file>