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diagrams/drawing1.xml" ContentType="application/vnd.ms-office.drawingml.diagramDrawing+xml"/>
  <Override PartName="/ppt/revisionInfo.xml" ContentType="application/vnd.ms-powerpoint.revisioninfo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5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CFFDDC3-CB3E-4476-8CD8-EB5FA97155D5}" v="388" dt="2022-11-06T16:20:34.87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82" autoAdjust="0"/>
    <p:restoredTop sz="94660"/>
  </p:normalViewPr>
  <p:slideViewPr>
    <p:cSldViewPr snapToGrid="0">
      <p:cViewPr varScale="1">
        <p:scale>
          <a:sx n="68" d="100"/>
          <a:sy n="68" d="100"/>
        </p:scale>
        <p:origin x="-132" y="-24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20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7BFE28D-7F5C-4312-882C-C6B84E694F2C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7DC2EB6F-52BF-42DB-8A40-14C6FB6FCE13}">
      <dgm:prSet/>
      <dgm:spPr/>
      <dgm:t>
        <a:bodyPr/>
        <a:lstStyle/>
        <a:p>
          <a:r>
            <a:rPr lang="ru-RU"/>
            <a:t>1.Інвестиції: поняття, види і роль у відтворенні виробничого потенціалу підприємства.</a:t>
          </a:r>
          <a:endParaRPr lang="en-US"/>
        </a:p>
      </dgm:t>
    </dgm:pt>
    <dgm:pt modelId="{066C27E3-D704-4534-8B36-541A3C1FD28E}" type="parTrans" cxnId="{8E5A8B8E-9DAD-4CE8-AE31-23BC2F7C6A6C}">
      <dgm:prSet/>
      <dgm:spPr/>
      <dgm:t>
        <a:bodyPr/>
        <a:lstStyle/>
        <a:p>
          <a:endParaRPr lang="en-US"/>
        </a:p>
      </dgm:t>
    </dgm:pt>
    <dgm:pt modelId="{0316BAEB-03EC-45C8-ACE4-A467CFF09B79}" type="sibTrans" cxnId="{8E5A8B8E-9DAD-4CE8-AE31-23BC2F7C6A6C}">
      <dgm:prSet/>
      <dgm:spPr/>
      <dgm:t>
        <a:bodyPr/>
        <a:lstStyle/>
        <a:p>
          <a:endParaRPr lang="en-US"/>
        </a:p>
      </dgm:t>
    </dgm:pt>
    <dgm:pt modelId="{49EC3244-1AE8-46DB-B589-E36E615A86B8}">
      <dgm:prSet/>
      <dgm:spPr/>
      <dgm:t>
        <a:bodyPr/>
        <a:lstStyle/>
        <a:p>
          <a:r>
            <a:rPr lang="ru-RU"/>
            <a:t>2.Виробничі інвестиції, їх склад і структура.</a:t>
          </a:r>
          <a:endParaRPr lang="en-US"/>
        </a:p>
      </dgm:t>
    </dgm:pt>
    <dgm:pt modelId="{FF2D9E3E-D54C-450F-989B-5142C083571A}" type="parTrans" cxnId="{EC15E743-2A52-4411-9F39-C62CCDAAFD97}">
      <dgm:prSet/>
      <dgm:spPr/>
      <dgm:t>
        <a:bodyPr/>
        <a:lstStyle/>
        <a:p>
          <a:endParaRPr lang="en-US"/>
        </a:p>
      </dgm:t>
    </dgm:pt>
    <dgm:pt modelId="{64FD7EFD-44AF-46DA-BF2C-1032804FED62}" type="sibTrans" cxnId="{EC15E743-2A52-4411-9F39-C62CCDAAFD97}">
      <dgm:prSet/>
      <dgm:spPr/>
      <dgm:t>
        <a:bodyPr/>
        <a:lstStyle/>
        <a:p>
          <a:endParaRPr lang="en-US"/>
        </a:p>
      </dgm:t>
    </dgm:pt>
    <dgm:pt modelId="{1C169D7B-6BCE-4FF1-8446-E8D18A07B5B8}">
      <dgm:prSet/>
      <dgm:spPr/>
      <dgm:t>
        <a:bodyPr/>
        <a:lstStyle/>
        <a:p>
          <a:r>
            <a:rPr lang="ru-RU"/>
            <a:t>3.Планування виробничих інвестицій.</a:t>
          </a:r>
          <a:endParaRPr lang="en-US"/>
        </a:p>
      </dgm:t>
    </dgm:pt>
    <dgm:pt modelId="{FCD0CA9E-E910-4F15-9B1F-1F3B9E5099DE}" type="parTrans" cxnId="{D15078C1-7F56-44A7-BC31-EEF81CA2EF74}">
      <dgm:prSet/>
      <dgm:spPr/>
      <dgm:t>
        <a:bodyPr/>
        <a:lstStyle/>
        <a:p>
          <a:endParaRPr lang="en-US"/>
        </a:p>
      </dgm:t>
    </dgm:pt>
    <dgm:pt modelId="{B1DADC6A-6E6B-495B-AB82-76D760B0F63B}" type="sibTrans" cxnId="{D15078C1-7F56-44A7-BC31-EEF81CA2EF74}">
      <dgm:prSet/>
      <dgm:spPr/>
      <dgm:t>
        <a:bodyPr/>
        <a:lstStyle/>
        <a:p>
          <a:endParaRPr lang="en-US"/>
        </a:p>
      </dgm:t>
    </dgm:pt>
    <dgm:pt modelId="{B3ADD58D-8F50-40F6-9F03-B1C0C65655FD}">
      <dgm:prSet/>
      <dgm:spPr/>
      <dgm:t>
        <a:bodyPr/>
        <a:lstStyle/>
        <a:p>
          <a:r>
            <a:rPr lang="ru-RU"/>
            <a:t>4.Оцінка економічної ефективності виробничих інвестицій.</a:t>
          </a:r>
          <a:endParaRPr lang="en-US"/>
        </a:p>
      </dgm:t>
    </dgm:pt>
    <dgm:pt modelId="{2C6EC8A0-69AB-4334-B0A7-F8F409D30AAD}" type="parTrans" cxnId="{AD315586-C8C5-4B8F-9386-6209A049BC5C}">
      <dgm:prSet/>
      <dgm:spPr/>
      <dgm:t>
        <a:bodyPr/>
        <a:lstStyle/>
        <a:p>
          <a:endParaRPr lang="en-US"/>
        </a:p>
      </dgm:t>
    </dgm:pt>
    <dgm:pt modelId="{F8C1533E-CC89-4B26-A30B-7C4003055993}" type="sibTrans" cxnId="{AD315586-C8C5-4B8F-9386-6209A049BC5C}">
      <dgm:prSet/>
      <dgm:spPr/>
      <dgm:t>
        <a:bodyPr/>
        <a:lstStyle/>
        <a:p>
          <a:endParaRPr lang="en-US"/>
        </a:p>
      </dgm:t>
    </dgm:pt>
    <dgm:pt modelId="{58E6CCEB-7DA4-4608-AA19-E2CEFD0D3ABF}">
      <dgm:prSet/>
      <dgm:spPr/>
      <dgm:t>
        <a:bodyPr/>
        <a:lstStyle/>
        <a:p>
          <a:r>
            <a:rPr lang="ru-RU"/>
            <a:t>5.Фінансові інвестиції. Види цінних паперів, їх характеристика.</a:t>
          </a:r>
          <a:endParaRPr lang="en-US"/>
        </a:p>
      </dgm:t>
    </dgm:pt>
    <dgm:pt modelId="{42B5CE60-1483-4371-8C15-31CBD4DEBF59}" type="parTrans" cxnId="{9681734C-C587-4F53-AB81-97FC8202B15D}">
      <dgm:prSet/>
      <dgm:spPr/>
      <dgm:t>
        <a:bodyPr/>
        <a:lstStyle/>
        <a:p>
          <a:endParaRPr lang="en-US"/>
        </a:p>
      </dgm:t>
    </dgm:pt>
    <dgm:pt modelId="{6D6537B4-BE9D-4006-93F0-55E78F8ADBD6}" type="sibTrans" cxnId="{9681734C-C587-4F53-AB81-97FC8202B15D}">
      <dgm:prSet/>
      <dgm:spPr/>
      <dgm:t>
        <a:bodyPr/>
        <a:lstStyle/>
        <a:p>
          <a:endParaRPr lang="en-US"/>
        </a:p>
      </dgm:t>
    </dgm:pt>
    <dgm:pt modelId="{D6E752BB-6843-4D00-85C3-834B58F51A74}">
      <dgm:prSet/>
      <dgm:spPr/>
      <dgm:t>
        <a:bodyPr/>
        <a:lstStyle/>
        <a:p>
          <a:r>
            <a:rPr lang="ru-RU"/>
            <a:t>6.Чинники впливу на ефективність інвестицій.</a:t>
          </a:r>
          <a:endParaRPr lang="en-US"/>
        </a:p>
      </dgm:t>
    </dgm:pt>
    <dgm:pt modelId="{188E1027-CB83-40F4-8F27-3F41F46F3812}" type="parTrans" cxnId="{2FDABDF1-196E-40EC-A905-E7993FA51626}">
      <dgm:prSet/>
      <dgm:spPr/>
      <dgm:t>
        <a:bodyPr/>
        <a:lstStyle/>
        <a:p>
          <a:endParaRPr lang="en-US"/>
        </a:p>
      </dgm:t>
    </dgm:pt>
    <dgm:pt modelId="{8F43826E-A808-4E3A-9CAD-5E94C5C91BF6}" type="sibTrans" cxnId="{2FDABDF1-196E-40EC-A905-E7993FA51626}">
      <dgm:prSet/>
      <dgm:spPr/>
      <dgm:t>
        <a:bodyPr/>
        <a:lstStyle/>
        <a:p>
          <a:endParaRPr lang="en-US"/>
        </a:p>
      </dgm:t>
    </dgm:pt>
    <dgm:pt modelId="{1B459050-7D1C-4FAE-AC90-51C69D07591D}" type="pres">
      <dgm:prSet presAssocID="{D7BFE28D-7F5C-4312-882C-C6B84E694F2C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7D1B1DA0-EF45-4213-8D1B-3EABA1EA7DD1}" type="pres">
      <dgm:prSet presAssocID="{7DC2EB6F-52BF-42DB-8A40-14C6FB6FCE13}" presName="parentText" presStyleLbl="node1" presStyleIdx="0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5C3B183-F722-47ED-8664-4B73262C415E}" type="pres">
      <dgm:prSet presAssocID="{0316BAEB-03EC-45C8-ACE4-A467CFF09B79}" presName="spacer" presStyleCnt="0"/>
      <dgm:spPr/>
    </dgm:pt>
    <dgm:pt modelId="{2537248A-BA60-43B1-8EEE-1392A34ACD57}" type="pres">
      <dgm:prSet presAssocID="{49EC3244-1AE8-46DB-B589-E36E615A86B8}" presName="parentText" presStyleLbl="node1" presStyleIdx="1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019A454-5DE9-4CD3-A3DC-0C58210A2956}" type="pres">
      <dgm:prSet presAssocID="{64FD7EFD-44AF-46DA-BF2C-1032804FED62}" presName="spacer" presStyleCnt="0"/>
      <dgm:spPr/>
    </dgm:pt>
    <dgm:pt modelId="{F2C0862F-61B9-4C1A-B985-927EF6028762}" type="pres">
      <dgm:prSet presAssocID="{1C169D7B-6BCE-4FF1-8446-E8D18A07B5B8}" presName="parentText" presStyleLbl="node1" presStyleIdx="2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4802865-ED7C-430B-A503-5602F6177C4C}" type="pres">
      <dgm:prSet presAssocID="{B1DADC6A-6E6B-495B-AB82-76D760B0F63B}" presName="spacer" presStyleCnt="0"/>
      <dgm:spPr/>
    </dgm:pt>
    <dgm:pt modelId="{32E2D6FE-154C-4B98-925A-1F7F67A89029}" type="pres">
      <dgm:prSet presAssocID="{B3ADD58D-8F50-40F6-9F03-B1C0C65655FD}" presName="parentText" presStyleLbl="node1" presStyleIdx="3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253DBA3-3F51-4D84-A913-96AB9C1F7062}" type="pres">
      <dgm:prSet presAssocID="{F8C1533E-CC89-4B26-A30B-7C4003055993}" presName="spacer" presStyleCnt="0"/>
      <dgm:spPr/>
    </dgm:pt>
    <dgm:pt modelId="{1019A0F9-6BC3-4A22-ACB7-6DC406FA0589}" type="pres">
      <dgm:prSet presAssocID="{58E6CCEB-7DA4-4608-AA19-E2CEFD0D3ABF}" presName="parentText" presStyleLbl="node1" presStyleIdx="4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96B62DA-4438-4441-9BB3-804D6F37C3B3}" type="pres">
      <dgm:prSet presAssocID="{6D6537B4-BE9D-4006-93F0-55E78F8ADBD6}" presName="spacer" presStyleCnt="0"/>
      <dgm:spPr/>
    </dgm:pt>
    <dgm:pt modelId="{9CD062EF-6575-49D8-AE1E-2BA718B998CE}" type="pres">
      <dgm:prSet presAssocID="{D6E752BB-6843-4D00-85C3-834B58F51A74}" presName="parentText" presStyleLbl="node1" presStyleIdx="5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CD831E04-DFEB-462C-A3D4-35D25EE027E8}" type="presOf" srcId="{1C169D7B-6BCE-4FF1-8446-E8D18A07B5B8}" destId="{F2C0862F-61B9-4C1A-B985-927EF6028762}" srcOrd="0" destOrd="0" presId="urn:microsoft.com/office/officeart/2005/8/layout/vList2"/>
    <dgm:cxn modelId="{DDDE4584-D852-4477-99F6-F391768F61C9}" type="presOf" srcId="{D7BFE28D-7F5C-4312-882C-C6B84E694F2C}" destId="{1B459050-7D1C-4FAE-AC90-51C69D07591D}" srcOrd="0" destOrd="0" presId="urn:microsoft.com/office/officeart/2005/8/layout/vList2"/>
    <dgm:cxn modelId="{6C545353-A86A-40D6-9DA4-58E465FD5672}" type="presOf" srcId="{49EC3244-1AE8-46DB-B589-E36E615A86B8}" destId="{2537248A-BA60-43B1-8EEE-1392A34ACD57}" srcOrd="0" destOrd="0" presId="urn:microsoft.com/office/officeart/2005/8/layout/vList2"/>
    <dgm:cxn modelId="{1EF312AC-392A-4E8A-97B1-57E2C97A88A0}" type="presOf" srcId="{D6E752BB-6843-4D00-85C3-834B58F51A74}" destId="{9CD062EF-6575-49D8-AE1E-2BA718B998CE}" srcOrd="0" destOrd="0" presId="urn:microsoft.com/office/officeart/2005/8/layout/vList2"/>
    <dgm:cxn modelId="{AD315586-C8C5-4B8F-9386-6209A049BC5C}" srcId="{D7BFE28D-7F5C-4312-882C-C6B84E694F2C}" destId="{B3ADD58D-8F50-40F6-9F03-B1C0C65655FD}" srcOrd="3" destOrd="0" parTransId="{2C6EC8A0-69AB-4334-B0A7-F8F409D30AAD}" sibTransId="{F8C1533E-CC89-4B26-A30B-7C4003055993}"/>
    <dgm:cxn modelId="{8E5A8B8E-9DAD-4CE8-AE31-23BC2F7C6A6C}" srcId="{D7BFE28D-7F5C-4312-882C-C6B84E694F2C}" destId="{7DC2EB6F-52BF-42DB-8A40-14C6FB6FCE13}" srcOrd="0" destOrd="0" parTransId="{066C27E3-D704-4534-8B36-541A3C1FD28E}" sibTransId="{0316BAEB-03EC-45C8-ACE4-A467CFF09B79}"/>
    <dgm:cxn modelId="{C1F9F660-CFE5-4088-A715-4E80B052CF8C}" type="presOf" srcId="{B3ADD58D-8F50-40F6-9F03-B1C0C65655FD}" destId="{32E2D6FE-154C-4B98-925A-1F7F67A89029}" srcOrd="0" destOrd="0" presId="urn:microsoft.com/office/officeart/2005/8/layout/vList2"/>
    <dgm:cxn modelId="{8DAE2F51-EF4D-4002-B4E0-491068D45A19}" type="presOf" srcId="{58E6CCEB-7DA4-4608-AA19-E2CEFD0D3ABF}" destId="{1019A0F9-6BC3-4A22-ACB7-6DC406FA0589}" srcOrd="0" destOrd="0" presId="urn:microsoft.com/office/officeart/2005/8/layout/vList2"/>
    <dgm:cxn modelId="{EC15E743-2A52-4411-9F39-C62CCDAAFD97}" srcId="{D7BFE28D-7F5C-4312-882C-C6B84E694F2C}" destId="{49EC3244-1AE8-46DB-B589-E36E615A86B8}" srcOrd="1" destOrd="0" parTransId="{FF2D9E3E-D54C-450F-989B-5142C083571A}" sibTransId="{64FD7EFD-44AF-46DA-BF2C-1032804FED62}"/>
    <dgm:cxn modelId="{C3989288-943B-4256-8445-3715F57AFDAF}" type="presOf" srcId="{7DC2EB6F-52BF-42DB-8A40-14C6FB6FCE13}" destId="{7D1B1DA0-EF45-4213-8D1B-3EABA1EA7DD1}" srcOrd="0" destOrd="0" presId="urn:microsoft.com/office/officeart/2005/8/layout/vList2"/>
    <dgm:cxn modelId="{2FDABDF1-196E-40EC-A905-E7993FA51626}" srcId="{D7BFE28D-7F5C-4312-882C-C6B84E694F2C}" destId="{D6E752BB-6843-4D00-85C3-834B58F51A74}" srcOrd="5" destOrd="0" parTransId="{188E1027-CB83-40F4-8F27-3F41F46F3812}" sibTransId="{8F43826E-A808-4E3A-9CAD-5E94C5C91BF6}"/>
    <dgm:cxn modelId="{D15078C1-7F56-44A7-BC31-EEF81CA2EF74}" srcId="{D7BFE28D-7F5C-4312-882C-C6B84E694F2C}" destId="{1C169D7B-6BCE-4FF1-8446-E8D18A07B5B8}" srcOrd="2" destOrd="0" parTransId="{FCD0CA9E-E910-4F15-9B1F-1F3B9E5099DE}" sibTransId="{B1DADC6A-6E6B-495B-AB82-76D760B0F63B}"/>
    <dgm:cxn modelId="{9681734C-C587-4F53-AB81-97FC8202B15D}" srcId="{D7BFE28D-7F5C-4312-882C-C6B84E694F2C}" destId="{58E6CCEB-7DA4-4608-AA19-E2CEFD0D3ABF}" srcOrd="4" destOrd="0" parTransId="{42B5CE60-1483-4371-8C15-31CBD4DEBF59}" sibTransId="{6D6537B4-BE9D-4006-93F0-55E78F8ADBD6}"/>
    <dgm:cxn modelId="{981069CB-BAB2-4AF1-BA76-2E5567D1C6EE}" type="presParOf" srcId="{1B459050-7D1C-4FAE-AC90-51C69D07591D}" destId="{7D1B1DA0-EF45-4213-8D1B-3EABA1EA7DD1}" srcOrd="0" destOrd="0" presId="urn:microsoft.com/office/officeart/2005/8/layout/vList2"/>
    <dgm:cxn modelId="{9C0A24DA-5A57-403C-B4E6-01B0769F04DE}" type="presParOf" srcId="{1B459050-7D1C-4FAE-AC90-51C69D07591D}" destId="{C5C3B183-F722-47ED-8664-4B73262C415E}" srcOrd="1" destOrd="0" presId="urn:microsoft.com/office/officeart/2005/8/layout/vList2"/>
    <dgm:cxn modelId="{A3E96989-B3DA-4DD3-9C77-A1C35A306D93}" type="presParOf" srcId="{1B459050-7D1C-4FAE-AC90-51C69D07591D}" destId="{2537248A-BA60-43B1-8EEE-1392A34ACD57}" srcOrd="2" destOrd="0" presId="urn:microsoft.com/office/officeart/2005/8/layout/vList2"/>
    <dgm:cxn modelId="{CAD608B2-C5EE-4EFF-AA34-A225F387B91C}" type="presParOf" srcId="{1B459050-7D1C-4FAE-AC90-51C69D07591D}" destId="{8019A454-5DE9-4CD3-A3DC-0C58210A2956}" srcOrd="3" destOrd="0" presId="urn:microsoft.com/office/officeart/2005/8/layout/vList2"/>
    <dgm:cxn modelId="{3E8F6C84-C7DA-4366-8EAD-D30A05CE92D2}" type="presParOf" srcId="{1B459050-7D1C-4FAE-AC90-51C69D07591D}" destId="{F2C0862F-61B9-4C1A-B985-927EF6028762}" srcOrd="4" destOrd="0" presId="urn:microsoft.com/office/officeart/2005/8/layout/vList2"/>
    <dgm:cxn modelId="{DA7D5B1A-4DEB-4401-A17F-C37CDFFAFC8C}" type="presParOf" srcId="{1B459050-7D1C-4FAE-AC90-51C69D07591D}" destId="{D4802865-ED7C-430B-A503-5602F6177C4C}" srcOrd="5" destOrd="0" presId="urn:microsoft.com/office/officeart/2005/8/layout/vList2"/>
    <dgm:cxn modelId="{570EF70C-982A-442C-921E-3AEEB63F973C}" type="presParOf" srcId="{1B459050-7D1C-4FAE-AC90-51C69D07591D}" destId="{32E2D6FE-154C-4B98-925A-1F7F67A89029}" srcOrd="6" destOrd="0" presId="urn:microsoft.com/office/officeart/2005/8/layout/vList2"/>
    <dgm:cxn modelId="{ECDC92A0-E510-4BE1-9EBF-266874345449}" type="presParOf" srcId="{1B459050-7D1C-4FAE-AC90-51C69D07591D}" destId="{3253DBA3-3F51-4D84-A913-96AB9C1F7062}" srcOrd="7" destOrd="0" presId="urn:microsoft.com/office/officeart/2005/8/layout/vList2"/>
    <dgm:cxn modelId="{201C7259-E3F1-4906-9371-45FB62F5831E}" type="presParOf" srcId="{1B459050-7D1C-4FAE-AC90-51C69D07591D}" destId="{1019A0F9-6BC3-4A22-ACB7-6DC406FA0589}" srcOrd="8" destOrd="0" presId="urn:microsoft.com/office/officeart/2005/8/layout/vList2"/>
    <dgm:cxn modelId="{2D7998AA-1384-4CAF-9F59-C6FA1E249A93}" type="presParOf" srcId="{1B459050-7D1C-4FAE-AC90-51C69D07591D}" destId="{496B62DA-4438-4441-9BB3-804D6F37C3B3}" srcOrd="9" destOrd="0" presId="urn:microsoft.com/office/officeart/2005/8/layout/vList2"/>
    <dgm:cxn modelId="{280685F8-DE31-4EDD-8EB9-5D246F57192C}" type="presParOf" srcId="{1B459050-7D1C-4FAE-AC90-51C69D07591D}" destId="{9CD062EF-6575-49D8-AE1E-2BA718B998CE}" srcOrd="1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7D1B1DA0-EF45-4213-8D1B-3EABA1EA7DD1}">
      <dsp:nvSpPr>
        <dsp:cNvPr id="0" name=""/>
        <dsp:cNvSpPr/>
      </dsp:nvSpPr>
      <dsp:spPr>
        <a:xfrm>
          <a:off x="0" y="162575"/>
          <a:ext cx="10131425" cy="50368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kern="1200"/>
            <a:t>1.Інвестиції: поняття, види і роль у відтворенні виробничого потенціалу підприємства.</a:t>
          </a:r>
          <a:endParaRPr lang="en-US" sz="2100" kern="1200"/>
        </a:p>
      </dsp:txBody>
      <dsp:txXfrm>
        <a:off x="0" y="162575"/>
        <a:ext cx="10131425" cy="503685"/>
      </dsp:txXfrm>
    </dsp:sp>
    <dsp:sp modelId="{2537248A-BA60-43B1-8EEE-1392A34ACD57}">
      <dsp:nvSpPr>
        <dsp:cNvPr id="0" name=""/>
        <dsp:cNvSpPr/>
      </dsp:nvSpPr>
      <dsp:spPr>
        <a:xfrm>
          <a:off x="0" y="726741"/>
          <a:ext cx="10131425" cy="50368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kern="1200"/>
            <a:t>2.Виробничі інвестиції, їх склад і структура.</a:t>
          </a:r>
          <a:endParaRPr lang="en-US" sz="2100" kern="1200"/>
        </a:p>
      </dsp:txBody>
      <dsp:txXfrm>
        <a:off x="0" y="726741"/>
        <a:ext cx="10131425" cy="503685"/>
      </dsp:txXfrm>
    </dsp:sp>
    <dsp:sp modelId="{F2C0862F-61B9-4C1A-B985-927EF6028762}">
      <dsp:nvSpPr>
        <dsp:cNvPr id="0" name=""/>
        <dsp:cNvSpPr/>
      </dsp:nvSpPr>
      <dsp:spPr>
        <a:xfrm>
          <a:off x="0" y="1290905"/>
          <a:ext cx="10131425" cy="50368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kern="1200"/>
            <a:t>3.Планування виробничих інвестицій.</a:t>
          </a:r>
          <a:endParaRPr lang="en-US" sz="2100" kern="1200"/>
        </a:p>
      </dsp:txBody>
      <dsp:txXfrm>
        <a:off x="0" y="1290905"/>
        <a:ext cx="10131425" cy="503685"/>
      </dsp:txXfrm>
    </dsp:sp>
    <dsp:sp modelId="{32E2D6FE-154C-4B98-925A-1F7F67A89029}">
      <dsp:nvSpPr>
        <dsp:cNvPr id="0" name=""/>
        <dsp:cNvSpPr/>
      </dsp:nvSpPr>
      <dsp:spPr>
        <a:xfrm>
          <a:off x="0" y="1855070"/>
          <a:ext cx="10131425" cy="50368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kern="1200"/>
            <a:t>4.Оцінка економічної ефективності виробничих інвестицій.</a:t>
          </a:r>
          <a:endParaRPr lang="en-US" sz="2100" kern="1200"/>
        </a:p>
      </dsp:txBody>
      <dsp:txXfrm>
        <a:off x="0" y="1855070"/>
        <a:ext cx="10131425" cy="503685"/>
      </dsp:txXfrm>
    </dsp:sp>
    <dsp:sp modelId="{1019A0F9-6BC3-4A22-ACB7-6DC406FA0589}">
      <dsp:nvSpPr>
        <dsp:cNvPr id="0" name=""/>
        <dsp:cNvSpPr/>
      </dsp:nvSpPr>
      <dsp:spPr>
        <a:xfrm>
          <a:off x="0" y="2419235"/>
          <a:ext cx="10131425" cy="50368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kern="1200"/>
            <a:t>5.Фінансові інвестиції. Види цінних паперів, їх характеристика.</a:t>
          </a:r>
          <a:endParaRPr lang="en-US" sz="2100" kern="1200"/>
        </a:p>
      </dsp:txBody>
      <dsp:txXfrm>
        <a:off x="0" y="2419235"/>
        <a:ext cx="10131425" cy="503685"/>
      </dsp:txXfrm>
    </dsp:sp>
    <dsp:sp modelId="{9CD062EF-6575-49D8-AE1E-2BA718B998CE}">
      <dsp:nvSpPr>
        <dsp:cNvPr id="0" name=""/>
        <dsp:cNvSpPr/>
      </dsp:nvSpPr>
      <dsp:spPr>
        <a:xfrm>
          <a:off x="0" y="2983401"/>
          <a:ext cx="10131425" cy="50368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kern="1200"/>
            <a:t>6.Чинники впливу на ефективність інвестицій.</a:t>
          </a:r>
          <a:endParaRPr lang="en-US" sz="2100" kern="1200"/>
        </a:p>
      </dsp:txBody>
      <dsp:txXfrm>
        <a:off x="0" y="2983401"/>
        <a:ext cx="10131425" cy="50368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TitleHD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62399" y="1964267"/>
            <a:ext cx="7197726" cy="2421464"/>
          </a:xfrm>
        </p:spPr>
        <p:txBody>
          <a:bodyPr anchor="b">
            <a:normAutofit/>
          </a:bodyPr>
          <a:lstStyle>
            <a:lvl1pPr algn="r">
              <a:defRPr sz="4800">
                <a:effectLst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62399" y="4385732"/>
            <a:ext cx="7197726" cy="1405467"/>
          </a:xfrm>
        </p:spPr>
        <p:txBody>
          <a:bodyPr anchor="t">
            <a:normAutofit/>
          </a:bodyPr>
          <a:lstStyle>
            <a:lvl1pPr marL="0" indent="0" algn="r">
              <a:buNone/>
              <a:defRPr sz="1800" cap="all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32558" y="5870575"/>
            <a:ext cx="1600200" cy="377825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8/17/2023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962399" y="5870575"/>
            <a:ext cx="4893958" cy="3778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608958" y="5870575"/>
            <a:ext cx="551167" cy="3778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88799212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732865"/>
            <a:ext cx="1013142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371600" y="932112"/>
            <a:ext cx="8759827" cy="3164976"/>
          </a:xfrm>
          <a:prstGeom prst="roundRect">
            <a:avLst>
              <a:gd name="adj" fmla="val 43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299603"/>
            <a:ext cx="10131427" cy="49371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8/17/2023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4713661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7" cy="3124199"/>
          </a:xfrm>
        </p:spPr>
        <p:txBody>
          <a:bodyPr anchor="ctr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10131428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8/17/2023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34489205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Celestia-R1---OverlayContentHD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10237867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8275" y="82333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2267" y="609601"/>
            <a:ext cx="9550399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097875" y="3352800"/>
            <a:ext cx="9339184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7465" y="4343400"/>
            <a:ext cx="10152367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8/17/2023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51628847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2" y="3308581"/>
            <a:ext cx="10131425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4777381"/>
            <a:ext cx="10131426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8/17/2023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92396354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elestia-R1---OverlayContentHD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0237867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88275" y="82333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992267" y="609601"/>
            <a:ext cx="9550399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5800" y="3886200"/>
            <a:ext cx="10135436" cy="889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dirty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799" y="4775200"/>
            <a:ext cx="10135436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8/17/2023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56164402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7" cy="27431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dirty="0"/>
              <a:t>Click to edit Master title style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5801" y="3505200"/>
            <a:ext cx="10131428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dirty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10131428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8/17/2023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420359283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8/17/2023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="" xmlns:p14="http://schemas.microsoft.com/office/powerpoint/2010/main" val="158367411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8675" y="609599"/>
            <a:ext cx="2158552" cy="5181601"/>
          </a:xfrm>
        </p:spPr>
        <p:txBody>
          <a:bodyPr vert="eaVert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7832116" cy="5181600"/>
          </a:xfrm>
        </p:spPr>
        <p:txBody>
          <a:bodyPr vert="eaVert" anchor="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8/17/2023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0781133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8/17/2023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4170067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308581"/>
            <a:ext cx="10131427" cy="1468800"/>
          </a:xfrm>
        </p:spPr>
        <p:txBody>
          <a:bodyPr anchor="b"/>
          <a:lstStyle>
            <a:lvl1pPr algn="l">
              <a:defRPr sz="4000" b="0" cap="all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799" y="4777381"/>
            <a:ext cx="1013142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 cap="all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8/17/2023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3205408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2" y="2142067"/>
            <a:ext cx="4995334" cy="3649134"/>
          </a:xfrm>
        </p:spPr>
        <p:txBody>
          <a:bodyPr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21895" y="2142067"/>
            <a:ext cx="4995332" cy="3649133"/>
          </a:xfrm>
        </p:spPr>
        <p:txBody>
          <a:bodyPr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8/17/2023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5163505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973670" y="2218267"/>
            <a:ext cx="470905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1" y="2870201"/>
            <a:ext cx="4996923" cy="2920998"/>
          </a:xfrm>
        </p:spPr>
        <p:txBody>
          <a:bodyPr anchor="t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6096003" y="2226734"/>
            <a:ext cx="4722813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23483" y="2870201"/>
            <a:ext cx="4995334" cy="2920998"/>
          </a:xfrm>
        </p:spPr>
        <p:txBody>
          <a:bodyPr anchor="t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8/17/2023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7128729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Celestia-R1---OverlayContentHD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8/17/2023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611063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elestia-R1---OverlayContentHD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8/17/2023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8786895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074333"/>
            <a:ext cx="3680885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48201" y="609601"/>
            <a:ext cx="6169026" cy="5181600"/>
          </a:xfrm>
        </p:spPr>
        <p:txBody>
          <a:bodyPr anchor="ctr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445933"/>
            <a:ext cx="3680885" cy="1828800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8/17/2023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5391980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600200"/>
            <a:ext cx="6164653" cy="13716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36253" y="914400"/>
            <a:ext cx="3280974" cy="4572000"/>
          </a:xfrm>
          <a:prstGeom prst="roundRect">
            <a:avLst>
              <a:gd name="adj" fmla="val 42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2971800"/>
            <a:ext cx="6164653" cy="1828800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8/17/2023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8567184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2142067"/>
            <a:ext cx="10131425" cy="364913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89660" y="5870575"/>
            <a:ext cx="1600200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8/17/2023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5870575"/>
            <a:ext cx="7827659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66060" y="5870575"/>
            <a:ext cx="551167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2044872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26" r:id="rId1"/>
    <p:sldLayoutId id="2147483727" r:id="rId2"/>
    <p:sldLayoutId id="2147483728" r:id="rId3"/>
    <p:sldLayoutId id="2147483729" r:id="rId4"/>
    <p:sldLayoutId id="2147483730" r:id="rId5"/>
    <p:sldLayoutId id="2147483731" r:id="rId6"/>
    <p:sldLayoutId id="2147483732" r:id="rId7"/>
    <p:sldLayoutId id="2147483733" r:id="rId8"/>
    <p:sldLayoutId id="2147483734" r:id="rId9"/>
    <p:sldLayoutId id="2147483735" r:id="rId10"/>
    <p:sldLayoutId id="2147483736" r:id="rId11"/>
    <p:sldLayoutId id="2147483737" r:id="rId12"/>
    <p:sldLayoutId id="2147483738" r:id="rId13"/>
    <p:sldLayoutId id="2147483739" r:id="rId14"/>
    <p:sldLayoutId id="2147483740" r:id="rId15"/>
    <p:sldLayoutId id="2147483741" r:id="rId16"/>
    <p:sldLayoutId id="2147483742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039816" y="2011679"/>
            <a:ext cx="5064370" cy="1526419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FFFFFF"/>
                </a:solidFill>
                <a:cs typeface="Calibri Light"/>
              </a:rPr>
              <a:t> тема 10:</a:t>
            </a:r>
            <a:r>
              <a:rPr lang="ru-RU" dirty="0">
                <a:solidFill>
                  <a:srgbClr val="FFFFFF"/>
                </a:solidFill>
                <a:cs typeface="Calibri Light"/>
              </a:rPr>
              <a:t> </a:t>
            </a:r>
            <a:r>
              <a:rPr lang="ru-RU" dirty="0">
                <a:cs typeface="Calibri Light"/>
              </a:rPr>
              <a:t/>
            </a:r>
            <a:br>
              <a:rPr lang="ru-RU" dirty="0">
                <a:cs typeface="Calibri Light"/>
              </a:rPr>
            </a:br>
            <a:r>
              <a:rPr lang="ru-RU" dirty="0" err="1">
                <a:solidFill>
                  <a:srgbClr val="FFFFFF"/>
                </a:solidFill>
                <a:cs typeface="Calibri Light"/>
              </a:rPr>
              <a:t>Інвестиції</a:t>
            </a:r>
            <a:endParaRPr lang="ru-RU" dirty="0">
              <a:cs typeface="Calibri Light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562606" y="3602038"/>
            <a:ext cx="7063739" cy="1655762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uk-UA" dirty="0" smtClean="0">
                <a:solidFill>
                  <a:srgbClr val="FFFFFF"/>
                </a:solidFill>
                <a:cs typeface="Calibri"/>
              </a:rPr>
              <a:t>Викладач </a:t>
            </a:r>
            <a:r>
              <a:rPr lang="uk-UA" dirty="0" err="1" smtClean="0">
                <a:solidFill>
                  <a:srgbClr val="FFFFFF"/>
                </a:solidFill>
                <a:cs typeface="Calibri"/>
              </a:rPr>
              <a:t>Костіна</a:t>
            </a:r>
            <a:r>
              <a:rPr lang="uk-UA" dirty="0" smtClean="0">
                <a:solidFill>
                  <a:srgbClr val="FFFFFF"/>
                </a:solidFill>
                <a:cs typeface="Calibri"/>
              </a:rPr>
              <a:t> Т.Ю.</a:t>
            </a:r>
            <a:endParaRPr lang="ru-RU" dirty="0">
              <a:solidFill>
                <a:srgbClr val="FFFFFF"/>
              </a:solidFill>
              <a:cs typeface="Calibri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3516515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81DFCD5B-5FE2-C49E-DF18-223EA6193C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2" y="990600"/>
            <a:ext cx="6282266" cy="1456267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ru-RU" sz="1700" b="1" i="1"/>
              <a:t>На </a:t>
            </a:r>
            <a:r>
              <a:rPr lang="ru-RU" sz="1700" b="1" i="1" err="1"/>
              <a:t>практиці</a:t>
            </a:r>
            <a:r>
              <a:rPr lang="ru-RU" sz="1700" b="1" i="1"/>
              <a:t> </a:t>
            </a:r>
            <a:r>
              <a:rPr lang="ru-RU" sz="1700" b="1" i="1" err="1"/>
              <a:t>використання</a:t>
            </a:r>
            <a:r>
              <a:rPr lang="ru-RU" sz="1700" b="1" i="1"/>
              <a:t> </a:t>
            </a:r>
            <a:r>
              <a:rPr lang="ru-RU" sz="1700" b="1" i="1" err="1"/>
              <a:t>показників</a:t>
            </a:r>
            <a:r>
              <a:rPr lang="ru-RU" sz="1700" b="1" i="1"/>
              <a:t> </a:t>
            </a:r>
            <a:r>
              <a:rPr lang="ru-RU" sz="1700" b="1" i="1" err="1"/>
              <a:t>абсолютної</a:t>
            </a:r>
            <a:r>
              <a:rPr lang="ru-RU" sz="1700" b="1" i="1"/>
              <a:t> та </a:t>
            </a:r>
            <a:r>
              <a:rPr lang="ru-RU" sz="1700" b="1" i="1" err="1"/>
              <a:t>порівняльної</a:t>
            </a:r>
            <a:r>
              <a:rPr lang="ru-RU" sz="1700" b="1" i="1"/>
              <a:t> </a:t>
            </a:r>
            <a:r>
              <a:rPr lang="ru-RU" sz="1700" b="1" i="1" err="1"/>
              <a:t>ефективності</a:t>
            </a:r>
            <a:r>
              <a:rPr lang="ru-RU" sz="1700" b="1" i="1"/>
              <a:t> </a:t>
            </a:r>
            <a:r>
              <a:rPr lang="ru-RU" sz="1700" b="1" i="1" err="1"/>
              <a:t>інвестицій</a:t>
            </a:r>
            <a:r>
              <a:rPr lang="ru-RU" sz="1700" b="1" i="1"/>
              <a:t> </a:t>
            </a:r>
            <a:r>
              <a:rPr lang="ru-RU" sz="1700" b="1" i="1" err="1"/>
              <a:t>обмежене</a:t>
            </a:r>
            <a:r>
              <a:rPr lang="ru-RU" sz="1700" b="1" i="1"/>
              <a:t> </a:t>
            </a:r>
            <a:r>
              <a:rPr lang="ru-RU" sz="1700" b="1" i="1" err="1"/>
              <a:t>внаслідок</a:t>
            </a:r>
            <a:r>
              <a:rPr lang="ru-RU" sz="1700" b="1" i="1"/>
              <a:t> </a:t>
            </a:r>
            <a:r>
              <a:rPr lang="ru-RU" sz="1700" b="1" i="1" err="1"/>
              <a:t>наявності</a:t>
            </a:r>
            <a:r>
              <a:rPr lang="ru-RU" sz="1700" b="1" i="1"/>
              <a:t> ряду </a:t>
            </a:r>
            <a:r>
              <a:rPr lang="ru-RU" sz="1700" b="1" i="1" err="1"/>
              <a:t>недоліків</a:t>
            </a:r>
            <a:r>
              <a:rPr lang="ru-RU" sz="1700" b="1" i="1"/>
              <a:t>, </a:t>
            </a:r>
            <a:r>
              <a:rPr lang="ru-RU" sz="1700" b="1" i="1" err="1"/>
              <a:t>які</a:t>
            </a:r>
            <a:r>
              <a:rPr lang="ru-RU" sz="1700" b="1" i="1"/>
              <a:t> </a:t>
            </a:r>
            <a:r>
              <a:rPr lang="ru-RU" sz="1700" b="1" i="1" err="1"/>
              <a:t>дещо</a:t>
            </a:r>
            <a:r>
              <a:rPr lang="ru-RU" sz="1700" b="1" i="1"/>
              <a:t> </a:t>
            </a:r>
            <a:r>
              <a:rPr lang="ru-RU" sz="1700" b="1" i="1" err="1"/>
              <a:t>спотворюють</a:t>
            </a:r>
            <a:r>
              <a:rPr lang="ru-RU" sz="1700" b="1" i="1"/>
              <a:t> </a:t>
            </a:r>
            <a:r>
              <a:rPr lang="ru-RU" sz="1700" b="1" i="1" err="1"/>
              <a:t>реальні</a:t>
            </a:r>
            <a:r>
              <a:rPr lang="ru-RU" sz="1700" b="1" i="1"/>
              <a:t> </a:t>
            </a:r>
            <a:r>
              <a:rPr lang="ru-RU" sz="1700" b="1" i="1" err="1"/>
              <a:t>витрати</a:t>
            </a:r>
            <a:r>
              <a:rPr lang="ru-RU" sz="1700" b="1" i="1"/>
              <a:t> і </a:t>
            </a:r>
            <a:r>
              <a:rPr lang="ru-RU" sz="1700" b="1" i="1" err="1"/>
              <a:t>результати</a:t>
            </a:r>
            <a:r>
              <a:rPr lang="ru-RU" sz="1700" b="1" i="1"/>
              <a:t> </a:t>
            </a:r>
            <a:r>
              <a:rPr lang="ru-RU" sz="1700" b="1" i="1" err="1"/>
              <a:t>реалізації</a:t>
            </a:r>
            <a:r>
              <a:rPr lang="ru-RU" sz="1700" b="1" i="1"/>
              <a:t> того </a:t>
            </a:r>
            <a:r>
              <a:rPr lang="ru-RU" sz="1700" b="1" i="1" err="1"/>
              <a:t>чи</a:t>
            </a:r>
            <a:r>
              <a:rPr lang="ru-RU" sz="1700" b="1" i="1"/>
              <a:t> </a:t>
            </a:r>
            <a:r>
              <a:rPr lang="ru-RU" sz="1700" b="1" i="1" err="1"/>
              <a:t>іншого</a:t>
            </a:r>
            <a:r>
              <a:rPr lang="ru-RU" sz="1700" b="1" i="1"/>
              <a:t> </a:t>
            </a:r>
            <a:r>
              <a:rPr lang="ru-RU" sz="1700" b="1" i="1" err="1"/>
              <a:t>інвестиційного</a:t>
            </a:r>
            <a:r>
              <a:rPr lang="ru-RU" sz="1700" b="1" i="1"/>
              <a:t> </a:t>
            </a:r>
            <a:r>
              <a:rPr lang="ru-RU" sz="1700" b="1" i="1" err="1"/>
              <a:t>рішення</a:t>
            </a:r>
            <a:r>
              <a:rPr lang="ru-RU" sz="1700" b="1" i="1"/>
              <a:t>.</a:t>
            </a:r>
            <a:endParaRPr lang="ru-RU" sz="1700"/>
          </a:p>
          <a:p>
            <a:pPr>
              <a:lnSpc>
                <a:spcPct val="90000"/>
              </a:lnSpc>
            </a:pPr>
            <a:endParaRPr lang="ru-RU" sz="1700">
              <a:cs typeface="Calibri Light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F21E63A2-2465-80F6-3206-8EAE9F73C7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2" y="2581682"/>
            <a:ext cx="6282266" cy="3649133"/>
          </a:xfrm>
        </p:spPr>
        <p:txBody>
          <a:bodyPr>
            <a:normAutofit/>
          </a:bodyPr>
          <a:lstStyle/>
          <a:p>
            <a:pPr marL="0" indent="0">
              <a:lnSpc>
                <a:spcPct val="90000"/>
              </a:lnSpc>
              <a:buNone/>
            </a:pPr>
            <a:r>
              <a:rPr lang="ru-RU" sz="1500" dirty="0" err="1">
                <a:ea typeface="+mn-lt"/>
                <a:cs typeface="+mn-lt"/>
              </a:rPr>
              <a:t>Ці</a:t>
            </a:r>
            <a:r>
              <a:rPr lang="ru-RU" sz="1500" dirty="0">
                <a:ea typeface="+mn-lt"/>
                <a:cs typeface="+mn-lt"/>
              </a:rPr>
              <a:t> </a:t>
            </a:r>
            <a:r>
              <a:rPr lang="ru-RU" sz="1500" dirty="0" err="1">
                <a:ea typeface="+mn-lt"/>
                <a:cs typeface="+mn-lt"/>
              </a:rPr>
              <a:t>недоліки</a:t>
            </a:r>
            <a:r>
              <a:rPr lang="ru-RU" sz="1500" dirty="0">
                <a:ea typeface="+mn-lt"/>
                <a:cs typeface="+mn-lt"/>
              </a:rPr>
              <a:t> </a:t>
            </a:r>
            <a:r>
              <a:rPr lang="ru-RU" sz="1500" dirty="0" err="1">
                <a:ea typeface="+mn-lt"/>
                <a:cs typeface="+mn-lt"/>
              </a:rPr>
              <a:t>зводяться</a:t>
            </a:r>
            <a:r>
              <a:rPr lang="ru-RU" sz="1500" dirty="0">
                <a:ea typeface="+mn-lt"/>
                <a:cs typeface="+mn-lt"/>
              </a:rPr>
              <a:t> до того, </a:t>
            </a:r>
            <a:r>
              <a:rPr lang="ru-RU" sz="1500" dirty="0" err="1">
                <a:ea typeface="+mn-lt"/>
                <a:cs typeface="+mn-lt"/>
              </a:rPr>
              <a:t>що</a:t>
            </a:r>
            <a:r>
              <a:rPr lang="ru-RU" sz="1500" dirty="0">
                <a:ea typeface="+mn-lt"/>
                <a:cs typeface="+mn-lt"/>
              </a:rPr>
              <a:t>:</a:t>
            </a:r>
            <a:endParaRPr lang="ru-RU" sz="1500" dirty="0">
              <a:cs typeface="Calibri" panose="020F0502020204030204"/>
            </a:endParaRPr>
          </a:p>
          <a:p>
            <a:pPr>
              <a:lnSpc>
                <a:spcPct val="90000"/>
              </a:lnSpc>
              <a:buClr>
                <a:srgbClr val="FFFFFF"/>
              </a:buClr>
            </a:pPr>
            <a:r>
              <a:rPr lang="ru-RU" sz="1500" dirty="0">
                <a:ea typeface="+mn-lt"/>
                <a:cs typeface="+mn-lt"/>
              </a:rPr>
              <a:t>при </a:t>
            </a:r>
            <a:r>
              <a:rPr lang="ru-RU" sz="1500" dirty="0" err="1">
                <a:ea typeface="+mn-lt"/>
                <a:cs typeface="+mn-lt"/>
              </a:rPr>
              <a:t>розрахунку</a:t>
            </a:r>
            <a:r>
              <a:rPr lang="ru-RU" sz="1500" dirty="0">
                <a:ea typeface="+mn-lt"/>
                <a:cs typeface="+mn-lt"/>
              </a:rPr>
              <a:t> </a:t>
            </a:r>
            <a:r>
              <a:rPr lang="ru-RU" sz="1500" dirty="0" err="1">
                <a:ea typeface="+mn-lt"/>
                <a:cs typeface="+mn-lt"/>
              </a:rPr>
              <a:t>показників</a:t>
            </a:r>
            <a:r>
              <a:rPr lang="ru-RU" sz="1500" dirty="0">
                <a:ea typeface="+mn-lt"/>
                <a:cs typeface="+mn-lt"/>
              </a:rPr>
              <a:t> </a:t>
            </a:r>
            <a:r>
              <a:rPr lang="ru-RU" sz="1500" dirty="0" err="1">
                <a:ea typeface="+mn-lt"/>
                <a:cs typeface="+mn-lt"/>
              </a:rPr>
              <a:t>абсолютної</a:t>
            </a:r>
            <a:r>
              <a:rPr lang="ru-RU" sz="1500" dirty="0">
                <a:ea typeface="+mn-lt"/>
                <a:cs typeface="+mn-lt"/>
              </a:rPr>
              <a:t> </a:t>
            </a:r>
            <a:r>
              <a:rPr lang="ru-RU" sz="1500" dirty="0" err="1">
                <a:ea typeface="+mn-lt"/>
                <a:cs typeface="+mn-lt"/>
              </a:rPr>
              <a:t>економічної</a:t>
            </a:r>
            <a:r>
              <a:rPr lang="ru-RU" sz="1500" dirty="0">
                <a:ea typeface="+mn-lt"/>
                <a:cs typeface="+mn-lt"/>
              </a:rPr>
              <a:t> </a:t>
            </a:r>
            <a:r>
              <a:rPr lang="ru-RU" sz="1500" dirty="0" err="1">
                <a:ea typeface="+mn-lt"/>
                <a:cs typeface="+mn-lt"/>
              </a:rPr>
              <a:t>ефективності</a:t>
            </a:r>
            <a:r>
              <a:rPr lang="ru-RU" sz="1500" dirty="0">
                <a:ea typeface="+mn-lt"/>
                <a:cs typeface="+mn-lt"/>
              </a:rPr>
              <a:t> </a:t>
            </a:r>
            <a:r>
              <a:rPr lang="ru-RU" sz="1500" dirty="0" err="1">
                <a:ea typeface="+mn-lt"/>
                <a:cs typeface="+mn-lt"/>
              </a:rPr>
              <a:t>виробничих</a:t>
            </a:r>
            <a:r>
              <a:rPr lang="ru-RU" sz="1500" dirty="0">
                <a:ea typeface="+mn-lt"/>
                <a:cs typeface="+mn-lt"/>
              </a:rPr>
              <a:t> </a:t>
            </a:r>
            <a:r>
              <a:rPr lang="ru-RU" sz="1500" dirty="0" err="1">
                <a:ea typeface="+mn-lt"/>
                <a:cs typeface="+mn-lt"/>
              </a:rPr>
              <a:t>інвестицій</a:t>
            </a:r>
            <a:r>
              <a:rPr lang="ru-RU" sz="1500" dirty="0">
                <a:ea typeface="+mn-lt"/>
                <a:cs typeface="+mn-lt"/>
              </a:rPr>
              <a:t> </a:t>
            </a:r>
            <a:r>
              <a:rPr lang="ru-RU" sz="1500" dirty="0" err="1">
                <a:ea typeface="+mn-lt"/>
                <a:cs typeface="+mn-lt"/>
              </a:rPr>
              <a:t>враховується</a:t>
            </a:r>
            <a:r>
              <a:rPr lang="ru-RU" sz="1500" dirty="0">
                <a:ea typeface="+mn-lt"/>
                <a:cs typeface="+mn-lt"/>
              </a:rPr>
              <a:t> </a:t>
            </a:r>
            <a:r>
              <a:rPr lang="ru-RU" sz="1500" dirty="0" err="1">
                <a:ea typeface="+mn-lt"/>
                <a:cs typeface="+mn-lt"/>
              </a:rPr>
              <a:t>лише</a:t>
            </a:r>
            <a:r>
              <a:rPr lang="ru-RU" sz="1500" dirty="0">
                <a:ea typeface="+mn-lt"/>
                <a:cs typeface="+mn-lt"/>
              </a:rPr>
              <a:t> величина </a:t>
            </a:r>
            <a:r>
              <a:rPr lang="ru-RU" sz="1500" dirty="0" err="1">
                <a:ea typeface="+mn-lt"/>
                <a:cs typeface="+mn-lt"/>
              </a:rPr>
              <a:t>прибутку</a:t>
            </a:r>
            <a:r>
              <a:rPr lang="ru-RU" sz="1500" dirty="0">
                <a:ea typeface="+mn-lt"/>
                <a:cs typeface="+mn-lt"/>
              </a:rPr>
              <a:t> та </a:t>
            </a:r>
            <a:r>
              <a:rPr lang="ru-RU" sz="1500" dirty="0" err="1">
                <a:ea typeface="+mn-lt"/>
                <a:cs typeface="+mn-lt"/>
              </a:rPr>
              <a:t>ігноруються</a:t>
            </a:r>
            <a:r>
              <a:rPr lang="ru-RU" sz="1500" dirty="0">
                <a:ea typeface="+mn-lt"/>
                <a:cs typeface="+mn-lt"/>
              </a:rPr>
              <a:t> </a:t>
            </a:r>
            <a:r>
              <a:rPr lang="ru-RU" sz="1500" dirty="0" err="1">
                <a:ea typeface="+mn-lt"/>
                <a:cs typeface="+mn-lt"/>
              </a:rPr>
              <a:t>амортизаційні</a:t>
            </a:r>
            <a:r>
              <a:rPr lang="ru-RU" sz="1500" dirty="0">
                <a:ea typeface="+mn-lt"/>
                <a:cs typeface="+mn-lt"/>
              </a:rPr>
              <a:t> </a:t>
            </a:r>
            <a:r>
              <a:rPr lang="ru-RU" sz="1500" dirty="0" err="1">
                <a:ea typeface="+mn-lt"/>
                <a:cs typeface="+mn-lt"/>
              </a:rPr>
              <a:t>відрахування</a:t>
            </a:r>
            <a:r>
              <a:rPr lang="ru-RU" sz="1500" dirty="0">
                <a:ea typeface="+mn-lt"/>
                <a:cs typeface="+mn-lt"/>
              </a:rPr>
              <a:t> як </a:t>
            </a:r>
            <a:r>
              <a:rPr lang="ru-RU" sz="1500" dirty="0" err="1">
                <a:ea typeface="+mn-lt"/>
                <a:cs typeface="+mn-lt"/>
              </a:rPr>
              <a:t>джерело</a:t>
            </a:r>
            <a:r>
              <a:rPr lang="ru-RU" sz="1500" dirty="0">
                <a:ea typeface="+mn-lt"/>
                <a:cs typeface="+mn-lt"/>
              </a:rPr>
              <a:t> </a:t>
            </a:r>
            <a:r>
              <a:rPr lang="ru-RU" sz="1500" dirty="0" err="1">
                <a:ea typeface="+mn-lt"/>
                <a:cs typeface="+mn-lt"/>
              </a:rPr>
              <a:t>коштів</a:t>
            </a:r>
            <a:r>
              <a:rPr lang="ru-RU" sz="1500" dirty="0">
                <a:ea typeface="+mn-lt"/>
                <a:cs typeface="+mn-lt"/>
              </a:rPr>
              <a:t> і </a:t>
            </a:r>
            <a:r>
              <a:rPr lang="ru-RU" sz="1500" dirty="0" err="1">
                <a:ea typeface="+mn-lt"/>
                <a:cs typeface="+mn-lt"/>
              </a:rPr>
              <a:t>тим</a:t>
            </a:r>
            <a:r>
              <a:rPr lang="ru-RU" sz="1500" dirty="0">
                <a:ea typeface="+mn-lt"/>
                <a:cs typeface="+mn-lt"/>
              </a:rPr>
              <a:t> самим </a:t>
            </a:r>
            <a:r>
              <a:rPr lang="ru-RU" sz="1500" dirty="0" err="1">
                <a:ea typeface="+mn-lt"/>
                <a:cs typeface="+mn-lt"/>
              </a:rPr>
              <a:t>обмежуються</a:t>
            </a:r>
            <a:r>
              <a:rPr lang="ru-RU" sz="1500" dirty="0">
                <a:ea typeface="+mn-lt"/>
                <a:cs typeface="+mn-lt"/>
              </a:rPr>
              <a:t> </a:t>
            </a:r>
            <a:r>
              <a:rPr lang="ru-RU" sz="1500" dirty="0" err="1">
                <a:ea typeface="+mn-lt"/>
                <a:cs typeface="+mn-lt"/>
              </a:rPr>
              <a:t>грошові</a:t>
            </a:r>
            <a:r>
              <a:rPr lang="ru-RU" sz="1500" dirty="0">
                <a:ea typeface="+mn-lt"/>
                <a:cs typeface="+mn-lt"/>
              </a:rPr>
              <a:t> потоки;</a:t>
            </a:r>
            <a:endParaRPr lang="ru-RU" sz="1500" dirty="0"/>
          </a:p>
          <a:p>
            <a:pPr>
              <a:lnSpc>
                <a:spcPct val="90000"/>
              </a:lnSpc>
              <a:buClr>
                <a:srgbClr val="FFFFFF"/>
              </a:buClr>
            </a:pPr>
            <a:r>
              <a:rPr lang="ru-RU" sz="1500" dirty="0" err="1">
                <a:ea typeface="+mn-lt"/>
                <a:cs typeface="+mn-lt"/>
              </a:rPr>
              <a:t>лише</a:t>
            </a:r>
            <a:r>
              <a:rPr lang="ru-RU" sz="1500" dirty="0">
                <a:ea typeface="+mn-lt"/>
                <a:cs typeface="+mn-lt"/>
              </a:rPr>
              <a:t> </a:t>
            </a:r>
            <a:r>
              <a:rPr lang="ru-RU" sz="1500" dirty="0" err="1">
                <a:ea typeface="+mn-lt"/>
                <a:cs typeface="+mn-lt"/>
              </a:rPr>
              <a:t>частково</a:t>
            </a:r>
            <a:r>
              <a:rPr lang="ru-RU" sz="1500" dirty="0">
                <a:ea typeface="+mn-lt"/>
                <a:cs typeface="+mn-lt"/>
              </a:rPr>
              <a:t> </a:t>
            </a:r>
            <a:r>
              <a:rPr lang="ru-RU" sz="1500" dirty="0" err="1">
                <a:ea typeface="+mn-lt"/>
                <a:cs typeface="+mn-lt"/>
              </a:rPr>
              <a:t>враховується</a:t>
            </a:r>
            <a:r>
              <a:rPr lang="ru-RU" sz="1500" dirty="0">
                <a:ea typeface="+mn-lt"/>
                <a:cs typeface="+mn-lt"/>
              </a:rPr>
              <a:t> </a:t>
            </a:r>
            <a:r>
              <a:rPr lang="ru-RU" sz="1500" dirty="0" err="1">
                <a:ea typeface="+mn-lt"/>
                <a:cs typeface="+mn-lt"/>
              </a:rPr>
              <a:t>чинник</a:t>
            </a:r>
            <a:r>
              <a:rPr lang="ru-RU" sz="1500" dirty="0">
                <a:ea typeface="+mn-lt"/>
                <a:cs typeface="+mn-lt"/>
              </a:rPr>
              <a:t> часу, </a:t>
            </a:r>
            <a:r>
              <a:rPr lang="ru-RU" sz="1500" dirty="0" err="1">
                <a:ea typeface="+mn-lt"/>
                <a:cs typeface="+mn-lt"/>
              </a:rPr>
              <a:t>тобто</a:t>
            </a:r>
            <a:r>
              <a:rPr lang="ru-RU" sz="1500" dirty="0">
                <a:ea typeface="+mn-lt"/>
                <a:cs typeface="+mn-lt"/>
              </a:rPr>
              <a:t> </a:t>
            </a:r>
            <a:r>
              <a:rPr lang="ru-RU" sz="1500" dirty="0" err="1">
                <a:ea typeface="+mn-lt"/>
                <a:cs typeface="+mn-lt"/>
              </a:rPr>
              <a:t>ні</a:t>
            </a:r>
            <a:r>
              <a:rPr lang="ru-RU" sz="1500" dirty="0">
                <a:ea typeface="+mn-lt"/>
                <a:cs typeface="+mn-lt"/>
              </a:rPr>
              <a:t> </a:t>
            </a:r>
            <a:r>
              <a:rPr lang="ru-RU" sz="1500" dirty="0" err="1">
                <a:ea typeface="+mn-lt"/>
                <a:cs typeface="+mn-lt"/>
              </a:rPr>
              <a:t>прибуток</a:t>
            </a:r>
            <a:r>
              <a:rPr lang="ru-RU" sz="1500" dirty="0">
                <a:ea typeface="+mn-lt"/>
                <a:cs typeface="+mn-lt"/>
              </a:rPr>
              <a:t>, </a:t>
            </a:r>
            <a:r>
              <a:rPr lang="ru-RU" sz="1500" dirty="0" err="1">
                <a:ea typeface="+mn-lt"/>
                <a:cs typeface="+mn-lt"/>
              </a:rPr>
              <a:t>ні</a:t>
            </a:r>
            <a:r>
              <a:rPr lang="ru-RU" sz="1500" dirty="0">
                <a:ea typeface="+mn-lt"/>
                <a:cs typeface="+mn-lt"/>
              </a:rPr>
              <a:t> </a:t>
            </a:r>
            <a:r>
              <a:rPr lang="ru-RU" sz="1500" dirty="0" err="1">
                <a:ea typeface="+mn-lt"/>
                <a:cs typeface="+mn-lt"/>
              </a:rPr>
              <a:t>обсяги</a:t>
            </a:r>
            <a:r>
              <a:rPr lang="ru-RU" sz="1500" dirty="0">
                <a:ea typeface="+mn-lt"/>
                <a:cs typeface="+mn-lt"/>
              </a:rPr>
              <a:t> </a:t>
            </a:r>
            <a:r>
              <a:rPr lang="ru-RU" sz="1500" dirty="0" err="1">
                <a:ea typeface="+mn-lt"/>
                <a:cs typeface="+mn-lt"/>
              </a:rPr>
              <a:t>інвестицій</a:t>
            </a:r>
            <a:r>
              <a:rPr lang="ru-RU" sz="1500" dirty="0">
                <a:ea typeface="+mn-lt"/>
                <a:cs typeface="+mn-lt"/>
              </a:rPr>
              <a:t> не </a:t>
            </a:r>
            <a:r>
              <a:rPr lang="ru-RU" sz="1500" dirty="0" err="1">
                <a:ea typeface="+mn-lt"/>
                <a:cs typeface="+mn-lt"/>
              </a:rPr>
              <a:t>приводяться</a:t>
            </a:r>
            <a:r>
              <a:rPr lang="ru-RU" sz="1500" dirty="0">
                <a:ea typeface="+mn-lt"/>
                <a:cs typeface="+mn-lt"/>
              </a:rPr>
              <a:t> до </a:t>
            </a:r>
            <a:r>
              <a:rPr lang="ru-RU" sz="1500" dirty="0" err="1">
                <a:ea typeface="+mn-lt"/>
                <a:cs typeface="+mn-lt"/>
              </a:rPr>
              <a:t>теперішньої</a:t>
            </a:r>
            <a:r>
              <a:rPr lang="ru-RU" sz="1500" dirty="0">
                <a:ea typeface="+mn-lt"/>
                <a:cs typeface="+mn-lt"/>
              </a:rPr>
              <a:t> </a:t>
            </a:r>
            <a:r>
              <a:rPr lang="ru-RU" sz="1500" dirty="0" err="1">
                <a:ea typeface="+mn-lt"/>
                <a:cs typeface="+mn-lt"/>
              </a:rPr>
              <a:t>вартості</a:t>
            </a:r>
            <a:r>
              <a:rPr lang="ru-RU" sz="1500" dirty="0">
                <a:ea typeface="+mn-lt"/>
                <a:cs typeface="+mn-lt"/>
              </a:rPr>
              <a:t> при </a:t>
            </a:r>
            <a:r>
              <a:rPr lang="ru-RU" sz="1500" dirty="0" err="1">
                <a:ea typeface="+mn-lt"/>
                <a:cs typeface="+mn-lt"/>
              </a:rPr>
              <a:t>обчисленні</a:t>
            </a:r>
            <a:r>
              <a:rPr lang="ru-RU" sz="1500" dirty="0">
                <a:ea typeface="+mn-lt"/>
                <a:cs typeface="+mn-lt"/>
              </a:rPr>
              <a:t> </a:t>
            </a:r>
            <a:r>
              <a:rPr lang="ru-RU" sz="1500" dirty="0" err="1">
                <a:ea typeface="+mn-lt"/>
                <a:cs typeface="+mn-lt"/>
              </a:rPr>
              <a:t>абсолютної</a:t>
            </a:r>
            <a:r>
              <a:rPr lang="ru-RU" sz="1500" dirty="0">
                <a:ea typeface="+mn-lt"/>
                <a:cs typeface="+mn-lt"/>
              </a:rPr>
              <a:t> </a:t>
            </a:r>
            <a:r>
              <a:rPr lang="ru-RU" sz="1500" dirty="0" err="1">
                <a:ea typeface="+mn-lt"/>
                <a:cs typeface="+mn-lt"/>
              </a:rPr>
              <a:t>ефективності</a:t>
            </a:r>
            <a:r>
              <a:rPr lang="ru-RU" sz="1500" dirty="0">
                <a:ea typeface="+mn-lt"/>
                <a:cs typeface="+mn-lt"/>
              </a:rPr>
              <a:t> </a:t>
            </a:r>
            <a:r>
              <a:rPr lang="ru-RU" sz="1500" dirty="0" err="1">
                <a:ea typeface="+mn-lt"/>
                <a:cs typeface="+mn-lt"/>
              </a:rPr>
              <a:t>капіталовкладень</a:t>
            </a:r>
            <a:r>
              <a:rPr lang="ru-RU" sz="1500" dirty="0">
                <a:ea typeface="+mn-lt"/>
                <a:cs typeface="+mn-lt"/>
              </a:rPr>
              <a:t>;</a:t>
            </a:r>
            <a:endParaRPr lang="ru-RU" sz="1500" dirty="0"/>
          </a:p>
          <a:p>
            <a:pPr>
              <a:lnSpc>
                <a:spcPct val="90000"/>
              </a:lnSpc>
              <a:buClr>
                <a:srgbClr val="FFFFFF"/>
              </a:buClr>
            </a:pPr>
            <a:r>
              <a:rPr lang="ru-RU" sz="1500" dirty="0" err="1">
                <a:ea typeface="+mn-lt"/>
                <a:cs typeface="+mn-lt"/>
              </a:rPr>
              <a:t>показник</a:t>
            </a:r>
            <a:r>
              <a:rPr lang="ru-RU" sz="1500" dirty="0">
                <a:ea typeface="+mn-lt"/>
                <a:cs typeface="+mn-lt"/>
              </a:rPr>
              <a:t> приведений </a:t>
            </a:r>
            <a:r>
              <a:rPr lang="ru-RU" sz="1500" dirty="0" err="1">
                <a:ea typeface="+mn-lt"/>
                <a:cs typeface="+mn-lt"/>
              </a:rPr>
              <a:t>витрат</a:t>
            </a:r>
            <a:r>
              <a:rPr lang="ru-RU" sz="1500" dirty="0">
                <a:ea typeface="+mn-lt"/>
                <a:cs typeface="+mn-lt"/>
              </a:rPr>
              <a:t> </a:t>
            </a:r>
            <a:r>
              <a:rPr lang="ru-RU" sz="1500" dirty="0" err="1">
                <a:ea typeface="+mn-lt"/>
                <a:cs typeface="+mn-lt"/>
              </a:rPr>
              <a:t>немає</a:t>
            </a:r>
            <a:r>
              <a:rPr lang="ru-RU" sz="1500" dirty="0">
                <a:ea typeface="+mn-lt"/>
                <a:cs typeface="+mn-lt"/>
              </a:rPr>
              <a:t> реального </a:t>
            </a:r>
            <a:r>
              <a:rPr lang="ru-RU" sz="1500" dirty="0" err="1">
                <a:ea typeface="+mn-lt"/>
                <a:cs typeface="+mn-lt"/>
              </a:rPr>
              <a:t>використання</a:t>
            </a:r>
            <a:r>
              <a:rPr lang="ru-RU" sz="1500" dirty="0">
                <a:ea typeface="+mn-lt"/>
                <a:cs typeface="+mn-lt"/>
              </a:rPr>
              <a:t> в </a:t>
            </a:r>
            <a:r>
              <a:rPr lang="ru-RU" sz="1500" dirty="0" err="1">
                <a:ea typeface="+mn-lt"/>
                <a:cs typeface="+mn-lt"/>
              </a:rPr>
              <a:t>господарській</a:t>
            </a:r>
            <a:r>
              <a:rPr lang="ru-RU" sz="1500" dirty="0">
                <a:ea typeface="+mn-lt"/>
                <a:cs typeface="+mn-lt"/>
              </a:rPr>
              <a:t> </a:t>
            </a:r>
            <a:r>
              <a:rPr lang="ru-RU" sz="1500" dirty="0" err="1">
                <a:ea typeface="+mn-lt"/>
                <a:cs typeface="+mn-lt"/>
              </a:rPr>
              <a:t>практиці</a:t>
            </a:r>
            <a:r>
              <a:rPr lang="ru-RU" sz="1500" dirty="0">
                <a:ea typeface="+mn-lt"/>
                <a:cs typeface="+mn-lt"/>
              </a:rPr>
              <a:t>, а є </a:t>
            </a:r>
            <a:r>
              <a:rPr lang="ru-RU" sz="1500" dirty="0" err="1">
                <a:ea typeface="+mn-lt"/>
                <a:cs typeface="+mn-lt"/>
              </a:rPr>
              <a:t>скоріше</a:t>
            </a:r>
            <a:r>
              <a:rPr lang="ru-RU" sz="1500" dirty="0">
                <a:ea typeface="+mn-lt"/>
                <a:cs typeface="+mn-lt"/>
              </a:rPr>
              <a:t> теоретичною </a:t>
            </a:r>
            <a:r>
              <a:rPr lang="ru-RU" sz="1500" dirty="0" err="1">
                <a:ea typeface="+mn-lt"/>
                <a:cs typeface="+mn-lt"/>
              </a:rPr>
              <a:t>побудовою</a:t>
            </a:r>
            <a:r>
              <a:rPr lang="ru-RU" sz="1500" dirty="0">
                <a:ea typeface="+mn-lt"/>
                <a:cs typeface="+mn-lt"/>
              </a:rPr>
              <a:t>;</a:t>
            </a:r>
            <a:endParaRPr lang="ru-RU" sz="1500" dirty="0"/>
          </a:p>
          <a:p>
            <a:pPr>
              <a:lnSpc>
                <a:spcPct val="90000"/>
              </a:lnSpc>
              <a:buClr>
                <a:srgbClr val="FFFFFF"/>
              </a:buClr>
            </a:pPr>
            <a:r>
              <a:rPr lang="ru-RU" sz="1500" dirty="0" err="1">
                <a:ea typeface="+mn-lt"/>
                <a:cs typeface="+mn-lt"/>
              </a:rPr>
              <a:t>враховується</a:t>
            </a:r>
            <a:r>
              <a:rPr lang="ru-RU" sz="1500" dirty="0">
                <a:ea typeface="+mn-lt"/>
                <a:cs typeface="+mn-lt"/>
              </a:rPr>
              <a:t> </a:t>
            </a:r>
            <a:r>
              <a:rPr lang="ru-RU" sz="1500" dirty="0" err="1">
                <a:ea typeface="+mn-lt"/>
                <a:cs typeface="+mn-lt"/>
              </a:rPr>
              <a:t>обмежена</a:t>
            </a:r>
            <a:r>
              <a:rPr lang="ru-RU" sz="1500" dirty="0">
                <a:ea typeface="+mn-lt"/>
                <a:cs typeface="+mn-lt"/>
              </a:rPr>
              <a:t> </a:t>
            </a:r>
            <a:r>
              <a:rPr lang="ru-RU" sz="1500" dirty="0" err="1">
                <a:ea typeface="+mn-lt"/>
                <a:cs typeface="+mn-lt"/>
              </a:rPr>
              <a:t>кількість</a:t>
            </a:r>
            <a:r>
              <a:rPr lang="ru-RU" sz="1500" dirty="0">
                <a:ea typeface="+mn-lt"/>
                <a:cs typeface="+mn-lt"/>
              </a:rPr>
              <a:t> </a:t>
            </a:r>
            <a:r>
              <a:rPr lang="ru-RU" sz="1500" dirty="0" err="1">
                <a:ea typeface="+mn-lt"/>
                <a:cs typeface="+mn-lt"/>
              </a:rPr>
              <a:t>чинників</a:t>
            </a:r>
            <a:r>
              <a:rPr lang="ru-RU" sz="1500" dirty="0">
                <a:ea typeface="+mn-lt"/>
                <a:cs typeface="+mn-lt"/>
              </a:rPr>
              <a:t>, </a:t>
            </a:r>
            <a:r>
              <a:rPr lang="ru-RU" sz="1500" dirty="0" err="1">
                <a:ea typeface="+mn-lt"/>
                <a:cs typeface="+mn-lt"/>
              </a:rPr>
              <a:t>які</a:t>
            </a:r>
            <a:r>
              <a:rPr lang="ru-RU" sz="1500" dirty="0">
                <a:ea typeface="+mn-lt"/>
                <a:cs typeface="+mn-lt"/>
              </a:rPr>
              <a:t> </a:t>
            </a:r>
            <a:r>
              <a:rPr lang="ru-RU" sz="1500" dirty="0" err="1">
                <a:ea typeface="+mn-lt"/>
                <a:cs typeface="+mn-lt"/>
              </a:rPr>
              <a:t>обумовлюють</a:t>
            </a:r>
            <a:r>
              <a:rPr lang="ru-RU" sz="1500" dirty="0">
                <a:ea typeface="+mn-lt"/>
                <a:cs typeface="+mn-lt"/>
              </a:rPr>
              <a:t> величину </a:t>
            </a:r>
            <a:r>
              <a:rPr lang="ru-RU" sz="1500" dirty="0" err="1">
                <a:ea typeface="+mn-lt"/>
                <a:cs typeface="+mn-lt"/>
              </a:rPr>
              <a:t>економічного</a:t>
            </a:r>
            <a:r>
              <a:rPr lang="ru-RU" sz="1500" dirty="0">
                <a:ea typeface="+mn-lt"/>
                <a:cs typeface="+mn-lt"/>
              </a:rPr>
              <a:t> </a:t>
            </a:r>
            <a:r>
              <a:rPr lang="ru-RU" sz="1500" dirty="0" err="1">
                <a:ea typeface="+mn-lt"/>
                <a:cs typeface="+mn-lt"/>
              </a:rPr>
              <a:t>ефекту</a:t>
            </a:r>
            <a:r>
              <a:rPr lang="ru-RU" sz="1500" dirty="0">
                <a:ea typeface="+mn-lt"/>
                <a:cs typeface="+mn-lt"/>
              </a:rPr>
              <a:t> </a:t>
            </a:r>
            <a:r>
              <a:rPr lang="ru-RU" sz="1500" dirty="0" err="1">
                <a:ea typeface="+mn-lt"/>
                <a:cs typeface="+mn-lt"/>
              </a:rPr>
              <a:t>від</a:t>
            </a:r>
            <a:r>
              <a:rPr lang="ru-RU" sz="1500" dirty="0">
                <a:ea typeface="+mn-lt"/>
                <a:cs typeface="+mn-lt"/>
              </a:rPr>
              <a:t> </a:t>
            </a:r>
            <a:r>
              <a:rPr lang="ru-RU" sz="1500" dirty="0" err="1">
                <a:ea typeface="+mn-lt"/>
                <a:cs typeface="+mn-lt"/>
              </a:rPr>
              <a:t>здійснення</a:t>
            </a:r>
            <a:r>
              <a:rPr lang="ru-RU" sz="1500" dirty="0">
                <a:ea typeface="+mn-lt"/>
                <a:cs typeface="+mn-lt"/>
              </a:rPr>
              <a:t> </a:t>
            </a:r>
            <a:r>
              <a:rPr lang="ru-RU" sz="1500" dirty="0" err="1">
                <a:ea typeface="+mn-lt"/>
                <a:cs typeface="+mn-lt"/>
              </a:rPr>
              <a:t>інвестицій</a:t>
            </a:r>
            <a:r>
              <a:rPr lang="ru-RU" sz="1500" dirty="0">
                <a:ea typeface="+mn-lt"/>
                <a:cs typeface="+mn-lt"/>
              </a:rPr>
              <a:t>, </a:t>
            </a:r>
            <a:r>
              <a:rPr lang="ru-RU" sz="1500" dirty="0" err="1">
                <a:ea typeface="+mn-lt"/>
                <a:cs typeface="+mn-lt"/>
              </a:rPr>
              <a:t>зокрема</a:t>
            </a:r>
            <a:r>
              <a:rPr lang="ru-RU" sz="1500" dirty="0">
                <a:ea typeface="+mn-lt"/>
                <a:cs typeface="+mn-lt"/>
              </a:rPr>
              <a:t>, не </a:t>
            </a:r>
            <a:r>
              <a:rPr lang="ru-RU" sz="1500" dirty="0" err="1">
                <a:ea typeface="+mn-lt"/>
                <a:cs typeface="+mn-lt"/>
              </a:rPr>
              <a:t>враховується</a:t>
            </a:r>
            <a:r>
              <a:rPr lang="ru-RU" sz="1500" dirty="0">
                <a:ea typeface="+mn-lt"/>
                <a:cs typeface="+mn-lt"/>
              </a:rPr>
              <a:t> </a:t>
            </a:r>
            <a:r>
              <a:rPr lang="ru-RU" sz="1500" dirty="0" err="1">
                <a:ea typeface="+mn-lt"/>
                <a:cs typeface="+mn-lt"/>
              </a:rPr>
              <a:t>існуючий</a:t>
            </a:r>
            <a:r>
              <a:rPr lang="ru-RU" sz="1500" dirty="0">
                <a:ea typeface="+mn-lt"/>
                <a:cs typeface="+mn-lt"/>
              </a:rPr>
              <a:t> в </a:t>
            </a:r>
            <a:r>
              <a:rPr lang="ru-RU" sz="1500" dirty="0" err="1">
                <a:ea typeface="+mn-lt"/>
                <a:cs typeface="+mn-lt"/>
              </a:rPr>
              <a:t>умовах</a:t>
            </a:r>
            <a:r>
              <a:rPr lang="ru-RU" sz="1500" dirty="0">
                <a:ea typeface="+mn-lt"/>
                <a:cs typeface="+mn-lt"/>
              </a:rPr>
              <a:t> ринку </a:t>
            </a:r>
            <a:r>
              <a:rPr lang="ru-RU" sz="1500" dirty="0" err="1">
                <a:ea typeface="+mn-lt"/>
                <a:cs typeface="+mn-lt"/>
              </a:rPr>
              <a:t>господарський</a:t>
            </a:r>
            <a:r>
              <a:rPr lang="ru-RU" sz="1500" dirty="0">
                <a:ea typeface="+mn-lt"/>
                <a:cs typeface="+mn-lt"/>
              </a:rPr>
              <a:t> </a:t>
            </a:r>
            <a:r>
              <a:rPr lang="ru-RU" sz="1500" dirty="0" err="1">
                <a:ea typeface="+mn-lt"/>
                <a:cs typeface="+mn-lt"/>
              </a:rPr>
              <a:t>ризик</a:t>
            </a:r>
            <a:r>
              <a:rPr lang="ru-RU" sz="1500" dirty="0">
                <a:ea typeface="+mn-lt"/>
                <a:cs typeface="+mn-lt"/>
              </a:rPr>
              <a:t> та </a:t>
            </a:r>
            <a:r>
              <a:rPr lang="ru-RU" sz="1500" dirty="0" err="1">
                <a:ea typeface="+mn-lt"/>
                <a:cs typeface="+mn-lt"/>
              </a:rPr>
              <a:t>рівень</a:t>
            </a:r>
            <a:r>
              <a:rPr lang="ru-RU" sz="1500" dirty="0">
                <a:ea typeface="+mn-lt"/>
                <a:cs typeface="+mn-lt"/>
              </a:rPr>
              <a:t> </a:t>
            </a:r>
            <a:r>
              <a:rPr lang="ru-RU" sz="1500" dirty="0" err="1">
                <a:ea typeface="+mn-lt"/>
                <a:cs typeface="+mn-lt"/>
              </a:rPr>
              <a:t>інфляції</a:t>
            </a:r>
            <a:r>
              <a:rPr lang="ru-RU" sz="1500" dirty="0">
                <a:ea typeface="+mn-lt"/>
                <a:cs typeface="+mn-lt"/>
              </a:rPr>
              <a:t>.</a:t>
            </a:r>
            <a:endParaRPr lang="ru-RU" sz="1500" dirty="0"/>
          </a:p>
          <a:p>
            <a:pPr>
              <a:lnSpc>
                <a:spcPct val="90000"/>
              </a:lnSpc>
              <a:buClr>
                <a:srgbClr val="FFFFFF"/>
              </a:buClr>
            </a:pPr>
            <a:endParaRPr lang="ru-RU" sz="1500">
              <a:cs typeface="Calibri"/>
            </a:endParaRPr>
          </a:p>
        </p:txBody>
      </p:sp>
      <p:pic>
        <p:nvPicPr>
          <p:cNvPr id="7" name="Рисунок 7" descr="Изображение выглядит как стол, внутренний, зеленый, канцелярские товары&#10;&#10;Автоматически созданное описание">
            <a:extLst>
              <a:ext uri="{FF2B5EF4-FFF2-40B4-BE49-F238E27FC236}">
                <a16:creationId xmlns="" xmlns:a16="http://schemas.microsoft.com/office/drawing/2014/main" id="{C5B543BE-71E0-B55E-56C4-DA0036055E9F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/>
          <a:srcRect l="28808" r="23820"/>
          <a:stretch/>
        </p:blipFill>
        <p:spPr>
          <a:xfrm>
            <a:off x="7590936" y="990600"/>
            <a:ext cx="3445714" cy="4800599"/>
          </a:xfrm>
          <a:prstGeom prst="roundRect">
            <a:avLst>
              <a:gd name="adj" fmla="val 43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="" xmlns:p14="http://schemas.microsoft.com/office/powerpoint/2010/main" val="59384921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B01CEA4C-5616-AEAB-75AB-77249471B6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ea typeface="+mj-lt"/>
                <a:cs typeface="+mj-lt"/>
              </a:rPr>
              <a:t>5.Фінансові </a:t>
            </a:r>
            <a:r>
              <a:rPr lang="ru-RU" b="1" dirty="0" err="1">
                <a:ea typeface="+mj-lt"/>
                <a:cs typeface="+mj-lt"/>
              </a:rPr>
              <a:t>інвестиції</a:t>
            </a:r>
            <a:r>
              <a:rPr lang="ru-RU" b="1" dirty="0">
                <a:ea typeface="+mj-lt"/>
                <a:cs typeface="+mj-lt"/>
              </a:rPr>
              <a:t>. </a:t>
            </a:r>
            <a:r>
              <a:rPr lang="ru-RU" b="1" dirty="0" err="1">
                <a:ea typeface="+mj-lt"/>
                <a:cs typeface="+mj-lt"/>
              </a:rPr>
              <a:t>Види</a:t>
            </a:r>
            <a:r>
              <a:rPr lang="ru-RU" b="1" dirty="0">
                <a:ea typeface="+mj-lt"/>
                <a:cs typeface="+mj-lt"/>
              </a:rPr>
              <a:t> </a:t>
            </a:r>
            <a:r>
              <a:rPr lang="ru-RU" b="1" dirty="0" err="1">
                <a:ea typeface="+mj-lt"/>
                <a:cs typeface="+mj-lt"/>
              </a:rPr>
              <a:t>цінних</a:t>
            </a:r>
            <a:r>
              <a:rPr lang="ru-RU" b="1" dirty="0">
                <a:ea typeface="+mj-lt"/>
                <a:cs typeface="+mj-lt"/>
              </a:rPr>
              <a:t> </a:t>
            </a:r>
            <a:r>
              <a:rPr lang="ru-RU" b="1" dirty="0" err="1">
                <a:ea typeface="+mj-lt"/>
                <a:cs typeface="+mj-lt"/>
              </a:rPr>
              <a:t>паперів</a:t>
            </a:r>
            <a:r>
              <a:rPr lang="ru-RU" b="1" dirty="0">
                <a:ea typeface="+mj-lt"/>
                <a:cs typeface="+mj-lt"/>
              </a:rPr>
              <a:t>, </a:t>
            </a:r>
            <a:r>
              <a:rPr lang="ru-RU" b="1" dirty="0" err="1">
                <a:ea typeface="+mj-lt"/>
                <a:cs typeface="+mj-lt"/>
              </a:rPr>
              <a:t>їх</a:t>
            </a:r>
            <a:r>
              <a:rPr lang="ru-RU" b="1" dirty="0">
                <a:ea typeface="+mj-lt"/>
                <a:cs typeface="+mj-lt"/>
              </a:rPr>
              <a:t> характеристика</a:t>
            </a:r>
            <a:endParaRPr lang="ru-RU" dirty="0">
              <a:ea typeface="+mj-lt"/>
              <a:cs typeface="+mj-lt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4B88E4F1-EF01-FD5F-BA23-50E1FA02086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1131" y="1484737"/>
            <a:ext cx="10131425" cy="3649133"/>
          </a:xfrm>
        </p:spPr>
        <p:txBody>
          <a:bodyPr/>
          <a:lstStyle/>
          <a:p>
            <a:r>
              <a:rPr lang="ru-RU" b="1" i="1" dirty="0" err="1"/>
              <a:t>Фінансові</a:t>
            </a:r>
            <a:r>
              <a:rPr lang="ru-RU" b="1" i="1" dirty="0"/>
              <a:t> </a:t>
            </a:r>
            <a:r>
              <a:rPr lang="ru-RU" b="1" i="1" dirty="0" err="1"/>
              <a:t>інвестиції</a:t>
            </a:r>
            <a:r>
              <a:rPr lang="ru-RU" b="1" i="1" dirty="0"/>
              <a:t> </a:t>
            </a:r>
            <a:r>
              <a:rPr lang="ru-RU" b="1" i="1" dirty="0" err="1"/>
              <a:t>мають</a:t>
            </a:r>
            <a:r>
              <a:rPr lang="ru-RU" b="1" i="1" dirty="0"/>
              <a:t> </a:t>
            </a:r>
            <a:r>
              <a:rPr lang="ru-RU" b="1" i="1" dirty="0" err="1"/>
              <a:t>місце</a:t>
            </a:r>
            <a:r>
              <a:rPr lang="ru-RU" b="1" i="1" dirty="0"/>
              <a:t> </a:t>
            </a:r>
            <a:r>
              <a:rPr lang="ru-RU" b="1" i="1" dirty="0" err="1"/>
              <a:t>тоді</a:t>
            </a:r>
            <a:r>
              <a:rPr lang="ru-RU" b="1" i="1" dirty="0"/>
              <a:t>, коли </a:t>
            </a:r>
            <a:r>
              <a:rPr lang="ru-RU" b="1" i="1" dirty="0" err="1"/>
              <a:t>підприємство</a:t>
            </a:r>
            <a:r>
              <a:rPr lang="ru-RU" b="1" i="1" dirty="0"/>
              <a:t> </a:t>
            </a:r>
            <a:r>
              <a:rPr lang="ru-RU" b="1" i="1" dirty="0" err="1"/>
              <a:t>прагне</a:t>
            </a:r>
            <a:r>
              <a:rPr lang="ru-RU" b="1" i="1" dirty="0"/>
              <a:t> </a:t>
            </a:r>
            <a:r>
              <a:rPr lang="ru-RU" b="1" i="1" dirty="0" err="1"/>
              <a:t>перетворити</a:t>
            </a:r>
            <a:r>
              <a:rPr lang="ru-RU" b="1" i="1" dirty="0"/>
              <a:t> </a:t>
            </a:r>
            <a:r>
              <a:rPr lang="ru-RU" b="1" i="1" dirty="0" err="1"/>
              <a:t>свої</a:t>
            </a:r>
            <a:r>
              <a:rPr lang="ru-RU" b="1" i="1" dirty="0"/>
              <a:t> </a:t>
            </a:r>
            <a:r>
              <a:rPr lang="ru-RU" b="1" i="1" dirty="0" err="1"/>
              <a:t>вільні</a:t>
            </a:r>
            <a:r>
              <a:rPr lang="ru-RU" b="1" i="1" dirty="0"/>
              <a:t> </a:t>
            </a:r>
            <a:r>
              <a:rPr lang="ru-RU" b="1" i="1" dirty="0" err="1"/>
              <a:t>заощадження</a:t>
            </a:r>
            <a:r>
              <a:rPr lang="ru-RU" b="1" i="1" dirty="0"/>
              <a:t> у </a:t>
            </a:r>
            <a:r>
              <a:rPr lang="ru-RU" b="1" i="1" dirty="0" err="1"/>
              <a:t>високоліквідні</a:t>
            </a:r>
            <a:r>
              <a:rPr lang="ru-RU" b="1" i="1" dirty="0"/>
              <a:t> </a:t>
            </a:r>
            <a:r>
              <a:rPr lang="ru-RU" b="1" i="1" dirty="0" err="1"/>
              <a:t>цінні</a:t>
            </a:r>
            <a:r>
              <a:rPr lang="ru-RU" b="1" i="1" dirty="0"/>
              <a:t> </a:t>
            </a:r>
            <a:r>
              <a:rPr lang="ru-RU" b="1" i="1" dirty="0" err="1"/>
              <a:t>папери</a:t>
            </a:r>
            <a:r>
              <a:rPr lang="ru-RU" b="1" i="1" dirty="0"/>
              <a:t> і </a:t>
            </a:r>
            <a:r>
              <a:rPr lang="ru-RU" b="1" i="1" dirty="0" err="1"/>
              <a:t>одержувати</a:t>
            </a:r>
            <a:r>
              <a:rPr lang="ru-RU" b="1" i="1" dirty="0"/>
              <a:t> </a:t>
            </a:r>
            <a:r>
              <a:rPr lang="ru-RU" b="1" i="1" dirty="0" err="1"/>
              <a:t>від</a:t>
            </a:r>
            <a:r>
              <a:rPr lang="ru-RU" b="1" i="1" dirty="0"/>
              <a:t> </a:t>
            </a:r>
            <a:r>
              <a:rPr lang="ru-RU" b="1" i="1" dirty="0" err="1"/>
              <a:t>цього</a:t>
            </a:r>
            <a:r>
              <a:rPr lang="ru-RU" b="1" i="1" dirty="0"/>
              <a:t> </a:t>
            </a:r>
            <a:r>
              <a:rPr lang="ru-RU" b="1" i="1" dirty="0" err="1"/>
              <a:t>певні</a:t>
            </a:r>
            <a:r>
              <a:rPr lang="ru-RU" b="1" i="1" dirty="0"/>
              <a:t> </a:t>
            </a:r>
            <a:r>
              <a:rPr lang="ru-RU" b="1" i="1" dirty="0" err="1"/>
              <a:t>прибутки</a:t>
            </a:r>
            <a:r>
              <a:rPr lang="ru-RU" b="1" i="1" dirty="0"/>
              <a:t>, </a:t>
            </a:r>
            <a:r>
              <a:rPr lang="ru-RU" b="1" i="1" dirty="0" err="1"/>
              <a:t>прагне</a:t>
            </a:r>
            <a:r>
              <a:rPr lang="ru-RU" b="1" i="1" dirty="0"/>
              <a:t> </a:t>
            </a:r>
            <a:r>
              <a:rPr lang="ru-RU" b="1" i="1" dirty="0" err="1"/>
              <a:t>взяти</a:t>
            </a:r>
            <a:r>
              <a:rPr lang="ru-RU" b="1" i="1" dirty="0"/>
              <a:t> участь у </a:t>
            </a:r>
            <a:r>
              <a:rPr lang="ru-RU" b="1" i="1" dirty="0" err="1"/>
              <a:t>діяльності</a:t>
            </a:r>
            <a:r>
              <a:rPr lang="ru-RU" b="1" i="1" dirty="0"/>
              <a:t> </a:t>
            </a:r>
            <a:r>
              <a:rPr lang="ru-RU" b="1" i="1" dirty="0" err="1"/>
              <a:t>іншого</a:t>
            </a:r>
            <a:r>
              <a:rPr lang="ru-RU" b="1" i="1" dirty="0"/>
              <a:t> </a:t>
            </a:r>
            <a:r>
              <a:rPr lang="ru-RU" b="1" i="1" dirty="0" err="1"/>
              <a:t>господарського</a:t>
            </a:r>
            <a:r>
              <a:rPr lang="ru-RU" b="1" i="1" dirty="0"/>
              <a:t> </a:t>
            </a:r>
            <a:r>
              <a:rPr lang="ru-RU" b="1" i="1" dirty="0" err="1"/>
              <a:t>суб’єкта</a:t>
            </a:r>
            <a:r>
              <a:rPr lang="ru-RU" b="1" i="1" dirty="0"/>
              <a:t>, </a:t>
            </a:r>
            <a:r>
              <a:rPr lang="ru-RU" b="1" i="1" dirty="0" err="1"/>
              <a:t>який</a:t>
            </a:r>
            <a:r>
              <a:rPr lang="ru-RU" b="1" i="1" dirty="0"/>
              <a:t> </a:t>
            </a:r>
            <a:r>
              <a:rPr lang="ru-RU" b="1" i="1" dirty="0" err="1"/>
              <a:t>випускає</a:t>
            </a:r>
            <a:r>
              <a:rPr lang="ru-RU" b="1" i="1" dirty="0"/>
              <a:t> </a:t>
            </a:r>
            <a:r>
              <a:rPr lang="ru-RU" b="1" i="1" dirty="0" err="1"/>
              <a:t>цінні</a:t>
            </a:r>
            <a:r>
              <a:rPr lang="ru-RU" b="1" i="1" dirty="0"/>
              <a:t> </a:t>
            </a:r>
            <a:r>
              <a:rPr lang="ru-RU" b="1" i="1" dirty="0" err="1"/>
              <a:t>папери</a:t>
            </a:r>
            <a:r>
              <a:rPr lang="ru-RU" b="1" i="1" dirty="0"/>
              <a:t> (</a:t>
            </a:r>
            <a:r>
              <a:rPr lang="ru-RU" b="1" i="1" dirty="0" err="1"/>
              <a:t>підприємства-емітента</a:t>
            </a:r>
            <a:r>
              <a:rPr lang="ru-RU" b="1" i="1" dirty="0"/>
              <a:t>) </a:t>
            </a:r>
            <a:r>
              <a:rPr lang="ru-RU" b="1" i="1" dirty="0" err="1"/>
              <a:t>або</a:t>
            </a:r>
            <a:r>
              <a:rPr lang="ru-RU" b="1" i="1" dirty="0"/>
              <a:t> </a:t>
            </a:r>
            <a:r>
              <a:rPr lang="ru-RU" b="1" i="1" dirty="0" err="1"/>
              <a:t>встановити</a:t>
            </a:r>
            <a:r>
              <a:rPr lang="ru-RU" b="1" i="1" dirty="0"/>
              <a:t> контроль над </a:t>
            </a:r>
            <a:r>
              <a:rPr lang="ru-RU" b="1" i="1" dirty="0" err="1"/>
              <a:t>його</a:t>
            </a:r>
            <a:r>
              <a:rPr lang="ru-RU" b="1" i="1" dirty="0"/>
              <a:t> </a:t>
            </a:r>
            <a:r>
              <a:rPr lang="ru-RU" b="1" i="1" dirty="0" err="1"/>
              <a:t>діяльністю</a:t>
            </a:r>
            <a:r>
              <a:rPr lang="ru-RU" b="1" i="1" dirty="0"/>
              <a:t>.</a:t>
            </a:r>
            <a:endParaRPr lang="ru-RU">
              <a:cs typeface="Calibri" panose="020F0502020204030204"/>
            </a:endParaRPr>
          </a:p>
          <a:p>
            <a:pPr>
              <a:buClr>
                <a:srgbClr val="FFFFFF"/>
              </a:buClr>
            </a:pPr>
            <a:r>
              <a:rPr lang="ru-RU" b="1" i="1" dirty="0" err="1">
                <a:ea typeface="+mn-lt"/>
                <a:cs typeface="+mn-lt"/>
              </a:rPr>
              <a:t>Цінний</a:t>
            </a:r>
            <a:r>
              <a:rPr lang="ru-RU" b="1" i="1" dirty="0">
                <a:ea typeface="+mn-lt"/>
                <a:cs typeface="+mn-lt"/>
              </a:rPr>
              <a:t> </a:t>
            </a:r>
            <a:r>
              <a:rPr lang="ru-RU" b="1" i="1" dirty="0" err="1">
                <a:ea typeface="+mn-lt"/>
                <a:cs typeface="+mn-lt"/>
              </a:rPr>
              <a:t>папір</a:t>
            </a:r>
            <a:r>
              <a:rPr lang="ru-RU" b="1" i="1" dirty="0">
                <a:ea typeface="+mn-lt"/>
                <a:cs typeface="+mn-lt"/>
              </a:rPr>
              <a:t> - </a:t>
            </a:r>
            <a:r>
              <a:rPr lang="ru-RU" b="1" i="1" dirty="0" err="1">
                <a:ea typeface="+mn-lt"/>
                <a:cs typeface="+mn-lt"/>
              </a:rPr>
              <a:t>це</a:t>
            </a:r>
            <a:r>
              <a:rPr lang="ru-RU" b="1" i="1" dirty="0">
                <a:ea typeface="+mn-lt"/>
                <a:cs typeface="+mn-lt"/>
              </a:rPr>
              <a:t> документ </a:t>
            </a:r>
            <a:r>
              <a:rPr lang="ru-RU" b="1" i="1" dirty="0" err="1">
                <a:ea typeface="+mn-lt"/>
                <a:cs typeface="+mn-lt"/>
              </a:rPr>
              <a:t>встановленої</a:t>
            </a:r>
            <a:r>
              <a:rPr lang="ru-RU" b="1" i="1" dirty="0">
                <a:ea typeface="+mn-lt"/>
                <a:cs typeface="+mn-lt"/>
              </a:rPr>
              <a:t> </a:t>
            </a:r>
            <a:r>
              <a:rPr lang="ru-RU" b="1" i="1" dirty="0" err="1">
                <a:ea typeface="+mn-lt"/>
                <a:cs typeface="+mn-lt"/>
              </a:rPr>
              <a:t>форми</a:t>
            </a:r>
            <a:r>
              <a:rPr lang="ru-RU" b="1" i="1" dirty="0">
                <a:ea typeface="+mn-lt"/>
                <a:cs typeface="+mn-lt"/>
              </a:rPr>
              <a:t>, </a:t>
            </a:r>
            <a:r>
              <a:rPr lang="ru-RU" b="1" i="1" dirty="0" err="1">
                <a:ea typeface="+mn-lt"/>
                <a:cs typeface="+mn-lt"/>
              </a:rPr>
              <a:t>який</a:t>
            </a:r>
            <a:r>
              <a:rPr lang="ru-RU" b="1" i="1" dirty="0">
                <a:ea typeface="+mn-lt"/>
                <a:cs typeface="+mn-lt"/>
              </a:rPr>
              <a:t> </a:t>
            </a:r>
            <a:r>
              <a:rPr lang="ru-RU" b="1" i="1" dirty="0" err="1">
                <a:ea typeface="+mn-lt"/>
                <a:cs typeface="+mn-lt"/>
              </a:rPr>
              <a:t>засвідчує</a:t>
            </a:r>
            <a:r>
              <a:rPr lang="ru-RU" b="1" i="1" dirty="0">
                <a:ea typeface="+mn-lt"/>
                <a:cs typeface="+mn-lt"/>
              </a:rPr>
              <a:t> </a:t>
            </a:r>
            <a:r>
              <a:rPr lang="ru-RU" b="1" i="1" dirty="0" err="1">
                <a:ea typeface="+mn-lt"/>
                <a:cs typeface="+mn-lt"/>
              </a:rPr>
              <a:t>майнові</a:t>
            </a:r>
            <a:r>
              <a:rPr lang="ru-RU" b="1" i="1" dirty="0">
                <a:ea typeface="+mn-lt"/>
                <a:cs typeface="+mn-lt"/>
              </a:rPr>
              <a:t> права </a:t>
            </a:r>
            <a:r>
              <a:rPr lang="ru-RU" b="1" i="1" dirty="0" err="1">
                <a:ea typeface="+mn-lt"/>
                <a:cs typeface="+mn-lt"/>
              </a:rPr>
              <a:t>суб’єкта</a:t>
            </a:r>
            <a:r>
              <a:rPr lang="ru-RU" b="1" i="1" dirty="0">
                <a:ea typeface="+mn-lt"/>
                <a:cs typeface="+mn-lt"/>
              </a:rPr>
              <a:t>, </a:t>
            </a:r>
            <a:r>
              <a:rPr lang="ru-RU" b="1" i="1" dirty="0" err="1">
                <a:ea typeface="+mn-lt"/>
                <a:cs typeface="+mn-lt"/>
              </a:rPr>
              <a:t>здійснення</a:t>
            </a:r>
            <a:r>
              <a:rPr lang="ru-RU" b="1" i="1" dirty="0">
                <a:ea typeface="+mn-lt"/>
                <a:cs typeface="+mn-lt"/>
              </a:rPr>
              <a:t> </a:t>
            </a:r>
            <a:r>
              <a:rPr lang="ru-RU" b="1" i="1" dirty="0" err="1">
                <a:ea typeface="+mn-lt"/>
                <a:cs typeface="+mn-lt"/>
              </a:rPr>
              <a:t>або</a:t>
            </a:r>
            <a:r>
              <a:rPr lang="ru-RU" b="1" i="1" dirty="0">
                <a:ea typeface="+mn-lt"/>
                <a:cs typeface="+mn-lt"/>
              </a:rPr>
              <a:t> передача </a:t>
            </a:r>
            <a:r>
              <a:rPr lang="ru-RU" b="1" i="1" dirty="0" err="1">
                <a:ea typeface="+mn-lt"/>
                <a:cs typeface="+mn-lt"/>
              </a:rPr>
              <a:t>яких</a:t>
            </a:r>
            <a:r>
              <a:rPr lang="ru-RU" b="1" i="1" dirty="0">
                <a:ea typeface="+mn-lt"/>
                <a:cs typeface="+mn-lt"/>
              </a:rPr>
              <a:t> </a:t>
            </a:r>
            <a:r>
              <a:rPr lang="ru-RU" b="1" i="1" dirty="0" err="1">
                <a:ea typeface="+mn-lt"/>
                <a:cs typeface="+mn-lt"/>
              </a:rPr>
              <a:t>можлива</a:t>
            </a:r>
            <a:r>
              <a:rPr lang="ru-RU" b="1" i="1" dirty="0">
                <a:ea typeface="+mn-lt"/>
                <a:cs typeface="+mn-lt"/>
              </a:rPr>
              <a:t> за </a:t>
            </a:r>
            <a:r>
              <a:rPr lang="ru-RU" b="1" i="1" dirty="0" err="1">
                <a:ea typeface="+mn-lt"/>
                <a:cs typeface="+mn-lt"/>
              </a:rPr>
              <a:t>умови</a:t>
            </a:r>
            <a:r>
              <a:rPr lang="ru-RU" b="1" i="1" dirty="0">
                <a:ea typeface="+mn-lt"/>
                <a:cs typeface="+mn-lt"/>
              </a:rPr>
              <a:t> </a:t>
            </a:r>
            <a:r>
              <a:rPr lang="ru-RU" b="1" i="1" dirty="0" err="1">
                <a:ea typeface="+mn-lt"/>
                <a:cs typeface="+mn-lt"/>
              </a:rPr>
              <a:t>його</a:t>
            </a:r>
            <a:r>
              <a:rPr lang="ru-RU" b="1" i="1" dirty="0">
                <a:ea typeface="+mn-lt"/>
                <a:cs typeface="+mn-lt"/>
              </a:rPr>
              <a:t> </a:t>
            </a:r>
            <a:r>
              <a:rPr lang="ru-RU" b="1" i="1" dirty="0" err="1">
                <a:ea typeface="+mn-lt"/>
                <a:cs typeface="+mn-lt"/>
              </a:rPr>
              <a:t>пред’явлення</a:t>
            </a:r>
            <a:r>
              <a:rPr lang="ru-RU" b="1" i="1" dirty="0">
                <a:ea typeface="+mn-lt"/>
                <a:cs typeface="+mn-lt"/>
              </a:rPr>
              <a:t>. Разом з передачею </a:t>
            </a:r>
            <a:r>
              <a:rPr lang="ru-RU" b="1" i="1" dirty="0" err="1">
                <a:ea typeface="+mn-lt"/>
                <a:cs typeface="+mn-lt"/>
              </a:rPr>
              <a:t>цінного</a:t>
            </a:r>
            <a:r>
              <a:rPr lang="ru-RU" b="1" i="1" dirty="0">
                <a:ea typeface="+mn-lt"/>
                <a:cs typeface="+mn-lt"/>
              </a:rPr>
              <a:t> </a:t>
            </a:r>
            <a:r>
              <a:rPr lang="ru-RU" b="1" i="1" dirty="0" err="1">
                <a:ea typeface="+mn-lt"/>
                <a:cs typeface="+mn-lt"/>
              </a:rPr>
              <a:t>паперу</a:t>
            </a:r>
            <a:r>
              <a:rPr lang="ru-RU" b="1" i="1" dirty="0">
                <a:ea typeface="+mn-lt"/>
                <a:cs typeface="+mn-lt"/>
              </a:rPr>
              <a:t> </a:t>
            </a:r>
            <a:r>
              <a:rPr lang="ru-RU" b="1" i="1" dirty="0" err="1">
                <a:ea typeface="+mn-lt"/>
                <a:cs typeface="+mn-lt"/>
              </a:rPr>
              <a:t>іншій</a:t>
            </a:r>
            <a:r>
              <a:rPr lang="ru-RU" b="1" i="1" dirty="0">
                <a:ea typeface="+mn-lt"/>
                <a:cs typeface="+mn-lt"/>
              </a:rPr>
              <a:t> </a:t>
            </a:r>
            <a:r>
              <a:rPr lang="ru-RU" b="1" i="1" dirty="0" err="1">
                <a:ea typeface="+mn-lt"/>
                <a:cs typeface="+mn-lt"/>
              </a:rPr>
              <a:t>особі</a:t>
            </a:r>
            <a:r>
              <a:rPr lang="ru-RU" b="1" i="1" dirty="0">
                <a:ea typeface="+mn-lt"/>
                <a:cs typeface="+mn-lt"/>
              </a:rPr>
              <a:t> </a:t>
            </a:r>
            <a:r>
              <a:rPr lang="ru-RU" b="1" i="1" dirty="0" err="1">
                <a:ea typeface="+mn-lt"/>
                <a:cs typeface="+mn-lt"/>
              </a:rPr>
              <a:t>переходять</a:t>
            </a:r>
            <a:r>
              <a:rPr lang="ru-RU" b="1" i="1" dirty="0">
                <a:ea typeface="+mn-lt"/>
                <a:cs typeface="+mn-lt"/>
              </a:rPr>
              <a:t> </a:t>
            </a:r>
            <a:r>
              <a:rPr lang="ru-RU" b="1" i="1" dirty="0" err="1">
                <a:ea typeface="+mn-lt"/>
                <a:cs typeface="+mn-lt"/>
              </a:rPr>
              <a:t>усі</a:t>
            </a:r>
            <a:r>
              <a:rPr lang="ru-RU" b="1" i="1" dirty="0">
                <a:ea typeface="+mn-lt"/>
                <a:cs typeface="+mn-lt"/>
              </a:rPr>
              <a:t> </a:t>
            </a:r>
            <a:r>
              <a:rPr lang="ru-RU" b="1" i="1" dirty="0" err="1">
                <a:ea typeface="+mn-lt"/>
                <a:cs typeface="+mn-lt"/>
              </a:rPr>
              <a:t>засвідчені</a:t>
            </a:r>
            <a:r>
              <a:rPr lang="ru-RU" b="1" i="1" dirty="0">
                <a:ea typeface="+mn-lt"/>
                <a:cs typeface="+mn-lt"/>
              </a:rPr>
              <a:t> ним права</a:t>
            </a:r>
            <a:endParaRPr lang="ru-RU" dirty="0">
              <a:cs typeface="Calibri"/>
            </a:endParaRPr>
          </a:p>
          <a:p>
            <a:pPr>
              <a:buClr>
                <a:srgbClr val="FFFFFF"/>
              </a:buClr>
            </a:pPr>
            <a:endParaRPr lang="ru-RU" dirty="0">
              <a:cs typeface="Calibri"/>
            </a:endParaRPr>
          </a:p>
        </p:txBody>
      </p:sp>
      <p:pic>
        <p:nvPicPr>
          <p:cNvPr id="6" name="Рисунок 6">
            <a:extLst>
              <a:ext uri="{FF2B5EF4-FFF2-40B4-BE49-F238E27FC236}">
                <a16:creationId xmlns="" xmlns:a16="http://schemas.microsoft.com/office/drawing/2014/main" id="{A45C81CE-FDBE-14A9-E8B6-A7077B11FE77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852894" y="4535050"/>
            <a:ext cx="5845628" cy="1874229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1507620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8B8E28B4-4C94-BC6F-8609-DD76B3F5FF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План</a:t>
            </a:r>
          </a:p>
        </p:txBody>
      </p:sp>
      <p:graphicFrame>
        <p:nvGraphicFramePr>
          <p:cNvPr id="5" name="Объект 2">
            <a:extLst>
              <a:ext uri="{FF2B5EF4-FFF2-40B4-BE49-F238E27FC236}">
                <a16:creationId xmlns="" xmlns:a16="http://schemas.microsoft.com/office/drawing/2014/main" id="{65F92F1E-8745-02F6-83C6-43EE8CA2220F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685800" y="2141538"/>
          <a:ext cx="10131425" cy="36496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="" xmlns:p14="http://schemas.microsoft.com/office/powerpoint/2010/main" val="7998349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089EEFE4-8445-A95F-C047-DD5F7A2B9D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55458" y="639097"/>
            <a:ext cx="6593075" cy="1612490"/>
          </a:xfrm>
        </p:spPr>
        <p:txBody>
          <a:bodyPr>
            <a:normAutofit/>
          </a:bodyPr>
          <a:lstStyle/>
          <a:p>
            <a:r>
              <a:rPr lang="ru-RU" sz="3300" b="1">
                <a:ea typeface="+mj-lt"/>
                <a:cs typeface="+mj-lt"/>
              </a:rPr>
              <a:t>1. </a:t>
            </a:r>
            <a:r>
              <a:rPr lang="ru-RU" sz="3300" b="1" err="1">
                <a:ea typeface="+mj-lt"/>
                <a:cs typeface="+mj-lt"/>
              </a:rPr>
              <a:t>Інвестиції</a:t>
            </a:r>
            <a:r>
              <a:rPr lang="ru-RU" sz="3300" b="1">
                <a:ea typeface="+mj-lt"/>
                <a:cs typeface="+mj-lt"/>
              </a:rPr>
              <a:t>: </a:t>
            </a:r>
            <a:r>
              <a:rPr lang="ru-RU" sz="3300" b="1" err="1">
                <a:ea typeface="+mj-lt"/>
                <a:cs typeface="+mj-lt"/>
              </a:rPr>
              <a:t>поняття</a:t>
            </a:r>
            <a:r>
              <a:rPr lang="ru-RU" sz="3300" b="1">
                <a:ea typeface="+mj-lt"/>
                <a:cs typeface="+mj-lt"/>
              </a:rPr>
              <a:t>, </a:t>
            </a:r>
            <a:r>
              <a:rPr lang="ru-RU" sz="3300" b="1" err="1">
                <a:ea typeface="+mj-lt"/>
                <a:cs typeface="+mj-lt"/>
              </a:rPr>
              <a:t>види</a:t>
            </a:r>
            <a:r>
              <a:rPr lang="ru-RU" sz="3300" b="1">
                <a:ea typeface="+mj-lt"/>
                <a:cs typeface="+mj-lt"/>
              </a:rPr>
              <a:t> і роль у </a:t>
            </a:r>
            <a:r>
              <a:rPr lang="ru-RU" sz="3300" b="1" err="1">
                <a:ea typeface="+mj-lt"/>
                <a:cs typeface="+mj-lt"/>
              </a:rPr>
              <a:t>відтворенні</a:t>
            </a:r>
            <a:r>
              <a:rPr lang="ru-RU" sz="3300" b="1">
                <a:ea typeface="+mj-lt"/>
                <a:cs typeface="+mj-lt"/>
              </a:rPr>
              <a:t> </a:t>
            </a:r>
            <a:r>
              <a:rPr lang="ru-RU" sz="3300" b="1" err="1">
                <a:ea typeface="+mj-lt"/>
                <a:cs typeface="+mj-lt"/>
              </a:rPr>
              <a:t>виробничого</a:t>
            </a:r>
            <a:r>
              <a:rPr lang="ru-RU" sz="3300" b="1">
                <a:ea typeface="+mj-lt"/>
                <a:cs typeface="+mj-lt"/>
              </a:rPr>
              <a:t> </a:t>
            </a:r>
            <a:r>
              <a:rPr lang="ru-RU" sz="3300" b="1" err="1">
                <a:ea typeface="+mj-lt"/>
                <a:cs typeface="+mj-lt"/>
              </a:rPr>
              <a:t>потенціалу</a:t>
            </a:r>
            <a:r>
              <a:rPr lang="ru-RU" sz="3300" b="1">
                <a:ea typeface="+mj-lt"/>
                <a:cs typeface="+mj-lt"/>
              </a:rPr>
              <a:t> </a:t>
            </a:r>
            <a:r>
              <a:rPr lang="ru-RU" sz="3300" b="1" err="1">
                <a:ea typeface="+mj-lt"/>
                <a:cs typeface="+mj-lt"/>
              </a:rPr>
              <a:t>підприємства</a:t>
            </a:r>
            <a:endParaRPr lang="ru-RU" sz="3300" err="1"/>
          </a:p>
          <a:p>
            <a:endParaRPr lang="ru-RU" sz="3300"/>
          </a:p>
        </p:txBody>
      </p:sp>
      <p:pic>
        <p:nvPicPr>
          <p:cNvPr id="4" name="Рисунок 4">
            <a:extLst>
              <a:ext uri="{FF2B5EF4-FFF2-40B4-BE49-F238E27FC236}">
                <a16:creationId xmlns="" xmlns:a16="http://schemas.microsoft.com/office/drawing/2014/main" id="{DB2C8D81-F376-FA0F-A440-877FBDE8D0E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/>
          <a:srcRect l="43887" r="10145" b="-1"/>
          <a:stretch/>
        </p:blipFill>
        <p:spPr>
          <a:xfrm>
            <a:off x="20" y="975"/>
            <a:ext cx="4635988" cy="6858000"/>
          </a:xfrm>
          <a:prstGeom prst="rect">
            <a:avLst/>
          </a:prstGeom>
        </p:spPr>
      </p:pic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0A01425E-897C-593B-F726-9EAE3D9124C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55458" y="2373005"/>
            <a:ext cx="6978261" cy="4198319"/>
          </a:xfrm>
        </p:spPr>
        <p:txBody>
          <a:bodyPr vert="horz" lIns="91440" tIns="45720" rIns="91440" bIns="45720" rtlCol="0">
            <a:normAutofit/>
          </a:bodyPr>
          <a:lstStyle/>
          <a:p>
            <a:pPr>
              <a:lnSpc>
                <a:spcPct val="90000"/>
              </a:lnSpc>
            </a:pPr>
            <a:r>
              <a:rPr lang="ru-RU" b="1" i="1" dirty="0" err="1">
                <a:ea typeface="+mn-lt"/>
                <a:cs typeface="+mn-lt"/>
              </a:rPr>
              <a:t>Інвестиції</a:t>
            </a:r>
            <a:r>
              <a:rPr lang="ru-RU" b="1" i="1" dirty="0">
                <a:ea typeface="+mn-lt"/>
                <a:cs typeface="+mn-lt"/>
              </a:rPr>
              <a:t> - </a:t>
            </a:r>
            <a:r>
              <a:rPr lang="ru-RU" b="1" i="1" dirty="0" err="1">
                <a:ea typeface="+mn-lt"/>
                <a:cs typeface="+mn-lt"/>
              </a:rPr>
              <a:t>це</a:t>
            </a:r>
            <a:r>
              <a:rPr lang="ru-RU" b="1" i="1" dirty="0">
                <a:ea typeface="+mn-lt"/>
                <a:cs typeface="+mn-lt"/>
              </a:rPr>
              <a:t> </a:t>
            </a:r>
            <a:r>
              <a:rPr lang="ru-RU" b="1" i="1" dirty="0" err="1">
                <a:ea typeface="+mn-lt"/>
                <a:cs typeface="+mn-lt"/>
              </a:rPr>
              <a:t>сукупність</a:t>
            </a:r>
            <a:r>
              <a:rPr lang="ru-RU" b="1" i="1" dirty="0">
                <a:ea typeface="+mn-lt"/>
                <a:cs typeface="+mn-lt"/>
              </a:rPr>
              <a:t> </a:t>
            </a:r>
            <a:r>
              <a:rPr lang="ru-RU" b="1" i="1" dirty="0" err="1">
                <a:ea typeface="+mn-lt"/>
                <a:cs typeface="+mn-lt"/>
              </a:rPr>
              <a:t>усіх</a:t>
            </a:r>
            <a:r>
              <a:rPr lang="ru-RU" b="1" i="1" dirty="0">
                <a:ea typeface="+mn-lt"/>
                <a:cs typeface="+mn-lt"/>
              </a:rPr>
              <a:t> </a:t>
            </a:r>
            <a:r>
              <a:rPr lang="ru-RU" b="1" i="1" dirty="0" err="1">
                <a:ea typeface="+mn-lt"/>
                <a:cs typeface="+mn-lt"/>
              </a:rPr>
              <a:t>видів</a:t>
            </a:r>
            <a:r>
              <a:rPr lang="ru-RU" b="1" i="1" dirty="0">
                <a:ea typeface="+mn-lt"/>
                <a:cs typeface="+mn-lt"/>
              </a:rPr>
              <a:t> </a:t>
            </a:r>
            <a:r>
              <a:rPr lang="ru-RU" b="1" i="1" dirty="0" err="1">
                <a:ea typeface="+mn-lt"/>
                <a:cs typeface="+mn-lt"/>
              </a:rPr>
              <a:t>майнових</a:t>
            </a:r>
            <a:r>
              <a:rPr lang="ru-RU" b="1" i="1" dirty="0">
                <a:ea typeface="+mn-lt"/>
                <a:cs typeface="+mn-lt"/>
              </a:rPr>
              <a:t> та </a:t>
            </a:r>
            <a:r>
              <a:rPr lang="ru-RU" b="1" i="1" dirty="0" err="1">
                <a:ea typeface="+mn-lt"/>
                <a:cs typeface="+mn-lt"/>
              </a:rPr>
              <a:t>інтелектуальних</a:t>
            </a:r>
            <a:r>
              <a:rPr lang="ru-RU" b="1" i="1" dirty="0">
                <a:ea typeface="+mn-lt"/>
                <a:cs typeface="+mn-lt"/>
              </a:rPr>
              <a:t> </a:t>
            </a:r>
            <a:r>
              <a:rPr lang="ru-RU" b="1" i="1" dirty="0" err="1">
                <a:ea typeface="+mn-lt"/>
                <a:cs typeface="+mn-lt"/>
              </a:rPr>
              <a:t>цінностей</a:t>
            </a:r>
            <a:r>
              <a:rPr lang="ru-RU" b="1" i="1" dirty="0">
                <a:ea typeface="+mn-lt"/>
                <a:cs typeface="+mn-lt"/>
              </a:rPr>
              <a:t>, </a:t>
            </a:r>
            <a:r>
              <a:rPr lang="ru-RU" b="1" i="1" dirty="0" err="1">
                <a:ea typeface="+mn-lt"/>
                <a:cs typeface="+mn-lt"/>
              </a:rPr>
              <a:t>які</a:t>
            </a:r>
            <a:r>
              <a:rPr lang="ru-RU" b="1" i="1" dirty="0">
                <a:ea typeface="+mn-lt"/>
                <a:cs typeface="+mn-lt"/>
              </a:rPr>
              <a:t> </a:t>
            </a:r>
            <a:r>
              <a:rPr lang="ru-RU" b="1" i="1" dirty="0" err="1">
                <a:ea typeface="+mn-lt"/>
                <a:cs typeface="+mn-lt"/>
              </a:rPr>
              <a:t>вкладаються</a:t>
            </a:r>
            <a:r>
              <a:rPr lang="ru-RU" b="1" i="1" dirty="0">
                <a:ea typeface="+mn-lt"/>
                <a:cs typeface="+mn-lt"/>
              </a:rPr>
              <a:t> в </a:t>
            </a:r>
            <a:r>
              <a:rPr lang="ru-RU" b="1" i="1" dirty="0" err="1">
                <a:ea typeface="+mn-lt"/>
                <a:cs typeface="+mn-lt"/>
              </a:rPr>
              <a:t>об’єкти</a:t>
            </a:r>
            <a:r>
              <a:rPr lang="ru-RU" b="1" i="1" dirty="0">
                <a:ea typeface="+mn-lt"/>
                <a:cs typeface="+mn-lt"/>
              </a:rPr>
              <a:t> </a:t>
            </a:r>
            <a:r>
              <a:rPr lang="ru-RU" b="1" i="1" dirty="0" err="1">
                <a:ea typeface="+mn-lt"/>
                <a:cs typeface="+mn-lt"/>
              </a:rPr>
              <a:t>підприємницької</a:t>
            </a:r>
            <a:r>
              <a:rPr lang="ru-RU" b="1" i="1" dirty="0">
                <a:ea typeface="+mn-lt"/>
                <a:cs typeface="+mn-lt"/>
              </a:rPr>
              <a:t> та </a:t>
            </a:r>
            <a:r>
              <a:rPr lang="ru-RU" b="1" i="1" dirty="0" err="1">
                <a:ea typeface="+mn-lt"/>
                <a:cs typeface="+mn-lt"/>
              </a:rPr>
              <a:t>інших</a:t>
            </a:r>
            <a:r>
              <a:rPr lang="ru-RU" b="1" i="1" dirty="0">
                <a:ea typeface="+mn-lt"/>
                <a:cs typeface="+mn-lt"/>
              </a:rPr>
              <a:t> </a:t>
            </a:r>
            <a:r>
              <a:rPr lang="ru-RU" b="1" i="1" dirty="0" err="1">
                <a:ea typeface="+mn-lt"/>
                <a:cs typeface="+mn-lt"/>
              </a:rPr>
              <a:t>видів</a:t>
            </a:r>
            <a:r>
              <a:rPr lang="ru-RU" b="1" i="1" dirty="0">
                <a:ea typeface="+mn-lt"/>
                <a:cs typeface="+mn-lt"/>
              </a:rPr>
              <a:t> </a:t>
            </a:r>
            <a:r>
              <a:rPr lang="ru-RU" b="1" i="1" dirty="0" err="1">
                <a:ea typeface="+mn-lt"/>
                <a:cs typeface="+mn-lt"/>
              </a:rPr>
              <a:t>діяльності</a:t>
            </a:r>
            <a:r>
              <a:rPr lang="ru-RU" b="1" i="1" dirty="0">
                <a:ea typeface="+mn-lt"/>
                <a:cs typeface="+mn-lt"/>
              </a:rPr>
              <a:t> і в </a:t>
            </a:r>
            <a:r>
              <a:rPr lang="ru-RU" b="1" i="1" dirty="0" err="1">
                <a:ea typeface="+mn-lt"/>
                <a:cs typeface="+mn-lt"/>
              </a:rPr>
              <a:t>результаті</a:t>
            </a:r>
            <a:r>
              <a:rPr lang="ru-RU" b="1" i="1" dirty="0">
                <a:ea typeface="+mn-lt"/>
                <a:cs typeface="+mn-lt"/>
              </a:rPr>
              <a:t> </a:t>
            </a:r>
            <a:r>
              <a:rPr lang="ru-RU" b="1" i="1" dirty="0" err="1">
                <a:ea typeface="+mn-lt"/>
                <a:cs typeface="+mn-lt"/>
              </a:rPr>
              <a:t>яких</a:t>
            </a:r>
            <a:r>
              <a:rPr lang="ru-RU" b="1" i="1" dirty="0">
                <a:ea typeface="+mn-lt"/>
                <a:cs typeface="+mn-lt"/>
              </a:rPr>
              <a:t> </a:t>
            </a:r>
            <a:r>
              <a:rPr lang="ru-RU" b="1" i="1" dirty="0" err="1">
                <a:ea typeface="+mn-lt"/>
                <a:cs typeface="+mn-lt"/>
              </a:rPr>
              <a:t>створюється</a:t>
            </a:r>
            <a:r>
              <a:rPr lang="ru-RU" b="1" i="1" dirty="0">
                <a:ea typeface="+mn-lt"/>
                <a:cs typeface="+mn-lt"/>
              </a:rPr>
              <a:t> </a:t>
            </a:r>
            <a:r>
              <a:rPr lang="ru-RU" b="1" i="1" dirty="0" err="1">
                <a:ea typeface="+mn-lt"/>
                <a:cs typeface="+mn-lt"/>
              </a:rPr>
              <a:t>прибуток</a:t>
            </a:r>
            <a:r>
              <a:rPr lang="ru-RU" b="1" i="1" dirty="0">
                <a:ea typeface="+mn-lt"/>
                <a:cs typeface="+mn-lt"/>
              </a:rPr>
              <a:t> (</a:t>
            </a:r>
            <a:r>
              <a:rPr lang="ru-RU" b="1" i="1" dirty="0" err="1">
                <a:ea typeface="+mn-lt"/>
                <a:cs typeface="+mn-lt"/>
              </a:rPr>
              <a:t>дохід</a:t>
            </a:r>
            <a:r>
              <a:rPr lang="ru-RU" b="1" i="1" dirty="0">
                <a:ea typeface="+mn-lt"/>
                <a:cs typeface="+mn-lt"/>
              </a:rPr>
              <a:t>) </a:t>
            </a:r>
            <a:r>
              <a:rPr lang="ru-RU" b="1" i="1" dirty="0" err="1">
                <a:ea typeface="+mn-lt"/>
                <a:cs typeface="+mn-lt"/>
              </a:rPr>
              <a:t>або</a:t>
            </a:r>
            <a:r>
              <a:rPr lang="ru-RU" b="1" i="1" dirty="0">
                <a:ea typeface="+mn-lt"/>
                <a:cs typeface="+mn-lt"/>
              </a:rPr>
              <a:t> </a:t>
            </a:r>
            <a:r>
              <a:rPr lang="ru-RU" b="1" i="1" dirty="0" err="1">
                <a:ea typeface="+mn-lt"/>
                <a:cs typeface="+mn-lt"/>
              </a:rPr>
              <a:t>досягається</a:t>
            </a:r>
            <a:r>
              <a:rPr lang="ru-RU" b="1" i="1" dirty="0">
                <a:ea typeface="+mn-lt"/>
                <a:cs typeface="+mn-lt"/>
              </a:rPr>
              <a:t> </a:t>
            </a:r>
            <a:r>
              <a:rPr lang="ru-RU" b="1" i="1" dirty="0" err="1">
                <a:ea typeface="+mn-lt"/>
                <a:cs typeface="+mn-lt"/>
              </a:rPr>
              <a:t>соціальний</a:t>
            </a:r>
            <a:r>
              <a:rPr lang="ru-RU" b="1" i="1" dirty="0">
                <a:ea typeface="+mn-lt"/>
                <a:cs typeface="+mn-lt"/>
              </a:rPr>
              <a:t> </a:t>
            </a:r>
            <a:r>
              <a:rPr lang="ru-RU" b="1" i="1" dirty="0" err="1">
                <a:ea typeface="+mn-lt"/>
                <a:cs typeface="+mn-lt"/>
              </a:rPr>
              <a:t>ефект</a:t>
            </a:r>
            <a:endParaRPr lang="ru-RU" dirty="0">
              <a:cs typeface="Calibri"/>
            </a:endParaRPr>
          </a:p>
          <a:p>
            <a:pPr>
              <a:lnSpc>
                <a:spcPct val="90000"/>
              </a:lnSpc>
            </a:pPr>
            <a:r>
              <a:rPr lang="ru-RU" i="1" dirty="0">
                <a:ea typeface="+mn-lt"/>
                <a:cs typeface="+mn-lt"/>
              </a:rPr>
              <a:t>До </a:t>
            </a:r>
            <a:r>
              <a:rPr lang="ru-RU" i="1" dirty="0" err="1">
                <a:ea typeface="+mn-lt"/>
                <a:cs typeface="+mn-lt"/>
              </a:rPr>
              <a:t>згаданих</a:t>
            </a:r>
            <a:r>
              <a:rPr lang="ru-RU" i="1" dirty="0">
                <a:ea typeface="+mn-lt"/>
                <a:cs typeface="+mn-lt"/>
              </a:rPr>
              <a:t> </a:t>
            </a:r>
            <a:r>
              <a:rPr lang="ru-RU" i="1" dirty="0" err="1">
                <a:ea typeface="+mn-lt"/>
                <a:cs typeface="+mn-lt"/>
              </a:rPr>
              <a:t>цінностей</a:t>
            </a:r>
            <a:r>
              <a:rPr lang="ru-RU" i="1" dirty="0">
                <a:ea typeface="+mn-lt"/>
                <a:cs typeface="+mn-lt"/>
              </a:rPr>
              <a:t> </a:t>
            </a:r>
            <a:r>
              <a:rPr lang="ru-RU" i="1" dirty="0" err="1">
                <a:ea typeface="+mn-lt"/>
                <a:cs typeface="+mn-lt"/>
              </a:rPr>
              <a:t>можуть</a:t>
            </a:r>
            <a:r>
              <a:rPr lang="ru-RU" i="1" dirty="0">
                <a:ea typeface="+mn-lt"/>
                <a:cs typeface="+mn-lt"/>
              </a:rPr>
              <a:t> </a:t>
            </a:r>
            <a:r>
              <a:rPr lang="ru-RU" i="1" dirty="0" err="1">
                <a:ea typeface="+mn-lt"/>
                <a:cs typeface="+mn-lt"/>
              </a:rPr>
              <a:t>належати</a:t>
            </a:r>
            <a:r>
              <a:rPr lang="ru-RU" i="1" dirty="0">
                <a:ea typeface="+mn-lt"/>
                <a:cs typeface="+mn-lt"/>
              </a:rPr>
              <a:t>:</a:t>
            </a:r>
          </a:p>
          <a:p>
            <a:pPr>
              <a:lnSpc>
                <a:spcPct val="90000"/>
              </a:lnSpc>
              <a:buClr>
                <a:srgbClr val="674883"/>
              </a:buClr>
            </a:pPr>
            <a:r>
              <a:rPr lang="ru-RU" dirty="0" err="1">
                <a:ea typeface="+mn-lt"/>
                <a:cs typeface="+mn-lt"/>
              </a:rPr>
              <a:t>кошти</a:t>
            </a:r>
            <a:r>
              <a:rPr lang="ru-RU" dirty="0">
                <a:ea typeface="+mn-lt"/>
                <a:cs typeface="+mn-lt"/>
              </a:rPr>
              <a:t>, </a:t>
            </a:r>
            <a:r>
              <a:rPr lang="ru-RU" dirty="0" err="1">
                <a:ea typeface="+mn-lt"/>
                <a:cs typeface="+mn-lt"/>
              </a:rPr>
              <a:t>цільові</a:t>
            </a:r>
            <a:r>
              <a:rPr lang="ru-RU" dirty="0">
                <a:ea typeface="+mn-lt"/>
                <a:cs typeface="+mn-lt"/>
              </a:rPr>
              <a:t> </a:t>
            </a:r>
            <a:r>
              <a:rPr lang="ru-RU" dirty="0" err="1">
                <a:ea typeface="+mn-lt"/>
                <a:cs typeface="+mn-lt"/>
              </a:rPr>
              <a:t>банківські</a:t>
            </a:r>
            <a:r>
              <a:rPr lang="ru-RU" dirty="0">
                <a:ea typeface="+mn-lt"/>
                <a:cs typeface="+mn-lt"/>
              </a:rPr>
              <a:t> </a:t>
            </a:r>
            <a:r>
              <a:rPr lang="ru-RU" dirty="0" err="1">
                <a:ea typeface="+mn-lt"/>
                <a:cs typeface="+mn-lt"/>
              </a:rPr>
              <a:t>вклади</a:t>
            </a:r>
            <a:r>
              <a:rPr lang="ru-RU" dirty="0">
                <a:ea typeface="+mn-lt"/>
                <a:cs typeface="+mn-lt"/>
              </a:rPr>
              <a:t>, </a:t>
            </a:r>
            <a:r>
              <a:rPr lang="ru-RU" dirty="0" err="1">
                <a:ea typeface="+mn-lt"/>
                <a:cs typeface="+mn-lt"/>
              </a:rPr>
              <a:t>паї</a:t>
            </a:r>
            <a:r>
              <a:rPr lang="ru-RU" dirty="0">
                <a:ea typeface="+mn-lt"/>
                <a:cs typeface="+mn-lt"/>
              </a:rPr>
              <a:t>, </a:t>
            </a:r>
            <a:r>
              <a:rPr lang="ru-RU" dirty="0" err="1">
                <a:ea typeface="+mn-lt"/>
                <a:cs typeface="+mn-lt"/>
              </a:rPr>
              <a:t>акції</a:t>
            </a:r>
            <a:r>
              <a:rPr lang="ru-RU" dirty="0">
                <a:ea typeface="+mn-lt"/>
                <a:cs typeface="+mn-lt"/>
              </a:rPr>
              <a:t> та </a:t>
            </a:r>
            <a:r>
              <a:rPr lang="ru-RU" dirty="0" err="1">
                <a:ea typeface="+mn-lt"/>
                <a:cs typeface="+mn-lt"/>
              </a:rPr>
              <a:t>інші</a:t>
            </a:r>
            <a:r>
              <a:rPr lang="ru-RU" dirty="0">
                <a:ea typeface="+mn-lt"/>
                <a:cs typeface="+mn-lt"/>
              </a:rPr>
              <a:t> </a:t>
            </a:r>
            <a:r>
              <a:rPr lang="ru-RU" dirty="0" err="1">
                <a:ea typeface="+mn-lt"/>
                <a:cs typeface="+mn-lt"/>
              </a:rPr>
              <a:t>цінні</a:t>
            </a:r>
            <a:r>
              <a:rPr lang="ru-RU" dirty="0">
                <a:ea typeface="+mn-lt"/>
                <a:cs typeface="+mn-lt"/>
              </a:rPr>
              <a:t> </a:t>
            </a:r>
            <a:r>
              <a:rPr lang="ru-RU" dirty="0" err="1">
                <a:ea typeface="+mn-lt"/>
                <a:cs typeface="+mn-lt"/>
              </a:rPr>
              <a:t>папери</a:t>
            </a:r>
            <a:r>
              <a:rPr lang="ru-RU" dirty="0">
                <a:ea typeface="+mn-lt"/>
                <a:cs typeface="+mn-lt"/>
              </a:rPr>
              <a:t>;</a:t>
            </a:r>
            <a:endParaRPr lang="ru-RU" i="1" dirty="0">
              <a:cs typeface="Calibri"/>
            </a:endParaRPr>
          </a:p>
          <a:p>
            <a:pPr>
              <a:lnSpc>
                <a:spcPct val="90000"/>
              </a:lnSpc>
            </a:pPr>
            <a:r>
              <a:rPr lang="ru-RU" err="1">
                <a:ea typeface="+mn-lt"/>
                <a:cs typeface="+mn-lt"/>
              </a:rPr>
              <a:t>рухоме</a:t>
            </a:r>
            <a:r>
              <a:rPr lang="ru-RU" dirty="0">
                <a:ea typeface="+mn-lt"/>
                <a:cs typeface="+mn-lt"/>
              </a:rPr>
              <a:t>    та    </a:t>
            </a:r>
            <a:r>
              <a:rPr lang="ru-RU" err="1">
                <a:ea typeface="+mn-lt"/>
                <a:cs typeface="+mn-lt"/>
              </a:rPr>
              <a:t>нерухоме</a:t>
            </a:r>
            <a:r>
              <a:rPr lang="ru-RU" dirty="0">
                <a:ea typeface="+mn-lt"/>
                <a:cs typeface="+mn-lt"/>
              </a:rPr>
              <a:t>    </a:t>
            </a:r>
            <a:r>
              <a:rPr lang="ru-RU" err="1">
                <a:ea typeface="+mn-lt"/>
                <a:cs typeface="+mn-lt"/>
              </a:rPr>
              <a:t>майно</a:t>
            </a:r>
            <a:r>
              <a:rPr lang="ru-RU" dirty="0">
                <a:ea typeface="+mn-lt"/>
                <a:cs typeface="+mn-lt"/>
              </a:rPr>
              <a:t>    (</a:t>
            </a:r>
            <a:r>
              <a:rPr lang="ru-RU" err="1">
                <a:ea typeface="+mn-lt"/>
                <a:cs typeface="+mn-lt"/>
              </a:rPr>
              <a:t>будинки</a:t>
            </a:r>
            <a:r>
              <a:rPr lang="ru-RU" dirty="0">
                <a:ea typeface="+mn-lt"/>
                <a:cs typeface="+mn-lt"/>
              </a:rPr>
              <a:t>,    </a:t>
            </a:r>
            <a:r>
              <a:rPr lang="ru-RU" err="1">
                <a:ea typeface="+mn-lt"/>
                <a:cs typeface="+mn-lt"/>
              </a:rPr>
              <a:t>споруди</a:t>
            </a:r>
            <a:r>
              <a:rPr lang="ru-RU" dirty="0">
                <a:ea typeface="+mn-lt"/>
                <a:cs typeface="+mn-lt"/>
              </a:rPr>
              <a:t>,    </a:t>
            </a:r>
            <a:r>
              <a:rPr lang="ru-RU" err="1">
                <a:ea typeface="+mn-lt"/>
                <a:cs typeface="+mn-lt"/>
              </a:rPr>
              <a:t>устаткування</a:t>
            </a:r>
            <a:r>
              <a:rPr lang="ru-RU" dirty="0">
                <a:ea typeface="+mn-lt"/>
                <a:cs typeface="+mn-lt"/>
              </a:rPr>
              <a:t>,    </a:t>
            </a:r>
            <a:r>
              <a:rPr lang="ru-RU" err="1">
                <a:ea typeface="+mn-lt"/>
                <a:cs typeface="+mn-lt"/>
              </a:rPr>
              <a:t>інші</a:t>
            </a:r>
            <a:r>
              <a:rPr lang="ru-RU" dirty="0">
                <a:ea typeface="+mn-lt"/>
                <a:cs typeface="+mn-lt"/>
              </a:rPr>
              <a:t> </a:t>
            </a:r>
            <a:r>
              <a:rPr lang="ru-RU" err="1">
                <a:ea typeface="+mn-lt"/>
                <a:cs typeface="+mn-lt"/>
              </a:rPr>
              <a:t>матеріальні</a:t>
            </a:r>
            <a:r>
              <a:rPr lang="ru-RU" dirty="0">
                <a:ea typeface="+mn-lt"/>
                <a:cs typeface="+mn-lt"/>
              </a:rPr>
              <a:t> </a:t>
            </a:r>
            <a:r>
              <a:rPr lang="ru-RU" err="1">
                <a:ea typeface="+mn-lt"/>
                <a:cs typeface="+mn-lt"/>
              </a:rPr>
              <a:t>цінності</a:t>
            </a:r>
            <a:r>
              <a:rPr lang="ru-RU" dirty="0">
                <a:ea typeface="+mn-lt"/>
                <a:cs typeface="+mn-lt"/>
              </a:rPr>
              <a:t>);</a:t>
            </a:r>
            <a:endParaRPr lang="ru-RU" i="1" dirty="0">
              <a:cs typeface="Calibri"/>
            </a:endParaRPr>
          </a:p>
          <a:p>
            <a:pPr>
              <a:lnSpc>
                <a:spcPct val="90000"/>
              </a:lnSpc>
              <a:buClr>
                <a:srgbClr val="674883"/>
              </a:buClr>
            </a:pPr>
            <a:r>
              <a:rPr lang="ru-RU" err="1">
                <a:ea typeface="+mn-lt"/>
                <a:cs typeface="+mn-lt"/>
              </a:rPr>
              <a:t>майнові</a:t>
            </a:r>
            <a:r>
              <a:rPr lang="ru-RU" dirty="0">
                <a:ea typeface="+mn-lt"/>
                <a:cs typeface="+mn-lt"/>
              </a:rPr>
              <a:t> права </a:t>
            </a:r>
            <a:r>
              <a:rPr lang="ru-RU" err="1">
                <a:ea typeface="+mn-lt"/>
                <a:cs typeface="+mn-lt"/>
              </a:rPr>
              <a:t>інтелектуальної</a:t>
            </a:r>
            <a:r>
              <a:rPr lang="ru-RU" dirty="0">
                <a:ea typeface="+mn-lt"/>
                <a:cs typeface="+mn-lt"/>
              </a:rPr>
              <a:t> </a:t>
            </a:r>
            <a:r>
              <a:rPr lang="ru-RU" err="1">
                <a:ea typeface="+mn-lt"/>
                <a:cs typeface="+mn-lt"/>
              </a:rPr>
              <a:t>власності</a:t>
            </a:r>
            <a:r>
              <a:rPr lang="ru-RU" dirty="0">
                <a:ea typeface="+mn-lt"/>
                <a:cs typeface="+mn-lt"/>
              </a:rPr>
              <a:t>;</a:t>
            </a:r>
            <a:endParaRPr lang="ru-RU" dirty="0">
              <a:cs typeface="Calibri"/>
            </a:endParaRPr>
          </a:p>
          <a:p>
            <a:pPr>
              <a:lnSpc>
                <a:spcPct val="90000"/>
              </a:lnSpc>
              <a:buClr>
                <a:srgbClr val="674883"/>
              </a:buClr>
            </a:pPr>
            <a:r>
              <a:rPr lang="ru-RU" dirty="0">
                <a:ea typeface="+mn-lt"/>
                <a:cs typeface="+mn-lt"/>
              </a:rPr>
              <a:t>права   </a:t>
            </a:r>
            <a:r>
              <a:rPr lang="ru-RU" err="1">
                <a:ea typeface="+mn-lt"/>
                <a:cs typeface="+mn-lt"/>
              </a:rPr>
              <a:t>користування</a:t>
            </a:r>
            <a:r>
              <a:rPr lang="ru-RU" dirty="0">
                <a:ea typeface="+mn-lt"/>
                <a:cs typeface="+mn-lt"/>
              </a:rPr>
              <a:t>   землею, водою,  ресурсами,    </a:t>
            </a:r>
            <a:r>
              <a:rPr lang="ru-RU" err="1">
                <a:ea typeface="+mn-lt"/>
                <a:cs typeface="+mn-lt"/>
              </a:rPr>
              <a:t>будинками</a:t>
            </a:r>
            <a:r>
              <a:rPr lang="ru-RU" dirty="0">
                <a:ea typeface="+mn-lt"/>
                <a:cs typeface="+mn-lt"/>
              </a:rPr>
              <a:t>, </a:t>
            </a:r>
            <a:r>
              <a:rPr lang="ru-RU" err="1">
                <a:ea typeface="+mn-lt"/>
                <a:cs typeface="+mn-lt"/>
              </a:rPr>
              <a:t>спорудами</a:t>
            </a:r>
            <a:r>
              <a:rPr lang="ru-RU" dirty="0">
                <a:ea typeface="+mn-lt"/>
                <a:cs typeface="+mn-lt"/>
              </a:rPr>
              <a:t>, </a:t>
            </a:r>
            <a:r>
              <a:rPr lang="ru-RU" err="1">
                <a:ea typeface="+mn-lt"/>
                <a:cs typeface="+mn-lt"/>
              </a:rPr>
              <a:t>обладнанням</a:t>
            </a:r>
            <a:r>
              <a:rPr lang="ru-RU" dirty="0">
                <a:ea typeface="+mn-lt"/>
                <a:cs typeface="+mn-lt"/>
              </a:rPr>
              <a:t>, а </a:t>
            </a:r>
            <a:r>
              <a:rPr lang="ru-RU" err="1">
                <a:ea typeface="+mn-lt"/>
                <a:cs typeface="+mn-lt"/>
              </a:rPr>
              <a:t>також</a:t>
            </a:r>
            <a:r>
              <a:rPr lang="ru-RU" dirty="0">
                <a:ea typeface="+mn-lt"/>
                <a:cs typeface="+mn-lt"/>
              </a:rPr>
              <a:t> </a:t>
            </a:r>
            <a:r>
              <a:rPr lang="ru-RU" err="1">
                <a:ea typeface="+mn-lt"/>
                <a:cs typeface="+mn-lt"/>
              </a:rPr>
              <a:t>інші</a:t>
            </a:r>
            <a:r>
              <a:rPr lang="ru-RU" dirty="0">
                <a:ea typeface="+mn-lt"/>
                <a:cs typeface="+mn-lt"/>
              </a:rPr>
              <a:t> </a:t>
            </a:r>
            <a:r>
              <a:rPr lang="ru-RU" err="1">
                <a:ea typeface="+mn-lt"/>
                <a:cs typeface="+mn-lt"/>
              </a:rPr>
              <a:t>майнові</a:t>
            </a:r>
            <a:r>
              <a:rPr lang="ru-RU" dirty="0">
                <a:ea typeface="+mn-lt"/>
                <a:cs typeface="+mn-lt"/>
              </a:rPr>
              <a:t> права;</a:t>
            </a:r>
            <a:endParaRPr lang="ru-RU" dirty="0">
              <a:cs typeface="Calibri"/>
            </a:endParaRPr>
          </a:p>
          <a:p>
            <a:pPr>
              <a:lnSpc>
                <a:spcPct val="90000"/>
              </a:lnSpc>
              <a:buClr>
                <a:srgbClr val="674883"/>
              </a:buClr>
            </a:pPr>
            <a:r>
              <a:rPr lang="ru-RU" err="1">
                <a:ea typeface="+mn-lt"/>
                <a:cs typeface="+mn-lt"/>
              </a:rPr>
              <a:t>інші</a:t>
            </a:r>
            <a:r>
              <a:rPr lang="ru-RU" dirty="0">
                <a:ea typeface="+mn-lt"/>
                <a:cs typeface="+mn-lt"/>
              </a:rPr>
              <a:t> </a:t>
            </a:r>
            <a:r>
              <a:rPr lang="ru-RU" err="1">
                <a:ea typeface="+mn-lt"/>
                <a:cs typeface="+mn-lt"/>
              </a:rPr>
              <a:t>цінності</a:t>
            </a:r>
            <a:r>
              <a:rPr lang="ru-RU" dirty="0">
                <a:ea typeface="+mn-lt"/>
                <a:cs typeface="+mn-lt"/>
              </a:rPr>
              <a:t>.</a:t>
            </a:r>
            <a:endParaRPr lang="ru-RU" dirty="0">
              <a:cs typeface="Calibri"/>
            </a:endParaRPr>
          </a:p>
          <a:p>
            <a:pPr>
              <a:lnSpc>
                <a:spcPct val="90000"/>
              </a:lnSpc>
              <a:buClr>
                <a:srgbClr val="674883"/>
              </a:buClr>
            </a:pPr>
            <a:endParaRPr lang="ru-RU" sz="1500">
              <a:cs typeface="Calibri"/>
            </a:endParaRPr>
          </a:p>
          <a:p>
            <a:pPr>
              <a:lnSpc>
                <a:spcPct val="90000"/>
              </a:lnSpc>
              <a:buClr>
                <a:srgbClr val="674883"/>
              </a:buClr>
            </a:pPr>
            <a:endParaRPr lang="ru-RU" sz="1500" i="1">
              <a:cs typeface="Calibri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51492636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D6379ECD-C6ED-055B-4BC9-EF3328B2EE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55458" y="639097"/>
            <a:ext cx="6593075" cy="1612490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ru-RU" dirty="0" err="1">
                <a:ea typeface="+mj-lt"/>
                <a:cs typeface="+mj-lt"/>
              </a:rPr>
              <a:t>Інвестиції</a:t>
            </a:r>
            <a:r>
              <a:rPr lang="ru-RU" dirty="0">
                <a:ea typeface="+mj-lt"/>
                <a:cs typeface="+mj-lt"/>
              </a:rPr>
              <a:t> </a:t>
            </a:r>
            <a:r>
              <a:rPr lang="ru-RU" dirty="0" err="1">
                <a:ea typeface="+mj-lt"/>
                <a:cs typeface="+mj-lt"/>
              </a:rPr>
              <a:t>поділяються</a:t>
            </a:r>
            <a:r>
              <a:rPr lang="ru-RU" dirty="0">
                <a:ea typeface="+mj-lt"/>
                <a:cs typeface="+mj-lt"/>
              </a:rPr>
              <a:t> на </a:t>
            </a:r>
            <a:r>
              <a:rPr lang="ru-RU" dirty="0" err="1">
                <a:ea typeface="+mj-lt"/>
                <a:cs typeface="+mj-lt"/>
              </a:rPr>
              <a:t>різні</a:t>
            </a:r>
            <a:r>
              <a:rPr lang="ru-RU" dirty="0">
                <a:ea typeface="+mj-lt"/>
                <a:cs typeface="+mj-lt"/>
              </a:rPr>
              <a:t> </a:t>
            </a:r>
            <a:r>
              <a:rPr lang="ru-RU" b="1" i="1" dirty="0" err="1">
                <a:ea typeface="+mj-lt"/>
                <a:cs typeface="+mj-lt"/>
              </a:rPr>
              <a:t>види</a:t>
            </a:r>
            <a:r>
              <a:rPr lang="ru-RU" b="1" i="1" dirty="0">
                <a:ea typeface="+mj-lt"/>
                <a:cs typeface="+mj-lt"/>
              </a:rPr>
              <a:t> </a:t>
            </a:r>
            <a:r>
              <a:rPr lang="ru-RU" dirty="0" err="1">
                <a:ea typeface="+mj-lt"/>
                <a:cs typeface="+mj-lt"/>
              </a:rPr>
              <a:t>залежно</a:t>
            </a:r>
            <a:r>
              <a:rPr lang="ru-RU" dirty="0">
                <a:ea typeface="+mj-lt"/>
                <a:cs typeface="+mj-lt"/>
              </a:rPr>
              <a:t> </a:t>
            </a:r>
            <a:r>
              <a:rPr lang="ru-RU" dirty="0" err="1">
                <a:ea typeface="+mj-lt"/>
                <a:cs typeface="+mj-lt"/>
              </a:rPr>
              <a:t>від</a:t>
            </a:r>
            <a:r>
              <a:rPr lang="ru-RU" dirty="0">
                <a:ea typeface="+mj-lt"/>
                <a:cs typeface="+mj-lt"/>
              </a:rPr>
              <a:t> </a:t>
            </a:r>
            <a:r>
              <a:rPr lang="ru-RU" dirty="0" err="1">
                <a:ea typeface="+mj-lt"/>
                <a:cs typeface="+mj-lt"/>
              </a:rPr>
              <a:t>ознак</a:t>
            </a:r>
            <a:r>
              <a:rPr lang="ru-RU" dirty="0">
                <a:ea typeface="+mj-lt"/>
                <a:cs typeface="+mj-lt"/>
              </a:rPr>
              <a:t> </a:t>
            </a:r>
            <a:r>
              <a:rPr lang="ru-RU" dirty="0" err="1">
                <a:ea typeface="+mj-lt"/>
                <a:cs typeface="+mj-lt"/>
              </a:rPr>
              <a:t>класифікації</a:t>
            </a:r>
            <a:r>
              <a:rPr lang="ru-RU" dirty="0">
                <a:ea typeface="+mj-lt"/>
                <a:cs typeface="+mj-lt"/>
              </a:rPr>
              <a:t>.</a:t>
            </a:r>
            <a:endParaRPr lang="ru-RU"/>
          </a:p>
        </p:txBody>
      </p:sp>
      <p:pic>
        <p:nvPicPr>
          <p:cNvPr id="4" name="Рисунок 4" descr="Изображение выглядит как стрела&#10;&#10;Автоматически созданное описание">
            <a:extLst>
              <a:ext uri="{FF2B5EF4-FFF2-40B4-BE49-F238E27FC236}">
                <a16:creationId xmlns="" xmlns:a16="http://schemas.microsoft.com/office/drawing/2014/main" id="{376BF16D-D8D8-EFA4-CAAC-37D51FA4B226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/>
          <a:srcRect l="37796" r="17418" b="-1"/>
          <a:stretch/>
        </p:blipFill>
        <p:spPr>
          <a:xfrm>
            <a:off x="20" y="975"/>
            <a:ext cx="4635988" cy="6858000"/>
          </a:xfrm>
          <a:prstGeom prst="rect">
            <a:avLst/>
          </a:prstGeom>
        </p:spPr>
      </p:pic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25C1AFA5-2721-5B4C-6237-3F53D7EB997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55458" y="2502796"/>
            <a:ext cx="6593075" cy="3972232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>
              <a:lnSpc>
                <a:spcPct val="90000"/>
              </a:lnSpc>
              <a:buNone/>
            </a:pPr>
            <a:r>
              <a:rPr lang="ru-RU" sz="1400" b="1" i="1" dirty="0" err="1">
                <a:ea typeface="+mn-lt"/>
                <a:cs typeface="+mn-lt"/>
              </a:rPr>
              <a:t>Об’єкт</a:t>
            </a:r>
            <a:r>
              <a:rPr lang="ru-RU" sz="1400" b="1" i="1" dirty="0">
                <a:ea typeface="+mn-lt"/>
                <a:cs typeface="+mn-lt"/>
              </a:rPr>
              <a:t> </a:t>
            </a:r>
            <a:r>
              <a:rPr lang="ru-RU" sz="1400" b="1" i="1" dirty="0" err="1">
                <a:ea typeface="+mn-lt"/>
                <a:cs typeface="+mn-lt"/>
              </a:rPr>
              <a:t>інвестування</a:t>
            </a:r>
            <a:r>
              <a:rPr lang="ru-RU" sz="1400" b="1" i="1" dirty="0">
                <a:ea typeface="+mn-lt"/>
                <a:cs typeface="+mn-lt"/>
              </a:rPr>
              <a:t>:</a:t>
            </a:r>
          </a:p>
          <a:p>
            <a:pPr>
              <a:lnSpc>
                <a:spcPct val="90000"/>
              </a:lnSpc>
              <a:buClr>
                <a:srgbClr val="FFFFFF"/>
              </a:buClr>
            </a:pPr>
            <a:r>
              <a:rPr lang="ru-RU" sz="1100" b="1" i="1" dirty="0" err="1">
                <a:ea typeface="+mn-lt"/>
                <a:cs typeface="+mn-lt"/>
              </a:rPr>
              <a:t>фінансові</a:t>
            </a:r>
            <a:r>
              <a:rPr lang="ru-RU" sz="1100" b="1" i="1" dirty="0">
                <a:ea typeface="+mn-lt"/>
                <a:cs typeface="+mn-lt"/>
              </a:rPr>
              <a:t> </a:t>
            </a:r>
            <a:r>
              <a:rPr lang="ru-RU" sz="1100" dirty="0">
                <a:ea typeface="+mn-lt"/>
                <a:cs typeface="+mn-lt"/>
              </a:rPr>
              <a:t>- </a:t>
            </a:r>
            <a:r>
              <a:rPr lang="ru-RU" sz="1100" dirty="0" err="1">
                <a:ea typeface="+mn-lt"/>
                <a:cs typeface="+mn-lt"/>
              </a:rPr>
              <a:t>використання</a:t>
            </a:r>
            <a:r>
              <a:rPr lang="ru-RU" sz="1100" dirty="0">
                <a:ea typeface="+mn-lt"/>
                <a:cs typeface="+mn-lt"/>
              </a:rPr>
              <a:t> </a:t>
            </a:r>
            <a:r>
              <a:rPr lang="ru-RU" sz="1100" dirty="0" err="1">
                <a:ea typeface="+mn-lt"/>
                <a:cs typeface="+mn-lt"/>
              </a:rPr>
              <a:t>капіталу</a:t>
            </a:r>
            <a:r>
              <a:rPr lang="ru-RU" sz="1100" dirty="0">
                <a:ea typeface="+mn-lt"/>
                <a:cs typeface="+mn-lt"/>
              </a:rPr>
              <a:t> для </a:t>
            </a:r>
            <a:r>
              <a:rPr lang="ru-RU" sz="1100" dirty="0" err="1">
                <a:ea typeface="+mn-lt"/>
                <a:cs typeface="+mn-lt"/>
              </a:rPr>
              <a:t>придбання</a:t>
            </a:r>
            <a:r>
              <a:rPr lang="ru-RU" sz="1100" dirty="0">
                <a:ea typeface="+mn-lt"/>
                <a:cs typeface="+mn-lt"/>
              </a:rPr>
              <a:t> </a:t>
            </a:r>
            <a:r>
              <a:rPr lang="ru-RU" sz="1100" dirty="0" err="1">
                <a:ea typeface="+mn-lt"/>
                <a:cs typeface="+mn-lt"/>
              </a:rPr>
              <a:t>цінних</a:t>
            </a:r>
            <a:r>
              <a:rPr lang="ru-RU" sz="1100" dirty="0">
                <a:ea typeface="+mn-lt"/>
                <a:cs typeface="+mn-lt"/>
              </a:rPr>
              <a:t> </a:t>
            </a:r>
            <a:r>
              <a:rPr lang="ru-RU" sz="1100" dirty="0" err="1">
                <a:ea typeface="+mn-lt"/>
                <a:cs typeface="+mn-lt"/>
              </a:rPr>
              <a:t>паперів</a:t>
            </a:r>
            <a:r>
              <a:rPr lang="ru-RU" sz="1100" dirty="0">
                <a:ea typeface="+mn-lt"/>
                <a:cs typeface="+mn-lt"/>
              </a:rPr>
              <a:t>, </a:t>
            </a:r>
            <a:r>
              <a:rPr lang="ru-RU" sz="1100" dirty="0" err="1">
                <a:ea typeface="+mn-lt"/>
                <a:cs typeface="+mn-lt"/>
              </a:rPr>
              <a:t>найчастіше</a:t>
            </a:r>
            <a:r>
              <a:rPr lang="ru-RU" sz="1100" dirty="0">
                <a:ea typeface="+mn-lt"/>
                <a:cs typeface="+mn-lt"/>
              </a:rPr>
              <a:t> </a:t>
            </a:r>
            <a:r>
              <a:rPr lang="ru-RU" sz="1100" dirty="0" err="1">
                <a:ea typeface="+mn-lt"/>
                <a:cs typeface="+mn-lt"/>
              </a:rPr>
              <a:t>акцій</a:t>
            </a:r>
            <a:r>
              <a:rPr lang="ru-RU" sz="1100" dirty="0">
                <a:ea typeface="+mn-lt"/>
                <a:cs typeface="+mn-lt"/>
              </a:rPr>
              <a:t>, з метою </a:t>
            </a:r>
            <a:r>
              <a:rPr lang="ru-RU" sz="1100" dirty="0" err="1">
                <a:ea typeface="+mn-lt"/>
                <a:cs typeface="+mn-lt"/>
              </a:rPr>
              <a:t>одержання</a:t>
            </a:r>
            <a:r>
              <a:rPr lang="ru-RU" sz="1100" dirty="0">
                <a:ea typeface="+mn-lt"/>
                <a:cs typeface="+mn-lt"/>
              </a:rPr>
              <a:t> доходу у </a:t>
            </a:r>
            <a:r>
              <a:rPr lang="ru-RU" sz="1100" dirty="0" err="1">
                <a:ea typeface="+mn-lt"/>
                <a:cs typeface="+mn-lt"/>
              </a:rPr>
              <a:t>вигляді</a:t>
            </a:r>
            <a:r>
              <a:rPr lang="ru-RU" sz="1100" dirty="0">
                <a:ea typeface="+mn-lt"/>
                <a:cs typeface="+mn-lt"/>
              </a:rPr>
              <a:t> </a:t>
            </a:r>
            <a:r>
              <a:rPr lang="ru-RU" sz="1100" dirty="0" err="1">
                <a:ea typeface="+mn-lt"/>
                <a:cs typeface="+mn-lt"/>
              </a:rPr>
              <a:t>дивідендів</a:t>
            </a:r>
            <a:r>
              <a:rPr lang="ru-RU" sz="1100" dirty="0">
                <a:ea typeface="+mn-lt"/>
                <a:cs typeface="+mn-lt"/>
              </a:rPr>
              <a:t>, </a:t>
            </a:r>
            <a:r>
              <a:rPr lang="ru-RU" sz="1100" dirty="0" err="1">
                <a:ea typeface="+mn-lt"/>
                <a:cs typeface="+mn-lt"/>
              </a:rPr>
              <a:t>банківських</a:t>
            </a:r>
            <a:r>
              <a:rPr lang="ru-RU" sz="1100" dirty="0">
                <a:ea typeface="+mn-lt"/>
                <a:cs typeface="+mn-lt"/>
              </a:rPr>
              <a:t> </a:t>
            </a:r>
            <a:r>
              <a:rPr lang="ru-RU" sz="1100" dirty="0" err="1">
                <a:ea typeface="+mn-lt"/>
                <a:cs typeface="+mn-lt"/>
              </a:rPr>
              <a:t>відсотків</a:t>
            </a:r>
            <a:r>
              <a:rPr lang="ru-RU" sz="1100" dirty="0">
                <a:ea typeface="+mn-lt"/>
                <a:cs typeface="+mn-lt"/>
              </a:rPr>
              <a:t>;</a:t>
            </a:r>
            <a:endParaRPr lang="ru-RU" sz="1100" dirty="0">
              <a:cs typeface="Calibri" panose="020F0502020204030204"/>
            </a:endParaRPr>
          </a:p>
          <a:p>
            <a:pPr>
              <a:lnSpc>
                <a:spcPct val="90000"/>
              </a:lnSpc>
              <a:buClr>
                <a:srgbClr val="FFFFFF"/>
              </a:buClr>
            </a:pPr>
            <a:r>
              <a:rPr lang="ru-RU" sz="1100" b="1" i="1" dirty="0" err="1">
                <a:ea typeface="+mn-lt"/>
                <a:cs typeface="+mn-lt"/>
              </a:rPr>
              <a:t>реальні</a:t>
            </a:r>
            <a:r>
              <a:rPr lang="ru-RU" sz="1100" b="1" i="1" dirty="0">
                <a:ea typeface="+mn-lt"/>
                <a:cs typeface="+mn-lt"/>
              </a:rPr>
              <a:t> (</a:t>
            </a:r>
            <a:r>
              <a:rPr lang="ru-RU" sz="1100" b="1" i="1" dirty="0" err="1">
                <a:ea typeface="+mn-lt"/>
                <a:cs typeface="+mn-lt"/>
              </a:rPr>
              <a:t>виробничі</a:t>
            </a:r>
            <a:r>
              <a:rPr lang="ru-RU" sz="1100" b="1" i="1" dirty="0">
                <a:ea typeface="+mn-lt"/>
                <a:cs typeface="+mn-lt"/>
              </a:rPr>
              <a:t>) </a:t>
            </a:r>
            <a:r>
              <a:rPr lang="ru-RU" sz="1100" dirty="0">
                <a:ea typeface="+mn-lt"/>
                <a:cs typeface="+mn-lt"/>
              </a:rPr>
              <a:t>- </a:t>
            </a:r>
            <a:r>
              <a:rPr lang="ru-RU" sz="1100" dirty="0" err="1">
                <a:ea typeface="+mn-lt"/>
                <a:cs typeface="+mn-lt"/>
              </a:rPr>
              <a:t>вкладення</a:t>
            </a:r>
            <a:r>
              <a:rPr lang="ru-RU" sz="1100" dirty="0">
                <a:ea typeface="+mn-lt"/>
                <a:cs typeface="+mn-lt"/>
              </a:rPr>
              <a:t> </a:t>
            </a:r>
            <a:r>
              <a:rPr lang="ru-RU" sz="1100" dirty="0" err="1">
                <a:ea typeface="+mn-lt"/>
                <a:cs typeface="+mn-lt"/>
              </a:rPr>
              <a:t>капіталу</a:t>
            </a:r>
            <a:r>
              <a:rPr lang="ru-RU" sz="1100" dirty="0">
                <a:ea typeface="+mn-lt"/>
                <a:cs typeface="+mn-lt"/>
              </a:rPr>
              <a:t> у </a:t>
            </a:r>
            <a:r>
              <a:rPr lang="ru-RU" sz="1100" dirty="0" err="1">
                <a:ea typeface="+mn-lt"/>
                <a:cs typeface="+mn-lt"/>
              </a:rPr>
              <a:t>різні</a:t>
            </a:r>
            <a:r>
              <a:rPr lang="ru-RU" sz="1100" dirty="0">
                <a:ea typeface="+mn-lt"/>
                <a:cs typeface="+mn-lt"/>
              </a:rPr>
              <a:t> </a:t>
            </a:r>
            <a:r>
              <a:rPr lang="ru-RU" sz="1100" dirty="0" err="1">
                <a:ea typeface="+mn-lt"/>
                <a:cs typeface="+mn-lt"/>
              </a:rPr>
              <a:t>сфери</a:t>
            </a:r>
            <a:r>
              <a:rPr lang="ru-RU" sz="1100" dirty="0">
                <a:ea typeface="+mn-lt"/>
                <a:cs typeface="+mn-lt"/>
              </a:rPr>
              <a:t> народного </a:t>
            </a:r>
            <a:r>
              <a:rPr lang="ru-RU" sz="1100" dirty="0" err="1">
                <a:ea typeface="+mn-lt"/>
                <a:cs typeface="+mn-lt"/>
              </a:rPr>
              <a:t>господарства</a:t>
            </a:r>
            <a:r>
              <a:rPr lang="ru-RU" sz="1100" dirty="0">
                <a:ea typeface="+mn-lt"/>
                <a:cs typeface="+mn-lt"/>
              </a:rPr>
              <a:t> з метою </a:t>
            </a:r>
            <a:r>
              <a:rPr lang="ru-RU" sz="1100" dirty="0" err="1">
                <a:ea typeface="+mn-lt"/>
                <a:cs typeface="+mn-lt"/>
              </a:rPr>
              <a:t>відтворення</a:t>
            </a:r>
            <a:r>
              <a:rPr lang="ru-RU" sz="1100" dirty="0">
                <a:ea typeface="+mn-lt"/>
                <a:cs typeface="+mn-lt"/>
              </a:rPr>
              <a:t> </a:t>
            </a:r>
            <a:r>
              <a:rPr lang="ru-RU" sz="1100" dirty="0" err="1">
                <a:ea typeface="+mn-lt"/>
                <a:cs typeface="+mn-lt"/>
              </a:rPr>
              <a:t>реальних</a:t>
            </a:r>
            <a:r>
              <a:rPr lang="ru-RU" sz="1100" dirty="0">
                <a:ea typeface="+mn-lt"/>
                <a:cs typeface="+mn-lt"/>
              </a:rPr>
              <a:t> </a:t>
            </a:r>
            <a:r>
              <a:rPr lang="ru-RU" sz="1100" dirty="0" err="1">
                <a:ea typeface="+mn-lt"/>
                <a:cs typeface="+mn-lt"/>
              </a:rPr>
              <a:t>матеріальних</a:t>
            </a:r>
            <a:r>
              <a:rPr lang="ru-RU" sz="1100" dirty="0">
                <a:ea typeface="+mn-lt"/>
                <a:cs typeface="+mn-lt"/>
              </a:rPr>
              <a:t> і </a:t>
            </a:r>
            <a:r>
              <a:rPr lang="ru-RU" sz="1100" dirty="0" err="1">
                <a:ea typeface="+mn-lt"/>
                <a:cs typeface="+mn-lt"/>
              </a:rPr>
              <a:t>нематеріальних</a:t>
            </a:r>
            <a:r>
              <a:rPr lang="ru-RU" sz="1100" dirty="0">
                <a:ea typeface="+mn-lt"/>
                <a:cs typeface="+mn-lt"/>
              </a:rPr>
              <a:t> </a:t>
            </a:r>
            <a:r>
              <a:rPr lang="ru-RU" sz="1100" dirty="0" err="1">
                <a:ea typeface="+mn-lt"/>
                <a:cs typeface="+mn-lt"/>
              </a:rPr>
              <a:t>активів</a:t>
            </a:r>
            <a:r>
              <a:rPr lang="ru-RU" sz="1100" dirty="0">
                <a:ea typeface="+mn-lt"/>
                <a:cs typeface="+mn-lt"/>
              </a:rPr>
              <a:t> </a:t>
            </a:r>
            <a:r>
              <a:rPr lang="ru-RU" sz="1100" dirty="0" err="1">
                <a:ea typeface="+mn-lt"/>
                <a:cs typeface="+mn-lt"/>
              </a:rPr>
              <a:t>підприємств</a:t>
            </a:r>
            <a:r>
              <a:rPr lang="ru-RU" sz="1100" dirty="0">
                <a:ea typeface="+mn-lt"/>
                <a:cs typeface="+mn-lt"/>
              </a:rPr>
              <a:t>; </a:t>
            </a:r>
            <a:r>
              <a:rPr lang="ru-RU" sz="1100" dirty="0" err="1">
                <a:ea typeface="+mn-lt"/>
                <a:cs typeface="+mn-lt"/>
              </a:rPr>
              <a:t>такі</a:t>
            </a:r>
            <a:r>
              <a:rPr lang="ru-RU" sz="1100" dirty="0">
                <a:ea typeface="+mn-lt"/>
                <a:cs typeface="+mn-lt"/>
              </a:rPr>
              <a:t> </a:t>
            </a:r>
            <a:r>
              <a:rPr lang="ru-RU" sz="1100" dirty="0" err="1">
                <a:ea typeface="+mn-lt"/>
                <a:cs typeface="+mn-lt"/>
              </a:rPr>
              <a:t>інвестиції</a:t>
            </a:r>
            <a:r>
              <a:rPr lang="ru-RU" sz="1100" dirty="0">
                <a:ea typeface="+mn-lt"/>
                <a:cs typeface="+mn-lt"/>
              </a:rPr>
              <a:t> </a:t>
            </a:r>
            <a:r>
              <a:rPr lang="ru-RU" sz="1100" dirty="0" err="1">
                <a:ea typeface="+mn-lt"/>
                <a:cs typeface="+mn-lt"/>
              </a:rPr>
              <a:t>ще</a:t>
            </a:r>
            <a:r>
              <a:rPr lang="ru-RU" sz="1100" dirty="0">
                <a:ea typeface="+mn-lt"/>
                <a:cs typeface="+mn-lt"/>
              </a:rPr>
              <a:t> </a:t>
            </a:r>
            <a:r>
              <a:rPr lang="ru-RU" sz="1100" dirty="0" err="1">
                <a:ea typeface="+mn-lt"/>
                <a:cs typeface="+mn-lt"/>
              </a:rPr>
              <a:t>називають</a:t>
            </a:r>
            <a:r>
              <a:rPr lang="ru-RU" sz="1100" dirty="0">
                <a:ea typeface="+mn-lt"/>
                <a:cs typeface="+mn-lt"/>
              </a:rPr>
              <a:t> </a:t>
            </a:r>
            <a:r>
              <a:rPr lang="ru-RU" sz="1100" dirty="0" err="1">
                <a:ea typeface="+mn-lt"/>
                <a:cs typeface="+mn-lt"/>
              </a:rPr>
              <a:t>капітальними</a:t>
            </a:r>
            <a:r>
              <a:rPr lang="ru-RU" sz="1100" dirty="0">
                <a:ea typeface="+mn-lt"/>
                <a:cs typeface="+mn-lt"/>
              </a:rPr>
              <a:t> </a:t>
            </a:r>
            <a:r>
              <a:rPr lang="ru-RU" sz="1100" dirty="0" err="1">
                <a:ea typeface="+mn-lt"/>
                <a:cs typeface="+mn-lt"/>
              </a:rPr>
              <a:t>вкладеннями</a:t>
            </a:r>
            <a:endParaRPr lang="ru-RU" sz="1100" dirty="0">
              <a:ea typeface="+mn-lt"/>
              <a:cs typeface="+mn-lt"/>
            </a:endParaRPr>
          </a:p>
          <a:p>
            <a:pPr marL="0" indent="0">
              <a:lnSpc>
                <a:spcPct val="90000"/>
              </a:lnSpc>
              <a:buNone/>
            </a:pPr>
            <a:r>
              <a:rPr lang="ru-RU" sz="1400" b="1" i="1" dirty="0">
                <a:ea typeface="+mn-lt"/>
                <a:cs typeface="+mn-lt"/>
              </a:rPr>
              <a:t>Характер </a:t>
            </a:r>
            <a:r>
              <a:rPr lang="ru-RU" sz="1400" b="1" i="1" dirty="0" err="1">
                <a:ea typeface="+mn-lt"/>
                <a:cs typeface="+mn-lt"/>
              </a:rPr>
              <a:t>інвестування</a:t>
            </a:r>
            <a:r>
              <a:rPr lang="ru-RU" sz="1400" b="1" i="1" dirty="0">
                <a:ea typeface="+mn-lt"/>
                <a:cs typeface="+mn-lt"/>
              </a:rPr>
              <a:t>:</a:t>
            </a:r>
            <a:endParaRPr lang="ru-RU" sz="1400" dirty="0" err="1"/>
          </a:p>
          <a:p>
            <a:pPr>
              <a:lnSpc>
                <a:spcPct val="90000"/>
              </a:lnSpc>
              <a:buClr>
                <a:srgbClr val="FFFFFF"/>
              </a:buClr>
            </a:pPr>
            <a:r>
              <a:rPr lang="ru-RU" sz="1100" b="1" i="1" dirty="0" err="1">
                <a:ea typeface="+mn-lt"/>
                <a:cs typeface="+mn-lt"/>
              </a:rPr>
              <a:t>прямі</a:t>
            </a:r>
            <a:r>
              <a:rPr lang="ru-RU" sz="1100" b="1" i="1" dirty="0">
                <a:ea typeface="+mn-lt"/>
                <a:cs typeface="+mn-lt"/>
              </a:rPr>
              <a:t> </a:t>
            </a:r>
            <a:r>
              <a:rPr lang="ru-RU" sz="1100" dirty="0">
                <a:ea typeface="+mn-lt"/>
                <a:cs typeface="+mn-lt"/>
              </a:rPr>
              <a:t>- </a:t>
            </a:r>
            <a:r>
              <a:rPr lang="ru-RU" sz="1100" dirty="0" err="1">
                <a:ea typeface="+mn-lt"/>
                <a:cs typeface="+mn-lt"/>
              </a:rPr>
              <a:t>вкладення</a:t>
            </a:r>
            <a:r>
              <a:rPr lang="ru-RU" sz="1100" dirty="0">
                <a:ea typeface="+mn-lt"/>
                <a:cs typeface="+mn-lt"/>
              </a:rPr>
              <a:t> </a:t>
            </a:r>
            <a:r>
              <a:rPr lang="ru-RU" sz="1100" dirty="0" err="1">
                <a:ea typeface="+mn-lt"/>
                <a:cs typeface="+mn-lt"/>
              </a:rPr>
              <a:t>капіталу</a:t>
            </a:r>
            <a:r>
              <a:rPr lang="ru-RU" sz="1100" dirty="0">
                <a:ea typeface="+mn-lt"/>
                <a:cs typeface="+mn-lt"/>
              </a:rPr>
              <a:t> у </a:t>
            </a:r>
            <a:r>
              <a:rPr lang="ru-RU" sz="1100" dirty="0" err="1">
                <a:ea typeface="+mn-lt"/>
                <a:cs typeface="+mn-lt"/>
              </a:rPr>
              <a:t>певні</a:t>
            </a:r>
            <a:r>
              <a:rPr lang="ru-RU" sz="1100" dirty="0">
                <a:ea typeface="+mn-lt"/>
                <a:cs typeface="+mn-lt"/>
              </a:rPr>
              <a:t> </a:t>
            </a:r>
            <a:r>
              <a:rPr lang="ru-RU" sz="1100" dirty="0" err="1">
                <a:ea typeface="+mn-lt"/>
                <a:cs typeface="+mn-lt"/>
              </a:rPr>
              <a:t>об’єкти</a:t>
            </a:r>
            <a:r>
              <a:rPr lang="ru-RU" sz="1100" dirty="0">
                <a:ea typeface="+mn-lt"/>
                <a:cs typeface="+mn-lt"/>
              </a:rPr>
              <a:t> самим </a:t>
            </a:r>
            <a:r>
              <a:rPr lang="ru-RU" sz="1100" dirty="0" err="1">
                <a:ea typeface="+mn-lt"/>
                <a:cs typeface="+mn-lt"/>
              </a:rPr>
              <a:t>інвестором</a:t>
            </a:r>
            <a:r>
              <a:rPr lang="ru-RU" sz="1100" dirty="0">
                <a:ea typeface="+mn-lt"/>
                <a:cs typeface="+mn-lt"/>
              </a:rPr>
              <a:t> без </a:t>
            </a:r>
            <a:r>
              <a:rPr lang="ru-RU" sz="1100" dirty="0" err="1">
                <a:ea typeface="+mn-lt"/>
                <a:cs typeface="+mn-lt"/>
              </a:rPr>
              <a:t>участі</a:t>
            </a:r>
            <a:r>
              <a:rPr lang="ru-RU" sz="1100" dirty="0">
                <a:ea typeface="+mn-lt"/>
                <a:cs typeface="+mn-lt"/>
              </a:rPr>
              <a:t> </a:t>
            </a:r>
            <a:r>
              <a:rPr lang="ru-RU" sz="1100" dirty="0" err="1">
                <a:ea typeface="+mn-lt"/>
                <a:cs typeface="+mn-lt"/>
              </a:rPr>
              <a:t>фінансових</a:t>
            </a:r>
            <a:r>
              <a:rPr lang="ru-RU" sz="1100" dirty="0">
                <a:ea typeface="+mn-lt"/>
                <a:cs typeface="+mn-lt"/>
              </a:rPr>
              <a:t> </a:t>
            </a:r>
            <a:r>
              <a:rPr lang="ru-RU" sz="1100" dirty="0" err="1">
                <a:ea typeface="+mn-lt"/>
                <a:cs typeface="+mn-lt"/>
              </a:rPr>
              <a:t>посередників</a:t>
            </a:r>
            <a:r>
              <a:rPr lang="ru-RU" sz="1100" dirty="0">
                <a:ea typeface="+mn-lt"/>
                <a:cs typeface="+mn-lt"/>
              </a:rPr>
              <a:t>;</a:t>
            </a:r>
            <a:endParaRPr lang="ru-RU" sz="1100" dirty="0"/>
          </a:p>
          <a:p>
            <a:pPr>
              <a:lnSpc>
                <a:spcPct val="90000"/>
              </a:lnSpc>
              <a:buClr>
                <a:srgbClr val="FFFFFF"/>
              </a:buClr>
            </a:pPr>
            <a:r>
              <a:rPr lang="ru-RU" sz="1100" b="1" i="1" dirty="0" err="1">
                <a:ea typeface="+mn-lt"/>
                <a:cs typeface="+mn-lt"/>
              </a:rPr>
              <a:t>непрямі</a:t>
            </a:r>
            <a:r>
              <a:rPr lang="ru-RU" sz="1100" b="1" i="1" dirty="0">
                <a:ea typeface="+mn-lt"/>
                <a:cs typeface="+mn-lt"/>
              </a:rPr>
              <a:t> </a:t>
            </a:r>
            <a:r>
              <a:rPr lang="ru-RU" sz="1100" dirty="0">
                <a:ea typeface="+mn-lt"/>
                <a:cs typeface="+mn-lt"/>
              </a:rPr>
              <a:t>- </a:t>
            </a:r>
            <a:r>
              <a:rPr lang="ru-RU" sz="1100" dirty="0" err="1">
                <a:ea typeface="+mn-lt"/>
                <a:cs typeface="+mn-lt"/>
              </a:rPr>
              <a:t>передбачають</a:t>
            </a:r>
            <a:r>
              <a:rPr lang="ru-RU" sz="1100" dirty="0">
                <a:ea typeface="+mn-lt"/>
                <a:cs typeface="+mn-lt"/>
              </a:rPr>
              <a:t> участь в </a:t>
            </a:r>
            <a:r>
              <a:rPr lang="ru-RU" sz="1100" dirty="0" err="1">
                <a:ea typeface="+mn-lt"/>
                <a:cs typeface="+mn-lt"/>
              </a:rPr>
              <a:t>інвестиційному</a:t>
            </a:r>
            <a:r>
              <a:rPr lang="ru-RU" sz="1100" dirty="0">
                <a:ea typeface="+mn-lt"/>
                <a:cs typeface="+mn-lt"/>
              </a:rPr>
              <a:t> </a:t>
            </a:r>
            <a:r>
              <a:rPr lang="ru-RU" sz="1100" dirty="0" err="1">
                <a:ea typeface="+mn-lt"/>
                <a:cs typeface="+mn-lt"/>
              </a:rPr>
              <a:t>процесі</a:t>
            </a:r>
            <a:r>
              <a:rPr lang="ru-RU" sz="1100" dirty="0">
                <a:ea typeface="+mn-lt"/>
                <a:cs typeface="+mn-lt"/>
              </a:rPr>
              <a:t> </a:t>
            </a:r>
            <a:r>
              <a:rPr lang="ru-RU" sz="1100" dirty="0" err="1">
                <a:ea typeface="+mn-lt"/>
                <a:cs typeface="+mn-lt"/>
              </a:rPr>
              <a:t>різного</a:t>
            </a:r>
            <a:r>
              <a:rPr lang="ru-RU" sz="1100" dirty="0">
                <a:ea typeface="+mn-lt"/>
                <a:cs typeface="+mn-lt"/>
              </a:rPr>
              <a:t> роду </a:t>
            </a:r>
            <a:r>
              <a:rPr lang="ru-RU" sz="1100" dirty="0" err="1">
                <a:ea typeface="+mn-lt"/>
                <a:cs typeface="+mn-lt"/>
              </a:rPr>
              <a:t>фінансових</a:t>
            </a:r>
            <a:r>
              <a:rPr lang="ru-RU" sz="1100" dirty="0">
                <a:ea typeface="+mn-lt"/>
                <a:cs typeface="+mn-lt"/>
              </a:rPr>
              <a:t> </a:t>
            </a:r>
            <a:r>
              <a:rPr lang="ru-RU" sz="1100" dirty="0" err="1">
                <a:ea typeface="+mn-lt"/>
                <a:cs typeface="+mn-lt"/>
              </a:rPr>
              <a:t>установ</a:t>
            </a:r>
            <a:r>
              <a:rPr lang="ru-RU" sz="1100" dirty="0">
                <a:ea typeface="+mn-lt"/>
                <a:cs typeface="+mn-lt"/>
              </a:rPr>
              <a:t> (</a:t>
            </a:r>
            <a:r>
              <a:rPr lang="ru-RU" sz="1100" dirty="0" err="1">
                <a:ea typeface="+mn-lt"/>
                <a:cs typeface="+mn-lt"/>
              </a:rPr>
              <a:t>банків</a:t>
            </a:r>
            <a:r>
              <a:rPr lang="ru-RU" sz="1100" dirty="0">
                <a:ea typeface="+mn-lt"/>
                <a:cs typeface="+mn-lt"/>
              </a:rPr>
              <a:t>, </a:t>
            </a:r>
            <a:r>
              <a:rPr lang="ru-RU" sz="1100" dirty="0" err="1">
                <a:ea typeface="+mn-lt"/>
                <a:cs typeface="+mn-lt"/>
              </a:rPr>
              <a:t>фондів</a:t>
            </a:r>
            <a:r>
              <a:rPr lang="ru-RU" sz="1100" dirty="0">
                <a:ea typeface="+mn-lt"/>
                <a:cs typeface="+mn-lt"/>
              </a:rPr>
              <a:t>) як </a:t>
            </a:r>
            <a:r>
              <a:rPr lang="ru-RU" sz="1100" dirty="0" err="1">
                <a:ea typeface="+mn-lt"/>
                <a:cs typeface="+mn-lt"/>
              </a:rPr>
              <a:t>посередників</a:t>
            </a:r>
            <a:endParaRPr lang="ru-RU" sz="1100" dirty="0" err="1"/>
          </a:p>
          <a:p>
            <a:pPr marL="0" indent="0">
              <a:lnSpc>
                <a:spcPct val="90000"/>
              </a:lnSpc>
              <a:buNone/>
            </a:pPr>
            <a:r>
              <a:rPr lang="ru-RU" sz="1400" b="1" i="1" dirty="0" err="1">
                <a:ea typeface="+mn-lt"/>
                <a:cs typeface="+mn-lt"/>
              </a:rPr>
              <a:t>Період</a:t>
            </a:r>
            <a:r>
              <a:rPr lang="ru-RU" sz="1400" b="1" i="1" dirty="0">
                <a:ea typeface="+mn-lt"/>
                <a:cs typeface="+mn-lt"/>
              </a:rPr>
              <a:t> </a:t>
            </a:r>
            <a:r>
              <a:rPr lang="ru-RU" sz="1400" b="1" i="1" dirty="0" err="1">
                <a:ea typeface="+mn-lt"/>
                <a:cs typeface="+mn-lt"/>
              </a:rPr>
              <a:t>інвестування</a:t>
            </a:r>
            <a:r>
              <a:rPr lang="ru-RU" sz="1400" b="1" i="1" dirty="0">
                <a:ea typeface="+mn-lt"/>
                <a:cs typeface="+mn-lt"/>
              </a:rPr>
              <a:t>:</a:t>
            </a:r>
            <a:endParaRPr lang="ru-RU" sz="1400" dirty="0" err="1">
              <a:ea typeface="+mn-lt"/>
              <a:cs typeface="+mn-lt"/>
            </a:endParaRPr>
          </a:p>
          <a:p>
            <a:pPr>
              <a:lnSpc>
                <a:spcPct val="90000"/>
              </a:lnSpc>
              <a:buClr>
                <a:srgbClr val="FFFFFF"/>
              </a:buClr>
            </a:pPr>
            <a:r>
              <a:rPr lang="ru-RU" sz="1100" b="1" i="1" dirty="0" err="1">
                <a:ea typeface="+mn-lt"/>
                <a:cs typeface="+mn-lt"/>
              </a:rPr>
              <a:t>короткострокові</a:t>
            </a:r>
            <a:r>
              <a:rPr lang="ru-RU" sz="1100" b="1" i="1" dirty="0">
                <a:ea typeface="+mn-lt"/>
                <a:cs typeface="+mn-lt"/>
              </a:rPr>
              <a:t>    </a:t>
            </a:r>
            <a:r>
              <a:rPr lang="ru-RU" sz="1100" dirty="0">
                <a:ea typeface="+mn-lt"/>
                <a:cs typeface="+mn-lt"/>
              </a:rPr>
              <a:t>-    </a:t>
            </a:r>
            <a:r>
              <a:rPr lang="ru-RU" sz="1100" dirty="0" err="1">
                <a:ea typeface="+mn-lt"/>
                <a:cs typeface="+mn-lt"/>
              </a:rPr>
              <a:t>здійснюються</a:t>
            </a:r>
            <a:r>
              <a:rPr lang="ru-RU" sz="1100" dirty="0">
                <a:ea typeface="+mn-lt"/>
                <a:cs typeface="+mn-lt"/>
              </a:rPr>
              <a:t>    на    </a:t>
            </a:r>
            <a:r>
              <a:rPr lang="ru-RU" sz="1100" dirty="0" err="1">
                <a:ea typeface="+mn-lt"/>
                <a:cs typeface="+mn-lt"/>
              </a:rPr>
              <a:t>термін</a:t>
            </a:r>
            <a:r>
              <a:rPr lang="ru-RU" sz="1100" dirty="0">
                <a:ea typeface="+mn-lt"/>
                <a:cs typeface="+mn-lt"/>
              </a:rPr>
              <a:t>    </a:t>
            </a:r>
            <a:r>
              <a:rPr lang="ru-RU" sz="1100" dirty="0" err="1">
                <a:ea typeface="+mn-lt"/>
                <a:cs typeface="+mn-lt"/>
              </a:rPr>
              <a:t>від</a:t>
            </a:r>
            <a:r>
              <a:rPr lang="ru-RU" sz="1100" dirty="0">
                <a:ea typeface="+mn-lt"/>
                <a:cs typeface="+mn-lt"/>
              </a:rPr>
              <a:t> </a:t>
            </a:r>
            <a:r>
              <a:rPr lang="ru-RU" sz="1100" dirty="0" err="1">
                <a:ea typeface="+mn-lt"/>
                <a:cs typeface="+mn-lt"/>
              </a:rPr>
              <a:t>декількох</a:t>
            </a:r>
            <a:r>
              <a:rPr lang="ru-RU" sz="1100" dirty="0">
                <a:ea typeface="+mn-lt"/>
                <a:cs typeface="+mn-lt"/>
              </a:rPr>
              <a:t> </a:t>
            </a:r>
            <a:r>
              <a:rPr lang="ru-RU" sz="1100" dirty="0" err="1">
                <a:ea typeface="+mn-lt"/>
                <a:cs typeface="+mn-lt"/>
              </a:rPr>
              <a:t>місяців</a:t>
            </a:r>
            <a:r>
              <a:rPr lang="ru-RU" sz="1100" dirty="0">
                <a:ea typeface="+mn-lt"/>
                <a:cs typeface="+mn-lt"/>
              </a:rPr>
              <a:t> до </a:t>
            </a:r>
            <a:r>
              <a:rPr lang="ru-RU" sz="1100" dirty="0" err="1">
                <a:ea typeface="+mn-lt"/>
                <a:cs typeface="+mn-lt"/>
              </a:rPr>
              <a:t>декількох</a:t>
            </a:r>
            <a:r>
              <a:rPr lang="ru-RU" sz="1100" dirty="0">
                <a:ea typeface="+mn-lt"/>
                <a:cs typeface="+mn-lt"/>
              </a:rPr>
              <a:t> </a:t>
            </a:r>
            <a:r>
              <a:rPr lang="ru-RU" sz="1100" dirty="0" err="1">
                <a:ea typeface="+mn-lt"/>
                <a:cs typeface="+mn-lt"/>
              </a:rPr>
              <a:t>років</a:t>
            </a:r>
            <a:r>
              <a:rPr lang="ru-RU" sz="1100" dirty="0">
                <a:ea typeface="+mn-lt"/>
                <a:cs typeface="+mn-lt"/>
              </a:rPr>
              <a:t> (до 3 </a:t>
            </a:r>
            <a:r>
              <a:rPr lang="ru-RU" sz="1100" dirty="0" err="1">
                <a:ea typeface="+mn-lt"/>
                <a:cs typeface="+mn-lt"/>
              </a:rPr>
              <a:t>років</a:t>
            </a:r>
            <a:r>
              <a:rPr lang="ru-RU" sz="1100" dirty="0">
                <a:ea typeface="+mn-lt"/>
                <a:cs typeface="+mn-lt"/>
              </a:rPr>
              <a:t>);</a:t>
            </a:r>
            <a:endParaRPr lang="ru-RU" sz="1100" dirty="0"/>
          </a:p>
          <a:p>
            <a:pPr>
              <a:lnSpc>
                <a:spcPct val="90000"/>
              </a:lnSpc>
            </a:pPr>
            <a:r>
              <a:rPr lang="ru-RU" sz="1100" b="1" i="1" dirty="0" err="1">
                <a:ea typeface="+mn-lt"/>
                <a:cs typeface="+mn-lt"/>
              </a:rPr>
              <a:t>середньострокові</a:t>
            </a:r>
            <a:r>
              <a:rPr lang="ru-RU" sz="1100" b="1" i="1" dirty="0">
                <a:ea typeface="+mn-lt"/>
                <a:cs typeface="+mn-lt"/>
              </a:rPr>
              <a:t> </a:t>
            </a:r>
            <a:r>
              <a:rPr lang="ru-RU" sz="1100" dirty="0">
                <a:ea typeface="+mn-lt"/>
                <a:cs typeface="+mn-lt"/>
              </a:rPr>
              <a:t>- </a:t>
            </a:r>
            <a:r>
              <a:rPr lang="ru-RU" sz="1100" dirty="0" err="1">
                <a:ea typeface="+mn-lt"/>
                <a:cs typeface="+mn-lt"/>
              </a:rPr>
              <a:t>охоплюють</a:t>
            </a:r>
            <a:r>
              <a:rPr lang="ru-RU" sz="1100" dirty="0">
                <a:ea typeface="+mn-lt"/>
                <a:cs typeface="+mn-lt"/>
              </a:rPr>
              <a:t> </a:t>
            </a:r>
            <a:r>
              <a:rPr lang="ru-RU" sz="1100" dirty="0" err="1">
                <a:ea typeface="+mn-lt"/>
                <a:cs typeface="+mn-lt"/>
              </a:rPr>
              <a:t>термін</a:t>
            </a:r>
            <a:r>
              <a:rPr lang="ru-RU" sz="1100" dirty="0">
                <a:ea typeface="+mn-lt"/>
                <a:cs typeface="+mn-lt"/>
              </a:rPr>
              <a:t> 3-10 </a:t>
            </a:r>
            <a:r>
              <a:rPr lang="ru-RU" sz="1100" dirty="0" err="1">
                <a:ea typeface="+mn-lt"/>
                <a:cs typeface="+mn-lt"/>
              </a:rPr>
              <a:t>років</a:t>
            </a:r>
            <a:r>
              <a:rPr lang="ru-RU" sz="1100" dirty="0">
                <a:ea typeface="+mn-lt"/>
                <a:cs typeface="+mn-lt"/>
              </a:rPr>
              <a:t>;</a:t>
            </a:r>
            <a:endParaRPr lang="ru-RU" sz="1100" dirty="0">
              <a:cs typeface="Calibri" panose="020F0502020204030204"/>
            </a:endParaRPr>
          </a:p>
          <a:p>
            <a:pPr>
              <a:lnSpc>
                <a:spcPct val="90000"/>
              </a:lnSpc>
              <a:buClr>
                <a:srgbClr val="FFFFFF"/>
              </a:buClr>
            </a:pPr>
            <a:r>
              <a:rPr lang="ru-RU" sz="1100" b="1" i="1" dirty="0" err="1">
                <a:ea typeface="+mn-lt"/>
                <a:cs typeface="+mn-lt"/>
              </a:rPr>
              <a:t>довгострокові</a:t>
            </a:r>
            <a:r>
              <a:rPr lang="ru-RU" sz="1100" b="1" i="1" dirty="0">
                <a:ea typeface="+mn-lt"/>
                <a:cs typeface="+mn-lt"/>
              </a:rPr>
              <a:t> </a:t>
            </a:r>
            <a:r>
              <a:rPr lang="ru-RU" sz="1100" dirty="0">
                <a:ea typeface="+mn-lt"/>
                <a:cs typeface="+mn-lt"/>
              </a:rPr>
              <a:t>- </a:t>
            </a:r>
            <a:r>
              <a:rPr lang="ru-RU" sz="1100" dirty="0" err="1">
                <a:ea typeface="+mn-lt"/>
                <a:cs typeface="+mn-lt"/>
              </a:rPr>
              <a:t>здійснюються</a:t>
            </a:r>
            <a:r>
              <a:rPr lang="ru-RU" sz="1100" dirty="0">
                <a:ea typeface="+mn-lt"/>
                <a:cs typeface="+mn-lt"/>
              </a:rPr>
              <a:t> на </a:t>
            </a:r>
            <a:r>
              <a:rPr lang="ru-RU" sz="1100" dirty="0" err="1">
                <a:ea typeface="+mn-lt"/>
                <a:cs typeface="+mn-lt"/>
              </a:rPr>
              <a:t>термін</a:t>
            </a:r>
            <a:r>
              <a:rPr lang="ru-RU" sz="1100" dirty="0">
                <a:ea typeface="+mn-lt"/>
                <a:cs typeface="+mn-lt"/>
              </a:rPr>
              <a:t> </a:t>
            </a:r>
            <a:r>
              <a:rPr lang="ru-RU" sz="1100" dirty="0" err="1">
                <a:ea typeface="+mn-lt"/>
                <a:cs typeface="+mn-lt"/>
              </a:rPr>
              <a:t>більше</a:t>
            </a:r>
            <a:r>
              <a:rPr lang="ru-RU" sz="1100" dirty="0">
                <a:ea typeface="+mn-lt"/>
                <a:cs typeface="+mn-lt"/>
              </a:rPr>
              <a:t> 10 </a:t>
            </a:r>
            <a:r>
              <a:rPr lang="ru-RU" sz="1100" dirty="0" err="1">
                <a:ea typeface="+mn-lt"/>
                <a:cs typeface="+mn-lt"/>
              </a:rPr>
              <a:t>років</a:t>
            </a:r>
            <a:endParaRPr lang="ru-RU" sz="1100" dirty="0">
              <a:ea typeface="+mn-lt"/>
              <a:cs typeface="+mn-lt"/>
            </a:endParaRPr>
          </a:p>
          <a:p>
            <a:pPr marL="0" indent="0">
              <a:lnSpc>
                <a:spcPct val="90000"/>
              </a:lnSpc>
              <a:buClr>
                <a:prstClr val="white"/>
              </a:buClr>
              <a:buNone/>
            </a:pPr>
            <a:endParaRPr lang="ru-RU" sz="1100">
              <a:ea typeface="+mn-lt"/>
              <a:cs typeface="+mn-lt"/>
            </a:endParaRPr>
          </a:p>
          <a:p>
            <a:pPr marL="0" indent="0">
              <a:lnSpc>
                <a:spcPct val="90000"/>
              </a:lnSpc>
              <a:buNone/>
            </a:pPr>
            <a:endParaRPr lang="ru-RU" sz="1100" b="1" i="1">
              <a:ea typeface="+mn-lt"/>
              <a:cs typeface="+mn-lt"/>
            </a:endParaRPr>
          </a:p>
          <a:p>
            <a:pPr>
              <a:lnSpc>
                <a:spcPct val="90000"/>
              </a:lnSpc>
            </a:pPr>
            <a:endParaRPr lang="ru-RU" sz="1100" b="1" i="1">
              <a:ea typeface="+mn-lt"/>
              <a:cs typeface="+mn-lt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56938273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="" xmlns:a16="http://schemas.microsoft.com/office/drawing/2014/main" id="{CBD94887-6A10-4F62-8EE1-B2BCFA1F380F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-3175" y="-1786"/>
            <a:ext cx="12188825" cy="685621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Рисунок 4" descr="Изображение выглядит как текст&#10;&#10;Автоматически созданное описание">
            <a:extLst>
              <a:ext uri="{FF2B5EF4-FFF2-40B4-BE49-F238E27FC236}">
                <a16:creationId xmlns="" xmlns:a16="http://schemas.microsoft.com/office/drawing/2014/main" id="{28DB6E6B-1F88-DD64-442E-E2E65758459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alphaModFix amt="20000"/>
          </a:blip>
          <a:srcRect t="10714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="" xmlns:a16="http://schemas.microsoft.com/office/drawing/2014/main" id="{A3D512BA-228A-4979-9312-ACD246E1099D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PicPr>
        <p:blipFill>
          <a:blip r:embed="rId4" cstate="print">
            <a:alphaModFix amt="39000"/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4512E1F3-F46B-0028-B5F5-14E18D3E01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</p:spPr>
        <p:txBody>
          <a:bodyPr>
            <a:normAutofit/>
          </a:bodyPr>
          <a:lstStyle/>
          <a:p>
            <a:r>
              <a:rPr lang="ru-RU" b="1" dirty="0">
                <a:ea typeface="+mj-lt"/>
                <a:cs typeface="+mj-lt"/>
              </a:rPr>
              <a:t>2.Виробничі </a:t>
            </a:r>
            <a:r>
              <a:rPr lang="ru-RU" b="1" dirty="0" err="1">
                <a:ea typeface="+mj-lt"/>
                <a:cs typeface="+mj-lt"/>
              </a:rPr>
              <a:t>інвестиції</a:t>
            </a:r>
            <a:r>
              <a:rPr lang="ru-RU" b="1" dirty="0">
                <a:ea typeface="+mj-lt"/>
                <a:cs typeface="+mj-lt"/>
              </a:rPr>
              <a:t>, </a:t>
            </a:r>
            <a:r>
              <a:rPr lang="ru-RU" b="1" dirty="0" err="1">
                <a:ea typeface="+mj-lt"/>
                <a:cs typeface="+mj-lt"/>
              </a:rPr>
              <a:t>їх</a:t>
            </a:r>
            <a:r>
              <a:rPr lang="ru-RU" b="1" dirty="0">
                <a:ea typeface="+mj-lt"/>
                <a:cs typeface="+mj-lt"/>
              </a:rPr>
              <a:t> склад і структура</a:t>
            </a:r>
            <a:endParaRPr lang="ru-RU" dirty="0">
              <a:ea typeface="+mj-lt"/>
              <a:cs typeface="+mj-lt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13B61079-F3CD-0687-2318-82E7649C110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1" y="2142067"/>
            <a:ext cx="11136260" cy="4415319"/>
          </a:xfrm>
        </p:spPr>
        <p:txBody>
          <a:bodyPr>
            <a:normAutofit/>
          </a:bodyPr>
          <a:lstStyle/>
          <a:p>
            <a:r>
              <a:rPr lang="ru-RU" b="1" i="1" dirty="0" err="1">
                <a:ea typeface="+mn-lt"/>
                <a:cs typeface="+mn-lt"/>
              </a:rPr>
              <a:t>Виробничі</a:t>
            </a:r>
            <a:r>
              <a:rPr lang="ru-RU" b="1" i="1" dirty="0">
                <a:ea typeface="+mn-lt"/>
                <a:cs typeface="+mn-lt"/>
              </a:rPr>
              <a:t> </a:t>
            </a:r>
            <a:r>
              <a:rPr lang="ru-RU" b="1" i="1" dirty="0" err="1">
                <a:ea typeface="+mn-lt"/>
                <a:cs typeface="+mn-lt"/>
              </a:rPr>
              <a:t>інвестиції</a:t>
            </a:r>
            <a:r>
              <a:rPr lang="ru-RU" b="1" i="1" dirty="0">
                <a:ea typeface="+mn-lt"/>
                <a:cs typeface="+mn-lt"/>
              </a:rPr>
              <a:t> - </a:t>
            </a:r>
            <a:r>
              <a:rPr lang="ru-RU" b="1" i="1" dirty="0" err="1">
                <a:ea typeface="+mn-lt"/>
                <a:cs typeface="+mn-lt"/>
              </a:rPr>
              <a:t>це</a:t>
            </a:r>
            <a:r>
              <a:rPr lang="ru-RU" b="1" i="1" dirty="0">
                <a:ea typeface="+mn-lt"/>
                <a:cs typeface="+mn-lt"/>
              </a:rPr>
              <a:t> </a:t>
            </a:r>
            <a:r>
              <a:rPr lang="ru-RU" b="1" i="1" dirty="0" err="1">
                <a:ea typeface="+mn-lt"/>
                <a:cs typeface="+mn-lt"/>
              </a:rPr>
              <a:t>кошти</a:t>
            </a:r>
            <a:r>
              <a:rPr lang="ru-RU" b="1" i="1" dirty="0">
                <a:ea typeface="+mn-lt"/>
                <a:cs typeface="+mn-lt"/>
              </a:rPr>
              <a:t>, </a:t>
            </a:r>
            <a:r>
              <a:rPr lang="ru-RU" b="1" i="1" dirty="0" err="1">
                <a:ea typeface="+mn-lt"/>
                <a:cs typeface="+mn-lt"/>
              </a:rPr>
              <a:t>які</a:t>
            </a:r>
            <a:r>
              <a:rPr lang="ru-RU" b="1" i="1" dirty="0">
                <a:ea typeface="+mn-lt"/>
                <a:cs typeface="+mn-lt"/>
              </a:rPr>
              <a:t> </a:t>
            </a:r>
            <a:r>
              <a:rPr lang="ru-RU" b="1" i="1" dirty="0" err="1">
                <a:ea typeface="+mn-lt"/>
                <a:cs typeface="+mn-lt"/>
              </a:rPr>
              <a:t>спрямовуються</a:t>
            </a:r>
            <a:r>
              <a:rPr lang="ru-RU" b="1" i="1" dirty="0">
                <a:ea typeface="+mn-lt"/>
                <a:cs typeface="+mn-lt"/>
              </a:rPr>
              <a:t> на </a:t>
            </a:r>
            <a:r>
              <a:rPr lang="ru-RU" b="1" i="1" dirty="0" err="1">
                <a:ea typeface="+mn-lt"/>
                <a:cs typeface="+mn-lt"/>
              </a:rPr>
              <a:t>розширене</a:t>
            </a:r>
            <a:r>
              <a:rPr lang="ru-RU" b="1" i="1" dirty="0">
                <a:ea typeface="+mn-lt"/>
                <a:cs typeface="+mn-lt"/>
              </a:rPr>
              <a:t> </a:t>
            </a:r>
            <a:r>
              <a:rPr lang="ru-RU" b="1" i="1" dirty="0" err="1">
                <a:ea typeface="+mn-lt"/>
                <a:cs typeface="+mn-lt"/>
              </a:rPr>
              <a:t>відтворення</a:t>
            </a:r>
            <a:r>
              <a:rPr lang="ru-RU" b="1" i="1" dirty="0">
                <a:ea typeface="+mn-lt"/>
                <a:cs typeface="+mn-lt"/>
              </a:rPr>
              <a:t> </a:t>
            </a:r>
            <a:r>
              <a:rPr lang="ru-RU" b="1" i="1" dirty="0" err="1">
                <a:ea typeface="+mn-lt"/>
                <a:cs typeface="+mn-lt"/>
              </a:rPr>
              <a:t>основних</a:t>
            </a:r>
            <a:r>
              <a:rPr lang="ru-RU" b="1" i="1" dirty="0">
                <a:ea typeface="+mn-lt"/>
                <a:cs typeface="+mn-lt"/>
              </a:rPr>
              <a:t> </a:t>
            </a:r>
            <a:r>
              <a:rPr lang="ru-RU" b="1" i="1" dirty="0" err="1">
                <a:ea typeface="+mn-lt"/>
                <a:cs typeface="+mn-lt"/>
              </a:rPr>
              <a:t>виробничих</a:t>
            </a:r>
            <a:r>
              <a:rPr lang="ru-RU" b="1" i="1" dirty="0">
                <a:ea typeface="+mn-lt"/>
                <a:cs typeface="+mn-lt"/>
              </a:rPr>
              <a:t> та </a:t>
            </a:r>
            <a:r>
              <a:rPr lang="ru-RU" b="1" i="1" dirty="0" err="1">
                <a:ea typeface="+mn-lt"/>
                <a:cs typeface="+mn-lt"/>
              </a:rPr>
              <a:t>невиробничих</a:t>
            </a:r>
            <a:r>
              <a:rPr lang="ru-RU" b="1" i="1" dirty="0">
                <a:ea typeface="+mn-lt"/>
                <a:cs typeface="+mn-lt"/>
              </a:rPr>
              <a:t> </a:t>
            </a:r>
            <a:r>
              <a:rPr lang="ru-RU" b="1" i="1" dirty="0" err="1">
                <a:ea typeface="+mn-lt"/>
                <a:cs typeface="+mn-lt"/>
              </a:rPr>
              <a:t>фондів</a:t>
            </a:r>
            <a:r>
              <a:rPr lang="ru-RU" b="1" i="1" dirty="0">
                <a:ea typeface="+mn-lt"/>
                <a:cs typeface="+mn-lt"/>
              </a:rPr>
              <a:t> </a:t>
            </a:r>
            <a:r>
              <a:rPr lang="ru-RU" b="1" i="1" dirty="0" err="1">
                <a:ea typeface="+mn-lt"/>
                <a:cs typeface="+mn-lt"/>
              </a:rPr>
              <a:t>підприємства</a:t>
            </a:r>
            <a:endParaRPr lang="ru-RU" dirty="0" err="1">
              <a:cs typeface="Calibri" panose="020F0502020204030204"/>
            </a:endParaRPr>
          </a:p>
          <a:p>
            <a:pPr marL="0" indent="0">
              <a:buClr>
                <a:srgbClr val="FFFFFF"/>
              </a:buClr>
              <a:buNone/>
            </a:pPr>
            <a:r>
              <a:rPr lang="ru-RU" b="1" i="1" dirty="0" err="1">
                <a:ea typeface="+mn-lt"/>
                <a:cs typeface="+mn-lt"/>
              </a:rPr>
              <a:t>Виробничі</a:t>
            </a:r>
            <a:r>
              <a:rPr lang="ru-RU" b="1" i="1" dirty="0">
                <a:ea typeface="+mn-lt"/>
                <a:cs typeface="+mn-lt"/>
              </a:rPr>
              <a:t> </a:t>
            </a:r>
            <a:r>
              <a:rPr lang="ru-RU" b="1" i="1" dirty="0" err="1">
                <a:ea typeface="+mn-lt"/>
                <a:cs typeface="+mn-lt"/>
              </a:rPr>
              <a:t>інвестиції</a:t>
            </a:r>
            <a:r>
              <a:rPr lang="ru-RU" b="1" i="1" dirty="0">
                <a:ea typeface="+mn-lt"/>
                <a:cs typeface="+mn-lt"/>
              </a:rPr>
              <a:t> </a:t>
            </a:r>
            <a:r>
              <a:rPr lang="ru-RU" b="1" i="1" dirty="0" err="1">
                <a:ea typeface="+mn-lt"/>
                <a:cs typeface="+mn-lt"/>
              </a:rPr>
              <a:t>складаються</a:t>
            </a:r>
            <a:r>
              <a:rPr lang="ru-RU" b="1" i="1" dirty="0">
                <a:ea typeface="+mn-lt"/>
                <a:cs typeface="+mn-lt"/>
              </a:rPr>
              <a:t> </a:t>
            </a:r>
            <a:r>
              <a:rPr lang="ru-RU" b="1" i="1" dirty="0" err="1">
                <a:ea typeface="+mn-lt"/>
                <a:cs typeface="+mn-lt"/>
              </a:rPr>
              <a:t>із</a:t>
            </a:r>
            <a:r>
              <a:rPr lang="ru-RU" b="1" i="1" dirty="0">
                <a:ea typeface="+mn-lt"/>
                <a:cs typeface="+mn-lt"/>
              </a:rPr>
              <a:t>:</a:t>
            </a:r>
          </a:p>
          <a:p>
            <a:r>
              <a:rPr lang="ru-RU" i="1" dirty="0" err="1">
                <a:ea typeface="+mn-lt"/>
                <a:cs typeface="+mn-lt"/>
              </a:rPr>
              <a:t>витрат</a:t>
            </a:r>
            <a:r>
              <a:rPr lang="ru-RU" i="1" dirty="0">
                <a:ea typeface="+mn-lt"/>
                <a:cs typeface="+mn-lt"/>
              </a:rPr>
              <a:t> на </a:t>
            </a:r>
            <a:r>
              <a:rPr lang="ru-RU" i="1" dirty="0" err="1">
                <a:ea typeface="+mn-lt"/>
                <a:cs typeface="+mn-lt"/>
              </a:rPr>
              <a:t>будівельно-монтажні</a:t>
            </a:r>
            <a:r>
              <a:rPr lang="ru-RU" i="1" dirty="0">
                <a:ea typeface="+mn-lt"/>
                <a:cs typeface="+mn-lt"/>
              </a:rPr>
              <a:t> </a:t>
            </a:r>
            <a:r>
              <a:rPr lang="ru-RU" i="1" dirty="0" err="1">
                <a:ea typeface="+mn-lt"/>
                <a:cs typeface="+mn-lt"/>
              </a:rPr>
              <a:t>роботи</a:t>
            </a:r>
            <a:r>
              <a:rPr lang="ru-RU" i="1" dirty="0">
                <a:ea typeface="+mn-lt"/>
                <a:cs typeface="+mn-lt"/>
              </a:rPr>
              <a:t> </a:t>
            </a:r>
            <a:r>
              <a:rPr lang="ru-RU" dirty="0">
                <a:ea typeface="+mn-lt"/>
                <a:cs typeface="+mn-lt"/>
              </a:rPr>
              <a:t>(</a:t>
            </a:r>
            <a:r>
              <a:rPr lang="ru-RU" dirty="0" err="1">
                <a:ea typeface="+mn-lt"/>
                <a:cs typeface="+mn-lt"/>
              </a:rPr>
              <a:t>підготовка</a:t>
            </a:r>
            <a:r>
              <a:rPr lang="ru-RU" dirty="0">
                <a:ea typeface="+mn-lt"/>
                <a:cs typeface="+mn-lt"/>
              </a:rPr>
              <a:t> </a:t>
            </a:r>
            <a:r>
              <a:rPr lang="ru-RU" dirty="0" err="1">
                <a:ea typeface="+mn-lt"/>
                <a:cs typeface="+mn-lt"/>
              </a:rPr>
              <a:t>території</a:t>
            </a:r>
            <a:r>
              <a:rPr lang="ru-RU" dirty="0">
                <a:ea typeface="+mn-lt"/>
                <a:cs typeface="+mn-lt"/>
              </a:rPr>
              <a:t> </a:t>
            </a:r>
            <a:r>
              <a:rPr lang="ru-RU" dirty="0" err="1">
                <a:ea typeface="+mn-lt"/>
                <a:cs typeface="+mn-lt"/>
              </a:rPr>
              <a:t>під</a:t>
            </a:r>
            <a:r>
              <a:rPr lang="ru-RU" dirty="0">
                <a:ea typeface="+mn-lt"/>
                <a:cs typeface="+mn-lt"/>
              </a:rPr>
              <a:t> </a:t>
            </a:r>
            <a:r>
              <a:rPr lang="ru-RU" dirty="0" err="1">
                <a:ea typeface="+mn-lt"/>
                <a:cs typeface="+mn-lt"/>
              </a:rPr>
              <a:t>забудову</a:t>
            </a:r>
            <a:r>
              <a:rPr lang="ru-RU" dirty="0">
                <a:ea typeface="+mn-lt"/>
                <a:cs typeface="+mn-lt"/>
              </a:rPr>
              <a:t>, </a:t>
            </a:r>
            <a:r>
              <a:rPr lang="ru-RU" dirty="0" err="1">
                <a:ea typeface="+mn-lt"/>
                <a:cs typeface="+mn-lt"/>
              </a:rPr>
              <a:t>саме</a:t>
            </a:r>
            <a:r>
              <a:rPr lang="ru-RU" dirty="0">
                <a:ea typeface="+mn-lt"/>
                <a:cs typeface="+mn-lt"/>
              </a:rPr>
              <a:t> </a:t>
            </a:r>
            <a:r>
              <a:rPr lang="ru-RU" dirty="0" err="1">
                <a:ea typeface="+mn-lt"/>
                <a:cs typeface="+mn-lt"/>
              </a:rPr>
              <a:t>зведення</a:t>
            </a:r>
            <a:r>
              <a:rPr lang="ru-RU" dirty="0">
                <a:ea typeface="+mn-lt"/>
                <a:cs typeface="+mn-lt"/>
              </a:rPr>
              <a:t> </a:t>
            </a:r>
            <a:r>
              <a:rPr lang="ru-RU" dirty="0" err="1">
                <a:ea typeface="+mn-lt"/>
                <a:cs typeface="+mn-lt"/>
              </a:rPr>
              <a:t>будівель</a:t>
            </a:r>
            <a:r>
              <a:rPr lang="ru-RU" dirty="0">
                <a:ea typeface="+mn-lt"/>
                <a:cs typeface="+mn-lt"/>
              </a:rPr>
              <a:t> і </a:t>
            </a:r>
            <a:r>
              <a:rPr lang="ru-RU" dirty="0" err="1">
                <a:ea typeface="+mn-lt"/>
                <a:cs typeface="+mn-lt"/>
              </a:rPr>
              <a:t>споруд</a:t>
            </a:r>
            <a:r>
              <a:rPr lang="ru-RU" dirty="0">
                <a:ea typeface="+mn-lt"/>
                <a:cs typeface="+mn-lt"/>
              </a:rPr>
              <a:t>, монтаж </a:t>
            </a:r>
            <a:r>
              <a:rPr lang="ru-RU" dirty="0" err="1">
                <a:ea typeface="+mn-lt"/>
                <a:cs typeface="+mn-lt"/>
              </a:rPr>
              <a:t>обладнання</a:t>
            </a:r>
            <a:r>
              <a:rPr lang="ru-RU" dirty="0">
                <a:ea typeface="+mn-lt"/>
                <a:cs typeface="+mn-lt"/>
              </a:rPr>
              <a:t>);</a:t>
            </a:r>
            <a:endParaRPr lang="ru-RU" b="1" i="1">
              <a:cs typeface="Calibri"/>
            </a:endParaRPr>
          </a:p>
          <a:p>
            <a:pPr>
              <a:buClr>
                <a:srgbClr val="FFFFFF"/>
              </a:buClr>
            </a:pPr>
            <a:r>
              <a:rPr lang="ru-RU" i="1" dirty="0" err="1">
                <a:ea typeface="+mn-lt"/>
                <a:cs typeface="+mn-lt"/>
              </a:rPr>
              <a:t>витрат</a:t>
            </a:r>
            <a:r>
              <a:rPr lang="ru-RU" i="1" dirty="0">
                <a:ea typeface="+mn-lt"/>
                <a:cs typeface="+mn-lt"/>
              </a:rPr>
              <a:t> на </a:t>
            </a:r>
            <a:r>
              <a:rPr lang="ru-RU" i="1" dirty="0" err="1">
                <a:ea typeface="+mn-lt"/>
                <a:cs typeface="+mn-lt"/>
              </a:rPr>
              <a:t>технологічне</a:t>
            </a:r>
            <a:r>
              <a:rPr lang="ru-RU" i="1" dirty="0">
                <a:ea typeface="+mn-lt"/>
                <a:cs typeface="+mn-lt"/>
              </a:rPr>
              <a:t>, </a:t>
            </a:r>
            <a:r>
              <a:rPr lang="ru-RU" i="1" dirty="0" err="1">
                <a:ea typeface="+mn-lt"/>
                <a:cs typeface="+mn-lt"/>
              </a:rPr>
              <a:t>енергетичне</a:t>
            </a:r>
            <a:r>
              <a:rPr lang="ru-RU" i="1" dirty="0">
                <a:ea typeface="+mn-lt"/>
                <a:cs typeface="+mn-lt"/>
              </a:rPr>
              <a:t> і </a:t>
            </a:r>
            <a:r>
              <a:rPr lang="ru-RU" i="1" dirty="0" err="1">
                <a:ea typeface="+mn-lt"/>
                <a:cs typeface="+mn-lt"/>
              </a:rPr>
              <a:t>підйомно-транспортне</a:t>
            </a:r>
            <a:r>
              <a:rPr lang="ru-RU" i="1" dirty="0">
                <a:ea typeface="+mn-lt"/>
                <a:cs typeface="+mn-lt"/>
              </a:rPr>
              <a:t> </a:t>
            </a:r>
            <a:r>
              <a:rPr lang="ru-RU" i="1" dirty="0" err="1">
                <a:ea typeface="+mn-lt"/>
                <a:cs typeface="+mn-lt"/>
              </a:rPr>
              <a:t>обладнання</a:t>
            </a:r>
            <a:r>
              <a:rPr lang="ru-RU" i="1" dirty="0">
                <a:ea typeface="+mn-lt"/>
                <a:cs typeface="+mn-lt"/>
              </a:rPr>
              <a:t>, </a:t>
            </a:r>
            <a:r>
              <a:rPr lang="ru-RU" dirty="0">
                <a:ea typeface="+mn-lt"/>
                <a:cs typeface="+mn-lt"/>
              </a:rPr>
              <a:t>а </a:t>
            </a:r>
            <a:r>
              <a:rPr lang="ru-RU" dirty="0" err="1">
                <a:ea typeface="+mn-lt"/>
                <a:cs typeface="+mn-lt"/>
              </a:rPr>
              <a:t>також</a:t>
            </a:r>
            <a:r>
              <a:rPr lang="ru-RU" dirty="0">
                <a:ea typeface="+mn-lt"/>
                <a:cs typeface="+mn-lt"/>
              </a:rPr>
              <a:t> </a:t>
            </a:r>
            <a:r>
              <a:rPr lang="ru-RU" dirty="0" err="1">
                <a:ea typeface="+mn-lt"/>
                <a:cs typeface="+mn-lt"/>
              </a:rPr>
              <a:t>інструментів</a:t>
            </a:r>
            <a:r>
              <a:rPr lang="ru-RU" dirty="0">
                <a:ea typeface="+mn-lt"/>
                <a:cs typeface="+mn-lt"/>
              </a:rPr>
              <a:t> та </a:t>
            </a:r>
            <a:r>
              <a:rPr lang="ru-RU" dirty="0" err="1">
                <a:ea typeface="+mn-lt"/>
                <a:cs typeface="+mn-lt"/>
              </a:rPr>
              <a:t>інвентарю</a:t>
            </a:r>
            <a:r>
              <a:rPr lang="ru-RU" dirty="0">
                <a:ea typeface="+mn-lt"/>
                <a:cs typeface="+mn-lt"/>
              </a:rPr>
              <a:t>, </a:t>
            </a:r>
            <a:r>
              <a:rPr lang="ru-RU" dirty="0" err="1">
                <a:ea typeface="+mn-lt"/>
                <a:cs typeface="+mn-lt"/>
              </a:rPr>
              <a:t>які</a:t>
            </a:r>
            <a:r>
              <a:rPr lang="ru-RU" dirty="0">
                <a:ea typeface="+mn-lt"/>
                <a:cs typeface="+mn-lt"/>
              </a:rPr>
              <a:t> </a:t>
            </a:r>
            <a:r>
              <a:rPr lang="ru-RU" dirty="0" err="1">
                <a:ea typeface="+mn-lt"/>
                <a:cs typeface="+mn-lt"/>
              </a:rPr>
              <a:t>включаються</a:t>
            </a:r>
            <a:r>
              <a:rPr lang="ru-RU" dirty="0">
                <a:ea typeface="+mn-lt"/>
                <a:cs typeface="+mn-lt"/>
              </a:rPr>
              <a:t> до складу </a:t>
            </a:r>
            <a:r>
              <a:rPr lang="ru-RU" dirty="0" err="1">
                <a:ea typeface="+mn-lt"/>
                <a:cs typeface="+mn-lt"/>
              </a:rPr>
              <a:t>основних</a:t>
            </a:r>
            <a:r>
              <a:rPr lang="ru-RU" dirty="0">
                <a:ea typeface="+mn-lt"/>
                <a:cs typeface="+mn-lt"/>
              </a:rPr>
              <a:t> </a:t>
            </a:r>
            <a:r>
              <a:rPr lang="ru-RU" dirty="0" err="1">
                <a:ea typeface="+mn-lt"/>
                <a:cs typeface="+mn-lt"/>
              </a:rPr>
              <a:t>фондів</a:t>
            </a:r>
            <a:r>
              <a:rPr lang="ru-RU" dirty="0">
                <a:ea typeface="+mn-lt"/>
                <a:cs typeface="+mn-lt"/>
              </a:rPr>
              <a:t>;</a:t>
            </a:r>
            <a:endParaRPr lang="ru-RU"/>
          </a:p>
          <a:p>
            <a:pPr>
              <a:buClr>
                <a:srgbClr val="FFFFFF"/>
              </a:buClr>
            </a:pPr>
            <a:r>
              <a:rPr lang="ru-RU" i="1" dirty="0" err="1">
                <a:ea typeface="+mn-lt"/>
                <a:cs typeface="+mn-lt"/>
              </a:rPr>
              <a:t>витрат</a:t>
            </a:r>
            <a:r>
              <a:rPr lang="ru-RU" i="1" dirty="0">
                <a:ea typeface="+mn-lt"/>
                <a:cs typeface="+mn-lt"/>
              </a:rPr>
              <a:t> на проектно-</a:t>
            </a:r>
            <a:r>
              <a:rPr lang="ru-RU" i="1" dirty="0" err="1">
                <a:ea typeface="+mn-lt"/>
                <a:cs typeface="+mn-lt"/>
              </a:rPr>
              <a:t>пошукові</a:t>
            </a:r>
            <a:r>
              <a:rPr lang="ru-RU" i="1" dirty="0">
                <a:ea typeface="+mn-lt"/>
                <a:cs typeface="+mn-lt"/>
              </a:rPr>
              <a:t> </a:t>
            </a:r>
            <a:r>
              <a:rPr lang="ru-RU" i="1" dirty="0" err="1">
                <a:ea typeface="+mn-lt"/>
                <a:cs typeface="+mn-lt"/>
              </a:rPr>
              <a:t>роботи</a:t>
            </a:r>
            <a:r>
              <a:rPr lang="ru-RU" i="1" dirty="0">
                <a:ea typeface="+mn-lt"/>
                <a:cs typeface="+mn-lt"/>
              </a:rPr>
              <a:t>, </a:t>
            </a:r>
            <a:r>
              <a:rPr lang="ru-RU" i="1" dirty="0" err="1">
                <a:ea typeface="+mn-lt"/>
                <a:cs typeface="+mn-lt"/>
              </a:rPr>
              <a:t>придбання</a:t>
            </a:r>
            <a:r>
              <a:rPr lang="ru-RU" i="1" dirty="0">
                <a:ea typeface="+mn-lt"/>
                <a:cs typeface="+mn-lt"/>
              </a:rPr>
              <a:t> </a:t>
            </a:r>
            <a:r>
              <a:rPr lang="ru-RU" i="1" dirty="0" err="1">
                <a:ea typeface="+mn-lt"/>
                <a:cs typeface="+mn-lt"/>
              </a:rPr>
              <a:t>земельних</a:t>
            </a:r>
            <a:r>
              <a:rPr lang="ru-RU" i="1" dirty="0">
                <a:ea typeface="+mn-lt"/>
                <a:cs typeface="+mn-lt"/>
              </a:rPr>
              <a:t> </a:t>
            </a:r>
            <a:r>
              <a:rPr lang="ru-RU" i="1" dirty="0" err="1">
                <a:ea typeface="+mn-lt"/>
                <a:cs typeface="+mn-lt"/>
              </a:rPr>
              <a:t>ділянок</a:t>
            </a:r>
            <a:r>
              <a:rPr lang="ru-RU" i="1" dirty="0">
                <a:ea typeface="+mn-lt"/>
                <a:cs typeface="+mn-lt"/>
              </a:rPr>
              <a:t>, </a:t>
            </a:r>
            <a:r>
              <a:rPr lang="ru-RU" dirty="0">
                <a:ea typeface="+mn-lt"/>
                <a:cs typeface="+mn-lt"/>
              </a:rPr>
              <a:t>а </a:t>
            </a:r>
            <a:r>
              <a:rPr lang="ru-RU" dirty="0" err="1">
                <a:ea typeface="+mn-lt"/>
                <a:cs typeface="+mn-lt"/>
              </a:rPr>
              <a:t>також</a:t>
            </a:r>
            <a:r>
              <a:rPr lang="ru-RU" dirty="0">
                <a:ea typeface="+mn-lt"/>
                <a:cs typeface="+mn-lt"/>
              </a:rPr>
              <a:t> </a:t>
            </a:r>
            <a:r>
              <a:rPr lang="ru-RU" dirty="0" err="1">
                <a:ea typeface="+mn-lt"/>
                <a:cs typeface="+mn-lt"/>
              </a:rPr>
              <a:t>технічний</a:t>
            </a:r>
            <a:r>
              <a:rPr lang="ru-RU" dirty="0">
                <a:ea typeface="+mn-lt"/>
                <a:cs typeface="+mn-lt"/>
              </a:rPr>
              <a:t> </a:t>
            </a:r>
            <a:r>
              <a:rPr lang="ru-RU" dirty="0" err="1">
                <a:ea typeface="+mn-lt"/>
                <a:cs typeface="+mn-lt"/>
              </a:rPr>
              <a:t>нагляд</a:t>
            </a:r>
            <a:r>
              <a:rPr lang="ru-RU" dirty="0">
                <a:ea typeface="+mn-lt"/>
                <a:cs typeface="+mn-lt"/>
              </a:rPr>
              <a:t>, </a:t>
            </a:r>
            <a:r>
              <a:rPr lang="ru-RU" dirty="0" err="1">
                <a:ea typeface="+mn-lt"/>
                <a:cs typeface="+mn-lt"/>
              </a:rPr>
              <a:t>підготовку</a:t>
            </a:r>
            <a:r>
              <a:rPr lang="ru-RU" dirty="0">
                <a:ea typeface="+mn-lt"/>
                <a:cs typeface="+mn-lt"/>
              </a:rPr>
              <a:t> </a:t>
            </a:r>
            <a:r>
              <a:rPr lang="ru-RU" dirty="0" err="1">
                <a:ea typeface="+mn-lt"/>
                <a:cs typeface="+mn-lt"/>
              </a:rPr>
              <a:t>кадрів</a:t>
            </a:r>
            <a:r>
              <a:rPr lang="ru-RU" dirty="0">
                <a:ea typeface="+mn-lt"/>
                <a:cs typeface="+mn-lt"/>
              </a:rPr>
              <a:t>, </a:t>
            </a:r>
            <a:r>
              <a:rPr lang="ru-RU" dirty="0" err="1">
                <a:ea typeface="+mn-lt"/>
                <a:cs typeface="+mn-lt"/>
              </a:rPr>
              <a:t>придбання</a:t>
            </a:r>
            <a:r>
              <a:rPr lang="ru-RU" dirty="0">
                <a:ea typeface="+mn-lt"/>
                <a:cs typeface="+mn-lt"/>
              </a:rPr>
              <a:t> </a:t>
            </a:r>
            <a:r>
              <a:rPr lang="ru-RU" dirty="0" err="1">
                <a:ea typeface="+mn-lt"/>
                <a:cs typeface="+mn-lt"/>
              </a:rPr>
              <a:t>ліцензій</a:t>
            </a:r>
            <a:r>
              <a:rPr lang="ru-RU" dirty="0">
                <a:ea typeface="+mn-lt"/>
                <a:cs typeface="+mn-lt"/>
              </a:rPr>
              <a:t> і </a:t>
            </a:r>
            <a:r>
              <a:rPr lang="ru-RU" dirty="0" err="1">
                <a:ea typeface="+mn-lt"/>
                <a:cs typeface="+mn-lt"/>
              </a:rPr>
              <a:t>патентів</a:t>
            </a:r>
            <a:r>
              <a:rPr lang="ru-RU" dirty="0">
                <a:ea typeface="+mn-lt"/>
                <a:cs typeface="+mn-lt"/>
              </a:rPr>
              <a:t>, </a:t>
            </a:r>
            <a:r>
              <a:rPr lang="ru-RU" dirty="0" err="1">
                <a:ea typeface="+mn-lt"/>
                <a:cs typeface="+mn-lt"/>
              </a:rPr>
              <a:t>інших</a:t>
            </a:r>
            <a:r>
              <a:rPr lang="ru-RU" dirty="0">
                <a:ea typeface="+mn-lt"/>
                <a:cs typeface="+mn-lt"/>
              </a:rPr>
              <a:t> </a:t>
            </a:r>
            <a:r>
              <a:rPr lang="ru-RU" dirty="0" err="1">
                <a:ea typeface="+mn-lt"/>
                <a:cs typeface="+mn-lt"/>
              </a:rPr>
              <a:t>витрат</a:t>
            </a:r>
            <a:r>
              <a:rPr lang="ru-RU" dirty="0">
                <a:ea typeface="+mn-lt"/>
                <a:cs typeface="+mn-lt"/>
              </a:rPr>
              <a:t> на </a:t>
            </a:r>
            <a:r>
              <a:rPr lang="ru-RU" dirty="0" err="1">
                <a:ea typeface="+mn-lt"/>
                <a:cs typeface="+mn-lt"/>
              </a:rPr>
              <a:t>підготовку</a:t>
            </a:r>
            <a:r>
              <a:rPr lang="ru-RU" dirty="0">
                <a:ea typeface="+mn-lt"/>
                <a:cs typeface="+mn-lt"/>
              </a:rPr>
              <a:t> до </a:t>
            </a:r>
            <a:r>
              <a:rPr lang="ru-RU" dirty="0" err="1">
                <a:ea typeface="+mn-lt"/>
                <a:cs typeface="+mn-lt"/>
              </a:rPr>
              <a:t>будівництва</a:t>
            </a:r>
            <a:r>
              <a:rPr lang="ru-RU" dirty="0">
                <a:ea typeface="+mn-lt"/>
                <a:cs typeface="+mn-lt"/>
              </a:rPr>
              <a:t> та </a:t>
            </a:r>
            <a:r>
              <a:rPr lang="ru-RU" dirty="0" err="1">
                <a:ea typeface="+mn-lt"/>
                <a:cs typeface="+mn-lt"/>
              </a:rPr>
              <a:t>експлуатації</a:t>
            </a:r>
            <a:r>
              <a:rPr lang="ru-RU" dirty="0">
                <a:ea typeface="+mn-lt"/>
                <a:cs typeface="+mn-lt"/>
              </a:rPr>
              <a:t> </a:t>
            </a:r>
            <a:r>
              <a:rPr lang="ru-RU" dirty="0" err="1">
                <a:ea typeface="+mn-lt"/>
                <a:cs typeface="+mn-lt"/>
              </a:rPr>
              <a:t>об’єкта</a:t>
            </a:r>
            <a:r>
              <a:rPr lang="ru-RU" dirty="0">
                <a:ea typeface="+mn-lt"/>
                <a:cs typeface="+mn-lt"/>
              </a:rPr>
              <a:t>.</a:t>
            </a:r>
            <a:endParaRPr lang="ru-RU"/>
          </a:p>
          <a:p>
            <a:pPr>
              <a:buClr>
                <a:srgbClr val="FFFFFF"/>
              </a:buClr>
            </a:pPr>
            <a:endParaRPr lang="ru-RU" b="1" i="1" dirty="0">
              <a:cs typeface="Calibri"/>
            </a:endParaRPr>
          </a:p>
          <a:p>
            <a:pPr>
              <a:buClr>
                <a:srgbClr val="FFFFFF"/>
              </a:buClr>
            </a:pPr>
            <a:endParaRPr lang="ru-RU" b="1" i="1" dirty="0">
              <a:cs typeface="Calibri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19698803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="" xmlns:a16="http://schemas.microsoft.com/office/drawing/2014/main" id="{CBD94887-6A10-4F62-8EE1-B2BCFA1F380F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-3175" y="-1786"/>
            <a:ext cx="12188825" cy="685621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Рисунок 4" descr="Изображение выглядит как текст, несколько&#10;&#10;Автоматически созданное описание">
            <a:extLst>
              <a:ext uri="{FF2B5EF4-FFF2-40B4-BE49-F238E27FC236}">
                <a16:creationId xmlns="" xmlns:a16="http://schemas.microsoft.com/office/drawing/2014/main" id="{11DA5430-A133-76AF-D46F-3BE508AE5ED4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alphaModFix amt="20000"/>
          </a:blip>
          <a:srcRect l="4631" r="2035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="" xmlns:a16="http://schemas.microsoft.com/office/drawing/2014/main" id="{A3D512BA-228A-4979-9312-ACD246E1099D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PicPr>
        <p:blipFill>
          <a:blip r:embed="rId4" cstate="print">
            <a:alphaModFix amt="39000"/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D9703B63-FA6F-EC65-1976-3873A270A7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1" y="283029"/>
            <a:ext cx="10131425" cy="1456267"/>
          </a:xfrm>
        </p:spPr>
        <p:txBody>
          <a:bodyPr>
            <a:normAutofit/>
          </a:bodyPr>
          <a:lstStyle/>
          <a:p>
            <a:r>
              <a:rPr lang="ru-RU" b="1" i="1" dirty="0">
                <a:ea typeface="+mj-lt"/>
                <a:cs typeface="+mj-lt"/>
              </a:rPr>
              <a:t>Структура </a:t>
            </a:r>
            <a:r>
              <a:rPr lang="ru-RU" b="1" i="1" dirty="0" err="1">
                <a:ea typeface="+mj-lt"/>
                <a:cs typeface="+mj-lt"/>
              </a:rPr>
              <a:t>виробничих</a:t>
            </a:r>
            <a:r>
              <a:rPr lang="ru-RU" b="1" i="1" dirty="0">
                <a:ea typeface="+mj-lt"/>
                <a:cs typeface="+mj-lt"/>
              </a:rPr>
              <a:t> </a:t>
            </a:r>
            <a:r>
              <a:rPr lang="ru-RU" b="1" i="1" dirty="0" err="1">
                <a:ea typeface="+mj-lt"/>
                <a:cs typeface="+mj-lt"/>
              </a:rPr>
              <a:t>інвестицій</a:t>
            </a:r>
            <a:endParaRPr lang="ru-RU" dirty="0" err="1"/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2FBB2F00-F316-F75F-38AE-CFD4D034947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1" y="2343034"/>
            <a:ext cx="10131425" cy="3649133"/>
          </a:xfrm>
        </p:spPr>
        <p:txBody>
          <a:bodyPr vert="horz" lIns="91440" tIns="45720" rIns="91440" bIns="45720" rtlCol="0" anchor="ctr">
            <a:noAutofit/>
          </a:bodyPr>
          <a:lstStyle/>
          <a:p>
            <a:pPr>
              <a:lnSpc>
                <a:spcPct val="90000"/>
              </a:lnSpc>
            </a:pPr>
            <a:r>
              <a:rPr lang="ru-RU" b="1" i="1" err="1">
                <a:ea typeface="+mn-lt"/>
                <a:cs typeface="+mn-lt"/>
              </a:rPr>
              <a:t>галузева</a:t>
            </a:r>
            <a:r>
              <a:rPr lang="ru-RU" b="1" i="1" dirty="0">
                <a:ea typeface="+mn-lt"/>
                <a:cs typeface="+mn-lt"/>
              </a:rPr>
              <a:t> </a:t>
            </a:r>
            <a:r>
              <a:rPr lang="ru-RU" b="1" dirty="0">
                <a:ea typeface="+mn-lt"/>
                <a:cs typeface="+mn-lt"/>
              </a:rPr>
              <a:t>- </a:t>
            </a:r>
            <a:r>
              <a:rPr lang="ru-RU" err="1">
                <a:ea typeface="+mn-lt"/>
                <a:cs typeface="+mn-lt"/>
              </a:rPr>
              <a:t>характеризує</a:t>
            </a:r>
            <a:r>
              <a:rPr lang="ru-RU" dirty="0">
                <a:ea typeface="+mn-lt"/>
                <a:cs typeface="+mn-lt"/>
              </a:rPr>
              <a:t> </a:t>
            </a:r>
            <a:r>
              <a:rPr lang="ru-RU" err="1">
                <a:ea typeface="+mn-lt"/>
                <a:cs typeface="+mn-lt"/>
              </a:rPr>
              <a:t>розподіл</a:t>
            </a:r>
            <a:r>
              <a:rPr lang="ru-RU" dirty="0">
                <a:ea typeface="+mn-lt"/>
                <a:cs typeface="+mn-lt"/>
              </a:rPr>
              <a:t> </a:t>
            </a:r>
            <a:r>
              <a:rPr lang="ru-RU" err="1">
                <a:ea typeface="+mn-lt"/>
                <a:cs typeface="+mn-lt"/>
              </a:rPr>
              <a:t>інвестицій</a:t>
            </a:r>
            <a:r>
              <a:rPr lang="ru-RU" dirty="0">
                <a:ea typeface="+mn-lt"/>
                <a:cs typeface="+mn-lt"/>
              </a:rPr>
              <a:t> за </a:t>
            </a:r>
            <a:r>
              <a:rPr lang="ru-RU" err="1">
                <a:ea typeface="+mn-lt"/>
                <a:cs typeface="+mn-lt"/>
              </a:rPr>
              <a:t>галузями</a:t>
            </a:r>
            <a:r>
              <a:rPr lang="ru-RU" dirty="0">
                <a:ea typeface="+mn-lt"/>
                <a:cs typeface="+mn-lt"/>
              </a:rPr>
              <a:t> і видами </a:t>
            </a:r>
            <a:r>
              <a:rPr lang="ru-RU" err="1">
                <a:ea typeface="+mn-lt"/>
                <a:cs typeface="+mn-lt"/>
              </a:rPr>
              <a:t>виробництв</a:t>
            </a:r>
            <a:r>
              <a:rPr lang="ru-RU" dirty="0">
                <a:ea typeface="+mn-lt"/>
                <a:cs typeface="+mn-lt"/>
              </a:rPr>
              <a:t>, </a:t>
            </a:r>
            <a:r>
              <a:rPr lang="ru-RU" err="1">
                <a:ea typeface="+mn-lt"/>
                <a:cs typeface="+mn-lt"/>
              </a:rPr>
              <a:t>її</a:t>
            </a:r>
            <a:r>
              <a:rPr lang="ru-RU" dirty="0">
                <a:ea typeface="+mn-lt"/>
                <a:cs typeface="+mn-lt"/>
              </a:rPr>
              <a:t> </a:t>
            </a:r>
            <a:r>
              <a:rPr lang="ru-RU" err="1">
                <a:ea typeface="+mn-lt"/>
                <a:cs typeface="+mn-lt"/>
              </a:rPr>
              <a:t>вдосконалення</a:t>
            </a:r>
            <a:r>
              <a:rPr lang="ru-RU" dirty="0">
                <a:ea typeface="+mn-lt"/>
                <a:cs typeface="+mn-lt"/>
              </a:rPr>
              <a:t> повинно </a:t>
            </a:r>
            <a:r>
              <a:rPr lang="ru-RU" err="1">
                <a:ea typeface="+mn-lt"/>
                <a:cs typeface="+mn-lt"/>
              </a:rPr>
              <a:t>йти</a:t>
            </a:r>
            <a:r>
              <a:rPr lang="ru-RU" dirty="0">
                <a:ea typeface="+mn-lt"/>
                <a:cs typeface="+mn-lt"/>
              </a:rPr>
              <a:t> по шляху </a:t>
            </a:r>
            <a:r>
              <a:rPr lang="ru-RU" err="1">
                <a:ea typeface="+mn-lt"/>
                <a:cs typeface="+mn-lt"/>
              </a:rPr>
              <a:t>збільшення</a:t>
            </a:r>
            <a:r>
              <a:rPr lang="ru-RU" dirty="0">
                <a:ea typeface="+mn-lt"/>
                <a:cs typeface="+mn-lt"/>
              </a:rPr>
              <a:t> </a:t>
            </a:r>
            <a:r>
              <a:rPr lang="ru-RU" err="1">
                <a:ea typeface="+mn-lt"/>
                <a:cs typeface="+mn-lt"/>
              </a:rPr>
              <a:t>абсолютних</a:t>
            </a:r>
            <a:r>
              <a:rPr lang="ru-RU" dirty="0">
                <a:ea typeface="+mn-lt"/>
                <a:cs typeface="+mn-lt"/>
              </a:rPr>
              <a:t> та </a:t>
            </a:r>
            <a:r>
              <a:rPr lang="ru-RU" err="1">
                <a:ea typeface="+mn-lt"/>
                <a:cs typeface="+mn-lt"/>
              </a:rPr>
              <a:t>відносних</a:t>
            </a:r>
            <a:r>
              <a:rPr lang="ru-RU" dirty="0">
                <a:ea typeface="+mn-lt"/>
                <a:cs typeface="+mn-lt"/>
              </a:rPr>
              <a:t> </a:t>
            </a:r>
            <a:r>
              <a:rPr lang="ru-RU" err="1">
                <a:ea typeface="+mn-lt"/>
                <a:cs typeface="+mn-lt"/>
              </a:rPr>
              <a:t>розмірів</a:t>
            </a:r>
            <a:r>
              <a:rPr lang="ru-RU" dirty="0">
                <a:ea typeface="+mn-lt"/>
                <a:cs typeface="+mn-lt"/>
              </a:rPr>
              <a:t> </a:t>
            </a:r>
            <a:r>
              <a:rPr lang="ru-RU" err="1">
                <a:ea typeface="+mn-lt"/>
                <a:cs typeface="+mn-lt"/>
              </a:rPr>
              <a:t>інвестування</a:t>
            </a:r>
            <a:r>
              <a:rPr lang="ru-RU" dirty="0">
                <a:ea typeface="+mn-lt"/>
                <a:cs typeface="+mn-lt"/>
              </a:rPr>
              <a:t> у </a:t>
            </a:r>
            <a:r>
              <a:rPr lang="ru-RU" err="1">
                <a:ea typeface="+mn-lt"/>
                <a:cs typeface="+mn-lt"/>
              </a:rPr>
              <a:t>розвиток</a:t>
            </a:r>
            <a:r>
              <a:rPr lang="ru-RU" dirty="0">
                <a:ea typeface="+mn-lt"/>
                <a:cs typeface="+mn-lt"/>
              </a:rPr>
              <a:t> </a:t>
            </a:r>
            <a:r>
              <a:rPr lang="ru-RU" err="1">
                <a:ea typeface="+mn-lt"/>
                <a:cs typeface="+mn-lt"/>
              </a:rPr>
              <a:t>пріоритетних</a:t>
            </a:r>
            <a:r>
              <a:rPr lang="ru-RU" dirty="0">
                <a:ea typeface="+mn-lt"/>
                <a:cs typeface="+mn-lt"/>
              </a:rPr>
              <a:t>, </a:t>
            </a:r>
            <a:r>
              <a:rPr lang="ru-RU" err="1">
                <a:ea typeface="+mn-lt"/>
                <a:cs typeface="+mn-lt"/>
              </a:rPr>
              <a:t>прогресивних</a:t>
            </a:r>
            <a:r>
              <a:rPr lang="ru-RU" dirty="0">
                <a:ea typeface="+mn-lt"/>
                <a:cs typeface="+mn-lt"/>
              </a:rPr>
              <a:t> </a:t>
            </a:r>
            <a:r>
              <a:rPr lang="ru-RU" err="1">
                <a:ea typeface="+mn-lt"/>
                <a:cs typeface="+mn-lt"/>
              </a:rPr>
              <a:t>галузей</a:t>
            </a:r>
            <a:r>
              <a:rPr lang="ru-RU" dirty="0">
                <a:ea typeface="+mn-lt"/>
                <a:cs typeface="+mn-lt"/>
              </a:rPr>
              <a:t>, </a:t>
            </a:r>
            <a:r>
              <a:rPr lang="ru-RU" err="1">
                <a:ea typeface="+mn-lt"/>
                <a:cs typeface="+mn-lt"/>
              </a:rPr>
              <a:t>від</a:t>
            </a:r>
            <a:r>
              <a:rPr lang="ru-RU" dirty="0">
                <a:ea typeface="+mn-lt"/>
                <a:cs typeface="+mn-lt"/>
              </a:rPr>
              <a:t> </a:t>
            </a:r>
            <a:r>
              <a:rPr lang="ru-RU" err="1">
                <a:ea typeface="+mn-lt"/>
                <a:cs typeface="+mn-lt"/>
              </a:rPr>
              <a:t>яких</a:t>
            </a:r>
            <a:r>
              <a:rPr lang="ru-RU" dirty="0">
                <a:ea typeface="+mn-lt"/>
                <a:cs typeface="+mn-lt"/>
              </a:rPr>
              <a:t> </a:t>
            </a:r>
            <a:r>
              <a:rPr lang="ru-RU" err="1">
                <a:ea typeface="+mn-lt"/>
                <a:cs typeface="+mn-lt"/>
              </a:rPr>
              <a:t>залежать</a:t>
            </a:r>
            <a:r>
              <a:rPr lang="ru-RU" dirty="0">
                <a:ea typeface="+mn-lt"/>
                <a:cs typeface="+mn-lt"/>
              </a:rPr>
              <a:t> </a:t>
            </a:r>
            <a:r>
              <a:rPr lang="ru-RU" err="1">
                <a:ea typeface="+mn-lt"/>
                <a:cs typeface="+mn-lt"/>
              </a:rPr>
              <a:t>темпи</a:t>
            </a:r>
            <a:r>
              <a:rPr lang="ru-RU" dirty="0">
                <a:ea typeface="+mn-lt"/>
                <a:cs typeface="+mn-lt"/>
              </a:rPr>
              <a:t> </a:t>
            </a:r>
            <a:r>
              <a:rPr lang="ru-RU" err="1">
                <a:ea typeface="+mn-lt"/>
                <a:cs typeface="+mn-lt"/>
              </a:rPr>
              <a:t>науково-технічного</a:t>
            </a:r>
            <a:r>
              <a:rPr lang="ru-RU" dirty="0">
                <a:ea typeface="+mn-lt"/>
                <a:cs typeface="+mn-lt"/>
              </a:rPr>
              <a:t> </a:t>
            </a:r>
            <a:r>
              <a:rPr lang="ru-RU" err="1">
                <a:ea typeface="+mn-lt"/>
                <a:cs typeface="+mn-lt"/>
              </a:rPr>
              <a:t>прогресу</a:t>
            </a:r>
            <a:r>
              <a:rPr lang="ru-RU" dirty="0">
                <a:ea typeface="+mn-lt"/>
                <a:cs typeface="+mn-lt"/>
              </a:rPr>
              <a:t>, </a:t>
            </a:r>
            <a:r>
              <a:rPr lang="ru-RU" err="1">
                <a:ea typeface="+mn-lt"/>
                <a:cs typeface="+mn-lt"/>
              </a:rPr>
              <a:t>використання</a:t>
            </a:r>
            <a:r>
              <a:rPr lang="ru-RU" dirty="0">
                <a:ea typeface="+mn-lt"/>
                <a:cs typeface="+mn-lt"/>
              </a:rPr>
              <a:t> </a:t>
            </a:r>
            <a:r>
              <a:rPr lang="ru-RU" err="1">
                <a:ea typeface="+mn-lt"/>
                <a:cs typeface="+mn-lt"/>
              </a:rPr>
              <a:t>економічного</a:t>
            </a:r>
            <a:r>
              <a:rPr lang="ru-RU" dirty="0">
                <a:ea typeface="+mn-lt"/>
                <a:cs typeface="+mn-lt"/>
              </a:rPr>
              <a:t> </a:t>
            </a:r>
            <a:r>
              <a:rPr lang="ru-RU" err="1">
                <a:ea typeface="+mn-lt"/>
                <a:cs typeface="+mn-lt"/>
              </a:rPr>
              <a:t>потенціалу</a:t>
            </a:r>
            <a:r>
              <a:rPr lang="ru-RU" dirty="0">
                <a:ea typeface="+mn-lt"/>
                <a:cs typeface="+mn-lt"/>
              </a:rPr>
              <a:t> </a:t>
            </a:r>
            <a:r>
              <a:rPr lang="ru-RU" err="1">
                <a:ea typeface="+mn-lt"/>
                <a:cs typeface="+mn-lt"/>
              </a:rPr>
              <a:t>держави</a:t>
            </a:r>
            <a:r>
              <a:rPr lang="ru-RU" dirty="0">
                <a:ea typeface="+mn-lt"/>
                <a:cs typeface="+mn-lt"/>
              </a:rPr>
              <a:t>, </a:t>
            </a:r>
            <a:r>
              <a:rPr lang="ru-RU" err="1">
                <a:ea typeface="+mn-lt"/>
                <a:cs typeface="+mn-lt"/>
              </a:rPr>
              <a:t>регіону</a:t>
            </a:r>
            <a:r>
              <a:rPr lang="ru-RU" dirty="0">
                <a:ea typeface="+mn-lt"/>
                <a:cs typeface="+mn-lt"/>
              </a:rPr>
              <a:t> </a:t>
            </a:r>
            <a:r>
              <a:rPr lang="ru-RU" err="1">
                <a:ea typeface="+mn-lt"/>
                <a:cs typeface="+mn-lt"/>
              </a:rPr>
              <a:t>тощо</a:t>
            </a:r>
            <a:endParaRPr lang="ru-RU">
              <a:ea typeface="+mn-lt"/>
              <a:cs typeface="+mn-lt"/>
            </a:endParaRPr>
          </a:p>
          <a:p>
            <a:pPr>
              <a:lnSpc>
                <a:spcPct val="90000"/>
              </a:lnSpc>
              <a:buClr>
                <a:srgbClr val="FFFFFF"/>
              </a:buClr>
            </a:pPr>
            <a:r>
              <a:rPr lang="ru-RU" b="1" i="1" err="1">
                <a:ea typeface="+mn-lt"/>
                <a:cs typeface="+mn-lt"/>
              </a:rPr>
              <a:t>територіальна</a:t>
            </a:r>
            <a:r>
              <a:rPr lang="ru-RU" b="1" i="1" dirty="0">
                <a:ea typeface="+mn-lt"/>
                <a:cs typeface="+mn-lt"/>
              </a:rPr>
              <a:t> - </a:t>
            </a:r>
            <a:r>
              <a:rPr lang="ru-RU" err="1">
                <a:ea typeface="+mn-lt"/>
                <a:cs typeface="+mn-lt"/>
              </a:rPr>
              <a:t>співвідношення</a:t>
            </a:r>
            <a:r>
              <a:rPr lang="ru-RU" dirty="0">
                <a:ea typeface="+mn-lt"/>
                <a:cs typeface="+mn-lt"/>
              </a:rPr>
              <a:t> </a:t>
            </a:r>
            <a:r>
              <a:rPr lang="ru-RU" err="1">
                <a:ea typeface="+mn-lt"/>
                <a:cs typeface="+mn-lt"/>
              </a:rPr>
              <a:t>їх</a:t>
            </a:r>
            <a:r>
              <a:rPr lang="ru-RU" dirty="0">
                <a:ea typeface="+mn-lt"/>
                <a:cs typeface="+mn-lt"/>
              </a:rPr>
              <a:t> </a:t>
            </a:r>
            <a:r>
              <a:rPr lang="ru-RU" err="1">
                <a:ea typeface="+mn-lt"/>
                <a:cs typeface="+mn-lt"/>
              </a:rPr>
              <a:t>розподілу</a:t>
            </a:r>
            <a:r>
              <a:rPr lang="ru-RU" dirty="0">
                <a:ea typeface="+mn-lt"/>
                <a:cs typeface="+mn-lt"/>
              </a:rPr>
              <a:t> за </a:t>
            </a:r>
            <a:r>
              <a:rPr lang="ru-RU" err="1">
                <a:ea typeface="+mn-lt"/>
                <a:cs typeface="+mn-lt"/>
              </a:rPr>
              <a:t>регіонами</a:t>
            </a:r>
            <a:r>
              <a:rPr lang="ru-RU" dirty="0">
                <a:ea typeface="+mn-lt"/>
                <a:cs typeface="+mn-lt"/>
              </a:rPr>
              <a:t> </a:t>
            </a:r>
            <a:r>
              <a:rPr lang="ru-RU" err="1">
                <a:ea typeface="+mn-lt"/>
                <a:cs typeface="+mn-lt"/>
              </a:rPr>
              <a:t>країни</a:t>
            </a:r>
            <a:r>
              <a:rPr lang="ru-RU" dirty="0">
                <a:ea typeface="+mn-lt"/>
                <a:cs typeface="+mn-lt"/>
              </a:rPr>
              <a:t>, областями; </a:t>
            </a:r>
            <a:r>
              <a:rPr lang="ru-RU" err="1">
                <a:ea typeface="+mn-lt"/>
                <a:cs typeface="+mn-lt"/>
              </a:rPr>
              <a:t>вдосконалення</a:t>
            </a:r>
            <a:r>
              <a:rPr lang="ru-RU" dirty="0">
                <a:ea typeface="+mn-lt"/>
                <a:cs typeface="+mn-lt"/>
              </a:rPr>
              <a:t> повинно </a:t>
            </a:r>
            <a:r>
              <a:rPr lang="ru-RU" err="1">
                <a:ea typeface="+mn-lt"/>
                <a:cs typeface="+mn-lt"/>
              </a:rPr>
              <a:t>йти</a:t>
            </a:r>
            <a:r>
              <a:rPr lang="ru-RU" dirty="0">
                <a:ea typeface="+mn-lt"/>
                <a:cs typeface="+mn-lt"/>
              </a:rPr>
              <a:t> по шляху </a:t>
            </a:r>
            <a:r>
              <a:rPr lang="ru-RU" err="1">
                <a:ea typeface="+mn-lt"/>
                <a:cs typeface="+mn-lt"/>
              </a:rPr>
              <a:t>усунення</a:t>
            </a:r>
            <a:r>
              <a:rPr lang="ru-RU" dirty="0">
                <a:ea typeface="+mn-lt"/>
                <a:cs typeface="+mn-lt"/>
              </a:rPr>
              <a:t> </a:t>
            </a:r>
            <a:r>
              <a:rPr lang="ru-RU" err="1">
                <a:ea typeface="+mn-lt"/>
                <a:cs typeface="+mn-lt"/>
              </a:rPr>
              <a:t>регіональних</a:t>
            </a:r>
            <a:r>
              <a:rPr lang="ru-RU" dirty="0">
                <a:ea typeface="+mn-lt"/>
                <a:cs typeface="+mn-lt"/>
              </a:rPr>
              <a:t> </a:t>
            </a:r>
            <a:r>
              <a:rPr lang="ru-RU" err="1">
                <a:ea typeface="+mn-lt"/>
                <a:cs typeface="+mn-lt"/>
              </a:rPr>
              <a:t>диспропорцій</a:t>
            </a:r>
            <a:r>
              <a:rPr lang="ru-RU" dirty="0">
                <a:ea typeface="+mn-lt"/>
                <a:cs typeface="+mn-lt"/>
              </a:rPr>
              <a:t> у </a:t>
            </a:r>
            <a:r>
              <a:rPr lang="ru-RU" err="1">
                <a:ea typeface="+mn-lt"/>
                <a:cs typeface="+mn-lt"/>
              </a:rPr>
              <a:t>залученні</a:t>
            </a:r>
            <a:r>
              <a:rPr lang="ru-RU" dirty="0">
                <a:ea typeface="+mn-lt"/>
                <a:cs typeface="+mn-lt"/>
              </a:rPr>
              <a:t> </a:t>
            </a:r>
            <a:r>
              <a:rPr lang="ru-RU" err="1">
                <a:ea typeface="+mn-lt"/>
                <a:cs typeface="+mn-lt"/>
              </a:rPr>
              <a:t>інвестиційних</a:t>
            </a:r>
            <a:r>
              <a:rPr lang="ru-RU" dirty="0">
                <a:ea typeface="+mn-lt"/>
                <a:cs typeface="+mn-lt"/>
              </a:rPr>
              <a:t> </a:t>
            </a:r>
            <a:r>
              <a:rPr lang="ru-RU" err="1">
                <a:ea typeface="+mn-lt"/>
                <a:cs typeface="+mn-lt"/>
              </a:rPr>
              <a:t>ресурсів</a:t>
            </a:r>
            <a:endParaRPr lang="ru-RU">
              <a:cs typeface="Calibri"/>
            </a:endParaRPr>
          </a:p>
          <a:p>
            <a:pPr>
              <a:lnSpc>
                <a:spcPct val="90000"/>
              </a:lnSpc>
              <a:buClr>
                <a:srgbClr val="FFFFFF"/>
              </a:buClr>
            </a:pPr>
            <a:r>
              <a:rPr lang="ru-RU" b="1" i="1" err="1">
                <a:ea typeface="+mn-lt"/>
                <a:cs typeface="+mn-lt"/>
              </a:rPr>
              <a:t>технологічна</a:t>
            </a:r>
            <a:r>
              <a:rPr lang="ru-RU" b="1" i="1" dirty="0">
                <a:ea typeface="+mn-lt"/>
                <a:cs typeface="+mn-lt"/>
              </a:rPr>
              <a:t> - </a:t>
            </a:r>
            <a:r>
              <a:rPr lang="ru-RU" err="1">
                <a:ea typeface="+mn-lt"/>
                <a:cs typeface="+mn-lt"/>
              </a:rPr>
              <a:t>співвідношення</a:t>
            </a:r>
            <a:r>
              <a:rPr lang="ru-RU" dirty="0">
                <a:ea typeface="+mn-lt"/>
                <a:cs typeface="+mn-lt"/>
              </a:rPr>
              <a:t> </a:t>
            </a:r>
            <a:r>
              <a:rPr lang="ru-RU" err="1">
                <a:ea typeface="+mn-lt"/>
                <a:cs typeface="+mn-lt"/>
              </a:rPr>
              <a:t>між</a:t>
            </a:r>
            <a:r>
              <a:rPr lang="ru-RU" dirty="0">
                <a:ea typeface="+mn-lt"/>
                <a:cs typeface="+mn-lt"/>
              </a:rPr>
              <a:t> </a:t>
            </a:r>
            <a:r>
              <a:rPr lang="ru-RU" err="1">
                <a:ea typeface="+mn-lt"/>
                <a:cs typeface="+mn-lt"/>
              </a:rPr>
              <a:t>інвестиціями</a:t>
            </a:r>
            <a:r>
              <a:rPr lang="ru-RU" dirty="0">
                <a:ea typeface="+mn-lt"/>
                <a:cs typeface="+mn-lt"/>
              </a:rPr>
              <a:t> на </a:t>
            </a:r>
            <a:r>
              <a:rPr lang="ru-RU" err="1">
                <a:ea typeface="+mn-lt"/>
                <a:cs typeface="+mn-lt"/>
              </a:rPr>
              <a:t>будівельно-монтажні</a:t>
            </a:r>
            <a:r>
              <a:rPr lang="ru-RU" dirty="0">
                <a:ea typeface="+mn-lt"/>
                <a:cs typeface="+mn-lt"/>
              </a:rPr>
              <a:t> </a:t>
            </a:r>
            <a:r>
              <a:rPr lang="ru-RU" err="1">
                <a:ea typeface="+mn-lt"/>
                <a:cs typeface="+mn-lt"/>
              </a:rPr>
              <a:t>роботи</a:t>
            </a:r>
            <a:r>
              <a:rPr lang="ru-RU" dirty="0">
                <a:ea typeface="+mn-lt"/>
                <a:cs typeface="+mn-lt"/>
              </a:rPr>
              <a:t>, </a:t>
            </a:r>
            <a:r>
              <a:rPr lang="ru-RU" err="1">
                <a:ea typeface="+mn-lt"/>
                <a:cs typeface="+mn-lt"/>
              </a:rPr>
              <a:t>придбання</a:t>
            </a:r>
            <a:r>
              <a:rPr lang="ru-RU" dirty="0">
                <a:ea typeface="+mn-lt"/>
                <a:cs typeface="+mn-lt"/>
              </a:rPr>
              <a:t> </a:t>
            </a:r>
            <a:r>
              <a:rPr lang="ru-RU" err="1">
                <a:ea typeface="+mn-lt"/>
                <a:cs typeface="+mn-lt"/>
              </a:rPr>
              <a:t>обладнання</a:t>
            </a:r>
            <a:r>
              <a:rPr lang="ru-RU" dirty="0">
                <a:ea typeface="+mn-lt"/>
                <a:cs typeface="+mn-lt"/>
              </a:rPr>
              <a:t> та </a:t>
            </a:r>
            <a:r>
              <a:rPr lang="ru-RU" err="1">
                <a:ea typeface="+mn-lt"/>
                <a:cs typeface="+mn-lt"/>
              </a:rPr>
              <a:t>іншими</a:t>
            </a:r>
            <a:r>
              <a:rPr lang="ru-RU" dirty="0">
                <a:ea typeface="+mn-lt"/>
                <a:cs typeface="+mn-lt"/>
              </a:rPr>
              <a:t> </a:t>
            </a:r>
            <a:r>
              <a:rPr lang="ru-RU" err="1">
                <a:ea typeface="+mn-lt"/>
                <a:cs typeface="+mn-lt"/>
              </a:rPr>
              <a:t>витратами</a:t>
            </a:r>
            <a:r>
              <a:rPr lang="ru-RU" dirty="0">
                <a:ea typeface="+mn-lt"/>
                <a:cs typeface="+mn-lt"/>
              </a:rPr>
              <a:t>; </a:t>
            </a:r>
            <a:r>
              <a:rPr lang="ru-RU" err="1">
                <a:ea typeface="+mn-lt"/>
                <a:cs typeface="+mn-lt"/>
              </a:rPr>
              <a:t>вдосконалення</a:t>
            </a:r>
            <a:r>
              <a:rPr lang="ru-RU" dirty="0">
                <a:ea typeface="+mn-lt"/>
                <a:cs typeface="+mn-lt"/>
              </a:rPr>
              <a:t> </a:t>
            </a:r>
            <a:r>
              <a:rPr lang="ru-RU" err="1">
                <a:ea typeface="+mn-lt"/>
                <a:cs typeface="+mn-lt"/>
              </a:rPr>
              <a:t>має</a:t>
            </a:r>
            <a:r>
              <a:rPr lang="ru-RU" dirty="0">
                <a:ea typeface="+mn-lt"/>
                <a:cs typeface="+mn-lt"/>
              </a:rPr>
              <a:t> </a:t>
            </a:r>
            <a:r>
              <a:rPr lang="ru-RU" err="1">
                <a:ea typeface="+mn-lt"/>
                <a:cs typeface="+mn-lt"/>
              </a:rPr>
              <a:t>йти</a:t>
            </a:r>
            <a:r>
              <a:rPr lang="ru-RU" dirty="0">
                <a:ea typeface="+mn-lt"/>
                <a:cs typeface="+mn-lt"/>
              </a:rPr>
              <a:t> у </a:t>
            </a:r>
            <a:r>
              <a:rPr lang="ru-RU" err="1">
                <a:ea typeface="+mn-lt"/>
                <a:cs typeface="+mn-lt"/>
              </a:rPr>
              <a:t>напрямку</a:t>
            </a:r>
            <a:r>
              <a:rPr lang="ru-RU" dirty="0">
                <a:ea typeface="+mn-lt"/>
                <a:cs typeface="+mn-lt"/>
              </a:rPr>
              <a:t> </a:t>
            </a:r>
            <a:r>
              <a:rPr lang="ru-RU" err="1">
                <a:ea typeface="+mn-lt"/>
                <a:cs typeface="+mn-lt"/>
              </a:rPr>
              <a:t>збільшення</a:t>
            </a:r>
            <a:r>
              <a:rPr lang="ru-RU" dirty="0">
                <a:ea typeface="+mn-lt"/>
                <a:cs typeface="+mn-lt"/>
              </a:rPr>
              <a:t> </a:t>
            </a:r>
            <a:r>
              <a:rPr lang="ru-RU" err="1">
                <a:ea typeface="+mn-lt"/>
                <a:cs typeface="+mn-lt"/>
              </a:rPr>
              <a:t>частки</a:t>
            </a:r>
            <a:r>
              <a:rPr lang="ru-RU" dirty="0">
                <a:ea typeface="+mn-lt"/>
                <a:cs typeface="+mn-lt"/>
              </a:rPr>
              <a:t> </a:t>
            </a:r>
            <a:r>
              <a:rPr lang="ru-RU" err="1">
                <a:ea typeface="+mn-lt"/>
                <a:cs typeface="+mn-lt"/>
              </a:rPr>
              <a:t>витрат</a:t>
            </a:r>
            <a:r>
              <a:rPr lang="ru-RU" dirty="0">
                <a:ea typeface="+mn-lt"/>
                <a:cs typeface="+mn-lt"/>
              </a:rPr>
              <a:t> на </a:t>
            </a:r>
            <a:r>
              <a:rPr lang="ru-RU" err="1">
                <a:ea typeface="+mn-lt"/>
                <a:cs typeface="+mn-lt"/>
              </a:rPr>
              <a:t>елементи</a:t>
            </a:r>
            <a:r>
              <a:rPr lang="ru-RU" dirty="0">
                <a:ea typeface="+mn-lt"/>
                <a:cs typeface="+mn-lt"/>
              </a:rPr>
              <a:t> </a:t>
            </a:r>
            <a:r>
              <a:rPr lang="ru-RU" err="1">
                <a:ea typeface="+mn-lt"/>
                <a:cs typeface="+mn-lt"/>
              </a:rPr>
              <a:t>активної</a:t>
            </a:r>
            <a:r>
              <a:rPr lang="ru-RU" dirty="0">
                <a:ea typeface="+mn-lt"/>
                <a:cs typeface="+mn-lt"/>
              </a:rPr>
              <a:t> </a:t>
            </a:r>
            <a:r>
              <a:rPr lang="ru-RU" err="1">
                <a:ea typeface="+mn-lt"/>
                <a:cs typeface="+mn-lt"/>
              </a:rPr>
              <a:t>частини</a:t>
            </a:r>
            <a:r>
              <a:rPr lang="ru-RU" dirty="0">
                <a:ea typeface="+mn-lt"/>
                <a:cs typeface="+mn-lt"/>
              </a:rPr>
              <a:t> </a:t>
            </a:r>
            <a:r>
              <a:rPr lang="ru-RU" err="1">
                <a:ea typeface="+mn-lt"/>
                <a:cs typeface="+mn-lt"/>
              </a:rPr>
              <a:t>основних</a:t>
            </a:r>
            <a:r>
              <a:rPr lang="ru-RU" dirty="0">
                <a:ea typeface="+mn-lt"/>
                <a:cs typeface="+mn-lt"/>
              </a:rPr>
              <a:t> </a:t>
            </a:r>
            <a:r>
              <a:rPr lang="ru-RU" err="1">
                <a:ea typeface="+mn-lt"/>
                <a:cs typeface="+mn-lt"/>
              </a:rPr>
              <a:t>фондів</a:t>
            </a:r>
            <a:endParaRPr lang="ru-RU">
              <a:cs typeface="Calibri"/>
            </a:endParaRPr>
          </a:p>
          <a:p>
            <a:pPr>
              <a:lnSpc>
                <a:spcPct val="90000"/>
              </a:lnSpc>
              <a:buClr>
                <a:srgbClr val="FFFFFF"/>
              </a:buClr>
            </a:pPr>
            <a:r>
              <a:rPr lang="ru-RU" b="1" i="1" err="1">
                <a:ea typeface="+mn-lt"/>
                <a:cs typeface="+mn-lt"/>
              </a:rPr>
              <a:t>відтворювальна</a:t>
            </a:r>
            <a:r>
              <a:rPr lang="ru-RU" b="1" i="1" dirty="0">
                <a:ea typeface="+mn-lt"/>
                <a:cs typeface="+mn-lt"/>
              </a:rPr>
              <a:t> </a:t>
            </a:r>
            <a:r>
              <a:rPr lang="ru-RU" b="1" dirty="0">
                <a:ea typeface="+mn-lt"/>
                <a:cs typeface="+mn-lt"/>
              </a:rPr>
              <a:t>- </a:t>
            </a:r>
            <a:r>
              <a:rPr lang="ru-RU" err="1">
                <a:ea typeface="+mn-lt"/>
                <a:cs typeface="+mn-lt"/>
              </a:rPr>
              <a:t>співвідношення</a:t>
            </a:r>
            <a:r>
              <a:rPr lang="ru-RU" dirty="0">
                <a:ea typeface="+mn-lt"/>
                <a:cs typeface="+mn-lt"/>
              </a:rPr>
              <a:t> </a:t>
            </a:r>
            <a:r>
              <a:rPr lang="ru-RU" err="1">
                <a:ea typeface="+mn-lt"/>
                <a:cs typeface="+mn-lt"/>
              </a:rPr>
              <a:t>між</a:t>
            </a:r>
            <a:r>
              <a:rPr lang="ru-RU" dirty="0">
                <a:ea typeface="+mn-lt"/>
                <a:cs typeface="+mn-lt"/>
              </a:rPr>
              <a:t> </a:t>
            </a:r>
            <a:r>
              <a:rPr lang="ru-RU" err="1">
                <a:ea typeface="+mn-lt"/>
                <a:cs typeface="+mn-lt"/>
              </a:rPr>
              <a:t>довгостроковими</a:t>
            </a:r>
            <a:r>
              <a:rPr lang="ru-RU" dirty="0">
                <a:ea typeface="+mn-lt"/>
                <a:cs typeface="+mn-lt"/>
              </a:rPr>
              <a:t> </a:t>
            </a:r>
            <a:r>
              <a:rPr lang="ru-RU" err="1">
                <a:ea typeface="+mn-lt"/>
                <a:cs typeface="+mn-lt"/>
              </a:rPr>
              <a:t>витратами</a:t>
            </a:r>
            <a:r>
              <a:rPr lang="ru-RU" dirty="0">
                <a:ea typeface="+mn-lt"/>
                <a:cs typeface="+mn-lt"/>
              </a:rPr>
              <a:t> на </a:t>
            </a:r>
            <a:r>
              <a:rPr lang="ru-RU" err="1">
                <a:ea typeface="+mn-lt"/>
                <a:cs typeface="+mn-lt"/>
              </a:rPr>
              <a:t>нове</a:t>
            </a:r>
            <a:r>
              <a:rPr lang="ru-RU" dirty="0">
                <a:ea typeface="+mn-lt"/>
                <a:cs typeface="+mn-lt"/>
              </a:rPr>
              <a:t> </a:t>
            </a:r>
            <a:r>
              <a:rPr lang="ru-RU" err="1">
                <a:ea typeface="+mn-lt"/>
                <a:cs typeface="+mn-lt"/>
              </a:rPr>
              <a:t>будівництво</a:t>
            </a:r>
            <a:r>
              <a:rPr lang="ru-RU" dirty="0">
                <a:ea typeface="+mn-lt"/>
                <a:cs typeface="+mn-lt"/>
              </a:rPr>
              <a:t>, </a:t>
            </a:r>
            <a:r>
              <a:rPr lang="ru-RU" err="1">
                <a:ea typeface="+mn-lt"/>
                <a:cs typeface="+mn-lt"/>
              </a:rPr>
              <a:t>розширення</a:t>
            </a:r>
            <a:r>
              <a:rPr lang="ru-RU" dirty="0">
                <a:ea typeface="+mn-lt"/>
                <a:cs typeface="+mn-lt"/>
              </a:rPr>
              <a:t>, </a:t>
            </a:r>
            <a:r>
              <a:rPr lang="ru-RU" err="1">
                <a:ea typeface="+mn-lt"/>
                <a:cs typeface="+mn-lt"/>
              </a:rPr>
              <a:t>реконструкцію</a:t>
            </a:r>
            <a:r>
              <a:rPr lang="ru-RU" dirty="0">
                <a:ea typeface="+mn-lt"/>
                <a:cs typeface="+mn-lt"/>
              </a:rPr>
              <a:t> і </a:t>
            </a:r>
            <a:r>
              <a:rPr lang="ru-RU" err="1">
                <a:ea typeface="+mn-lt"/>
                <a:cs typeface="+mn-lt"/>
              </a:rPr>
              <a:t>технічне</a:t>
            </a:r>
            <a:r>
              <a:rPr lang="ru-RU" dirty="0">
                <a:ea typeface="+mn-lt"/>
                <a:cs typeface="+mn-lt"/>
              </a:rPr>
              <a:t> </a:t>
            </a:r>
            <a:r>
              <a:rPr lang="ru-RU" err="1">
                <a:ea typeface="+mn-lt"/>
                <a:cs typeface="+mn-lt"/>
              </a:rPr>
              <a:t>переоснащення</a:t>
            </a:r>
            <a:r>
              <a:rPr lang="ru-RU" dirty="0">
                <a:ea typeface="+mn-lt"/>
                <a:cs typeface="+mn-lt"/>
              </a:rPr>
              <a:t> </a:t>
            </a:r>
            <a:r>
              <a:rPr lang="ru-RU" err="1">
                <a:ea typeface="+mn-lt"/>
                <a:cs typeface="+mn-lt"/>
              </a:rPr>
              <a:t>підприємств</a:t>
            </a:r>
            <a:r>
              <a:rPr lang="ru-RU" dirty="0">
                <a:ea typeface="+mn-lt"/>
                <a:cs typeface="+mn-lt"/>
              </a:rPr>
              <a:t>, </a:t>
            </a:r>
            <a:r>
              <a:rPr lang="ru-RU" err="1">
                <a:ea typeface="+mn-lt"/>
                <a:cs typeface="+mn-lt"/>
              </a:rPr>
              <a:t>тобто</a:t>
            </a:r>
            <a:r>
              <a:rPr lang="ru-RU" dirty="0">
                <a:ea typeface="+mn-lt"/>
                <a:cs typeface="+mn-lt"/>
              </a:rPr>
              <a:t> формами </a:t>
            </a:r>
            <a:r>
              <a:rPr lang="ru-RU" err="1">
                <a:ea typeface="+mn-lt"/>
                <a:cs typeface="+mn-lt"/>
              </a:rPr>
              <a:t>відтворення</a:t>
            </a:r>
            <a:r>
              <a:rPr lang="ru-RU" dirty="0">
                <a:ea typeface="+mn-lt"/>
                <a:cs typeface="+mn-lt"/>
              </a:rPr>
              <a:t> </a:t>
            </a:r>
            <a:r>
              <a:rPr lang="ru-RU" err="1">
                <a:ea typeface="+mn-lt"/>
                <a:cs typeface="+mn-lt"/>
              </a:rPr>
              <a:t>їх</a:t>
            </a:r>
            <a:r>
              <a:rPr lang="ru-RU" dirty="0">
                <a:ea typeface="+mn-lt"/>
                <a:cs typeface="+mn-lt"/>
              </a:rPr>
              <a:t> </a:t>
            </a:r>
            <a:r>
              <a:rPr lang="ru-RU" err="1">
                <a:ea typeface="+mn-lt"/>
                <a:cs typeface="+mn-lt"/>
              </a:rPr>
              <a:t>основних</a:t>
            </a:r>
            <a:r>
              <a:rPr lang="ru-RU" dirty="0">
                <a:ea typeface="+mn-lt"/>
                <a:cs typeface="+mn-lt"/>
              </a:rPr>
              <a:t> </a:t>
            </a:r>
            <a:r>
              <a:rPr lang="ru-RU" err="1">
                <a:ea typeface="+mn-lt"/>
                <a:cs typeface="+mn-lt"/>
              </a:rPr>
              <a:t>фондів</a:t>
            </a:r>
            <a:r>
              <a:rPr lang="ru-RU" dirty="0">
                <a:ea typeface="+mn-lt"/>
                <a:cs typeface="+mn-lt"/>
              </a:rPr>
              <a:t>; </a:t>
            </a:r>
            <a:r>
              <a:rPr lang="ru-RU" err="1">
                <a:ea typeface="+mn-lt"/>
                <a:cs typeface="+mn-lt"/>
              </a:rPr>
              <a:t>тенденція</a:t>
            </a:r>
            <a:r>
              <a:rPr lang="ru-RU" dirty="0">
                <a:ea typeface="+mn-lt"/>
                <a:cs typeface="+mn-lt"/>
              </a:rPr>
              <a:t> </a:t>
            </a:r>
            <a:r>
              <a:rPr lang="ru-RU" err="1">
                <a:ea typeface="+mn-lt"/>
                <a:cs typeface="+mn-lt"/>
              </a:rPr>
              <a:t>зміни</a:t>
            </a:r>
            <a:r>
              <a:rPr lang="ru-RU" dirty="0">
                <a:ea typeface="+mn-lt"/>
                <a:cs typeface="+mn-lt"/>
              </a:rPr>
              <a:t> </a:t>
            </a:r>
            <a:r>
              <a:rPr lang="ru-RU" err="1">
                <a:ea typeface="+mn-lt"/>
                <a:cs typeface="+mn-lt"/>
              </a:rPr>
              <a:t>цієї</a:t>
            </a:r>
            <a:r>
              <a:rPr lang="ru-RU" dirty="0">
                <a:ea typeface="+mn-lt"/>
                <a:cs typeface="+mn-lt"/>
              </a:rPr>
              <a:t> </a:t>
            </a:r>
            <a:r>
              <a:rPr lang="ru-RU" err="1">
                <a:ea typeface="+mn-lt"/>
                <a:cs typeface="+mn-lt"/>
              </a:rPr>
              <a:t>структури</a:t>
            </a:r>
            <a:r>
              <a:rPr lang="ru-RU" dirty="0">
                <a:ea typeface="+mn-lt"/>
                <a:cs typeface="+mn-lt"/>
              </a:rPr>
              <a:t> </a:t>
            </a:r>
            <a:r>
              <a:rPr lang="ru-RU" err="1">
                <a:ea typeface="+mn-lt"/>
                <a:cs typeface="+mn-lt"/>
              </a:rPr>
              <a:t>полягає</a:t>
            </a:r>
            <a:r>
              <a:rPr lang="ru-RU" dirty="0">
                <a:ea typeface="+mn-lt"/>
                <a:cs typeface="+mn-lt"/>
              </a:rPr>
              <a:t> у </a:t>
            </a:r>
            <a:r>
              <a:rPr lang="ru-RU" err="1">
                <a:ea typeface="+mn-lt"/>
                <a:cs typeface="+mn-lt"/>
              </a:rPr>
              <a:t>збільшення</a:t>
            </a:r>
            <a:r>
              <a:rPr lang="ru-RU" dirty="0">
                <a:ea typeface="+mn-lt"/>
                <a:cs typeface="+mn-lt"/>
              </a:rPr>
              <a:t> </a:t>
            </a:r>
            <a:r>
              <a:rPr lang="ru-RU" err="1">
                <a:ea typeface="+mn-lt"/>
                <a:cs typeface="+mn-lt"/>
              </a:rPr>
              <a:t>частки</a:t>
            </a:r>
            <a:r>
              <a:rPr lang="ru-RU" dirty="0">
                <a:ea typeface="+mn-lt"/>
                <a:cs typeface="+mn-lt"/>
              </a:rPr>
              <a:t> </a:t>
            </a:r>
            <a:r>
              <a:rPr lang="ru-RU" err="1">
                <a:ea typeface="+mn-lt"/>
                <a:cs typeface="+mn-lt"/>
              </a:rPr>
              <a:t>витрат</a:t>
            </a:r>
            <a:r>
              <a:rPr lang="ru-RU" dirty="0">
                <a:ea typeface="+mn-lt"/>
                <a:cs typeface="+mn-lt"/>
              </a:rPr>
              <a:t> на </a:t>
            </a:r>
            <a:r>
              <a:rPr lang="ru-RU" err="1">
                <a:ea typeface="+mn-lt"/>
                <a:cs typeface="+mn-lt"/>
              </a:rPr>
              <a:t>технічне</a:t>
            </a:r>
            <a:r>
              <a:rPr lang="ru-RU" dirty="0">
                <a:ea typeface="+mn-lt"/>
                <a:cs typeface="+mn-lt"/>
              </a:rPr>
              <a:t> </a:t>
            </a:r>
            <a:r>
              <a:rPr lang="ru-RU" err="1">
                <a:ea typeface="+mn-lt"/>
                <a:cs typeface="+mn-lt"/>
              </a:rPr>
              <a:t>переоснащення</a:t>
            </a:r>
            <a:r>
              <a:rPr lang="ru-RU" dirty="0">
                <a:ea typeface="+mn-lt"/>
                <a:cs typeface="+mn-lt"/>
              </a:rPr>
              <a:t> та </a:t>
            </a:r>
            <a:r>
              <a:rPr lang="ru-RU" err="1">
                <a:ea typeface="+mn-lt"/>
                <a:cs typeface="+mn-lt"/>
              </a:rPr>
              <a:t>реконструкцію</a:t>
            </a:r>
            <a:r>
              <a:rPr lang="ru-RU" dirty="0">
                <a:ea typeface="+mn-lt"/>
                <a:cs typeface="+mn-lt"/>
              </a:rPr>
              <a:t> </a:t>
            </a:r>
            <a:r>
              <a:rPr lang="ru-RU" err="1">
                <a:ea typeface="+mn-lt"/>
                <a:cs typeface="+mn-lt"/>
              </a:rPr>
              <a:t>діючих</a:t>
            </a:r>
            <a:r>
              <a:rPr lang="ru-RU" dirty="0">
                <a:ea typeface="+mn-lt"/>
                <a:cs typeface="+mn-lt"/>
              </a:rPr>
              <a:t> </a:t>
            </a:r>
            <a:r>
              <a:rPr lang="ru-RU" err="1">
                <a:ea typeface="+mn-lt"/>
                <a:cs typeface="+mn-lt"/>
              </a:rPr>
              <a:t>підприємств</a:t>
            </a:r>
            <a:endParaRPr lang="ru-RU">
              <a:cs typeface="Calibri"/>
            </a:endParaRPr>
          </a:p>
          <a:p>
            <a:pPr>
              <a:lnSpc>
                <a:spcPct val="90000"/>
              </a:lnSpc>
              <a:buClr>
                <a:srgbClr val="FFFFFF"/>
              </a:buClr>
            </a:pPr>
            <a:r>
              <a:rPr lang="ru-RU" b="1" i="1" dirty="0">
                <a:ea typeface="+mn-lt"/>
                <a:cs typeface="+mn-lt"/>
              </a:rPr>
              <a:t>структура за формами </a:t>
            </a:r>
            <a:r>
              <a:rPr lang="ru-RU" b="1" i="1" err="1">
                <a:ea typeface="+mn-lt"/>
                <a:cs typeface="+mn-lt"/>
              </a:rPr>
              <a:t>власності</a:t>
            </a:r>
            <a:r>
              <a:rPr lang="ru-RU" b="1" i="1" dirty="0">
                <a:ea typeface="+mn-lt"/>
                <a:cs typeface="+mn-lt"/>
              </a:rPr>
              <a:t> </a:t>
            </a:r>
            <a:r>
              <a:rPr lang="ru-RU" dirty="0">
                <a:ea typeface="+mn-lt"/>
                <a:cs typeface="+mn-lt"/>
              </a:rPr>
              <a:t>- </a:t>
            </a:r>
            <a:r>
              <a:rPr lang="ru-RU" err="1">
                <a:ea typeface="+mn-lt"/>
                <a:cs typeface="+mn-lt"/>
              </a:rPr>
              <a:t>співвідношення</a:t>
            </a:r>
            <a:r>
              <a:rPr lang="ru-RU" dirty="0">
                <a:ea typeface="+mn-lt"/>
                <a:cs typeface="+mn-lt"/>
              </a:rPr>
              <a:t> </a:t>
            </a:r>
            <a:r>
              <a:rPr lang="ru-RU" err="1">
                <a:ea typeface="+mn-lt"/>
                <a:cs typeface="+mn-lt"/>
              </a:rPr>
              <a:t>між</a:t>
            </a:r>
            <a:r>
              <a:rPr lang="ru-RU" dirty="0">
                <a:ea typeface="+mn-lt"/>
                <a:cs typeface="+mn-lt"/>
              </a:rPr>
              <a:t> </a:t>
            </a:r>
            <a:r>
              <a:rPr lang="ru-RU" err="1">
                <a:ea typeface="+mn-lt"/>
                <a:cs typeface="+mn-lt"/>
              </a:rPr>
              <a:t>приватними</a:t>
            </a:r>
            <a:r>
              <a:rPr lang="ru-RU" dirty="0">
                <a:ea typeface="+mn-lt"/>
                <a:cs typeface="+mn-lt"/>
              </a:rPr>
              <a:t>, </a:t>
            </a:r>
            <a:r>
              <a:rPr lang="ru-RU" err="1">
                <a:ea typeface="+mn-lt"/>
                <a:cs typeface="+mn-lt"/>
              </a:rPr>
              <a:t>державними</a:t>
            </a:r>
            <a:r>
              <a:rPr lang="ru-RU" dirty="0">
                <a:ea typeface="+mn-lt"/>
                <a:cs typeface="+mn-lt"/>
              </a:rPr>
              <a:t>, </a:t>
            </a:r>
            <a:r>
              <a:rPr lang="ru-RU" err="1">
                <a:ea typeface="+mn-lt"/>
                <a:cs typeface="+mn-lt"/>
              </a:rPr>
              <a:t>іноземними</a:t>
            </a:r>
            <a:r>
              <a:rPr lang="ru-RU" dirty="0">
                <a:ea typeface="+mn-lt"/>
                <a:cs typeface="+mn-lt"/>
              </a:rPr>
              <a:t> та </a:t>
            </a:r>
            <a:r>
              <a:rPr lang="ru-RU" err="1">
                <a:ea typeface="+mn-lt"/>
                <a:cs typeface="+mn-lt"/>
              </a:rPr>
              <a:t>іншими</a:t>
            </a:r>
            <a:r>
              <a:rPr lang="ru-RU" dirty="0">
                <a:ea typeface="+mn-lt"/>
                <a:cs typeface="+mn-lt"/>
              </a:rPr>
              <a:t> видами </a:t>
            </a:r>
            <a:r>
              <a:rPr lang="ru-RU" err="1">
                <a:ea typeface="+mn-lt"/>
                <a:cs typeface="+mn-lt"/>
              </a:rPr>
              <a:t>інвестицій</a:t>
            </a:r>
            <a:r>
              <a:rPr lang="ru-RU" dirty="0">
                <a:ea typeface="+mn-lt"/>
                <a:cs typeface="+mn-lt"/>
              </a:rPr>
              <a:t>; </a:t>
            </a:r>
            <a:r>
              <a:rPr lang="ru-RU" err="1">
                <a:ea typeface="+mn-lt"/>
                <a:cs typeface="+mn-lt"/>
              </a:rPr>
              <a:t>бажаним</a:t>
            </a:r>
            <a:r>
              <a:rPr lang="ru-RU" dirty="0">
                <a:ea typeface="+mn-lt"/>
                <a:cs typeface="+mn-lt"/>
              </a:rPr>
              <a:t> </a:t>
            </a:r>
            <a:r>
              <a:rPr lang="ru-RU" err="1">
                <a:ea typeface="+mn-lt"/>
                <a:cs typeface="+mn-lt"/>
              </a:rPr>
              <a:t>було</a:t>
            </a:r>
            <a:r>
              <a:rPr lang="ru-RU" dirty="0">
                <a:ea typeface="+mn-lt"/>
                <a:cs typeface="+mn-lt"/>
              </a:rPr>
              <a:t> б </a:t>
            </a:r>
            <a:r>
              <a:rPr lang="ru-RU" err="1">
                <a:ea typeface="+mn-lt"/>
                <a:cs typeface="+mn-lt"/>
              </a:rPr>
              <a:t>збільшення</a:t>
            </a:r>
            <a:r>
              <a:rPr lang="ru-RU" dirty="0">
                <a:ea typeface="+mn-lt"/>
                <a:cs typeface="+mn-lt"/>
              </a:rPr>
              <a:t> </a:t>
            </a:r>
            <a:r>
              <a:rPr lang="ru-RU" err="1">
                <a:ea typeface="+mn-lt"/>
                <a:cs typeface="+mn-lt"/>
              </a:rPr>
              <a:t>частки</a:t>
            </a:r>
            <a:r>
              <a:rPr lang="ru-RU" dirty="0">
                <a:ea typeface="+mn-lt"/>
                <a:cs typeface="+mn-lt"/>
              </a:rPr>
              <a:t> приватного </a:t>
            </a:r>
            <a:r>
              <a:rPr lang="ru-RU" err="1">
                <a:ea typeface="+mn-lt"/>
                <a:cs typeface="+mn-lt"/>
              </a:rPr>
              <a:t>вітчизняного</a:t>
            </a:r>
            <a:r>
              <a:rPr lang="ru-RU" dirty="0">
                <a:ea typeface="+mn-lt"/>
                <a:cs typeface="+mn-lt"/>
              </a:rPr>
              <a:t> та </a:t>
            </a:r>
            <a:r>
              <a:rPr lang="ru-RU" err="1">
                <a:ea typeface="+mn-lt"/>
                <a:cs typeface="+mn-lt"/>
              </a:rPr>
              <a:t>іноземного</a:t>
            </a:r>
            <a:r>
              <a:rPr lang="ru-RU" dirty="0">
                <a:ea typeface="+mn-lt"/>
                <a:cs typeface="+mn-lt"/>
              </a:rPr>
              <a:t> </a:t>
            </a:r>
            <a:r>
              <a:rPr lang="ru-RU" err="1">
                <a:ea typeface="+mn-lt"/>
                <a:cs typeface="+mn-lt"/>
              </a:rPr>
              <a:t>капіталу</a:t>
            </a:r>
            <a:r>
              <a:rPr lang="ru-RU" dirty="0">
                <a:ea typeface="+mn-lt"/>
                <a:cs typeface="+mn-lt"/>
              </a:rPr>
              <a:t> в </a:t>
            </a:r>
            <a:r>
              <a:rPr lang="ru-RU" err="1">
                <a:ea typeface="+mn-lt"/>
                <a:cs typeface="+mn-lt"/>
              </a:rPr>
              <a:t>загальній</a:t>
            </a:r>
            <a:r>
              <a:rPr lang="ru-RU" dirty="0">
                <a:ea typeface="+mn-lt"/>
                <a:cs typeface="+mn-lt"/>
              </a:rPr>
              <a:t> </a:t>
            </a:r>
            <a:r>
              <a:rPr lang="ru-RU" err="1">
                <a:ea typeface="+mn-lt"/>
                <a:cs typeface="+mn-lt"/>
              </a:rPr>
              <a:t>структурі</a:t>
            </a:r>
            <a:r>
              <a:rPr lang="ru-RU" dirty="0">
                <a:ea typeface="+mn-lt"/>
                <a:cs typeface="+mn-lt"/>
              </a:rPr>
              <a:t> </a:t>
            </a:r>
            <a:r>
              <a:rPr lang="ru-RU" err="1">
                <a:ea typeface="+mn-lt"/>
                <a:cs typeface="+mn-lt"/>
              </a:rPr>
              <a:t>інвестування</a:t>
            </a:r>
            <a:endParaRPr lang="ru-RU">
              <a:cs typeface="Calibri"/>
            </a:endParaRPr>
          </a:p>
          <a:p>
            <a:pPr>
              <a:lnSpc>
                <a:spcPct val="90000"/>
              </a:lnSpc>
              <a:buClr>
                <a:srgbClr val="FFFFFF"/>
              </a:buClr>
            </a:pPr>
            <a:endParaRPr lang="ru-RU" sz="1500">
              <a:cs typeface="Calibri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4529630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4894F2FA-45F5-0358-A26E-4A31BFC8BB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65806" y="643463"/>
            <a:ext cx="3706762" cy="1608124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ru-RU" b="1" dirty="0" err="1">
                <a:ea typeface="+mj-lt"/>
                <a:cs typeface="+mj-lt"/>
              </a:rPr>
              <a:t>Планування</a:t>
            </a:r>
            <a:r>
              <a:rPr lang="ru-RU" b="1" dirty="0">
                <a:ea typeface="+mj-lt"/>
                <a:cs typeface="+mj-lt"/>
              </a:rPr>
              <a:t> </a:t>
            </a:r>
            <a:r>
              <a:rPr lang="ru-RU" b="1" dirty="0" err="1">
                <a:ea typeface="+mj-lt"/>
                <a:cs typeface="+mj-lt"/>
              </a:rPr>
              <a:t>виробничих</a:t>
            </a:r>
            <a:r>
              <a:rPr lang="ru-RU" b="1" dirty="0">
                <a:ea typeface="+mj-lt"/>
                <a:cs typeface="+mj-lt"/>
              </a:rPr>
              <a:t> </a:t>
            </a:r>
            <a:r>
              <a:rPr lang="ru-RU" b="1" dirty="0" err="1">
                <a:ea typeface="+mj-lt"/>
                <a:cs typeface="+mj-lt"/>
              </a:rPr>
              <a:t>інвестицій</a:t>
            </a:r>
            <a:endParaRPr lang="ru-RU" err="1"/>
          </a:p>
        </p:txBody>
      </p:sp>
      <p:pic>
        <p:nvPicPr>
          <p:cNvPr id="4" name="Рисунок 4">
            <a:extLst>
              <a:ext uri="{FF2B5EF4-FFF2-40B4-BE49-F238E27FC236}">
                <a16:creationId xmlns="" xmlns:a16="http://schemas.microsoft.com/office/drawing/2014/main" id="{F84DDC93-F943-CBC8-02EB-71005DAE2A9D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43464" y="1441879"/>
            <a:ext cx="6897878" cy="3983524"/>
          </a:xfrm>
          <a:prstGeom prst="roundRect">
            <a:avLst>
              <a:gd name="adj" fmla="val 43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CD810250-1689-E3E9-2BA3-CBAC7982647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865806" y="2251587"/>
            <a:ext cx="3706762" cy="3972232"/>
          </a:xfrm>
        </p:spPr>
        <p:txBody>
          <a:bodyPr>
            <a:normAutofit/>
          </a:bodyPr>
          <a:lstStyle/>
          <a:p>
            <a:pPr marL="0" indent="0">
              <a:lnSpc>
                <a:spcPct val="90000"/>
              </a:lnSpc>
              <a:buNone/>
            </a:pPr>
            <a:r>
              <a:rPr lang="ru-RU" sz="1500" b="1" i="1" err="1">
                <a:ea typeface="+mn-lt"/>
                <a:cs typeface="+mn-lt"/>
              </a:rPr>
              <a:t>Визначення</a:t>
            </a:r>
            <a:r>
              <a:rPr lang="ru-RU" sz="1500" b="1" i="1">
                <a:ea typeface="+mn-lt"/>
                <a:cs typeface="+mn-lt"/>
              </a:rPr>
              <a:t> </a:t>
            </a:r>
            <a:r>
              <a:rPr lang="ru-RU" sz="1500" b="1" i="1" err="1">
                <a:ea typeface="+mn-lt"/>
                <a:cs typeface="+mn-lt"/>
              </a:rPr>
              <a:t>необхідного</a:t>
            </a:r>
            <a:r>
              <a:rPr lang="ru-RU" sz="1500" b="1" i="1">
                <a:ea typeface="+mn-lt"/>
                <a:cs typeface="+mn-lt"/>
              </a:rPr>
              <a:t> </a:t>
            </a:r>
            <a:r>
              <a:rPr lang="ru-RU" sz="1500" b="1" i="1" err="1">
                <a:ea typeface="+mn-lt"/>
                <a:cs typeface="+mn-lt"/>
              </a:rPr>
              <a:t>обсягу</a:t>
            </a:r>
            <a:r>
              <a:rPr lang="ru-RU" sz="1500" b="1" i="1">
                <a:ea typeface="+mn-lt"/>
                <a:cs typeface="+mn-lt"/>
              </a:rPr>
              <a:t> </a:t>
            </a:r>
            <a:r>
              <a:rPr lang="ru-RU" sz="1500" b="1" i="1" err="1">
                <a:ea typeface="+mn-lt"/>
                <a:cs typeface="+mn-lt"/>
              </a:rPr>
              <a:t>інвестування</a:t>
            </a:r>
            <a:r>
              <a:rPr lang="ru-RU" sz="1500" b="1" i="1">
                <a:ea typeface="+mn-lt"/>
                <a:cs typeface="+mn-lt"/>
              </a:rPr>
              <a:t> </a:t>
            </a:r>
            <a:r>
              <a:rPr lang="ru-RU" sz="1500" err="1">
                <a:ea typeface="+mn-lt"/>
                <a:cs typeface="+mn-lt"/>
              </a:rPr>
              <a:t>залежить</a:t>
            </a:r>
            <a:r>
              <a:rPr lang="ru-RU" sz="1500">
                <a:ea typeface="+mn-lt"/>
                <a:cs typeface="+mn-lt"/>
              </a:rPr>
              <a:t> </a:t>
            </a:r>
            <a:r>
              <a:rPr lang="ru-RU" sz="1500" err="1">
                <a:ea typeface="+mn-lt"/>
                <a:cs typeface="+mn-lt"/>
              </a:rPr>
              <a:t>від</a:t>
            </a:r>
            <a:r>
              <a:rPr lang="ru-RU" sz="1500">
                <a:ea typeface="+mn-lt"/>
                <a:cs typeface="+mn-lt"/>
              </a:rPr>
              <a:t> </a:t>
            </a:r>
            <a:r>
              <a:rPr lang="ru-RU" sz="1500" err="1">
                <a:ea typeface="+mn-lt"/>
                <a:cs typeface="+mn-lt"/>
              </a:rPr>
              <a:t>загальної</a:t>
            </a:r>
            <a:r>
              <a:rPr lang="ru-RU" sz="1500">
                <a:ea typeface="+mn-lt"/>
                <a:cs typeface="+mn-lt"/>
              </a:rPr>
              <a:t> </a:t>
            </a:r>
            <a:r>
              <a:rPr lang="ru-RU" sz="1500" err="1">
                <a:ea typeface="+mn-lt"/>
                <a:cs typeface="+mn-lt"/>
              </a:rPr>
              <a:t>економічної</a:t>
            </a:r>
            <a:r>
              <a:rPr lang="ru-RU" sz="1500">
                <a:ea typeface="+mn-lt"/>
                <a:cs typeface="+mn-lt"/>
              </a:rPr>
              <a:t> </a:t>
            </a:r>
            <a:r>
              <a:rPr lang="ru-RU" sz="1500" err="1">
                <a:ea typeface="+mn-lt"/>
                <a:cs typeface="+mn-lt"/>
              </a:rPr>
              <a:t>ситуації</a:t>
            </a:r>
            <a:r>
              <a:rPr lang="ru-RU" sz="1500">
                <a:ea typeface="+mn-lt"/>
                <a:cs typeface="+mn-lt"/>
              </a:rPr>
              <a:t>, яка </a:t>
            </a:r>
            <a:r>
              <a:rPr lang="ru-RU" sz="1500" err="1">
                <a:ea typeface="+mn-lt"/>
                <a:cs typeface="+mn-lt"/>
              </a:rPr>
              <a:t>склалась</a:t>
            </a:r>
            <a:r>
              <a:rPr lang="ru-RU" sz="1500">
                <a:ea typeface="+mn-lt"/>
                <a:cs typeface="+mn-lt"/>
              </a:rPr>
              <a:t> на ринку. Вона </a:t>
            </a:r>
            <a:r>
              <a:rPr lang="ru-RU" sz="1500" err="1">
                <a:ea typeface="+mn-lt"/>
                <a:cs typeface="+mn-lt"/>
              </a:rPr>
              <a:t>може</a:t>
            </a:r>
            <a:r>
              <a:rPr lang="ru-RU" sz="1500">
                <a:ea typeface="+mn-lt"/>
                <a:cs typeface="+mn-lt"/>
              </a:rPr>
              <a:t> бути такою:</a:t>
            </a:r>
            <a:endParaRPr lang="ru-RU" sz="1500">
              <a:cs typeface="Calibri"/>
            </a:endParaRPr>
          </a:p>
          <a:p>
            <a:pPr>
              <a:lnSpc>
                <a:spcPct val="90000"/>
              </a:lnSpc>
            </a:pPr>
            <a:r>
              <a:rPr lang="ru-RU" sz="1500" i="1" err="1">
                <a:ea typeface="+mn-lt"/>
                <a:cs typeface="+mn-lt"/>
              </a:rPr>
              <a:t>Ринковий</a:t>
            </a:r>
            <a:r>
              <a:rPr lang="ru-RU" sz="1500" i="1">
                <a:ea typeface="+mn-lt"/>
                <a:cs typeface="+mn-lt"/>
              </a:rPr>
              <a:t> попит на </a:t>
            </a:r>
            <a:r>
              <a:rPr lang="ru-RU" sz="1500" i="1" err="1">
                <a:ea typeface="+mn-lt"/>
                <a:cs typeface="+mn-lt"/>
              </a:rPr>
              <a:t>продукцію</a:t>
            </a:r>
            <a:r>
              <a:rPr lang="ru-RU" sz="1500" i="1">
                <a:ea typeface="+mn-lt"/>
                <a:cs typeface="+mn-lt"/>
              </a:rPr>
              <a:t> </a:t>
            </a:r>
            <a:r>
              <a:rPr lang="ru-RU" sz="1500" i="1" err="1">
                <a:ea typeface="+mn-lt"/>
                <a:cs typeface="+mn-lt"/>
              </a:rPr>
              <a:t>підприємства</a:t>
            </a:r>
            <a:r>
              <a:rPr lang="ru-RU" sz="1500" i="1">
                <a:ea typeface="+mn-lt"/>
                <a:cs typeface="+mn-lt"/>
              </a:rPr>
              <a:t> </a:t>
            </a:r>
            <a:r>
              <a:rPr lang="ru-RU" sz="1500" i="1" err="1">
                <a:ea typeface="+mn-lt"/>
                <a:cs typeface="+mn-lt"/>
              </a:rPr>
              <a:t>задовольняється</a:t>
            </a:r>
            <a:r>
              <a:rPr lang="ru-RU" sz="1500" i="1">
                <a:ea typeface="+mn-lt"/>
                <a:cs typeface="+mn-lt"/>
              </a:rPr>
              <a:t> </a:t>
            </a:r>
            <a:r>
              <a:rPr lang="ru-RU" sz="1500" i="1" err="1">
                <a:ea typeface="+mn-lt"/>
                <a:cs typeface="+mn-lt"/>
              </a:rPr>
              <a:t>повністю</a:t>
            </a:r>
            <a:r>
              <a:rPr lang="ru-RU" sz="1500" i="1">
                <a:ea typeface="+mn-lt"/>
                <a:cs typeface="+mn-lt"/>
              </a:rPr>
              <a:t> </a:t>
            </a:r>
            <a:r>
              <a:rPr lang="ru-RU" sz="1500">
                <a:ea typeface="+mn-lt"/>
                <a:cs typeface="+mn-lt"/>
              </a:rPr>
              <a:t>і </a:t>
            </a:r>
            <a:r>
              <a:rPr lang="ru-RU" sz="1500" err="1">
                <a:ea typeface="+mn-lt"/>
                <a:cs typeface="+mn-lt"/>
              </a:rPr>
              <a:t>немає</a:t>
            </a:r>
            <a:r>
              <a:rPr lang="ru-RU" sz="1500">
                <a:ea typeface="+mn-lt"/>
                <a:cs typeface="+mn-lt"/>
              </a:rPr>
              <a:t> потреби </a:t>
            </a:r>
            <a:r>
              <a:rPr lang="ru-RU" sz="1500" err="1">
                <a:ea typeface="+mn-lt"/>
                <a:cs typeface="+mn-lt"/>
              </a:rPr>
              <a:t>нарощувати</a:t>
            </a:r>
            <a:r>
              <a:rPr lang="ru-RU" sz="1500">
                <a:ea typeface="+mn-lt"/>
                <a:cs typeface="+mn-lt"/>
              </a:rPr>
              <a:t> </a:t>
            </a:r>
            <a:r>
              <a:rPr lang="ru-RU" sz="1500" err="1">
                <a:ea typeface="+mn-lt"/>
                <a:cs typeface="+mn-lt"/>
              </a:rPr>
              <a:t>обсяги</a:t>
            </a:r>
            <a:r>
              <a:rPr lang="ru-RU" sz="1500">
                <a:ea typeface="+mn-lt"/>
                <a:cs typeface="+mn-lt"/>
              </a:rPr>
              <a:t> </a:t>
            </a:r>
            <a:r>
              <a:rPr lang="ru-RU" sz="1500" err="1">
                <a:ea typeface="+mn-lt"/>
                <a:cs typeface="+mn-lt"/>
              </a:rPr>
              <a:t>виробництва</a:t>
            </a:r>
            <a:r>
              <a:rPr lang="ru-RU" sz="1500">
                <a:ea typeface="+mn-lt"/>
                <a:cs typeface="+mn-lt"/>
              </a:rPr>
              <a:t> на </a:t>
            </a:r>
            <a:r>
              <a:rPr lang="ru-RU" sz="1500" err="1">
                <a:ea typeface="+mn-lt"/>
                <a:cs typeface="+mn-lt"/>
              </a:rPr>
              <a:t>даному</a:t>
            </a:r>
            <a:r>
              <a:rPr lang="ru-RU" sz="1500">
                <a:ea typeface="+mn-lt"/>
                <a:cs typeface="+mn-lt"/>
              </a:rPr>
              <a:t> </a:t>
            </a:r>
            <a:r>
              <a:rPr lang="ru-RU" sz="1500" err="1">
                <a:ea typeface="+mn-lt"/>
                <a:cs typeface="+mn-lt"/>
              </a:rPr>
              <a:t>підприємстві</a:t>
            </a:r>
            <a:r>
              <a:rPr lang="ru-RU" sz="1500">
                <a:ea typeface="+mn-lt"/>
                <a:cs typeface="+mn-lt"/>
              </a:rPr>
              <a:t>.</a:t>
            </a:r>
            <a:endParaRPr lang="ru-RU" sz="1500">
              <a:cs typeface="Calibri"/>
            </a:endParaRPr>
          </a:p>
          <a:p>
            <a:pPr>
              <a:lnSpc>
                <a:spcPct val="90000"/>
              </a:lnSpc>
            </a:pPr>
            <a:r>
              <a:rPr lang="ru-RU" sz="1500" i="1" err="1">
                <a:ea typeface="+mn-lt"/>
                <a:cs typeface="+mn-lt"/>
              </a:rPr>
              <a:t>Ринковий</a:t>
            </a:r>
            <a:r>
              <a:rPr lang="ru-RU" sz="1500" i="1">
                <a:ea typeface="+mn-lt"/>
                <a:cs typeface="+mn-lt"/>
              </a:rPr>
              <a:t> попит на </a:t>
            </a:r>
            <a:r>
              <a:rPr lang="ru-RU" sz="1500" i="1" err="1">
                <a:ea typeface="+mn-lt"/>
                <a:cs typeface="+mn-lt"/>
              </a:rPr>
              <a:t>продукцію</a:t>
            </a:r>
            <a:r>
              <a:rPr lang="ru-RU" sz="1500" i="1">
                <a:ea typeface="+mn-lt"/>
                <a:cs typeface="+mn-lt"/>
              </a:rPr>
              <a:t> </a:t>
            </a:r>
            <a:r>
              <a:rPr lang="ru-RU" sz="1500" i="1" err="1">
                <a:ea typeface="+mn-lt"/>
                <a:cs typeface="+mn-lt"/>
              </a:rPr>
              <a:t>підприємства</a:t>
            </a:r>
            <a:r>
              <a:rPr lang="ru-RU" sz="1500" i="1">
                <a:ea typeface="+mn-lt"/>
                <a:cs typeface="+mn-lt"/>
              </a:rPr>
              <a:t> є </a:t>
            </a:r>
            <a:r>
              <a:rPr lang="ru-RU" sz="1500" i="1" err="1">
                <a:ea typeface="+mn-lt"/>
                <a:cs typeface="+mn-lt"/>
              </a:rPr>
              <a:t>зростаючим</a:t>
            </a:r>
            <a:r>
              <a:rPr lang="ru-RU" sz="1500" i="1">
                <a:ea typeface="+mn-lt"/>
                <a:cs typeface="+mn-lt"/>
              </a:rPr>
              <a:t>.</a:t>
            </a:r>
            <a:endParaRPr lang="ru-RU" sz="1500">
              <a:cs typeface="Calibri"/>
            </a:endParaRPr>
          </a:p>
          <a:p>
            <a:pPr>
              <a:lnSpc>
                <a:spcPct val="90000"/>
              </a:lnSpc>
              <a:buClr>
                <a:srgbClr val="FFFFFF"/>
              </a:buClr>
            </a:pPr>
            <a:r>
              <a:rPr lang="ru-RU" sz="1500" i="1" err="1">
                <a:ea typeface="+mn-lt"/>
                <a:cs typeface="+mn-lt"/>
              </a:rPr>
              <a:t>Ринковий</a:t>
            </a:r>
            <a:r>
              <a:rPr lang="ru-RU" sz="1500" i="1">
                <a:ea typeface="+mn-lt"/>
                <a:cs typeface="+mn-lt"/>
              </a:rPr>
              <a:t> попит на </a:t>
            </a:r>
            <a:r>
              <a:rPr lang="ru-RU" sz="1500" i="1" err="1">
                <a:ea typeface="+mn-lt"/>
                <a:cs typeface="+mn-lt"/>
              </a:rPr>
              <a:t>пропоновану</a:t>
            </a:r>
            <a:r>
              <a:rPr lang="ru-RU" sz="1500" i="1">
                <a:ea typeface="+mn-lt"/>
                <a:cs typeface="+mn-lt"/>
              </a:rPr>
              <a:t> </a:t>
            </a:r>
            <a:r>
              <a:rPr lang="ru-RU" sz="1500" i="1" err="1">
                <a:ea typeface="+mn-lt"/>
                <a:cs typeface="+mn-lt"/>
              </a:rPr>
              <a:t>підприємством</a:t>
            </a:r>
            <a:r>
              <a:rPr lang="ru-RU" sz="1500" i="1">
                <a:ea typeface="+mn-lt"/>
                <a:cs typeface="+mn-lt"/>
              </a:rPr>
              <a:t> </a:t>
            </a:r>
            <a:r>
              <a:rPr lang="ru-RU" sz="1500" i="1" err="1">
                <a:ea typeface="+mn-lt"/>
                <a:cs typeface="+mn-lt"/>
              </a:rPr>
              <a:t>продукцію</a:t>
            </a:r>
            <a:r>
              <a:rPr lang="ru-RU" sz="1500" i="1">
                <a:ea typeface="+mn-lt"/>
                <a:cs typeface="+mn-lt"/>
              </a:rPr>
              <a:t> </a:t>
            </a:r>
            <a:r>
              <a:rPr lang="ru-RU" sz="1500" i="1" err="1">
                <a:ea typeface="+mn-lt"/>
                <a:cs typeface="+mn-lt"/>
              </a:rPr>
              <a:t>різко</a:t>
            </a:r>
            <a:r>
              <a:rPr lang="ru-RU" sz="1500" i="1">
                <a:ea typeface="+mn-lt"/>
                <a:cs typeface="+mn-lt"/>
              </a:rPr>
              <a:t> </a:t>
            </a:r>
            <a:r>
              <a:rPr lang="ru-RU" sz="1500" i="1" err="1">
                <a:ea typeface="+mn-lt"/>
                <a:cs typeface="+mn-lt"/>
              </a:rPr>
              <a:t>зменшився</a:t>
            </a:r>
            <a:r>
              <a:rPr lang="ru-RU" sz="1500" i="1">
                <a:ea typeface="+mn-lt"/>
                <a:cs typeface="+mn-lt"/>
              </a:rPr>
              <a:t>, </a:t>
            </a:r>
            <a:r>
              <a:rPr lang="ru-RU" sz="1500">
                <a:ea typeface="+mn-lt"/>
                <a:cs typeface="+mn-lt"/>
              </a:rPr>
              <a:t>вона </a:t>
            </a:r>
            <a:r>
              <a:rPr lang="ru-RU" sz="1500" err="1">
                <a:ea typeface="+mn-lt"/>
                <a:cs typeface="+mn-lt"/>
              </a:rPr>
              <a:t>втратила</a:t>
            </a:r>
            <a:r>
              <a:rPr lang="ru-RU" sz="1500">
                <a:ea typeface="+mn-lt"/>
                <a:cs typeface="+mn-lt"/>
              </a:rPr>
              <a:t> </a:t>
            </a:r>
            <a:r>
              <a:rPr lang="ru-RU" sz="1500" err="1">
                <a:ea typeface="+mn-lt"/>
                <a:cs typeface="+mn-lt"/>
              </a:rPr>
              <a:t>конкурентоспроможність</a:t>
            </a:r>
            <a:r>
              <a:rPr lang="ru-RU" sz="1500">
                <a:ea typeface="+mn-lt"/>
                <a:cs typeface="+mn-lt"/>
              </a:rPr>
              <a:t>.</a:t>
            </a:r>
            <a:endParaRPr lang="ru-RU" sz="1500" i="1">
              <a:cs typeface="Calibri"/>
            </a:endParaRPr>
          </a:p>
          <a:p>
            <a:pPr>
              <a:lnSpc>
                <a:spcPct val="90000"/>
              </a:lnSpc>
              <a:buClr>
                <a:srgbClr val="FFFFFF"/>
              </a:buClr>
            </a:pPr>
            <a:endParaRPr lang="ru-RU" sz="1500">
              <a:cs typeface="Calibri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99442293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84659FD4-06F3-B067-0BB9-08E507CDC2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9056" y="609599"/>
            <a:ext cx="9987594" cy="1456267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ru-RU" sz="2300" b="1" i="1" err="1">
                <a:ea typeface="+mj-lt"/>
                <a:cs typeface="+mj-lt"/>
              </a:rPr>
              <a:t>Джерела</a:t>
            </a:r>
            <a:r>
              <a:rPr lang="ru-RU" sz="2300" b="1" i="1">
                <a:ea typeface="+mj-lt"/>
                <a:cs typeface="+mj-lt"/>
              </a:rPr>
              <a:t> </a:t>
            </a:r>
            <a:r>
              <a:rPr lang="ru-RU" sz="2300" b="1" i="1" err="1">
                <a:ea typeface="+mj-lt"/>
                <a:cs typeface="+mj-lt"/>
              </a:rPr>
              <a:t>інвестиційної</a:t>
            </a:r>
            <a:r>
              <a:rPr lang="ru-RU" sz="2300" b="1" i="1">
                <a:ea typeface="+mj-lt"/>
                <a:cs typeface="+mj-lt"/>
              </a:rPr>
              <a:t> </a:t>
            </a:r>
            <a:r>
              <a:rPr lang="ru-RU" sz="2300" b="1" i="1" err="1">
                <a:ea typeface="+mj-lt"/>
                <a:cs typeface="+mj-lt"/>
              </a:rPr>
              <a:t>діяльності</a:t>
            </a:r>
            <a:r>
              <a:rPr lang="ru-RU" sz="2300" b="1" i="1">
                <a:ea typeface="+mj-lt"/>
                <a:cs typeface="+mj-lt"/>
              </a:rPr>
              <a:t> </a:t>
            </a:r>
            <a:r>
              <a:rPr lang="ru-RU" sz="2300" b="1" i="1" err="1">
                <a:ea typeface="+mj-lt"/>
                <a:cs typeface="+mj-lt"/>
              </a:rPr>
              <a:t>підприємства</a:t>
            </a:r>
            <a:r>
              <a:rPr lang="ru-RU" sz="2300">
                <a:ea typeface="+mj-lt"/>
                <a:cs typeface="+mj-lt"/>
              </a:rPr>
              <a:t>, як </a:t>
            </a:r>
            <a:r>
              <a:rPr lang="ru-RU" sz="2300" err="1">
                <a:ea typeface="+mj-lt"/>
                <a:cs typeface="+mj-lt"/>
              </a:rPr>
              <a:t>зазначалось</a:t>
            </a:r>
            <a:r>
              <a:rPr lang="ru-RU" sz="2300">
                <a:ea typeface="+mj-lt"/>
                <a:cs typeface="+mj-lt"/>
              </a:rPr>
              <a:t> </a:t>
            </a:r>
            <a:r>
              <a:rPr lang="ru-RU" sz="2300" err="1">
                <a:ea typeface="+mj-lt"/>
                <a:cs typeface="+mj-lt"/>
              </a:rPr>
              <a:t>вище</a:t>
            </a:r>
            <a:r>
              <a:rPr lang="ru-RU" sz="2300">
                <a:ea typeface="+mj-lt"/>
                <a:cs typeface="+mj-lt"/>
              </a:rPr>
              <a:t>, </a:t>
            </a:r>
            <a:r>
              <a:rPr lang="ru-RU" sz="2300" err="1">
                <a:ea typeface="+mj-lt"/>
                <a:cs typeface="+mj-lt"/>
              </a:rPr>
              <a:t>можуть</a:t>
            </a:r>
            <a:r>
              <a:rPr lang="ru-RU" sz="2300">
                <a:ea typeface="+mj-lt"/>
                <a:cs typeface="+mj-lt"/>
              </a:rPr>
              <a:t> бути </a:t>
            </a:r>
            <a:r>
              <a:rPr lang="ru-RU" sz="2300" err="1">
                <a:ea typeface="+mj-lt"/>
                <a:cs typeface="+mj-lt"/>
              </a:rPr>
              <a:t>внутрішніми</a:t>
            </a:r>
            <a:r>
              <a:rPr lang="ru-RU" sz="2300">
                <a:ea typeface="+mj-lt"/>
                <a:cs typeface="+mj-lt"/>
              </a:rPr>
              <a:t> і </a:t>
            </a:r>
            <a:r>
              <a:rPr lang="ru-RU" sz="2300" err="1">
                <a:ea typeface="+mj-lt"/>
                <a:cs typeface="+mj-lt"/>
              </a:rPr>
              <a:t>зовнішніми</a:t>
            </a:r>
            <a:r>
              <a:rPr lang="ru-RU" sz="2300">
                <a:ea typeface="+mj-lt"/>
                <a:cs typeface="+mj-lt"/>
              </a:rPr>
              <a:t>, а </a:t>
            </a:r>
            <a:r>
              <a:rPr lang="ru-RU" sz="2300" err="1">
                <a:ea typeface="+mj-lt"/>
                <a:cs typeface="+mj-lt"/>
              </a:rPr>
              <a:t>конкретними</a:t>
            </a:r>
            <a:r>
              <a:rPr lang="ru-RU" sz="2300">
                <a:ea typeface="+mj-lt"/>
                <a:cs typeface="+mj-lt"/>
              </a:rPr>
              <a:t> з них є:</a:t>
            </a:r>
            <a:endParaRPr lang="ru-RU" sz="2300"/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0403C0C2-D92A-C1B5-437F-BC9C6F7083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61131" y="3666066"/>
            <a:ext cx="10272298" cy="3649133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ru-RU" b="1" i="1" dirty="0">
              <a:ea typeface="+mn-lt"/>
              <a:cs typeface="+mn-lt"/>
            </a:endParaRPr>
          </a:p>
          <a:p>
            <a:pPr marL="0" indent="0">
              <a:buClr>
                <a:srgbClr val="FFFFFF"/>
              </a:buClr>
              <a:buNone/>
            </a:pPr>
            <a:endParaRPr lang="ru-RU" b="1" i="1" dirty="0">
              <a:cs typeface="Calibri"/>
            </a:endParaRPr>
          </a:p>
        </p:txBody>
      </p:sp>
      <p:pic>
        <p:nvPicPr>
          <p:cNvPr id="6" name="Рисунок 6">
            <a:extLst>
              <a:ext uri="{FF2B5EF4-FFF2-40B4-BE49-F238E27FC236}">
                <a16:creationId xmlns="" xmlns:a16="http://schemas.microsoft.com/office/drawing/2014/main" id="{39C60787-7592-731F-D314-776934395D1F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50053" y="2210706"/>
            <a:ext cx="9985516" cy="2925430"/>
          </a:xfrm>
          <a:prstGeom prst="roundRect">
            <a:avLst>
              <a:gd name="adj" fmla="val 43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="" xmlns:p14="http://schemas.microsoft.com/office/powerpoint/2010/main" val="399742131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CFA612DC-7080-4045-6BD8-C5AD0B5188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1" y="1358900"/>
            <a:ext cx="3771899" cy="1651000"/>
          </a:xfrm>
        </p:spPr>
        <p:txBody>
          <a:bodyPr anchor="b">
            <a:normAutofit/>
          </a:bodyPr>
          <a:lstStyle/>
          <a:p>
            <a:r>
              <a:rPr lang="ru-RU" sz="2400" b="1">
                <a:ea typeface="+mj-lt"/>
                <a:cs typeface="+mj-lt"/>
              </a:rPr>
              <a:t>4. Оцінка економічної ефективності виробничих інвестицій</a:t>
            </a:r>
            <a:endParaRPr lang="ru-RU" sz="2400">
              <a:cs typeface="Calibri Light"/>
            </a:endParaRPr>
          </a:p>
          <a:p>
            <a:endParaRPr lang="ru-RU" sz="2400">
              <a:cs typeface="Calibri Light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279C3BCC-CFBD-41E4-5AC3-E6E3C2547D1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1" y="3009900"/>
            <a:ext cx="3771899" cy="2781300"/>
          </a:xfrm>
        </p:spPr>
        <p:txBody>
          <a:bodyPr anchor="t">
            <a:normAutofit/>
          </a:bodyPr>
          <a:lstStyle/>
          <a:p>
            <a:r>
              <a:rPr lang="ru-RU" sz="1600" b="1" i="1">
                <a:ea typeface="+mn-lt"/>
                <a:cs typeface="+mn-lt"/>
              </a:rPr>
              <a:t>Ефект - це корисний результат реалізації інвестиційного проекту</a:t>
            </a:r>
          </a:p>
          <a:p>
            <a:pPr>
              <a:buClr>
                <a:srgbClr val="FFFFFF"/>
              </a:buClr>
            </a:pPr>
            <a:r>
              <a:rPr lang="ru-RU" sz="1600" b="1" i="1">
                <a:ea typeface="+mn-lt"/>
                <a:cs typeface="+mn-lt"/>
              </a:rPr>
              <a:t>Ефективність - це економічна категорія, яка відображає співвідношення між одержаними результатами і витраченими на їх досягнення ресурсами</a:t>
            </a:r>
            <a:endParaRPr lang="ru-RU" sz="1600" b="1" i="1">
              <a:cs typeface="Calibri"/>
            </a:endParaRPr>
          </a:p>
          <a:p>
            <a:pPr>
              <a:buClr>
                <a:srgbClr val="FFFFFF"/>
              </a:buClr>
            </a:pPr>
            <a:endParaRPr lang="ru-RU" sz="1600" b="1" i="1">
              <a:cs typeface="Calibri"/>
            </a:endParaRPr>
          </a:p>
        </p:txBody>
      </p:sp>
      <p:pic>
        <p:nvPicPr>
          <p:cNvPr id="4" name="Рисунок 4">
            <a:extLst>
              <a:ext uri="{FF2B5EF4-FFF2-40B4-BE49-F238E27FC236}">
                <a16:creationId xmlns="" xmlns:a16="http://schemas.microsoft.com/office/drawing/2014/main" id="{4F0F6C5E-BB7E-B43A-3ED7-59A80C5F2F95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838700" y="1566100"/>
            <a:ext cx="5978527" cy="3347975"/>
          </a:xfrm>
          <a:prstGeom prst="roundRect">
            <a:avLst>
              <a:gd name="adj" fmla="val 43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="" xmlns:p14="http://schemas.microsoft.com/office/powerpoint/2010/main" val="399775594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elestial">
  <a:themeElements>
    <a:clrScheme name="Celestial">
      <a:dk1>
        <a:sysClr val="windowText" lastClr="000000"/>
      </a:dk1>
      <a:lt1>
        <a:sysClr val="window" lastClr="FFFFFF"/>
      </a:lt1>
      <a:dk2>
        <a:srgbClr val="18276C"/>
      </a:dk2>
      <a:lt2>
        <a:srgbClr val="EBEBEB"/>
      </a:lt2>
      <a:accent1>
        <a:srgbClr val="AC3EC1"/>
      </a:accent1>
      <a:accent2>
        <a:srgbClr val="477BD1"/>
      </a:accent2>
      <a:accent3>
        <a:srgbClr val="46B298"/>
      </a:accent3>
      <a:accent4>
        <a:srgbClr val="90BA4C"/>
      </a:accent4>
      <a:accent5>
        <a:srgbClr val="DD9D31"/>
      </a:accent5>
      <a:accent6>
        <a:srgbClr val="E25247"/>
      </a:accent6>
      <a:hlink>
        <a:srgbClr val="C573D2"/>
      </a:hlink>
      <a:folHlink>
        <a:srgbClr val="CCAEE8"/>
      </a:folHlink>
    </a:clrScheme>
    <a:fontScheme name="Celestial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elestial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82000"/>
                <a:alpha val="7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0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1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6000"/>
                <a:hueMod val="100000"/>
                <a:satMod val="180000"/>
                <a:lumMod val="110000"/>
              </a:schemeClr>
            </a:gs>
            <a:gs pos="100000">
              <a:schemeClr val="phClr">
                <a:shade val="96000"/>
                <a:satMod val="160000"/>
                <a:lumMod val="100000"/>
              </a:schemeClr>
            </a:gs>
          </a:gsLst>
          <a:lin ang="4740000" scaled="1"/>
        </a:gradFill>
        <a:blipFill>
          <a:blip xmlns:r="http://schemas.openxmlformats.org/officeDocument/2006/relationships" r:embed="rId1"/>
          <a:stretch/>
        </a:blip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Celestial" id="{C4BB2A3D-0E93-4C5F-B0D2-9D3FCE089CC5}" vid="{42E5908D-19A2-46FD-89FA-638B126129E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838</Words>
  <Application>Microsoft Office PowerPoint</Application>
  <PresentationFormat>Произвольный</PresentationFormat>
  <Paragraphs>59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Celestial</vt:lpstr>
      <vt:lpstr> тема 10:  Інвестиції</vt:lpstr>
      <vt:lpstr>План</vt:lpstr>
      <vt:lpstr>1. Інвестиції: поняття, види і роль у відтворенні виробничого потенціалу підприємства </vt:lpstr>
      <vt:lpstr>Інвестиції поділяються на різні види залежно від ознак класифікації.</vt:lpstr>
      <vt:lpstr>2.Виробничі інвестиції, їх склад і структура</vt:lpstr>
      <vt:lpstr>Структура виробничих інвестицій</vt:lpstr>
      <vt:lpstr>Планування виробничих інвестицій</vt:lpstr>
      <vt:lpstr>Джерела інвестиційної діяльності підприємства, як зазначалось вище, можуть бути внутрішніми і зовнішніми, а конкретними з них є:</vt:lpstr>
      <vt:lpstr>4. Оцінка економічної ефективності виробничих інвестицій </vt:lpstr>
      <vt:lpstr>На практиці використання показників абсолютної та порівняльної ефективності інвестицій обмежене внаслідок наявності ряду недоліків, які дещо спотворюють реальні витрати і результати реалізації того чи іншого інвестиційного рішення. </vt:lpstr>
      <vt:lpstr>5.Фінансові інвестиції. Види цінних паперів, їх характеристика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</dc:title>
  <dc:creator/>
  <cp:lastModifiedBy>Admin</cp:lastModifiedBy>
  <cp:revision>208</cp:revision>
  <dcterms:created xsi:type="dcterms:W3CDTF">2012-07-30T23:42:41Z</dcterms:created>
  <dcterms:modified xsi:type="dcterms:W3CDTF">2023-08-17T07:56:57Z</dcterms:modified>
</cp:coreProperties>
</file>