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78" r:id="rId3"/>
    <p:sldId id="280" r:id="rId4"/>
    <p:sldId id="279" r:id="rId5"/>
    <p:sldId id="282" r:id="rId6"/>
    <p:sldId id="283" r:id="rId7"/>
    <p:sldId id="284" r:id="rId8"/>
    <p:sldId id="287" r:id="rId9"/>
    <p:sldId id="281" r:id="rId10"/>
    <p:sldId id="285" r:id="rId11"/>
    <p:sldId id="286" r:id="rId12"/>
    <p:sldId id="288" r:id="rId13"/>
    <p:sldId id="289" r:id="rId14"/>
    <p:sldId id="290" r:id="rId15"/>
    <p:sldId id="291" r:id="rId16"/>
    <p:sldId id="292" r:id="rId17"/>
    <p:sldId id="293" r:id="rId18"/>
    <p:sldId id="271" r:id="rId19"/>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CC0000"/>
    <a:srgbClr val="993366"/>
    <a:srgbClr val="99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36" autoAdjust="0"/>
    <p:restoredTop sz="94660"/>
  </p:normalViewPr>
  <p:slideViewPr>
    <p:cSldViewPr snapToGrid="0">
      <p:cViewPr varScale="1">
        <p:scale>
          <a:sx n="70" d="100"/>
          <a:sy n="70" d="100"/>
        </p:scale>
        <p:origin x="528" y="6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37F478-FFD4-4E37-B9BB-2C77636CD9F9}" type="datetimeFigureOut">
              <a:rPr lang="ru-RU" smtClean="0"/>
              <a:pPr/>
              <a:t>21.04.2023</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045C78-21F0-49FE-9CCC-80C8BF665404}" type="slidenum">
              <a:rPr lang="ru-RU" smtClean="0"/>
              <a:pPr/>
              <a:t>‹№›</a:t>
            </a:fld>
            <a:endParaRPr lang="ru-RU"/>
          </a:p>
        </p:txBody>
      </p:sp>
    </p:spTree>
    <p:extLst>
      <p:ext uri="{BB962C8B-B14F-4D97-AF65-F5344CB8AC3E}">
        <p14:creationId xmlns:p14="http://schemas.microsoft.com/office/powerpoint/2010/main" val="1154356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5FB91549-43BF-425A-AF25-75262019208C}" type="slidenum">
              <a:rPr lang="ru-RU" smtClean="0"/>
              <a:pPr rtl="0"/>
              <a:t>18</a:t>
            </a:fld>
            <a:endParaRPr lang="ru-RU" dirty="0"/>
          </a:p>
        </p:txBody>
      </p:sp>
    </p:spTree>
    <p:extLst>
      <p:ext uri="{BB962C8B-B14F-4D97-AF65-F5344CB8AC3E}">
        <p14:creationId xmlns:p14="http://schemas.microsoft.com/office/powerpoint/2010/main" val="2797851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F517AEBE-FA54-4F13-8DB0-075C2824033A}" type="datetime1">
              <a:rPr lang="uk-UA" smtClean="0"/>
              <a:pPr/>
              <a:t>21.04.2023</a:t>
            </a:fld>
            <a:endParaRPr lang="uk-UA"/>
          </a:p>
        </p:txBody>
      </p:sp>
      <p:sp>
        <p:nvSpPr>
          <p:cNvPr id="5" name="Footer Placeholder 4"/>
          <p:cNvSpPr>
            <a:spLocks noGrp="1"/>
          </p:cNvSpPr>
          <p:nvPr>
            <p:ph type="ftr" sz="quarter" idx="11"/>
          </p:nvPr>
        </p:nvSpPr>
        <p:spPr/>
        <p:txBody>
          <a:bodyPr/>
          <a:lstStyle/>
          <a:p>
            <a:r>
              <a:rPr lang="ru-RU"/>
              <a:t>ОСНОВИ ІНФОРМАЦІЙНОЇ БЕЗПЕКИ             Єгорова О.Л.</a:t>
            </a:r>
            <a:endParaRPr lang="uk-UA"/>
          </a:p>
        </p:txBody>
      </p:sp>
      <p:sp>
        <p:nvSpPr>
          <p:cNvPr id="6" name="Slide Number Placeholder 5"/>
          <p:cNvSpPr>
            <a:spLocks noGrp="1"/>
          </p:cNvSpPr>
          <p:nvPr>
            <p:ph type="sldNum" sz="quarter" idx="12"/>
          </p:nvPr>
        </p:nvSpPr>
        <p:spPr/>
        <p:txBody>
          <a:bodyPr/>
          <a:lstStyle/>
          <a:p>
            <a:fld id="{574DAB9A-D90D-4DD1-B76E-E9EA0BFB9222}" type="slidenum">
              <a:rPr lang="uk-UA" smtClean="0"/>
              <a:pPr/>
              <a:t>‹№›</a:t>
            </a:fld>
            <a:endParaRPr lang="uk-UA"/>
          </a:p>
        </p:txBody>
      </p:sp>
    </p:spTree>
    <p:extLst>
      <p:ext uri="{BB962C8B-B14F-4D97-AF65-F5344CB8AC3E}">
        <p14:creationId xmlns:p14="http://schemas.microsoft.com/office/powerpoint/2010/main" val="275084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A929D3D-1E1B-4A63-A6F8-B1570904E2E3}" type="datetime1">
              <a:rPr lang="uk-UA" smtClean="0"/>
              <a:pPr/>
              <a:t>21.04.2023</a:t>
            </a:fld>
            <a:endParaRPr lang="uk-UA"/>
          </a:p>
        </p:txBody>
      </p:sp>
      <p:sp>
        <p:nvSpPr>
          <p:cNvPr id="5" name="Footer Placeholder 4"/>
          <p:cNvSpPr>
            <a:spLocks noGrp="1"/>
          </p:cNvSpPr>
          <p:nvPr>
            <p:ph type="ftr" sz="quarter" idx="11"/>
          </p:nvPr>
        </p:nvSpPr>
        <p:spPr/>
        <p:txBody>
          <a:bodyPr/>
          <a:lstStyle/>
          <a:p>
            <a:r>
              <a:rPr lang="ru-RU"/>
              <a:t>ОСНОВИ ІНФОРМАЦІЙНОЇ БЕЗПЕКИ             Єгорова О.Л.</a:t>
            </a:r>
            <a:endParaRPr lang="uk-UA"/>
          </a:p>
        </p:txBody>
      </p:sp>
      <p:sp>
        <p:nvSpPr>
          <p:cNvPr id="6" name="Slide Number Placeholder 5"/>
          <p:cNvSpPr>
            <a:spLocks noGrp="1"/>
          </p:cNvSpPr>
          <p:nvPr>
            <p:ph type="sldNum" sz="quarter" idx="12"/>
          </p:nvPr>
        </p:nvSpPr>
        <p:spPr/>
        <p:txBody>
          <a:bodyPr/>
          <a:lstStyle/>
          <a:p>
            <a:fld id="{574DAB9A-D90D-4DD1-B76E-E9EA0BFB9222}" type="slidenum">
              <a:rPr lang="uk-UA" smtClean="0"/>
              <a:pPr/>
              <a:t>‹№›</a:t>
            </a:fld>
            <a:endParaRPr lang="uk-UA"/>
          </a:p>
        </p:txBody>
      </p:sp>
    </p:spTree>
    <p:extLst>
      <p:ext uri="{BB962C8B-B14F-4D97-AF65-F5344CB8AC3E}">
        <p14:creationId xmlns:p14="http://schemas.microsoft.com/office/powerpoint/2010/main" val="71272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A33D2F9-E236-4160-9EB4-31E4352B631A}" type="datetime1">
              <a:rPr lang="uk-UA" smtClean="0"/>
              <a:pPr/>
              <a:t>21.04.2023</a:t>
            </a:fld>
            <a:endParaRPr lang="uk-UA"/>
          </a:p>
        </p:txBody>
      </p:sp>
      <p:sp>
        <p:nvSpPr>
          <p:cNvPr id="5" name="Footer Placeholder 4"/>
          <p:cNvSpPr>
            <a:spLocks noGrp="1"/>
          </p:cNvSpPr>
          <p:nvPr>
            <p:ph type="ftr" sz="quarter" idx="11"/>
          </p:nvPr>
        </p:nvSpPr>
        <p:spPr/>
        <p:txBody>
          <a:bodyPr/>
          <a:lstStyle/>
          <a:p>
            <a:r>
              <a:rPr lang="ru-RU"/>
              <a:t>ОСНОВИ ІНФОРМАЦІЙНОЇ БЕЗПЕКИ             Єгорова О.Л.</a:t>
            </a:r>
            <a:endParaRPr lang="uk-UA"/>
          </a:p>
        </p:txBody>
      </p:sp>
      <p:sp>
        <p:nvSpPr>
          <p:cNvPr id="6" name="Slide Number Placeholder 5"/>
          <p:cNvSpPr>
            <a:spLocks noGrp="1"/>
          </p:cNvSpPr>
          <p:nvPr>
            <p:ph type="sldNum" sz="quarter" idx="12"/>
          </p:nvPr>
        </p:nvSpPr>
        <p:spPr/>
        <p:txBody>
          <a:bodyPr/>
          <a:lstStyle/>
          <a:p>
            <a:fld id="{574DAB9A-D90D-4DD1-B76E-E9EA0BFB9222}" type="slidenum">
              <a:rPr lang="uk-UA" smtClean="0"/>
              <a:pPr/>
              <a:t>‹№›</a:t>
            </a:fld>
            <a:endParaRPr lang="uk-UA"/>
          </a:p>
        </p:txBody>
      </p:sp>
    </p:spTree>
    <p:extLst>
      <p:ext uri="{BB962C8B-B14F-4D97-AF65-F5344CB8AC3E}">
        <p14:creationId xmlns:p14="http://schemas.microsoft.com/office/powerpoint/2010/main" val="338258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10B9ADF-EA52-40DE-AE7F-23ED45E5F0AC}" type="datetime1">
              <a:rPr lang="uk-UA" smtClean="0"/>
              <a:pPr/>
              <a:t>21.04.2023</a:t>
            </a:fld>
            <a:endParaRPr lang="uk-UA"/>
          </a:p>
        </p:txBody>
      </p:sp>
      <p:sp>
        <p:nvSpPr>
          <p:cNvPr id="5" name="Footer Placeholder 4"/>
          <p:cNvSpPr>
            <a:spLocks noGrp="1"/>
          </p:cNvSpPr>
          <p:nvPr>
            <p:ph type="ftr" sz="quarter" idx="11"/>
          </p:nvPr>
        </p:nvSpPr>
        <p:spPr/>
        <p:txBody>
          <a:bodyPr/>
          <a:lstStyle/>
          <a:p>
            <a:r>
              <a:rPr lang="ru-RU"/>
              <a:t>ОСНОВИ ІНФОРМАЦІЙНОЇ БЕЗПЕКИ             Єгорова О.Л.</a:t>
            </a:r>
            <a:endParaRPr lang="uk-UA"/>
          </a:p>
        </p:txBody>
      </p:sp>
      <p:sp>
        <p:nvSpPr>
          <p:cNvPr id="6" name="Slide Number Placeholder 5"/>
          <p:cNvSpPr>
            <a:spLocks noGrp="1"/>
          </p:cNvSpPr>
          <p:nvPr>
            <p:ph type="sldNum" sz="quarter" idx="12"/>
          </p:nvPr>
        </p:nvSpPr>
        <p:spPr/>
        <p:txBody>
          <a:bodyPr/>
          <a:lstStyle/>
          <a:p>
            <a:fld id="{574DAB9A-D90D-4DD1-B76E-E9EA0BFB9222}" type="slidenum">
              <a:rPr lang="uk-UA" smtClean="0"/>
              <a:pPr/>
              <a:t>‹№›</a:t>
            </a:fld>
            <a:endParaRPr lang="uk-UA"/>
          </a:p>
        </p:txBody>
      </p:sp>
    </p:spTree>
    <p:extLst>
      <p:ext uri="{BB962C8B-B14F-4D97-AF65-F5344CB8AC3E}">
        <p14:creationId xmlns:p14="http://schemas.microsoft.com/office/powerpoint/2010/main" val="53009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66EDC9A-0828-48F4-B6BE-555DED24E169}" type="datetime1">
              <a:rPr lang="uk-UA" smtClean="0"/>
              <a:pPr/>
              <a:t>21.04.2023</a:t>
            </a:fld>
            <a:endParaRPr lang="uk-UA"/>
          </a:p>
        </p:txBody>
      </p:sp>
      <p:sp>
        <p:nvSpPr>
          <p:cNvPr id="5" name="Footer Placeholder 4"/>
          <p:cNvSpPr>
            <a:spLocks noGrp="1"/>
          </p:cNvSpPr>
          <p:nvPr>
            <p:ph type="ftr" sz="quarter" idx="11"/>
          </p:nvPr>
        </p:nvSpPr>
        <p:spPr/>
        <p:txBody>
          <a:bodyPr/>
          <a:lstStyle/>
          <a:p>
            <a:r>
              <a:rPr lang="ru-RU"/>
              <a:t>ОСНОВИ ІНФОРМАЦІЙНОЇ БЕЗПЕКИ             Єгорова О.Л.</a:t>
            </a:r>
            <a:endParaRPr lang="uk-UA"/>
          </a:p>
        </p:txBody>
      </p:sp>
      <p:sp>
        <p:nvSpPr>
          <p:cNvPr id="6" name="Slide Number Placeholder 5"/>
          <p:cNvSpPr>
            <a:spLocks noGrp="1"/>
          </p:cNvSpPr>
          <p:nvPr>
            <p:ph type="sldNum" sz="quarter" idx="12"/>
          </p:nvPr>
        </p:nvSpPr>
        <p:spPr/>
        <p:txBody>
          <a:bodyPr/>
          <a:lstStyle/>
          <a:p>
            <a:fld id="{574DAB9A-D90D-4DD1-B76E-E9EA0BFB9222}" type="slidenum">
              <a:rPr lang="uk-UA" smtClean="0"/>
              <a:pPr/>
              <a:t>‹№›</a:t>
            </a:fld>
            <a:endParaRPr lang="uk-UA"/>
          </a:p>
        </p:txBody>
      </p:sp>
    </p:spTree>
    <p:extLst>
      <p:ext uri="{BB962C8B-B14F-4D97-AF65-F5344CB8AC3E}">
        <p14:creationId xmlns:p14="http://schemas.microsoft.com/office/powerpoint/2010/main" val="230946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95B4415-5D08-4164-A48A-B5AF00057D63}" type="datetime1">
              <a:rPr lang="uk-UA" smtClean="0"/>
              <a:pPr/>
              <a:t>21.04.2023</a:t>
            </a:fld>
            <a:endParaRPr lang="uk-UA"/>
          </a:p>
        </p:txBody>
      </p:sp>
      <p:sp>
        <p:nvSpPr>
          <p:cNvPr id="6" name="Footer Placeholder 5"/>
          <p:cNvSpPr>
            <a:spLocks noGrp="1"/>
          </p:cNvSpPr>
          <p:nvPr>
            <p:ph type="ftr" sz="quarter" idx="11"/>
          </p:nvPr>
        </p:nvSpPr>
        <p:spPr/>
        <p:txBody>
          <a:bodyPr/>
          <a:lstStyle/>
          <a:p>
            <a:r>
              <a:rPr lang="ru-RU"/>
              <a:t>ОСНОВИ ІНФОРМАЦІЙНОЇ БЕЗПЕКИ             Єгорова О.Л.</a:t>
            </a:r>
            <a:endParaRPr lang="uk-UA"/>
          </a:p>
        </p:txBody>
      </p:sp>
      <p:sp>
        <p:nvSpPr>
          <p:cNvPr id="7" name="Slide Number Placeholder 6"/>
          <p:cNvSpPr>
            <a:spLocks noGrp="1"/>
          </p:cNvSpPr>
          <p:nvPr>
            <p:ph type="sldNum" sz="quarter" idx="12"/>
          </p:nvPr>
        </p:nvSpPr>
        <p:spPr/>
        <p:txBody>
          <a:bodyPr/>
          <a:lstStyle/>
          <a:p>
            <a:fld id="{574DAB9A-D90D-4DD1-B76E-E9EA0BFB9222}" type="slidenum">
              <a:rPr lang="uk-UA" smtClean="0"/>
              <a:pPr/>
              <a:t>‹№›</a:t>
            </a:fld>
            <a:endParaRPr lang="uk-UA"/>
          </a:p>
        </p:txBody>
      </p:sp>
    </p:spTree>
    <p:extLst>
      <p:ext uri="{BB962C8B-B14F-4D97-AF65-F5344CB8AC3E}">
        <p14:creationId xmlns:p14="http://schemas.microsoft.com/office/powerpoint/2010/main" val="201875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2"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EB947F7-4B89-471A-8AD3-372F5EB11B69}" type="datetime1">
              <a:rPr lang="uk-UA" smtClean="0"/>
              <a:pPr/>
              <a:t>21.04.2023</a:t>
            </a:fld>
            <a:endParaRPr lang="uk-UA"/>
          </a:p>
        </p:txBody>
      </p:sp>
      <p:sp>
        <p:nvSpPr>
          <p:cNvPr id="8" name="Footer Placeholder 7"/>
          <p:cNvSpPr>
            <a:spLocks noGrp="1"/>
          </p:cNvSpPr>
          <p:nvPr>
            <p:ph type="ftr" sz="quarter" idx="11"/>
          </p:nvPr>
        </p:nvSpPr>
        <p:spPr/>
        <p:txBody>
          <a:bodyPr/>
          <a:lstStyle/>
          <a:p>
            <a:r>
              <a:rPr lang="ru-RU"/>
              <a:t>ОСНОВИ ІНФОРМАЦІЙНОЇ БЕЗПЕКИ             Єгорова О.Л.</a:t>
            </a:r>
            <a:endParaRPr lang="uk-UA"/>
          </a:p>
        </p:txBody>
      </p:sp>
      <p:sp>
        <p:nvSpPr>
          <p:cNvPr id="9" name="Slide Number Placeholder 8"/>
          <p:cNvSpPr>
            <a:spLocks noGrp="1"/>
          </p:cNvSpPr>
          <p:nvPr>
            <p:ph type="sldNum" sz="quarter" idx="12"/>
          </p:nvPr>
        </p:nvSpPr>
        <p:spPr/>
        <p:txBody>
          <a:bodyPr/>
          <a:lstStyle/>
          <a:p>
            <a:fld id="{574DAB9A-D90D-4DD1-B76E-E9EA0BFB9222}" type="slidenum">
              <a:rPr lang="uk-UA" smtClean="0"/>
              <a:pPr/>
              <a:t>‹№›</a:t>
            </a:fld>
            <a:endParaRPr lang="uk-UA"/>
          </a:p>
        </p:txBody>
      </p:sp>
    </p:spTree>
    <p:extLst>
      <p:ext uri="{BB962C8B-B14F-4D97-AF65-F5344CB8AC3E}">
        <p14:creationId xmlns:p14="http://schemas.microsoft.com/office/powerpoint/2010/main" val="264813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EA4448E-154B-4B89-8F13-A2131502A410}" type="datetime1">
              <a:rPr lang="uk-UA" smtClean="0"/>
              <a:pPr/>
              <a:t>21.04.2023</a:t>
            </a:fld>
            <a:endParaRPr lang="uk-UA"/>
          </a:p>
        </p:txBody>
      </p:sp>
      <p:sp>
        <p:nvSpPr>
          <p:cNvPr id="4" name="Footer Placeholder 3"/>
          <p:cNvSpPr>
            <a:spLocks noGrp="1"/>
          </p:cNvSpPr>
          <p:nvPr>
            <p:ph type="ftr" sz="quarter" idx="11"/>
          </p:nvPr>
        </p:nvSpPr>
        <p:spPr/>
        <p:txBody>
          <a:bodyPr/>
          <a:lstStyle/>
          <a:p>
            <a:r>
              <a:rPr lang="ru-RU"/>
              <a:t>ОСНОВИ ІНФОРМАЦІЙНОЇ БЕЗПЕКИ             Єгорова О.Л.</a:t>
            </a:r>
            <a:endParaRPr lang="uk-UA"/>
          </a:p>
        </p:txBody>
      </p:sp>
      <p:sp>
        <p:nvSpPr>
          <p:cNvPr id="5" name="Slide Number Placeholder 4"/>
          <p:cNvSpPr>
            <a:spLocks noGrp="1"/>
          </p:cNvSpPr>
          <p:nvPr>
            <p:ph type="sldNum" sz="quarter" idx="12"/>
          </p:nvPr>
        </p:nvSpPr>
        <p:spPr/>
        <p:txBody>
          <a:bodyPr/>
          <a:lstStyle/>
          <a:p>
            <a:fld id="{574DAB9A-D90D-4DD1-B76E-E9EA0BFB9222}" type="slidenum">
              <a:rPr lang="uk-UA" smtClean="0"/>
              <a:pPr/>
              <a:t>‹№›</a:t>
            </a:fld>
            <a:endParaRPr lang="uk-UA"/>
          </a:p>
        </p:txBody>
      </p:sp>
    </p:spTree>
    <p:extLst>
      <p:ext uri="{BB962C8B-B14F-4D97-AF65-F5344CB8AC3E}">
        <p14:creationId xmlns:p14="http://schemas.microsoft.com/office/powerpoint/2010/main" val="281786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7D6C3C-DEA0-4DFA-A77B-B1FBE98CD638}" type="datetime1">
              <a:rPr lang="uk-UA" smtClean="0"/>
              <a:pPr/>
              <a:t>21.04.2023</a:t>
            </a:fld>
            <a:endParaRPr lang="uk-UA"/>
          </a:p>
        </p:txBody>
      </p:sp>
      <p:sp>
        <p:nvSpPr>
          <p:cNvPr id="3" name="Footer Placeholder 2"/>
          <p:cNvSpPr>
            <a:spLocks noGrp="1"/>
          </p:cNvSpPr>
          <p:nvPr>
            <p:ph type="ftr" sz="quarter" idx="11"/>
          </p:nvPr>
        </p:nvSpPr>
        <p:spPr/>
        <p:txBody>
          <a:bodyPr/>
          <a:lstStyle/>
          <a:p>
            <a:r>
              <a:rPr lang="ru-RU"/>
              <a:t>ОСНОВИ ІНФОРМАЦІЙНОЇ БЕЗПЕКИ             Єгорова О.Л.</a:t>
            </a:r>
            <a:endParaRPr lang="uk-UA"/>
          </a:p>
        </p:txBody>
      </p:sp>
      <p:sp>
        <p:nvSpPr>
          <p:cNvPr id="4" name="Slide Number Placeholder 3"/>
          <p:cNvSpPr>
            <a:spLocks noGrp="1"/>
          </p:cNvSpPr>
          <p:nvPr>
            <p:ph type="sldNum" sz="quarter" idx="12"/>
          </p:nvPr>
        </p:nvSpPr>
        <p:spPr/>
        <p:txBody>
          <a:bodyPr/>
          <a:lstStyle/>
          <a:p>
            <a:fld id="{574DAB9A-D90D-4DD1-B76E-E9EA0BFB9222}" type="slidenum">
              <a:rPr lang="uk-UA" smtClean="0"/>
              <a:pPr/>
              <a:t>‹№›</a:t>
            </a:fld>
            <a:endParaRPr lang="uk-UA"/>
          </a:p>
        </p:txBody>
      </p:sp>
    </p:spTree>
    <p:extLst>
      <p:ext uri="{BB962C8B-B14F-4D97-AF65-F5344CB8AC3E}">
        <p14:creationId xmlns:p14="http://schemas.microsoft.com/office/powerpoint/2010/main" val="140024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165D6C6-45AF-442D-8A28-5115BCDE6585}" type="datetime1">
              <a:rPr lang="uk-UA" smtClean="0"/>
              <a:pPr/>
              <a:t>21.04.2023</a:t>
            </a:fld>
            <a:endParaRPr lang="uk-UA"/>
          </a:p>
        </p:txBody>
      </p:sp>
      <p:sp>
        <p:nvSpPr>
          <p:cNvPr id="6" name="Footer Placeholder 5"/>
          <p:cNvSpPr>
            <a:spLocks noGrp="1"/>
          </p:cNvSpPr>
          <p:nvPr>
            <p:ph type="ftr" sz="quarter" idx="11"/>
          </p:nvPr>
        </p:nvSpPr>
        <p:spPr/>
        <p:txBody>
          <a:bodyPr/>
          <a:lstStyle/>
          <a:p>
            <a:r>
              <a:rPr lang="ru-RU"/>
              <a:t>ОСНОВИ ІНФОРМАЦІЙНОЇ БЕЗПЕКИ             Єгорова О.Л.</a:t>
            </a:r>
            <a:endParaRPr lang="uk-UA"/>
          </a:p>
        </p:txBody>
      </p:sp>
      <p:sp>
        <p:nvSpPr>
          <p:cNvPr id="7" name="Slide Number Placeholder 6"/>
          <p:cNvSpPr>
            <a:spLocks noGrp="1"/>
          </p:cNvSpPr>
          <p:nvPr>
            <p:ph type="sldNum" sz="quarter" idx="12"/>
          </p:nvPr>
        </p:nvSpPr>
        <p:spPr/>
        <p:txBody>
          <a:bodyPr/>
          <a:lstStyle/>
          <a:p>
            <a:fld id="{574DAB9A-D90D-4DD1-B76E-E9EA0BFB9222}" type="slidenum">
              <a:rPr lang="uk-UA" smtClean="0"/>
              <a:pPr/>
              <a:t>‹№›</a:t>
            </a:fld>
            <a:endParaRPr lang="uk-UA"/>
          </a:p>
        </p:txBody>
      </p:sp>
    </p:spTree>
    <p:extLst>
      <p:ext uri="{BB962C8B-B14F-4D97-AF65-F5344CB8AC3E}">
        <p14:creationId xmlns:p14="http://schemas.microsoft.com/office/powerpoint/2010/main" val="335489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9C55BA2-04EE-49B5-BA9F-24CC3B21E131}" type="datetime1">
              <a:rPr lang="uk-UA" smtClean="0"/>
              <a:pPr/>
              <a:t>21.04.2023</a:t>
            </a:fld>
            <a:endParaRPr lang="uk-UA"/>
          </a:p>
        </p:txBody>
      </p:sp>
      <p:sp>
        <p:nvSpPr>
          <p:cNvPr id="6" name="Footer Placeholder 5"/>
          <p:cNvSpPr>
            <a:spLocks noGrp="1"/>
          </p:cNvSpPr>
          <p:nvPr>
            <p:ph type="ftr" sz="quarter" idx="11"/>
          </p:nvPr>
        </p:nvSpPr>
        <p:spPr/>
        <p:txBody>
          <a:bodyPr/>
          <a:lstStyle/>
          <a:p>
            <a:r>
              <a:rPr lang="ru-RU"/>
              <a:t>ОСНОВИ ІНФОРМАЦІЙНОЇ БЕЗПЕКИ             Єгорова О.Л.</a:t>
            </a:r>
            <a:endParaRPr lang="uk-UA"/>
          </a:p>
        </p:txBody>
      </p:sp>
      <p:sp>
        <p:nvSpPr>
          <p:cNvPr id="7" name="Slide Number Placeholder 6"/>
          <p:cNvSpPr>
            <a:spLocks noGrp="1"/>
          </p:cNvSpPr>
          <p:nvPr>
            <p:ph type="sldNum" sz="quarter" idx="12"/>
          </p:nvPr>
        </p:nvSpPr>
        <p:spPr/>
        <p:txBody>
          <a:bodyPr/>
          <a:lstStyle/>
          <a:p>
            <a:fld id="{574DAB9A-D90D-4DD1-B76E-E9EA0BFB9222}" type="slidenum">
              <a:rPr lang="uk-UA" smtClean="0"/>
              <a:pPr/>
              <a:t>‹№›</a:t>
            </a:fld>
            <a:endParaRPr lang="uk-UA"/>
          </a:p>
        </p:txBody>
      </p:sp>
    </p:spTree>
    <p:extLst>
      <p:ext uri="{BB962C8B-B14F-4D97-AF65-F5344CB8AC3E}">
        <p14:creationId xmlns:p14="http://schemas.microsoft.com/office/powerpoint/2010/main" val="250863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pic>
        <p:nvPicPr>
          <p:cNvPr id="52" name="Picture 51"/>
          <p:cNvPicPr>
            <a:picLocks noChangeAspect="1"/>
          </p:cNvPicPr>
          <p:nvPr/>
        </p:nvPicPr>
        <p:blipFill rotWithShape="1">
          <a:blip r:embed="rId13" cstate="print">
            <a:extLst>
              <a:ext uri="{28A0092B-C50C-407E-A947-70E740481C1C}">
                <a14:useLocalDpi xmlns:a14="http://schemas.microsoft.com/office/drawing/2010/main" val="0"/>
              </a:ext>
            </a:extLst>
          </a:blip>
          <a:srcRect t="80780" r="29070"/>
          <a:stretch/>
        </p:blipFill>
        <p:spPr>
          <a:xfrm flipV="1">
            <a:off x="0" y="2155219"/>
            <a:ext cx="12192000" cy="4702781"/>
          </a:xfrm>
          <a:prstGeom prst="rect">
            <a:avLst/>
          </a:prstGeom>
        </p:spPr>
      </p:pic>
      <p:pic>
        <p:nvPicPr>
          <p:cNvPr id="54" name="Picture 53"/>
          <p:cNvPicPr>
            <a:picLocks noChangeAspect="1"/>
          </p:cNvPicPr>
          <p:nvPr/>
        </p:nvPicPr>
        <p:blipFill rotWithShape="1">
          <a:blip r:embed="rId14" cstate="print">
            <a:extLst>
              <a:ext uri="{28A0092B-C50C-407E-A947-70E740481C1C}">
                <a14:useLocalDpi xmlns:a14="http://schemas.microsoft.com/office/drawing/2010/main" val="0"/>
              </a:ext>
            </a:extLst>
          </a:blip>
          <a:srcRect t="60387"/>
          <a:stretch/>
        </p:blipFill>
        <p:spPr>
          <a:xfrm>
            <a:off x="0" y="-1"/>
            <a:ext cx="12192000" cy="2155220"/>
          </a:xfrm>
          <a:prstGeom prst="rect">
            <a:avLst/>
          </a:prstGeom>
        </p:spPr>
      </p:pic>
      <p:sp>
        <p:nvSpPr>
          <p:cNvPr id="3" name="Text Placeholder 2"/>
          <p:cNvSpPr>
            <a:spLocks noGrp="1"/>
          </p:cNvSpPr>
          <p:nvPr>
            <p:ph type="body" idx="1"/>
          </p:nvPr>
        </p:nvSpPr>
        <p:spPr>
          <a:xfrm>
            <a:off x="860612" y="1287255"/>
            <a:ext cx="10493187" cy="4889709"/>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58968E-CEE0-4914-A74D-1CB16BB7E481}" type="datetime1">
              <a:rPr lang="uk-UA" smtClean="0"/>
              <a:pPr/>
              <a:t>21.04.2023</a:t>
            </a:fld>
            <a:endParaRPr lang="uk-UA"/>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a:t>ОСНОВИ ІНФОРМАЦІЙНОЇ БЕЗПЕКИ             Єгорова О.Л.</a:t>
            </a:r>
            <a:endParaRPr lang="uk-UA"/>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DAB9A-D90D-4DD1-B76E-E9EA0BFB9222}" type="slidenum">
              <a:rPr lang="uk-UA" smtClean="0"/>
              <a:pPr/>
              <a:t>‹№›</a:t>
            </a:fld>
            <a:endParaRPr lang="uk-UA"/>
          </a:p>
        </p:txBody>
      </p:sp>
      <p:sp>
        <p:nvSpPr>
          <p:cNvPr id="2" name="Title Placeholder 1"/>
          <p:cNvSpPr>
            <a:spLocks noGrp="1"/>
          </p:cNvSpPr>
          <p:nvPr>
            <p:ph type="title"/>
          </p:nvPr>
        </p:nvSpPr>
        <p:spPr>
          <a:xfrm>
            <a:off x="838202" y="163208"/>
            <a:ext cx="10515597" cy="998742"/>
          </a:xfrm>
          <a:prstGeom prst="rect">
            <a:avLst/>
          </a:prstGeom>
          <a:noFill/>
        </p:spPr>
        <p:txBody>
          <a:bodyPr vert="horz" lIns="91440" tIns="45720" rIns="91440" bIns="45720" rtlCol="0" anchor="ctr">
            <a:normAutofit/>
          </a:bodyPr>
          <a:lstStyle/>
          <a:p>
            <a:r>
              <a:rPr lang="ru-RU"/>
              <a:t>Образец заголовка</a:t>
            </a:r>
            <a:endParaRPr lang="en-US" dirty="0"/>
          </a:p>
        </p:txBody>
      </p:sp>
    </p:spTree>
    <p:extLst>
      <p:ext uri="{BB962C8B-B14F-4D97-AF65-F5344CB8AC3E}">
        <p14:creationId xmlns:p14="http://schemas.microsoft.com/office/powerpoint/2010/main" val="122332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0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uk.wikipedia.or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it-science.com.ua/" TargetMode="External"/><Relationship Id="rId5" Type="http://schemas.openxmlformats.org/officeDocument/2006/relationships/hyperlink" Target="http://disted.edu.vn.ua/media/bp/" TargetMode="External"/><Relationship Id="rId4" Type="http://schemas.openxmlformats.org/officeDocument/2006/relationships/hyperlink" Target="http://www.youtube.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43000" r="-4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84909" y="1039237"/>
            <a:ext cx="11152909" cy="3061708"/>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uk-UA" b="1" dirty="0">
                <a:solidFill>
                  <a:srgbClr val="002060"/>
                </a:solidFill>
                <a:effectLst>
                  <a:outerShdw blurRad="38100" dist="38100" dir="2700000" algn="tl">
                    <a:srgbClr val="000000">
                      <a:alpha val="43137"/>
                    </a:srgbClr>
                  </a:outerShdw>
                </a:effectLst>
              </a:rPr>
              <a:t>Призначення, можливості, і основні захисні механізми </a:t>
            </a:r>
            <a:r>
              <a:rPr lang="uk-UA" b="1" dirty="0" err="1">
                <a:solidFill>
                  <a:srgbClr val="002060"/>
                </a:solidFill>
                <a:effectLst>
                  <a:outerShdw blurRad="38100" dist="38100" dir="2700000" algn="tl">
                    <a:srgbClr val="000000">
                      <a:alpha val="43137"/>
                    </a:srgbClr>
                  </a:outerShdw>
                </a:effectLst>
              </a:rPr>
              <a:t>міжмережевих</a:t>
            </a:r>
            <a:r>
              <a:rPr lang="uk-UA" b="1" dirty="0">
                <a:solidFill>
                  <a:srgbClr val="002060"/>
                </a:solidFill>
                <a:effectLst>
                  <a:outerShdw blurRad="38100" dist="38100" dir="2700000" algn="tl">
                    <a:srgbClr val="000000">
                      <a:alpha val="43137"/>
                    </a:srgbClr>
                  </a:outerShdw>
                </a:effectLst>
              </a:rPr>
              <a:t> екранів (брандмауерів). Основні захисні механізми мереж</a:t>
            </a:r>
          </a:p>
        </p:txBody>
      </p:sp>
      <p:sp>
        <p:nvSpPr>
          <p:cNvPr id="6" name="Нижний колонтитул 5"/>
          <p:cNvSpPr>
            <a:spLocks noGrp="1"/>
          </p:cNvSpPr>
          <p:nvPr>
            <p:ph type="ftr" sz="quarter" idx="11"/>
          </p:nvPr>
        </p:nvSpPr>
        <p:spPr/>
        <p:txBody>
          <a:bodyPr/>
          <a:lstStyle/>
          <a:p>
            <a:r>
              <a:rPr lang="ru-RU" dirty="0"/>
              <a:t>ОСНОВИ ІНФОРМАЦІЙНОЇ БЕЗПЕКИ             </a:t>
            </a:r>
            <a:r>
              <a:rPr lang="ru-RU" dirty="0" err="1"/>
              <a:t>Єгорова</a:t>
            </a:r>
            <a:r>
              <a:rPr lang="ru-RU" dirty="0"/>
              <a:t> О.Л.</a:t>
            </a:r>
            <a:endParaRPr lang="uk-UA" dirty="0"/>
          </a:p>
        </p:txBody>
      </p:sp>
      <p:sp>
        <p:nvSpPr>
          <p:cNvPr id="7" name="AutoShape 2"/>
          <p:cNvSpPr>
            <a:spLocks noChangeArrowheads="1"/>
          </p:cNvSpPr>
          <p:nvPr/>
        </p:nvSpPr>
        <p:spPr bwMode="auto">
          <a:xfrm>
            <a:off x="2682817" y="223088"/>
            <a:ext cx="6610812" cy="425305"/>
          </a:xfrm>
          <a:prstGeom prst="roundRect">
            <a:avLst>
              <a:gd name="adj" fmla="val 16667"/>
            </a:avLst>
          </a:prstGeom>
          <a:solidFill>
            <a:srgbClr val="7030A0"/>
          </a:solidFill>
          <a:ln w="127000" cmpd="dbl" algn="ctr">
            <a:solidFill>
              <a:srgbClr val="7030A0"/>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1" u="none" strike="noStrike" cap="none" normalizeH="0" baseline="0" dirty="0">
                <a:ln>
                  <a:noFill/>
                </a:ln>
                <a:solidFill>
                  <a:srgbClr val="FFFFFF"/>
                </a:solidFill>
                <a:effectLst/>
                <a:latin typeface="Georgia" pitchFamily="18" charset="0"/>
              </a:rPr>
              <a:t>Інформаційна безпека</a:t>
            </a:r>
            <a:endParaRPr lang="uk-UA" sz="2400" b="1" i="1" dirty="0">
              <a:solidFill>
                <a:srgbClr val="FFFFFF"/>
              </a:solidFill>
              <a:latin typeface="Georgia"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a:ln>
                <a:noFill/>
              </a:ln>
              <a:solidFill>
                <a:schemeClr val="tx1"/>
              </a:solidFill>
              <a:effectLst/>
              <a:latin typeface="Arial" pitchFamily="34" charset="0"/>
            </a:endParaRPr>
          </a:p>
        </p:txBody>
      </p:sp>
      <p:pic>
        <p:nvPicPr>
          <p:cNvPr id="10" name="Рисунок 9" descr="https://mozok.click/uploads/informatika-9-morze/informatika-9-morze-124.jpg"/>
          <p:cNvPicPr>
            <a:picLocks noChangeAspect="1"/>
          </p:cNvPicPr>
          <p:nvPr/>
        </p:nvPicPr>
        <p:blipFill>
          <a:blip r:embed="rId3">
            <a:extLst>
              <a:ext uri="{28A0092B-C50C-407E-A947-70E740481C1C}">
                <a14:useLocalDpi xmlns:a14="http://schemas.microsoft.com/office/drawing/2010/main" val="0"/>
              </a:ext>
            </a:extLst>
          </a:blip>
          <a:srcRect b="18831"/>
          <a:stretch>
            <a:fillRect/>
          </a:stretch>
        </p:blipFill>
        <p:spPr bwMode="auto">
          <a:xfrm>
            <a:off x="554851" y="4253346"/>
            <a:ext cx="3531893" cy="2186855"/>
          </a:xfrm>
          <a:prstGeom prst="rect">
            <a:avLst/>
          </a:prstGeom>
          <a:noFill/>
          <a:ln>
            <a:noFill/>
          </a:ln>
        </p:spPr>
      </p:pic>
      <p:pic>
        <p:nvPicPr>
          <p:cNvPr id="14338" name="Picture 2" descr="ÐÐ°ÑÑÐ¸Ð½ÐºÐ¸ Ð¿Ð¾ Ð·Ð°Ð¿ÑÐ¾ÑÑ vpn"/>
          <p:cNvPicPr>
            <a:picLocks noChangeAspect="1" noChangeArrowheads="1"/>
          </p:cNvPicPr>
          <p:nvPr/>
        </p:nvPicPr>
        <p:blipFill>
          <a:blip r:embed="rId4"/>
          <a:srcRect/>
          <a:stretch>
            <a:fillRect/>
          </a:stretch>
        </p:blipFill>
        <p:spPr bwMode="auto">
          <a:xfrm>
            <a:off x="7900266" y="4265757"/>
            <a:ext cx="3752850" cy="2114550"/>
          </a:xfrm>
          <a:prstGeom prst="rect">
            <a:avLst/>
          </a:prstGeom>
          <a:noFill/>
        </p:spPr>
      </p:pic>
    </p:spTree>
    <p:extLst>
      <p:ext uri="{BB962C8B-B14F-4D97-AF65-F5344CB8AC3E}">
        <p14:creationId xmlns:p14="http://schemas.microsoft.com/office/powerpoint/2010/main" val="132097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79964" y="163208"/>
            <a:ext cx="8174181" cy="998742"/>
          </a:xfrm>
          <a:noFill/>
        </p:spPr>
        <p:txBody>
          <a:bodyPr vert="horz" lIns="91440" tIns="45720" rIns="91440" bIns="45720" rtlCol="0" anchor="ctr">
            <a:noAutofit/>
          </a:bodyPr>
          <a:lstStyle/>
          <a:p>
            <a:pPr algn="ctr"/>
            <a:r>
              <a:rPr lang="uk-UA" sz="4400" b="1" dirty="0">
                <a:solidFill>
                  <a:srgbClr val="CC0000"/>
                </a:solidFill>
                <a:effectLst>
                  <a:outerShdw blurRad="38100" dist="38100" dir="2700000" algn="tl">
                    <a:srgbClr val="000000">
                      <a:alpha val="43137"/>
                    </a:srgbClr>
                  </a:outerShdw>
                </a:effectLst>
                <a:latin typeface="Calibri" pitchFamily="34" charset="0"/>
                <a:cs typeface="Calibri" pitchFamily="34" charset="0"/>
              </a:rPr>
              <a:t>Засоби мережевого захисту інформації:</a:t>
            </a:r>
            <a:endParaRPr lang="ru-RU" sz="4400" b="1" dirty="0">
              <a:solidFill>
                <a:srgbClr val="CC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Содержимое 2"/>
          <p:cNvSpPr>
            <a:spLocks noGrp="1"/>
          </p:cNvSpPr>
          <p:nvPr>
            <p:ph idx="1"/>
          </p:nvPr>
        </p:nvSpPr>
        <p:spPr>
          <a:xfrm>
            <a:off x="665018" y="1287255"/>
            <a:ext cx="10889673" cy="2785981"/>
          </a:xfrm>
        </p:spPr>
        <p:style>
          <a:lnRef idx="1">
            <a:schemeClr val="accent6"/>
          </a:lnRef>
          <a:fillRef idx="2">
            <a:schemeClr val="accent6"/>
          </a:fillRef>
          <a:effectRef idx="1">
            <a:schemeClr val="accent6"/>
          </a:effectRef>
          <a:fontRef idx="minor">
            <a:schemeClr val="dk1"/>
          </a:fontRef>
        </p:style>
        <p:txBody>
          <a:bodyPr>
            <a:normAutofit/>
          </a:bodyPr>
          <a:lstStyle/>
          <a:p>
            <a:pPr lvl="0" algn="just"/>
            <a:r>
              <a:rPr lang="uk-UA" b="1" i="1" dirty="0"/>
              <a:t>системи виявлення втручань</a:t>
            </a:r>
            <a:r>
              <a:rPr lang="uk-UA" dirty="0"/>
              <a:t> — для виявлення спроб несанкціонованого доступу як ззовні, так і всередині мережі, захисту від атак типу «відмова в обслуговуванні». Використовуючи спеціальні механізми, системи виявлення вторгнень здатні попереджувати шкідливі дії, що дозволяє значно знизити час простою внаслідок атаки і витрати на підтримку працездатності мережі.</a:t>
            </a:r>
            <a:endParaRPr lang="ru-RU" dirty="0"/>
          </a:p>
        </p:txBody>
      </p:sp>
      <p:sp>
        <p:nvSpPr>
          <p:cNvPr id="4" name="Нижний колонтитул 3"/>
          <p:cNvSpPr>
            <a:spLocks noGrp="1"/>
          </p:cNvSpPr>
          <p:nvPr>
            <p:ph type="ftr" sz="quarter" idx="11"/>
          </p:nvPr>
        </p:nvSpPr>
        <p:spPr/>
        <p:txBody>
          <a:bodyPr/>
          <a:lstStyle/>
          <a:p>
            <a:r>
              <a:rPr lang="ru-RU"/>
              <a:t>ОСНОВИ ІНФОРМАЦІЙНОЇ БЕЗПЕКИ             Єгорова О.Л.</a:t>
            </a:r>
            <a:endParaRPr lang="uk-UA"/>
          </a:p>
        </p:txBody>
      </p:sp>
      <p:sp>
        <p:nvSpPr>
          <p:cNvPr id="6" name="Прямоугольник 5"/>
          <p:cNvSpPr/>
          <p:nvPr/>
        </p:nvSpPr>
        <p:spPr>
          <a:xfrm>
            <a:off x="692727" y="4186673"/>
            <a:ext cx="10903528" cy="2246769"/>
          </a:xfrm>
          <a:prstGeom prst="rect">
            <a:avLst/>
          </a:prstGeom>
          <a:solidFill>
            <a:srgbClr val="7030A0"/>
          </a:solidFill>
        </p:spPr>
        <p:txBody>
          <a:bodyPr wrap="square">
            <a:spAutoFit/>
          </a:bodyPr>
          <a:lstStyle/>
          <a:p>
            <a:pPr lvl="0" algn="just"/>
            <a:r>
              <a:rPr lang="uk-UA" sz="2800" b="1" i="1" dirty="0">
                <a:solidFill>
                  <a:schemeClr val="bg1"/>
                </a:solidFill>
              </a:rPr>
              <a:t>засоби аналізу захищеності</a:t>
            </a:r>
            <a:r>
              <a:rPr lang="uk-UA" sz="2800" dirty="0">
                <a:solidFill>
                  <a:schemeClr val="bg1"/>
                </a:solidFill>
              </a:rPr>
              <a:t> — для аналізу захищеності корпоративної мережі та виявлення можливих каналів реалізації загроз інформації. Їх застосування дозволяє попередити можливі атаки на корпоративну мережу, оптимізувати витрати на захист інформації та контролювати поточний стан захищеності мережі.</a:t>
            </a:r>
            <a:endParaRPr lang="ru-RU" sz="28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79964" y="163208"/>
            <a:ext cx="8174181" cy="998742"/>
          </a:xfrm>
          <a:noFill/>
        </p:spPr>
        <p:txBody>
          <a:bodyPr vert="horz" lIns="91440" tIns="45720" rIns="91440" bIns="45720" rtlCol="0" anchor="ctr">
            <a:noAutofit/>
          </a:bodyPr>
          <a:lstStyle/>
          <a:p>
            <a:pPr algn="ctr"/>
            <a:r>
              <a:rPr lang="uk-UA" sz="4400" b="1" dirty="0">
                <a:solidFill>
                  <a:srgbClr val="CC0000"/>
                </a:solidFill>
                <a:effectLst>
                  <a:outerShdw blurRad="38100" dist="38100" dir="2700000" algn="tl">
                    <a:srgbClr val="000000">
                      <a:alpha val="43137"/>
                    </a:srgbClr>
                  </a:outerShdw>
                </a:effectLst>
                <a:latin typeface="Calibri" pitchFamily="34" charset="0"/>
                <a:cs typeface="Calibri" pitchFamily="34" charset="0"/>
              </a:rPr>
              <a:t>Засоби мережевого захисту інформації:</a:t>
            </a:r>
            <a:endParaRPr lang="ru-RU" sz="4400" b="1" dirty="0">
              <a:solidFill>
                <a:srgbClr val="CC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Содержимое 2"/>
          <p:cNvSpPr>
            <a:spLocks noGrp="1"/>
          </p:cNvSpPr>
          <p:nvPr>
            <p:ph idx="1"/>
          </p:nvPr>
        </p:nvSpPr>
        <p:spPr>
          <a:xfrm>
            <a:off x="860612" y="1287255"/>
            <a:ext cx="10493187" cy="2467327"/>
          </a:xfrm>
        </p:spPr>
        <p:style>
          <a:lnRef idx="1">
            <a:schemeClr val="accent5"/>
          </a:lnRef>
          <a:fillRef idx="3">
            <a:schemeClr val="accent5"/>
          </a:fillRef>
          <a:effectRef idx="2">
            <a:schemeClr val="accent5"/>
          </a:effectRef>
          <a:fontRef idx="minor">
            <a:schemeClr val="lt1"/>
          </a:fontRef>
        </p:style>
        <p:txBody>
          <a:bodyPr>
            <a:normAutofit lnSpcReduction="10000"/>
          </a:bodyPr>
          <a:lstStyle/>
          <a:p>
            <a:pPr lvl="0" algn="just"/>
            <a:r>
              <a:rPr lang="uk-UA" b="1" i="1" dirty="0"/>
              <a:t>засоби створення віртуальних приватних мереж</a:t>
            </a:r>
            <a:r>
              <a:rPr lang="uk-UA" dirty="0"/>
              <a:t> (</a:t>
            </a:r>
            <a:r>
              <a:rPr lang="uk-UA" i="1" dirty="0" err="1"/>
              <a:t>Virtual</a:t>
            </a:r>
            <a:r>
              <a:rPr lang="uk-UA" i="1" dirty="0"/>
              <a:t> </a:t>
            </a:r>
            <a:r>
              <a:rPr lang="uk-UA" i="1" dirty="0" err="1"/>
              <a:t>Private</a:t>
            </a:r>
            <a:r>
              <a:rPr lang="uk-UA" i="1" dirty="0"/>
              <a:t> </a:t>
            </a:r>
            <a:r>
              <a:rPr lang="uk-UA" i="1" dirty="0" err="1"/>
              <a:t>Network</a:t>
            </a:r>
            <a:r>
              <a:rPr lang="uk-UA" i="1" dirty="0"/>
              <a:t>, </a:t>
            </a:r>
            <a:r>
              <a:rPr lang="uk-UA" dirty="0"/>
              <a:t>VPN)  — для організації захищених каналів передачі даних через незахищене середовище. </a:t>
            </a:r>
            <a:endParaRPr lang="ru-RU" dirty="0"/>
          </a:p>
          <a:p>
            <a:pPr algn="just"/>
            <a:r>
              <a:rPr lang="uk-UA" b="1" i="1" dirty="0"/>
              <a:t>Віртуальні приватні мережі</a:t>
            </a:r>
            <a:r>
              <a:rPr lang="uk-UA" dirty="0"/>
              <a:t> - територіально розподілені корпоративні мережі, які використовують для зв'язку між окремими сегментами Інтернет. </a:t>
            </a:r>
            <a:endParaRPr lang="ru-RU" dirty="0"/>
          </a:p>
        </p:txBody>
      </p:sp>
      <p:sp>
        <p:nvSpPr>
          <p:cNvPr id="4" name="Нижний колонтитул 3"/>
          <p:cNvSpPr>
            <a:spLocks noGrp="1"/>
          </p:cNvSpPr>
          <p:nvPr>
            <p:ph type="ftr" sz="quarter" idx="11"/>
          </p:nvPr>
        </p:nvSpPr>
        <p:spPr/>
        <p:txBody>
          <a:bodyPr/>
          <a:lstStyle/>
          <a:p>
            <a:r>
              <a:rPr lang="ru-RU"/>
              <a:t>ОСНОВИ ІНФОРМАЦІЙНОЇ БЕЗПЕКИ             Єгорова О.Л.</a:t>
            </a:r>
            <a:endParaRPr lang="uk-UA"/>
          </a:p>
        </p:txBody>
      </p:sp>
      <p:sp>
        <p:nvSpPr>
          <p:cNvPr id="8" name="TextBox 7"/>
          <p:cNvSpPr txBox="1"/>
          <p:nvPr/>
        </p:nvSpPr>
        <p:spPr>
          <a:xfrm>
            <a:off x="817419" y="3810000"/>
            <a:ext cx="6539345" cy="224676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uk-UA" sz="2800" dirty="0"/>
              <a:t>Віртуальні приватні мережі забезпечують прозоре для користувача сполучення локальних мереж, зберігаючи при цьому конфіденційність та цілісність інформації шляхом її динамічного шифрування.</a:t>
            </a:r>
            <a:endParaRPr lang="ru-RU" sz="2800" dirty="0"/>
          </a:p>
        </p:txBody>
      </p:sp>
      <p:sp>
        <p:nvSpPr>
          <p:cNvPr id="31748" name="AutoShape 4" descr="ÐÐ°ÑÑÐ¸Ð½ÐºÐ¸ Ð¿Ð¾ Ð·Ð°Ð¿ÑÐ¾ÑÑ vp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1750" name="AutoShape 6" descr="ÐÐ°ÑÑÐ¸Ð½ÐºÐ¸ Ð¿Ð¾ Ð·Ð°Ð¿ÑÐ¾ÑÑ vp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1752" name="Picture 8" descr="ÐÐ¾ÑÐ¾Ð¶ÐµÐµ Ð¸Ð·Ð¾Ð±ÑÐ°Ð¶ÐµÐ½Ð¸Ðµ"/>
          <p:cNvPicPr>
            <a:picLocks noChangeAspect="1" noChangeArrowheads="1"/>
          </p:cNvPicPr>
          <p:nvPr/>
        </p:nvPicPr>
        <p:blipFill>
          <a:blip r:embed="rId2"/>
          <a:srcRect/>
          <a:stretch>
            <a:fillRect/>
          </a:stretch>
        </p:blipFill>
        <p:spPr bwMode="auto">
          <a:xfrm>
            <a:off x="7470776" y="3855718"/>
            <a:ext cx="3991540" cy="208788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92582" y="163208"/>
            <a:ext cx="2937163" cy="998742"/>
          </a:xfrm>
        </p:spPr>
        <p:txBody>
          <a:bodyPr/>
          <a:lstStyle/>
          <a:p>
            <a:pPr algn="ctr"/>
            <a:r>
              <a:rPr lang="en-US" sz="4800" b="1" dirty="0">
                <a:solidFill>
                  <a:srgbClr val="9D3342"/>
                </a:solidFill>
                <a:latin typeface="Century Gothic" panose="020B0502020202020204" pitchFamily="34" charset="0"/>
              </a:rPr>
              <a:t>VPN</a:t>
            </a:r>
            <a:endParaRPr lang="ru-RU" sz="4800" b="1" dirty="0">
              <a:solidFill>
                <a:srgbClr val="9D3342"/>
              </a:solidFill>
              <a:latin typeface="Century Gothic" panose="020B0502020202020204" pitchFamily="34" charset="0"/>
            </a:endParaRPr>
          </a:p>
        </p:txBody>
      </p:sp>
      <p:sp>
        <p:nvSpPr>
          <p:cNvPr id="3" name="Содержимое 2"/>
          <p:cNvSpPr>
            <a:spLocks noGrp="1"/>
          </p:cNvSpPr>
          <p:nvPr>
            <p:ph idx="1"/>
          </p:nvPr>
        </p:nvSpPr>
        <p:spPr>
          <a:xfrm>
            <a:off x="763631" y="1633619"/>
            <a:ext cx="6260624" cy="1871581"/>
          </a:xfrm>
        </p:spPr>
        <p:style>
          <a:lnRef idx="1">
            <a:schemeClr val="accent4"/>
          </a:lnRef>
          <a:fillRef idx="2">
            <a:schemeClr val="accent4"/>
          </a:fillRef>
          <a:effectRef idx="1">
            <a:schemeClr val="accent4"/>
          </a:effectRef>
          <a:fontRef idx="minor">
            <a:schemeClr val="dk1"/>
          </a:fontRef>
        </p:style>
        <p:txBody>
          <a:bodyPr/>
          <a:lstStyle/>
          <a:p>
            <a:r>
              <a:rPr lang="uk-UA" dirty="0"/>
              <a:t>Засоби захисту </a:t>
            </a:r>
            <a:r>
              <a:rPr lang="ru-RU" dirty="0"/>
              <a:t>VPN</a:t>
            </a:r>
            <a:r>
              <a:rPr lang="uk-UA" dirty="0"/>
              <a:t> - це інтегровані з віртуальними мережами засоби захисту мережі, в цілому, її сегментів та кожного клієнта мережі окремо.</a:t>
            </a:r>
            <a:endParaRPr lang="ru-RU" dirty="0"/>
          </a:p>
        </p:txBody>
      </p:sp>
      <p:sp>
        <p:nvSpPr>
          <p:cNvPr id="4" name="Нижний колонтитул 3"/>
          <p:cNvSpPr>
            <a:spLocks noGrp="1"/>
          </p:cNvSpPr>
          <p:nvPr>
            <p:ph type="ftr" sz="quarter" idx="11"/>
          </p:nvPr>
        </p:nvSpPr>
        <p:spPr/>
        <p:txBody>
          <a:bodyPr/>
          <a:lstStyle/>
          <a:p>
            <a:r>
              <a:rPr lang="ru-RU"/>
              <a:t>ОСНОВИ ІНФОРМАЦІЙНОЇ БЕЗПЕКИ             Єгорова О.Л.</a:t>
            </a:r>
            <a:endParaRPr lang="uk-UA"/>
          </a:p>
        </p:txBody>
      </p:sp>
      <p:pic>
        <p:nvPicPr>
          <p:cNvPr id="5" name="Picture 10" descr="ÐÐ¾ÑÐ¾Ð¶ÐµÐµ Ð¸Ð·Ð¾Ð±ÑÐ°Ð¶ÐµÐ½Ð¸Ðµ"/>
          <p:cNvPicPr>
            <a:picLocks noChangeAspect="1" noChangeArrowheads="1"/>
          </p:cNvPicPr>
          <p:nvPr/>
        </p:nvPicPr>
        <p:blipFill>
          <a:blip r:embed="rId2"/>
          <a:srcRect/>
          <a:stretch>
            <a:fillRect/>
          </a:stretch>
        </p:blipFill>
        <p:spPr bwMode="auto">
          <a:xfrm>
            <a:off x="7221393" y="1303337"/>
            <a:ext cx="4575955" cy="2354263"/>
          </a:xfrm>
          <a:prstGeom prst="rect">
            <a:avLst/>
          </a:prstGeom>
          <a:noFill/>
        </p:spPr>
      </p:pic>
      <p:sp>
        <p:nvSpPr>
          <p:cNvPr id="6" name="Прямоугольник 5"/>
          <p:cNvSpPr/>
          <p:nvPr/>
        </p:nvSpPr>
        <p:spPr>
          <a:xfrm>
            <a:off x="761999" y="3826409"/>
            <a:ext cx="11055927" cy="181588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uk-UA" sz="2800" dirty="0"/>
              <a:t>Реалізуються в рамках програмно-апаратних рішень </a:t>
            </a:r>
            <a:r>
              <a:rPr lang="ru-RU" sz="2800" dirty="0"/>
              <a:t>VVPN</a:t>
            </a:r>
            <a:r>
              <a:rPr lang="uk-UA" sz="2800" dirty="0"/>
              <a:t>-шлюзів. Серед основних функцій </a:t>
            </a:r>
            <a:r>
              <a:rPr lang="ru-RU" sz="2800" dirty="0"/>
              <a:t>VPN</a:t>
            </a:r>
            <a:r>
              <a:rPr lang="uk-UA" sz="2800" dirty="0" err="1"/>
              <a:t>-шлюзів</a:t>
            </a:r>
            <a:r>
              <a:rPr lang="uk-UA" sz="2800" dirty="0"/>
              <a:t>: </a:t>
            </a:r>
            <a:r>
              <a:rPr lang="uk-UA" sz="2800" dirty="0" err="1"/>
              <a:t>автентифікація</a:t>
            </a:r>
            <a:r>
              <a:rPr lang="uk-UA" sz="2800" dirty="0"/>
              <a:t> (</a:t>
            </a:r>
            <a:r>
              <a:rPr lang="ru-RU" sz="2800" dirty="0"/>
              <a:t>MD</a:t>
            </a:r>
            <a:r>
              <a:rPr lang="uk-UA" sz="2800" dirty="0"/>
              <a:t>5, </a:t>
            </a:r>
            <a:r>
              <a:rPr lang="ru-RU" sz="2800" dirty="0"/>
              <a:t>SHA</a:t>
            </a:r>
            <a:r>
              <a:rPr lang="uk-UA" sz="2800" dirty="0"/>
              <a:t>1), шифрування (</a:t>
            </a:r>
            <a:r>
              <a:rPr lang="ru-RU" sz="2800" dirty="0"/>
              <a:t>DES</a:t>
            </a:r>
            <a:r>
              <a:rPr lang="uk-UA" sz="2800" dirty="0"/>
              <a:t>, 3</a:t>
            </a:r>
            <a:r>
              <a:rPr lang="ru-RU" sz="2800" dirty="0"/>
              <a:t>DES</a:t>
            </a:r>
            <a:r>
              <a:rPr lang="uk-UA" sz="2800" dirty="0"/>
              <a:t>, </a:t>
            </a:r>
            <a:r>
              <a:rPr lang="ru-RU" sz="2800" dirty="0"/>
              <a:t>AES</a:t>
            </a:r>
            <a:r>
              <a:rPr lang="uk-UA" sz="2800" dirty="0"/>
              <a:t>), </a:t>
            </a:r>
            <a:r>
              <a:rPr lang="uk-UA" sz="2800" dirty="0" err="1"/>
              <a:t>тунелювання</a:t>
            </a:r>
            <a:r>
              <a:rPr lang="uk-UA" sz="2800" dirty="0"/>
              <a:t> пакетів даних через </a:t>
            </a:r>
            <a:r>
              <a:rPr lang="ru-RU" sz="2800" dirty="0"/>
              <a:t>IP</a:t>
            </a:r>
            <a:r>
              <a:rPr lang="uk-UA" sz="2800" dirty="0"/>
              <a:t>. </a:t>
            </a:r>
            <a:r>
              <a:rPr lang="ru-RU" sz="2800" dirty="0" err="1"/>
              <a:t>Певні</a:t>
            </a:r>
            <a:r>
              <a:rPr lang="ru-RU" sz="2800" dirty="0"/>
              <a:t> </a:t>
            </a:r>
            <a:r>
              <a:rPr lang="ru-RU" sz="2800" dirty="0" err="1"/>
              <a:t>шлюзи</a:t>
            </a:r>
            <a:r>
              <a:rPr lang="ru-RU" sz="2800" dirty="0"/>
              <a:t> </a:t>
            </a:r>
            <a:r>
              <a:rPr lang="ru-RU" sz="2800" dirty="0" err="1"/>
              <a:t>підтримують</a:t>
            </a:r>
            <a:r>
              <a:rPr lang="ru-RU" sz="2800" dirty="0"/>
              <a:t> </a:t>
            </a:r>
            <a:r>
              <a:rPr lang="ru-RU" sz="2800" dirty="0" err="1"/>
              <a:t>також</a:t>
            </a:r>
            <a:r>
              <a:rPr lang="ru-RU" sz="2800" dirty="0"/>
              <a:t> </a:t>
            </a:r>
            <a:r>
              <a:rPr lang="ru-RU" sz="2800" dirty="0" err="1"/>
              <a:t>функції</a:t>
            </a:r>
            <a:r>
              <a:rPr lang="ru-RU" sz="2800" dirty="0"/>
              <a:t> </a:t>
            </a:r>
            <a:r>
              <a:rPr lang="ru-RU" sz="2800" dirty="0" err="1"/>
              <a:t>firewall</a:t>
            </a:r>
            <a:endParaRPr lang="ru-RU"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60612" y="1287255"/>
            <a:ext cx="6385315" cy="5044272"/>
          </a:xfrm>
        </p:spPr>
        <p:style>
          <a:lnRef idx="3">
            <a:schemeClr val="lt1"/>
          </a:lnRef>
          <a:fillRef idx="1">
            <a:schemeClr val="accent5"/>
          </a:fillRef>
          <a:effectRef idx="1">
            <a:schemeClr val="accent5"/>
          </a:effectRef>
          <a:fontRef idx="minor">
            <a:schemeClr val="lt1"/>
          </a:fontRef>
        </p:style>
        <p:txBody>
          <a:bodyPr>
            <a:normAutofit/>
          </a:bodyPr>
          <a:lstStyle/>
          <a:p>
            <a:r>
              <a:rPr lang="uk-UA" b="1" i="1" dirty="0"/>
              <a:t>Антивірус</a:t>
            </a:r>
            <a:r>
              <a:rPr lang="uk-UA" dirty="0"/>
              <a:t> - програма, що виявляє або виявляє та знищує комп'ютерні віруси. </a:t>
            </a:r>
            <a:endParaRPr lang="en-US" dirty="0"/>
          </a:p>
          <a:p>
            <a:r>
              <a:rPr lang="uk-UA" i="1" dirty="0"/>
              <a:t>Мережеві антивіруси</a:t>
            </a:r>
            <a:r>
              <a:rPr lang="uk-UA" dirty="0"/>
              <a:t> - використовують для захисту від вірусів однієї або кількох OS, протоколів та команди комп'ютерних мереж і електронної пошти. Їх використання дозволяє встановити джерела загроз та значно понизити вірогідність ефективних атак на корпоративну мережу або персональний комп'ютер.</a:t>
            </a:r>
            <a:endParaRPr lang="ru-RU" dirty="0"/>
          </a:p>
        </p:txBody>
      </p:sp>
      <p:sp>
        <p:nvSpPr>
          <p:cNvPr id="4" name="Нижний колонтитул 3"/>
          <p:cNvSpPr>
            <a:spLocks noGrp="1"/>
          </p:cNvSpPr>
          <p:nvPr>
            <p:ph type="ftr" sz="quarter" idx="11"/>
          </p:nvPr>
        </p:nvSpPr>
        <p:spPr/>
        <p:txBody>
          <a:bodyPr/>
          <a:lstStyle/>
          <a:p>
            <a:r>
              <a:rPr lang="ru-RU"/>
              <a:t>ОСНОВИ ІНФОРМАЦІЙНОЇ БЕЗПЕКИ             Єгорова О.Л.</a:t>
            </a:r>
            <a:endParaRPr lang="uk-UA"/>
          </a:p>
        </p:txBody>
      </p:sp>
      <p:sp>
        <p:nvSpPr>
          <p:cNvPr id="5" name="Заголовок 1"/>
          <p:cNvSpPr>
            <a:spLocks noGrp="1"/>
          </p:cNvSpPr>
          <p:nvPr>
            <p:ph type="title"/>
          </p:nvPr>
        </p:nvSpPr>
        <p:spPr>
          <a:xfrm>
            <a:off x="2812473" y="163208"/>
            <a:ext cx="8541326" cy="998742"/>
          </a:xfrm>
          <a:noFill/>
        </p:spPr>
        <p:txBody>
          <a:bodyPr vert="horz" lIns="91440" tIns="45720" rIns="91440" bIns="45720" rtlCol="0" anchor="ctr">
            <a:noAutofit/>
          </a:bodyPr>
          <a:lstStyle/>
          <a:p>
            <a:pPr algn="ctr"/>
            <a:r>
              <a:rPr lang="uk-UA" sz="4400" b="1" dirty="0">
                <a:solidFill>
                  <a:srgbClr val="CC0000"/>
                </a:solidFill>
                <a:effectLst>
                  <a:outerShdw blurRad="38100" dist="38100" dir="2700000" algn="tl">
                    <a:srgbClr val="000000">
                      <a:alpha val="43137"/>
                    </a:srgbClr>
                  </a:outerShdw>
                </a:effectLst>
                <a:latin typeface="Calibri" pitchFamily="34" charset="0"/>
                <a:cs typeface="Calibri" pitchFamily="34" charset="0"/>
              </a:rPr>
              <a:t>Засоби мережевого захисту інформації:</a:t>
            </a:r>
            <a:endParaRPr lang="ru-RU" sz="4400" b="1" dirty="0">
              <a:solidFill>
                <a:srgbClr val="CC0000"/>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33794" name="Picture 2" descr="ÐÐ¾ÑÐ¾Ð¶ÐµÐµ Ð¸Ð·Ð¾Ð±ÑÐ°Ð¶ÐµÐ½Ð¸Ðµ"/>
          <p:cNvPicPr>
            <a:picLocks noChangeAspect="1" noChangeArrowheads="1"/>
          </p:cNvPicPr>
          <p:nvPr/>
        </p:nvPicPr>
        <p:blipFill>
          <a:blip r:embed="rId2"/>
          <a:srcRect/>
          <a:stretch>
            <a:fillRect/>
          </a:stretch>
        </p:blipFill>
        <p:spPr bwMode="auto">
          <a:xfrm>
            <a:off x="7301345" y="2327565"/>
            <a:ext cx="4644448" cy="348333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98618" y="163208"/>
            <a:ext cx="8555181" cy="998742"/>
          </a:xfrm>
        </p:spPr>
        <p:txBody>
          <a:bodyPr>
            <a:normAutofit/>
          </a:bodyPr>
          <a:lstStyle/>
          <a:p>
            <a:r>
              <a:rPr lang="uk-UA" sz="4400" b="1" dirty="0">
                <a:solidFill>
                  <a:srgbClr val="9D3342"/>
                </a:solidFill>
                <a:latin typeface="Century Gothic" panose="020B0502020202020204" pitchFamily="34" charset="0"/>
              </a:rPr>
              <a:t>Захист даних в Інтернеті</a:t>
            </a:r>
            <a:r>
              <a:rPr lang="uk-UA" sz="4400" dirty="0"/>
              <a:t> </a:t>
            </a:r>
            <a:endParaRPr lang="ru-RU" sz="4400" dirty="0"/>
          </a:p>
        </p:txBody>
      </p:sp>
      <p:sp>
        <p:nvSpPr>
          <p:cNvPr id="3" name="Содержимое 2"/>
          <p:cNvSpPr>
            <a:spLocks noGrp="1"/>
          </p:cNvSpPr>
          <p:nvPr>
            <p:ph idx="1"/>
          </p:nvPr>
        </p:nvSpPr>
        <p:spPr>
          <a:xfrm>
            <a:off x="860612" y="1287256"/>
            <a:ext cx="10493187" cy="1857726"/>
          </a:xfrm>
          <a:solidFill>
            <a:srgbClr val="339933"/>
          </a:solidFill>
        </p:spPr>
        <p:txBody>
          <a:bodyPr>
            <a:normAutofit lnSpcReduction="10000"/>
          </a:bodyPr>
          <a:lstStyle/>
          <a:p>
            <a:r>
              <a:rPr lang="uk-UA" sz="2600" dirty="0">
                <a:solidFill>
                  <a:schemeClr val="bg1"/>
                </a:solidFill>
              </a:rPr>
              <a:t>Для захисту даних під час роботи в Інтернеті доцільно використовувати підключення, захищене шифруванням. Наприклад, за замовчуванням </a:t>
            </a:r>
            <a:r>
              <a:rPr lang="uk-UA" sz="2600" dirty="0" err="1">
                <a:solidFill>
                  <a:schemeClr val="bg1"/>
                </a:solidFill>
              </a:rPr>
              <a:t>Google</a:t>
            </a:r>
            <a:r>
              <a:rPr lang="uk-UA" sz="2600" dirty="0">
                <a:solidFill>
                  <a:schemeClr val="bg1"/>
                </a:solidFill>
              </a:rPr>
              <a:t> шифрує з’єднання з </a:t>
            </a:r>
            <a:r>
              <a:rPr lang="uk-UA" sz="2600" dirty="0" err="1">
                <a:solidFill>
                  <a:schemeClr val="bg1"/>
                </a:solidFill>
              </a:rPr>
              <a:t>Gmail</a:t>
            </a:r>
            <a:r>
              <a:rPr lang="uk-UA" sz="2600" dirty="0">
                <a:solidFill>
                  <a:schemeClr val="bg1"/>
                </a:solidFill>
              </a:rPr>
              <a:t>, а також при виборі інших сервісів </a:t>
            </a:r>
            <a:r>
              <a:rPr lang="uk-UA" sz="2600" dirty="0" err="1">
                <a:solidFill>
                  <a:schemeClr val="bg1"/>
                </a:solidFill>
              </a:rPr>
              <a:t>Google</a:t>
            </a:r>
            <a:r>
              <a:rPr lang="uk-UA" sz="2600" dirty="0">
                <a:solidFill>
                  <a:schemeClr val="bg1"/>
                </a:solidFill>
              </a:rPr>
              <a:t>, наприклад </a:t>
            </a:r>
            <a:r>
              <a:rPr lang="uk-UA" sz="2600" dirty="0" err="1">
                <a:solidFill>
                  <a:schemeClr val="bg1"/>
                </a:solidFill>
              </a:rPr>
              <a:t>Google</a:t>
            </a:r>
            <a:r>
              <a:rPr lang="uk-UA" sz="2600" dirty="0">
                <a:solidFill>
                  <a:schemeClr val="bg1"/>
                </a:solidFill>
              </a:rPr>
              <a:t> Диск, активується протокол шифрування SSL, який використовується до завершення сеансу роботи.</a:t>
            </a:r>
            <a:endParaRPr lang="ru-RU" sz="2600" dirty="0">
              <a:solidFill>
                <a:schemeClr val="bg1"/>
              </a:solidFill>
            </a:endParaRPr>
          </a:p>
        </p:txBody>
      </p:sp>
      <p:sp>
        <p:nvSpPr>
          <p:cNvPr id="4" name="Нижний колонтитул 3"/>
          <p:cNvSpPr>
            <a:spLocks noGrp="1"/>
          </p:cNvSpPr>
          <p:nvPr>
            <p:ph type="ftr" sz="quarter" idx="11"/>
          </p:nvPr>
        </p:nvSpPr>
        <p:spPr/>
        <p:txBody>
          <a:bodyPr/>
          <a:lstStyle/>
          <a:p>
            <a:r>
              <a:rPr lang="ru-RU"/>
              <a:t>ОСНОВИ ІНФОРМАЦІЙНОЇ БЕЗПЕКИ             Єгорова О.Л.</a:t>
            </a:r>
            <a:endParaRPr lang="uk-UA"/>
          </a:p>
        </p:txBody>
      </p:sp>
      <p:sp>
        <p:nvSpPr>
          <p:cNvPr id="5" name="Прямоугольник 4"/>
          <p:cNvSpPr/>
          <p:nvPr/>
        </p:nvSpPr>
        <p:spPr>
          <a:xfrm>
            <a:off x="803564" y="3244611"/>
            <a:ext cx="6830291" cy="289310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uk-UA" sz="2600" dirty="0"/>
              <a:t>Щоб визначити, що сайти захищені, слід звернути увагу на їхню URL-адресу — вона починається з https://</a:t>
            </a:r>
            <a:endParaRPr lang="ru-RU" sz="2600" dirty="0"/>
          </a:p>
          <a:p>
            <a:r>
              <a:rPr lang="uk-UA" sz="2600" dirty="0"/>
              <a:t>HTTPS (від англ. </a:t>
            </a:r>
            <a:r>
              <a:rPr lang="uk-UA" sz="2600" dirty="0" err="1"/>
              <a:t>HyperText</a:t>
            </a:r>
            <a:r>
              <a:rPr lang="uk-UA" sz="2600" dirty="0"/>
              <a:t> </a:t>
            </a:r>
            <a:r>
              <a:rPr lang="uk-UA" sz="2600" dirty="0" err="1"/>
              <a:t>Transfer</a:t>
            </a:r>
            <a:r>
              <a:rPr lang="uk-UA" sz="2600" dirty="0"/>
              <a:t> </a:t>
            </a:r>
            <a:r>
              <a:rPr lang="uk-UA" sz="2600" dirty="0" err="1"/>
              <a:t>Protocol</a:t>
            </a:r>
            <a:r>
              <a:rPr lang="uk-UA" sz="2600" dirty="0"/>
              <a:t> </a:t>
            </a:r>
            <a:r>
              <a:rPr lang="uk-UA" sz="2600" dirty="0" err="1"/>
              <a:t>Secure</a:t>
            </a:r>
            <a:r>
              <a:rPr lang="uk-UA" sz="2600" dirty="0"/>
              <a:t>) — розширення протоколу </a:t>
            </a:r>
            <a:r>
              <a:rPr lang="uk-UA" sz="2600" dirty="0" err="1"/>
              <a:t>http</a:t>
            </a:r>
            <a:r>
              <a:rPr lang="uk-UA" sz="2600" dirty="0"/>
              <a:t> для підтримки шифрування з метою підвищення безпеки.</a:t>
            </a:r>
          </a:p>
        </p:txBody>
      </p:sp>
      <p:pic>
        <p:nvPicPr>
          <p:cNvPr id="35842" name="Picture 2" descr="ÐÐ°ÑÑÐ¸Ð½ÐºÐ¸ Ð¿Ð¾ Ð·Ð°Ð¿ÑÐ¾ÑÑ Ð·Ð°ÑÐ¸ÑÐµÐ½Ñ ÑÐ°Ð¹ÑÐ¸"/>
          <p:cNvPicPr>
            <a:picLocks noChangeAspect="1" noChangeArrowheads="1"/>
          </p:cNvPicPr>
          <p:nvPr/>
        </p:nvPicPr>
        <p:blipFill>
          <a:blip r:embed="rId2"/>
          <a:srcRect/>
          <a:stretch>
            <a:fillRect/>
          </a:stretch>
        </p:blipFill>
        <p:spPr bwMode="auto">
          <a:xfrm>
            <a:off x="7703126" y="3265199"/>
            <a:ext cx="4305012" cy="262605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60073" y="163208"/>
            <a:ext cx="8693726" cy="998742"/>
          </a:xfrm>
        </p:spPr>
        <p:txBody>
          <a:bodyPr/>
          <a:lstStyle/>
          <a:p>
            <a:r>
              <a:rPr lang="uk-UA" sz="4800" b="1" dirty="0">
                <a:solidFill>
                  <a:srgbClr val="9D3342"/>
                </a:solidFill>
                <a:latin typeface="Century Gothic" panose="020B0502020202020204" pitchFamily="34" charset="0"/>
              </a:rPr>
              <a:t>Брандмауер</a:t>
            </a:r>
            <a:endParaRPr lang="ru-RU" sz="4800" b="1" dirty="0">
              <a:solidFill>
                <a:srgbClr val="9D3342"/>
              </a:solidFill>
              <a:latin typeface="Century Gothic" panose="020B0502020202020204" pitchFamily="34" charset="0"/>
            </a:endParaRPr>
          </a:p>
        </p:txBody>
      </p:sp>
      <p:sp>
        <p:nvSpPr>
          <p:cNvPr id="3" name="Содержимое 2"/>
          <p:cNvSpPr>
            <a:spLocks noGrp="1"/>
          </p:cNvSpPr>
          <p:nvPr>
            <p:ph idx="1"/>
          </p:nvPr>
        </p:nvSpPr>
        <p:spPr>
          <a:xfrm>
            <a:off x="860612" y="1287255"/>
            <a:ext cx="4902879" cy="4781035"/>
          </a:xfrm>
        </p:spPr>
        <p:style>
          <a:lnRef idx="1">
            <a:schemeClr val="accent5"/>
          </a:lnRef>
          <a:fillRef idx="3">
            <a:schemeClr val="accent5"/>
          </a:fillRef>
          <a:effectRef idx="2">
            <a:schemeClr val="accent5"/>
          </a:effectRef>
          <a:fontRef idx="minor">
            <a:schemeClr val="lt1"/>
          </a:fontRef>
        </p:style>
        <p:txBody>
          <a:bodyPr>
            <a:normAutofit/>
          </a:bodyPr>
          <a:lstStyle/>
          <a:p>
            <a:r>
              <a:rPr lang="uk-UA" dirty="0"/>
              <a:t>Щоб підключити брандмауер в операційній системі </a:t>
            </a:r>
            <a:r>
              <a:rPr lang="ru-RU" dirty="0" err="1"/>
              <a:t>Windows</a:t>
            </a:r>
            <a:r>
              <a:rPr lang="uk-UA" dirty="0"/>
              <a:t> 7, треба виконати вказівку Пуск/Панель керування та обрати Брандмауер </a:t>
            </a:r>
            <a:r>
              <a:rPr lang="ru-RU" dirty="0" err="1"/>
              <a:t>Windows</a:t>
            </a:r>
            <a:r>
              <a:rPr lang="uk-UA" dirty="0"/>
              <a:t>.</a:t>
            </a:r>
            <a:endParaRPr lang="ru-RU" dirty="0"/>
          </a:p>
          <a:p>
            <a:r>
              <a:rPr lang="ru-RU" dirty="0"/>
              <a:t>У </a:t>
            </a:r>
            <a:r>
              <a:rPr lang="ru-RU" dirty="0" err="1"/>
              <a:t>вікні</a:t>
            </a:r>
            <a:r>
              <a:rPr lang="ru-RU" dirty="0"/>
              <a:t>, </a:t>
            </a:r>
            <a:r>
              <a:rPr lang="ru-RU" dirty="0" err="1"/>
              <a:t>що</a:t>
            </a:r>
            <a:r>
              <a:rPr lang="ru-RU" dirty="0"/>
              <a:t> </a:t>
            </a:r>
            <a:r>
              <a:rPr lang="ru-RU" dirty="0" err="1"/>
              <a:t>відкрилося</a:t>
            </a:r>
            <a:r>
              <a:rPr lang="ru-RU" dirty="0"/>
              <a:t>, </a:t>
            </a:r>
            <a:r>
              <a:rPr lang="ru-RU" dirty="0" err="1"/>
              <a:t>слід</a:t>
            </a:r>
            <a:r>
              <a:rPr lang="ru-RU" dirty="0"/>
              <a:t> </a:t>
            </a:r>
            <a:r>
              <a:rPr lang="ru-RU" dirty="0" err="1"/>
              <a:t>встановити</a:t>
            </a:r>
            <a:r>
              <a:rPr lang="ru-RU" dirty="0"/>
              <a:t> режим </a:t>
            </a:r>
            <a:r>
              <a:rPr lang="ru-RU" dirty="0" err="1"/>
              <a:t>Підключено</a:t>
            </a:r>
            <a:r>
              <a:rPr lang="ru-RU" dirty="0"/>
              <a:t> та за </a:t>
            </a:r>
            <a:r>
              <a:rPr lang="ru-RU" dirty="0" err="1"/>
              <a:t>необхідності</a:t>
            </a:r>
            <a:r>
              <a:rPr lang="ru-RU" dirty="0"/>
              <a:t> </a:t>
            </a:r>
            <a:r>
              <a:rPr lang="ru-RU" dirty="0" err="1"/>
              <a:t>задати</a:t>
            </a:r>
            <a:r>
              <a:rPr lang="ru-RU" dirty="0"/>
              <a:t> </a:t>
            </a:r>
            <a:r>
              <a:rPr lang="ru-RU" dirty="0" err="1"/>
              <a:t>додаткові</a:t>
            </a:r>
            <a:r>
              <a:rPr lang="ru-RU" dirty="0"/>
              <a:t> </a:t>
            </a:r>
            <a:r>
              <a:rPr lang="ru-RU" dirty="0" err="1"/>
              <a:t>параметри</a:t>
            </a:r>
            <a:r>
              <a:rPr lang="ru-RU" dirty="0"/>
              <a:t>.</a:t>
            </a:r>
          </a:p>
          <a:p>
            <a:endParaRPr lang="ru-RU" dirty="0"/>
          </a:p>
        </p:txBody>
      </p:sp>
      <p:sp>
        <p:nvSpPr>
          <p:cNvPr id="4" name="Нижний колонтитул 3"/>
          <p:cNvSpPr>
            <a:spLocks noGrp="1"/>
          </p:cNvSpPr>
          <p:nvPr>
            <p:ph type="ftr" sz="quarter" idx="11"/>
          </p:nvPr>
        </p:nvSpPr>
        <p:spPr/>
        <p:txBody>
          <a:bodyPr/>
          <a:lstStyle/>
          <a:p>
            <a:r>
              <a:rPr lang="ru-RU"/>
              <a:t>ОСНОВИ ІНФОРМАЦІЙНОЇ БЕЗПЕКИ             Єгорова О.Л.</a:t>
            </a:r>
            <a:endParaRPr lang="uk-UA"/>
          </a:p>
        </p:txBody>
      </p:sp>
      <p:pic>
        <p:nvPicPr>
          <p:cNvPr id="5" name="Рисунок 4" descr="https://mozok.click/uploads/informatika-9-morze/informatika-9-morze-12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1391" y="1496291"/>
            <a:ext cx="6173216" cy="444086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60612" y="1287256"/>
            <a:ext cx="10493187" cy="2702853"/>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algn="just"/>
            <a:r>
              <a:rPr lang="uk-UA" dirty="0"/>
              <a:t>Після встановлення </a:t>
            </a:r>
            <a:r>
              <a:rPr lang="uk-UA" dirty="0" err="1"/>
              <a:t>міжмережевого</a:t>
            </a:r>
            <a:r>
              <a:rPr lang="uk-UA" dirty="0"/>
              <a:t> екрана при кожному першому запуску мережевих програм брандмауер видаватиме вікно з попередженням, що деяка програма намагається одержати доступ до мережевого ресурсу.</a:t>
            </a:r>
            <a:endParaRPr lang="ru-RU" dirty="0"/>
          </a:p>
          <a:p>
            <a:pPr algn="just"/>
            <a:r>
              <a:rPr lang="uk-UA" dirty="0"/>
              <a:t>Користувачеві пропонується на вибір: одноразово чи назавжди дозволити або заборонити доступ до комп’ютера для обраної програми.</a:t>
            </a:r>
            <a:endParaRPr lang="ru-RU" dirty="0"/>
          </a:p>
        </p:txBody>
      </p:sp>
      <p:sp>
        <p:nvSpPr>
          <p:cNvPr id="4" name="Нижний колонтитул 3"/>
          <p:cNvSpPr>
            <a:spLocks noGrp="1"/>
          </p:cNvSpPr>
          <p:nvPr>
            <p:ph type="ftr" sz="quarter" idx="11"/>
          </p:nvPr>
        </p:nvSpPr>
        <p:spPr/>
        <p:txBody>
          <a:bodyPr/>
          <a:lstStyle/>
          <a:p>
            <a:r>
              <a:rPr lang="ru-RU"/>
              <a:t>ОСНОВИ ІНФОРМАЦІЙНОЇ БЕЗПЕКИ             Єгорова О.Л.</a:t>
            </a:r>
            <a:endParaRPr lang="uk-UA"/>
          </a:p>
        </p:txBody>
      </p:sp>
      <p:sp>
        <p:nvSpPr>
          <p:cNvPr id="6" name="Заголовок 1"/>
          <p:cNvSpPr>
            <a:spLocks noGrp="1"/>
          </p:cNvSpPr>
          <p:nvPr>
            <p:ph type="title"/>
          </p:nvPr>
        </p:nvSpPr>
        <p:spPr>
          <a:xfrm>
            <a:off x="2743200" y="163513"/>
            <a:ext cx="8610600" cy="998537"/>
          </a:xfrm>
        </p:spPr>
        <p:txBody>
          <a:bodyPr/>
          <a:lstStyle/>
          <a:p>
            <a:r>
              <a:rPr lang="uk-UA" sz="4800" b="1" dirty="0">
                <a:solidFill>
                  <a:srgbClr val="9D3342"/>
                </a:solidFill>
                <a:latin typeface="Century Gothic" panose="020B0502020202020204" pitchFamily="34" charset="0"/>
              </a:rPr>
              <a:t>Брандмауер</a:t>
            </a:r>
            <a:endParaRPr lang="ru-RU" sz="4800" b="1" dirty="0">
              <a:solidFill>
                <a:srgbClr val="9D3342"/>
              </a:solidFill>
              <a:latin typeface="Century Gothic" panose="020B0502020202020204" pitchFamily="34" charset="0"/>
            </a:endParaRPr>
          </a:p>
        </p:txBody>
      </p:sp>
      <p:sp>
        <p:nvSpPr>
          <p:cNvPr id="7" name="Прямоугольник 6"/>
          <p:cNvSpPr/>
          <p:nvPr/>
        </p:nvSpPr>
        <p:spPr>
          <a:xfrm>
            <a:off x="955963" y="4158781"/>
            <a:ext cx="10349346" cy="2246769"/>
          </a:xfrm>
          <a:prstGeom prst="rect">
            <a:avLst/>
          </a:prstGeom>
          <a:solidFill>
            <a:srgbClr val="FFC000"/>
          </a:solidFill>
        </p:spPr>
        <p:txBody>
          <a:bodyPr wrap="square">
            <a:spAutoFit/>
          </a:bodyPr>
          <a:lstStyle/>
          <a:p>
            <a:r>
              <a:rPr lang="uk-UA" sz="2800" dirty="0"/>
              <a:t>Операційні системи </a:t>
            </a:r>
            <a:r>
              <a:rPr lang="ru-RU" sz="2800" dirty="0" err="1"/>
              <a:t>Windows</a:t>
            </a:r>
            <a:r>
              <a:rPr lang="uk-UA" sz="2800" dirty="0"/>
              <a:t> 7, </a:t>
            </a:r>
            <a:r>
              <a:rPr lang="ru-RU" sz="2800" dirty="0" err="1"/>
              <a:t>Windows</a:t>
            </a:r>
            <a:r>
              <a:rPr lang="ru-RU" sz="2800" dirty="0"/>
              <a:t> </a:t>
            </a:r>
            <a:r>
              <a:rPr lang="ru-RU" sz="2800" dirty="0" err="1"/>
              <a:t>Vista</a:t>
            </a:r>
            <a:r>
              <a:rPr lang="uk-UA" sz="2800" dirty="0"/>
              <a:t> і </a:t>
            </a:r>
            <a:r>
              <a:rPr lang="ru-RU" sz="2800" dirty="0" err="1"/>
              <a:t>Windows</a:t>
            </a:r>
            <a:r>
              <a:rPr lang="ru-RU" sz="2800" dirty="0"/>
              <a:t> XP SP</a:t>
            </a:r>
            <a:r>
              <a:rPr lang="uk-UA" sz="2800" dirty="0"/>
              <a:t>2 і вище містять вбудований брандмауер, який включений за замовчуванням.</a:t>
            </a:r>
            <a:endParaRPr lang="ru-RU" sz="2800" dirty="0"/>
          </a:p>
          <a:p>
            <a:r>
              <a:rPr lang="uk-UA" sz="2800" dirty="0"/>
              <a:t>Крім брандмауера, вбудованого у Windows 7, є багато інших засобів, що мають гнучкі параметри налагодження.</a:t>
            </a:r>
            <a:endParaRPr lang="ru-RU"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49782" y="163208"/>
            <a:ext cx="7904017" cy="998742"/>
          </a:xfrm>
        </p:spPr>
        <p:txBody>
          <a:bodyPr/>
          <a:lstStyle/>
          <a:p>
            <a:r>
              <a:rPr lang="uk-UA" dirty="0"/>
              <a:t>Поради</a:t>
            </a:r>
            <a:endParaRPr lang="ru-RU" dirty="0"/>
          </a:p>
        </p:txBody>
      </p:sp>
      <p:sp>
        <p:nvSpPr>
          <p:cNvPr id="3" name="Содержимое 2"/>
          <p:cNvSpPr>
            <a:spLocks noGrp="1"/>
          </p:cNvSpPr>
          <p:nvPr>
            <p:ph idx="1"/>
          </p:nvPr>
        </p:nvSpPr>
        <p:spPr>
          <a:xfrm>
            <a:off x="860612" y="1287256"/>
            <a:ext cx="10493187" cy="2398054"/>
          </a:xfrm>
        </p:spPr>
        <p:style>
          <a:lnRef idx="1">
            <a:schemeClr val="accent5"/>
          </a:lnRef>
          <a:fillRef idx="3">
            <a:schemeClr val="accent5"/>
          </a:fillRef>
          <a:effectRef idx="2">
            <a:schemeClr val="accent5"/>
          </a:effectRef>
          <a:fontRef idx="minor">
            <a:schemeClr val="lt1"/>
          </a:fontRef>
        </p:style>
        <p:txBody>
          <a:bodyPr/>
          <a:lstStyle/>
          <a:p>
            <a:r>
              <a:rPr lang="ru-RU" dirty="0" err="1"/>
              <a:t>Якщо</a:t>
            </a:r>
            <a:r>
              <a:rPr lang="ru-RU" dirty="0"/>
              <a:t> у вас </a:t>
            </a:r>
            <a:r>
              <a:rPr lang="ru-RU" dirty="0" err="1"/>
              <a:t>будинку</a:t>
            </a:r>
            <a:r>
              <a:rPr lang="ru-RU" dirty="0"/>
              <a:t> до </a:t>
            </a:r>
            <a:r>
              <a:rPr lang="ru-RU" dirty="0" err="1"/>
              <a:t>Інтернету</a:t>
            </a:r>
            <a:r>
              <a:rPr lang="ru-RU" dirty="0"/>
              <a:t> </a:t>
            </a:r>
            <a:r>
              <a:rPr lang="ru-RU" dirty="0" err="1"/>
              <a:t>підключено</a:t>
            </a:r>
            <a:r>
              <a:rPr lang="ru-RU" dirty="0"/>
              <a:t> </a:t>
            </a:r>
            <a:r>
              <a:rPr lang="ru-RU" dirty="0" err="1"/>
              <a:t>кілька</a:t>
            </a:r>
            <a:r>
              <a:rPr lang="ru-RU" dirty="0"/>
              <a:t> </a:t>
            </a:r>
            <a:r>
              <a:rPr lang="ru-RU" dirty="0" err="1"/>
              <a:t>комп'ютерів</a:t>
            </a:r>
            <a:r>
              <a:rPr lang="ru-RU" dirty="0"/>
              <a:t>, </a:t>
            </a:r>
            <a:r>
              <a:rPr lang="ru-RU" dirty="0" err="1"/>
              <a:t>або</a:t>
            </a:r>
            <a:r>
              <a:rPr lang="ru-RU" dirty="0"/>
              <a:t> вони </a:t>
            </a:r>
            <a:r>
              <a:rPr lang="ru-RU" dirty="0" err="1"/>
              <a:t>з'єднані</a:t>
            </a:r>
            <a:r>
              <a:rPr lang="ru-RU" dirty="0"/>
              <a:t> в мережу, </a:t>
            </a:r>
            <a:r>
              <a:rPr lang="ru-RU" dirty="0" err="1"/>
              <a:t>важливо</a:t>
            </a:r>
            <a:r>
              <a:rPr lang="ru-RU" dirty="0"/>
              <a:t> </a:t>
            </a:r>
            <a:r>
              <a:rPr lang="ru-RU" dirty="0" err="1"/>
              <a:t>захистити</a:t>
            </a:r>
            <a:r>
              <a:rPr lang="ru-RU" dirty="0"/>
              <a:t> </a:t>
            </a:r>
            <a:r>
              <a:rPr lang="ru-RU" dirty="0" err="1"/>
              <a:t>кожен</a:t>
            </a:r>
            <a:r>
              <a:rPr lang="ru-RU" dirty="0"/>
              <a:t> </a:t>
            </a:r>
            <a:r>
              <a:rPr lang="ru-RU" dirty="0" err="1"/>
              <a:t>з</a:t>
            </a:r>
            <a:r>
              <a:rPr lang="ru-RU" dirty="0"/>
              <a:t> них. Для </a:t>
            </a:r>
            <a:r>
              <a:rPr lang="ru-RU" dirty="0" err="1"/>
              <a:t>захисту</a:t>
            </a:r>
            <a:r>
              <a:rPr lang="ru-RU" dirty="0"/>
              <a:t> </a:t>
            </a:r>
            <a:r>
              <a:rPr lang="ru-RU" dirty="0" err="1"/>
              <a:t>мережі</a:t>
            </a:r>
            <a:r>
              <a:rPr lang="ru-RU" dirty="0"/>
              <a:t> </a:t>
            </a:r>
            <a:r>
              <a:rPr lang="ru-RU" dirty="0" err="1"/>
              <a:t>слід</a:t>
            </a:r>
            <a:r>
              <a:rPr lang="ru-RU" dirty="0"/>
              <a:t> </a:t>
            </a:r>
            <a:r>
              <a:rPr lang="ru-RU" dirty="0" err="1"/>
              <a:t>використовувати</a:t>
            </a:r>
            <a:r>
              <a:rPr lang="ru-RU" dirty="0"/>
              <a:t> </a:t>
            </a:r>
            <a:r>
              <a:rPr lang="ru-RU" dirty="0" err="1"/>
              <a:t>апаратний</a:t>
            </a:r>
            <a:r>
              <a:rPr lang="ru-RU" dirty="0"/>
              <a:t> </a:t>
            </a:r>
            <a:r>
              <a:rPr lang="ru-RU" dirty="0" err="1"/>
              <a:t>брандмауер</a:t>
            </a:r>
            <a:r>
              <a:rPr lang="ru-RU" dirty="0"/>
              <a:t> ( </a:t>
            </a:r>
            <a:r>
              <a:rPr lang="ru-RU" dirty="0" err="1"/>
              <a:t>наприклад</a:t>
            </a:r>
            <a:r>
              <a:rPr lang="ru-RU" dirty="0"/>
              <a:t>, </a:t>
            </a:r>
            <a:r>
              <a:rPr lang="ru-RU" dirty="0" err="1"/>
              <a:t>маршрутизатор</a:t>
            </a:r>
            <a:r>
              <a:rPr lang="ru-RU" dirty="0"/>
              <a:t> ), </a:t>
            </a:r>
            <a:r>
              <a:rPr lang="ru-RU" dirty="0" err="1"/>
              <a:t>однак</a:t>
            </a:r>
            <a:r>
              <a:rPr lang="ru-RU" dirty="0"/>
              <a:t>, </a:t>
            </a:r>
            <a:r>
              <a:rPr lang="ru-RU" dirty="0" err="1"/>
              <a:t>щоб</a:t>
            </a:r>
            <a:r>
              <a:rPr lang="ru-RU" dirty="0"/>
              <a:t> </a:t>
            </a:r>
            <a:r>
              <a:rPr lang="ru-RU" dirty="0" err="1"/>
              <a:t>запобігти</a:t>
            </a:r>
            <a:r>
              <a:rPr lang="ru-RU" dirty="0"/>
              <a:t> </a:t>
            </a:r>
            <a:r>
              <a:rPr lang="ru-RU" dirty="0" err="1"/>
              <a:t>поширенню</a:t>
            </a:r>
            <a:r>
              <a:rPr lang="ru-RU" dirty="0"/>
              <a:t> </a:t>
            </a:r>
            <a:r>
              <a:rPr lang="ru-RU" dirty="0" err="1"/>
              <a:t>вірусу</a:t>
            </a:r>
            <a:r>
              <a:rPr lang="ru-RU" dirty="0"/>
              <a:t> в </a:t>
            </a:r>
            <a:r>
              <a:rPr lang="ru-RU" dirty="0" err="1"/>
              <a:t>самій</a:t>
            </a:r>
            <a:r>
              <a:rPr lang="ru-RU" dirty="0"/>
              <a:t> </a:t>
            </a:r>
            <a:r>
              <a:rPr lang="ru-RU" dirty="0" err="1"/>
              <a:t>мережі</a:t>
            </a:r>
            <a:r>
              <a:rPr lang="ru-RU" dirty="0"/>
              <a:t> </a:t>
            </a:r>
            <a:r>
              <a:rPr lang="ru-RU" dirty="0" err="1"/>
              <a:t>в</a:t>
            </a:r>
            <a:r>
              <a:rPr lang="ru-RU" dirty="0"/>
              <a:t> </a:t>
            </a:r>
            <a:r>
              <a:rPr lang="ru-RU" dirty="0" err="1"/>
              <a:t>разі</a:t>
            </a:r>
            <a:r>
              <a:rPr lang="ru-RU" dirty="0"/>
              <a:t> </a:t>
            </a:r>
            <a:r>
              <a:rPr lang="ru-RU" dirty="0" err="1"/>
              <a:t>зараження</a:t>
            </a:r>
            <a:r>
              <a:rPr lang="ru-RU" dirty="0"/>
              <a:t> одного </a:t>
            </a:r>
            <a:r>
              <a:rPr lang="ru-RU" dirty="0" err="1"/>
              <a:t>з</a:t>
            </a:r>
            <a:r>
              <a:rPr lang="ru-RU" dirty="0"/>
              <a:t> </a:t>
            </a:r>
            <a:r>
              <a:rPr lang="ru-RU" dirty="0" err="1"/>
              <a:t>комп'ютерів</a:t>
            </a:r>
            <a:r>
              <a:rPr lang="ru-RU" dirty="0"/>
              <a:t>, на кожному </a:t>
            </a:r>
            <a:r>
              <a:rPr lang="ru-RU" dirty="0" err="1"/>
              <a:t>з</a:t>
            </a:r>
            <a:r>
              <a:rPr lang="ru-RU" dirty="0"/>
              <a:t> них </a:t>
            </a:r>
            <a:r>
              <a:rPr lang="ru-RU" dirty="0" err="1"/>
              <a:t>необхідно</a:t>
            </a:r>
            <a:r>
              <a:rPr lang="ru-RU" dirty="0"/>
              <a:t> </a:t>
            </a:r>
            <a:r>
              <a:rPr lang="ru-RU" dirty="0" err="1"/>
              <a:t>включити</a:t>
            </a:r>
            <a:r>
              <a:rPr lang="ru-RU" dirty="0"/>
              <a:t> </a:t>
            </a:r>
            <a:r>
              <a:rPr lang="ru-RU" dirty="0" err="1"/>
              <a:t>програмний</a:t>
            </a:r>
            <a:r>
              <a:rPr lang="ru-RU" dirty="0"/>
              <a:t> </a:t>
            </a:r>
            <a:r>
              <a:rPr lang="ru-RU" dirty="0" err="1"/>
              <a:t>брандмауер</a:t>
            </a:r>
            <a:r>
              <a:rPr lang="ru-RU" dirty="0"/>
              <a:t>.</a:t>
            </a:r>
          </a:p>
        </p:txBody>
      </p:sp>
      <p:sp>
        <p:nvSpPr>
          <p:cNvPr id="4" name="Нижний колонтитул 3"/>
          <p:cNvSpPr>
            <a:spLocks noGrp="1"/>
          </p:cNvSpPr>
          <p:nvPr>
            <p:ph type="ftr" sz="quarter" idx="11"/>
          </p:nvPr>
        </p:nvSpPr>
        <p:spPr/>
        <p:txBody>
          <a:bodyPr/>
          <a:lstStyle/>
          <a:p>
            <a:r>
              <a:rPr lang="ru-RU"/>
              <a:t>ОСНОВИ ІНФОРМАЦІЙНОЇ БЕЗПЕКИ             Єгорова О.Л.</a:t>
            </a:r>
            <a:endParaRPr lang="uk-UA"/>
          </a:p>
        </p:txBody>
      </p:sp>
      <p:sp>
        <p:nvSpPr>
          <p:cNvPr id="5" name="Прямоугольник 4"/>
          <p:cNvSpPr/>
          <p:nvPr/>
        </p:nvSpPr>
        <p:spPr>
          <a:xfrm>
            <a:off x="817418" y="3729335"/>
            <a:ext cx="10557163"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sz="2400" dirty="0" err="1"/>
              <a:t>Якщо</a:t>
            </a:r>
            <a:r>
              <a:rPr lang="ru-RU" sz="2400" dirty="0"/>
              <a:t> ваш </a:t>
            </a:r>
            <a:r>
              <a:rPr lang="ru-RU" sz="2400" dirty="0" err="1"/>
              <a:t>комп'ютер</a:t>
            </a:r>
            <a:r>
              <a:rPr lang="ru-RU" sz="2400" dirty="0"/>
              <a:t> </a:t>
            </a:r>
            <a:r>
              <a:rPr lang="ru-RU" sz="2400" dirty="0" err="1"/>
              <a:t>підключений</a:t>
            </a:r>
            <a:r>
              <a:rPr lang="ru-RU" sz="2400" dirty="0"/>
              <a:t> до </a:t>
            </a:r>
            <a:r>
              <a:rPr lang="ru-RU" sz="2400" dirty="0" err="1"/>
              <a:t>корпоративної</a:t>
            </a:r>
            <a:r>
              <a:rPr lang="ru-RU" sz="2400" dirty="0"/>
              <a:t>, </a:t>
            </a:r>
            <a:r>
              <a:rPr lang="ru-RU" sz="2400" dirty="0" err="1"/>
              <a:t>шкільної</a:t>
            </a:r>
            <a:r>
              <a:rPr lang="ru-RU" sz="2400" dirty="0"/>
              <a:t> </a:t>
            </a:r>
            <a:r>
              <a:rPr lang="ru-RU" sz="2400" dirty="0" err="1"/>
              <a:t>або</a:t>
            </a:r>
            <a:r>
              <a:rPr lang="ru-RU" sz="2400" dirty="0"/>
              <a:t> </a:t>
            </a:r>
            <a:r>
              <a:rPr lang="ru-RU" sz="2400" dirty="0" err="1"/>
              <a:t>мережі</a:t>
            </a:r>
            <a:r>
              <a:rPr lang="ru-RU" sz="2400" dirty="0"/>
              <a:t> </a:t>
            </a:r>
            <a:r>
              <a:rPr lang="ru-RU" sz="2400" dirty="0" err="1"/>
              <a:t>іншої</a:t>
            </a:r>
            <a:r>
              <a:rPr lang="ru-RU" sz="2400" dirty="0"/>
              <a:t> </a:t>
            </a:r>
            <a:r>
              <a:rPr lang="ru-RU" sz="2400" dirty="0" err="1"/>
              <a:t>організації</a:t>
            </a:r>
            <a:r>
              <a:rPr lang="ru-RU" sz="2400" dirty="0"/>
              <a:t>, </a:t>
            </a:r>
            <a:r>
              <a:rPr lang="ru-RU" sz="2400" dirty="0" err="1"/>
              <a:t>дотримуйтесь</a:t>
            </a:r>
            <a:r>
              <a:rPr lang="ru-RU" sz="2400" dirty="0"/>
              <a:t> </a:t>
            </a:r>
            <a:r>
              <a:rPr lang="ru-RU" sz="2400" dirty="0" err="1"/>
              <a:t>політиці</a:t>
            </a:r>
            <a:r>
              <a:rPr lang="ru-RU" sz="2400" dirty="0"/>
              <a:t>, </a:t>
            </a:r>
            <a:r>
              <a:rPr lang="ru-RU" sz="2400" dirty="0" err="1"/>
              <a:t>встановленої</a:t>
            </a:r>
            <a:r>
              <a:rPr lang="ru-RU" sz="2400" dirty="0"/>
              <a:t> </a:t>
            </a:r>
            <a:r>
              <a:rPr lang="ru-RU" sz="2400" dirty="0" err="1"/>
              <a:t>адміністратором</a:t>
            </a:r>
            <a:r>
              <a:rPr lang="ru-RU" sz="2400" dirty="0"/>
              <a:t> </a:t>
            </a:r>
            <a:r>
              <a:rPr lang="ru-RU" sz="2400" dirty="0" err="1"/>
              <a:t>даної</a:t>
            </a:r>
            <a:r>
              <a:rPr lang="ru-RU" sz="2400" dirty="0"/>
              <a:t> </a:t>
            </a:r>
            <a:r>
              <a:rPr lang="ru-RU" sz="2400" dirty="0" err="1"/>
              <a:t>мережі</a:t>
            </a:r>
            <a:r>
              <a:rPr lang="ru-RU" sz="2400" dirty="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 name="Заголовок 2"/>
          <p:cNvSpPr txBox="1">
            <a:spLocks/>
          </p:cNvSpPr>
          <p:nvPr/>
        </p:nvSpPr>
        <p:spPr>
          <a:xfrm>
            <a:off x="334794" y="45885"/>
            <a:ext cx="10371853" cy="1049866"/>
          </a:xfrm>
          <a:prstGeom prst="rect">
            <a:avLst/>
          </a:prstGeom>
        </p:spPr>
        <p:txBody>
          <a:bodyPr vert="horz" lIns="91440" tIns="45720" rIns="91440" bIns="45720" rtlCol="0" anchor="b">
            <a:noAutofit/>
            <a:scene3d>
              <a:camera prst="orthographicFront"/>
              <a:lightRig rig="threePt" dir="t"/>
            </a:scene3d>
            <a:sp3d extrusionH="57150">
              <a:bevelT w="38100" h="38100"/>
            </a:sp3d>
          </a:bodyPr>
          <a:lstStyle>
            <a:lvl1pPr algn="l" defTabSz="914400" rtl="0" eaLnBrk="1" latinLnBrk="0" hangingPunct="1">
              <a:lnSpc>
                <a:spcPct val="80000"/>
              </a:lnSpc>
              <a:spcBef>
                <a:spcPct val="0"/>
              </a:spcBef>
              <a:buNone/>
              <a:defRPr sz="3600" kern="1200">
                <a:solidFill>
                  <a:schemeClr val="tx2"/>
                </a:solidFill>
                <a:latin typeface="+mj-lt"/>
                <a:ea typeface="+mj-ea"/>
                <a:cs typeface="+mj-cs"/>
              </a:defRPr>
            </a:lvl1pPr>
          </a:lstStyle>
          <a:p>
            <a:pPr algn="ctr"/>
            <a:r>
              <a:rPr lang="uk-UA" sz="5400" b="1" dirty="0">
                <a:solidFill>
                  <a:srgbClr val="9D3342"/>
                </a:solidFill>
                <a:latin typeface="Century Gothic" panose="020B0502020202020204" pitchFamily="34" charset="0"/>
              </a:rPr>
              <a:t>Джерела</a:t>
            </a:r>
          </a:p>
        </p:txBody>
      </p:sp>
      <p:sp>
        <p:nvSpPr>
          <p:cNvPr id="3" name="Прямоугольник 2"/>
          <p:cNvSpPr/>
          <p:nvPr/>
        </p:nvSpPr>
        <p:spPr>
          <a:xfrm>
            <a:off x="477913" y="2232410"/>
            <a:ext cx="11126654" cy="28007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ru-RU" sz="2200" dirty="0">
                <a:solidFill>
                  <a:schemeClr val="tx1"/>
                </a:solidFill>
                <a:latin typeface="Calibri" pitchFamily="34" charset="0"/>
                <a:cs typeface="Arial" pitchFamily="34" charset="0"/>
              </a:rPr>
              <a:t>1. Н. В. Морзе, О. В. </a:t>
            </a:r>
            <a:r>
              <a:rPr lang="ru-RU" sz="2200" dirty="0" err="1">
                <a:solidFill>
                  <a:schemeClr val="tx1"/>
                </a:solidFill>
                <a:latin typeface="Calibri" pitchFamily="34" charset="0"/>
                <a:cs typeface="Arial" pitchFamily="34" charset="0"/>
              </a:rPr>
              <a:t>Барна</a:t>
            </a:r>
            <a:r>
              <a:rPr lang="ru-RU" sz="2200" dirty="0">
                <a:solidFill>
                  <a:schemeClr val="tx1"/>
                </a:solidFill>
                <a:latin typeface="Calibri" pitchFamily="34" charset="0"/>
                <a:cs typeface="Arial" pitchFamily="34" charset="0"/>
              </a:rPr>
              <a:t>, Інформатика 10 (11) </a:t>
            </a:r>
            <a:r>
              <a:rPr lang="ru-RU" sz="2200" dirty="0" err="1">
                <a:solidFill>
                  <a:schemeClr val="tx1"/>
                </a:solidFill>
                <a:latin typeface="Calibri" pitchFamily="34" charset="0"/>
                <a:cs typeface="Arial" pitchFamily="34" charset="0"/>
              </a:rPr>
              <a:t>клас</a:t>
            </a:r>
            <a:endParaRPr lang="ru-RU" sz="2200" dirty="0">
              <a:solidFill>
                <a:schemeClr val="tx1"/>
              </a:solidFill>
              <a:latin typeface="Calibri" pitchFamily="34" charset="0"/>
              <a:cs typeface="Arial" pitchFamily="34" charset="0"/>
            </a:endParaRPr>
          </a:p>
          <a:p>
            <a:r>
              <a:rPr lang="ru-RU" sz="2200" dirty="0">
                <a:solidFill>
                  <a:schemeClr val="tx1"/>
                </a:solidFill>
                <a:latin typeface="Calibri" pitchFamily="34" charset="0"/>
                <a:cs typeface="Arial" pitchFamily="34" charset="0"/>
              </a:rPr>
              <a:t>2. </a:t>
            </a:r>
            <a:r>
              <a:rPr lang="ru-RU" sz="2200" dirty="0" err="1">
                <a:solidFill>
                  <a:schemeClr val="tx1"/>
                </a:solidFill>
                <a:latin typeface="Calibri" pitchFamily="34" charset="0"/>
                <a:cs typeface="Arial" pitchFamily="34" charset="0"/>
              </a:rPr>
              <a:t>Ривкінд</a:t>
            </a:r>
            <a:r>
              <a:rPr lang="ru-RU" sz="2200" dirty="0">
                <a:solidFill>
                  <a:schemeClr val="tx1"/>
                </a:solidFill>
                <a:latin typeface="Calibri" pitchFamily="34" charset="0"/>
                <a:cs typeface="Arial" pitchFamily="34" charset="0"/>
              </a:rPr>
              <a:t> Й. Я., Лисенко Т. І., </a:t>
            </a:r>
            <a:r>
              <a:rPr lang="ru-RU" sz="2200" dirty="0" err="1">
                <a:solidFill>
                  <a:schemeClr val="tx1"/>
                </a:solidFill>
                <a:latin typeface="Calibri" pitchFamily="34" charset="0"/>
                <a:cs typeface="Arial" pitchFamily="34" charset="0"/>
              </a:rPr>
              <a:t>Чернікова</a:t>
            </a:r>
            <a:r>
              <a:rPr lang="ru-RU" sz="2200" dirty="0">
                <a:solidFill>
                  <a:schemeClr val="tx1"/>
                </a:solidFill>
                <a:latin typeface="Calibri" pitchFamily="34" charset="0"/>
                <a:cs typeface="Arial" pitchFamily="34" charset="0"/>
              </a:rPr>
              <a:t> Л. А., </a:t>
            </a:r>
            <a:r>
              <a:rPr lang="ru-RU" sz="2200" dirty="0" err="1">
                <a:solidFill>
                  <a:schemeClr val="tx1"/>
                </a:solidFill>
                <a:latin typeface="Calibri" pitchFamily="34" charset="0"/>
                <a:cs typeface="Arial" pitchFamily="34" charset="0"/>
              </a:rPr>
              <a:t>Шакотько</a:t>
            </a:r>
            <a:r>
              <a:rPr lang="ru-RU" sz="2200" dirty="0">
                <a:solidFill>
                  <a:schemeClr val="tx1"/>
                </a:solidFill>
                <a:latin typeface="Calibri" pitchFamily="34" charset="0"/>
                <a:cs typeface="Arial" pitchFamily="34" charset="0"/>
              </a:rPr>
              <a:t> В. В., Інформатика 10 (11) </a:t>
            </a:r>
            <a:r>
              <a:rPr lang="ru-RU" sz="2200" dirty="0" err="1">
                <a:solidFill>
                  <a:schemeClr val="tx1"/>
                </a:solidFill>
                <a:latin typeface="Calibri" pitchFamily="34" charset="0"/>
                <a:cs typeface="Arial" pitchFamily="34" charset="0"/>
              </a:rPr>
              <a:t>клас</a:t>
            </a:r>
            <a:endParaRPr lang="ru-RU" sz="2200" dirty="0">
              <a:solidFill>
                <a:schemeClr val="tx1"/>
              </a:solidFill>
              <a:latin typeface="Calibri" pitchFamily="34" charset="0"/>
              <a:cs typeface="Arial" pitchFamily="34" charset="0"/>
            </a:endParaRPr>
          </a:p>
          <a:p>
            <a:r>
              <a:rPr lang="ru-RU" sz="2200" dirty="0">
                <a:solidFill>
                  <a:schemeClr val="tx1"/>
                </a:solidFill>
                <a:latin typeface="Calibri" pitchFamily="34" charset="0"/>
                <a:cs typeface="Arial" pitchFamily="34" charset="0"/>
              </a:rPr>
              <a:t>3. О. О. Бондаренко, В. В. </a:t>
            </a:r>
            <a:r>
              <a:rPr lang="ru-RU" sz="2200" dirty="0" err="1">
                <a:solidFill>
                  <a:schemeClr val="tx1"/>
                </a:solidFill>
                <a:latin typeface="Calibri" pitchFamily="34" charset="0"/>
                <a:cs typeface="Arial" pitchFamily="34" charset="0"/>
              </a:rPr>
              <a:t>Ластовецький</a:t>
            </a:r>
            <a:r>
              <a:rPr lang="ru-RU" sz="2200" dirty="0">
                <a:solidFill>
                  <a:schemeClr val="tx1"/>
                </a:solidFill>
                <a:latin typeface="Calibri" pitchFamily="34" charset="0"/>
                <a:cs typeface="Arial" pitchFamily="34" charset="0"/>
              </a:rPr>
              <a:t>, О. П. </a:t>
            </a:r>
            <a:r>
              <a:rPr lang="ru-RU" sz="2200" dirty="0" err="1">
                <a:solidFill>
                  <a:schemeClr val="tx1"/>
                </a:solidFill>
                <a:latin typeface="Calibri" pitchFamily="34" charset="0"/>
                <a:cs typeface="Arial" pitchFamily="34" charset="0"/>
              </a:rPr>
              <a:t>Пилипчук</a:t>
            </a:r>
            <a:r>
              <a:rPr lang="ru-RU" sz="2200" dirty="0">
                <a:solidFill>
                  <a:schemeClr val="tx1"/>
                </a:solidFill>
                <a:latin typeface="Calibri" pitchFamily="34" charset="0"/>
                <a:cs typeface="Arial" pitchFamily="34" charset="0"/>
              </a:rPr>
              <a:t>, Є. А. Шестопалов, </a:t>
            </a:r>
            <a:r>
              <a:rPr lang="ru-RU" sz="2200" dirty="0" err="1">
                <a:solidFill>
                  <a:schemeClr val="tx1"/>
                </a:solidFill>
                <a:latin typeface="Calibri" pitchFamily="34" charset="0"/>
                <a:cs typeface="Arial" pitchFamily="34" charset="0"/>
              </a:rPr>
              <a:t>Інформатика</a:t>
            </a:r>
            <a:r>
              <a:rPr lang="ru-RU" sz="2200" dirty="0">
                <a:solidFill>
                  <a:schemeClr val="tx1"/>
                </a:solidFill>
                <a:latin typeface="Calibri" pitchFamily="34" charset="0"/>
                <a:cs typeface="Arial" pitchFamily="34" charset="0"/>
              </a:rPr>
              <a:t> 10 (11) </a:t>
            </a:r>
            <a:r>
              <a:rPr lang="ru-RU" sz="2200" dirty="0" err="1">
                <a:solidFill>
                  <a:schemeClr val="tx1"/>
                </a:solidFill>
                <a:latin typeface="Calibri" pitchFamily="34" charset="0"/>
                <a:cs typeface="Arial" pitchFamily="34" charset="0"/>
              </a:rPr>
              <a:t>клас</a:t>
            </a:r>
            <a:endParaRPr lang="ru-RU" sz="2200" dirty="0">
              <a:solidFill>
                <a:schemeClr val="tx1"/>
              </a:solidFill>
              <a:latin typeface="Calibri" pitchFamily="34" charset="0"/>
              <a:cs typeface="Arial" pitchFamily="34" charset="0"/>
            </a:endParaRPr>
          </a:p>
          <a:p>
            <a:r>
              <a:rPr lang="ru-RU" sz="2200" dirty="0">
                <a:solidFill>
                  <a:schemeClr val="tx1"/>
                </a:solidFill>
                <a:latin typeface="Calibri" pitchFamily="34" charset="0"/>
                <a:cs typeface="Arial" pitchFamily="34" charset="0"/>
              </a:rPr>
              <a:t>4. </a:t>
            </a:r>
            <a:r>
              <a:rPr lang="uk-UA" sz="2200" u="sng" dirty="0">
                <a:solidFill>
                  <a:schemeClr val="tx1"/>
                </a:solidFill>
                <a:latin typeface="Calibri" pitchFamily="34" charset="0"/>
                <a:cs typeface="Arial" pitchFamily="34" charset="0"/>
                <a:hlinkClick r:id="rId3"/>
              </a:rPr>
              <a:t>http://uk.wikipedia.org/</a:t>
            </a:r>
            <a:r>
              <a:rPr lang="uk-UA" sz="2200" dirty="0">
                <a:solidFill>
                  <a:schemeClr val="tx1"/>
                </a:solidFill>
                <a:latin typeface="Calibri" pitchFamily="34" charset="0"/>
                <a:cs typeface="Arial" pitchFamily="34" charset="0"/>
              </a:rPr>
              <a:t> </a:t>
            </a:r>
            <a:r>
              <a:rPr lang="en-US" sz="2200" dirty="0">
                <a:solidFill>
                  <a:schemeClr val="tx1"/>
                </a:solidFill>
                <a:latin typeface="Calibri" pitchFamily="34" charset="0"/>
                <a:cs typeface="Arial" pitchFamily="34" charset="0"/>
              </a:rPr>
              <a:t>, </a:t>
            </a:r>
            <a:r>
              <a:rPr lang="uk-UA" sz="2200" u="sng" dirty="0">
                <a:solidFill>
                  <a:schemeClr val="tx1"/>
                </a:solidFill>
                <a:latin typeface="Calibri" pitchFamily="34" charset="0"/>
                <a:cs typeface="Arial" pitchFamily="34" charset="0"/>
                <a:hlinkClick r:id="rId4"/>
              </a:rPr>
              <a:t>http://www.youtube.com/</a:t>
            </a:r>
            <a:r>
              <a:rPr lang="uk-UA" sz="2200" dirty="0">
                <a:solidFill>
                  <a:schemeClr val="tx1"/>
                </a:solidFill>
                <a:latin typeface="Calibri" pitchFamily="34" charset="0"/>
                <a:cs typeface="Arial" pitchFamily="34" charset="0"/>
              </a:rPr>
              <a:t> </a:t>
            </a:r>
            <a:r>
              <a:rPr lang="en-US" sz="2200" dirty="0">
                <a:solidFill>
                  <a:schemeClr val="tx1"/>
                </a:solidFill>
                <a:latin typeface="Calibri" pitchFamily="34" charset="0"/>
                <a:cs typeface="Arial" pitchFamily="34" charset="0"/>
              </a:rPr>
              <a:t>, </a:t>
            </a:r>
          </a:p>
          <a:p>
            <a:r>
              <a:rPr lang="en-US" sz="2200" dirty="0">
                <a:solidFill>
                  <a:schemeClr val="tx1"/>
                </a:solidFill>
                <a:latin typeface="Calibri" pitchFamily="34" charset="0"/>
                <a:cs typeface="Arial" pitchFamily="34" charset="0"/>
              </a:rPr>
              <a:t>5. </a:t>
            </a:r>
            <a:r>
              <a:rPr lang="uk-UA" sz="2200" u="sng" dirty="0">
                <a:solidFill>
                  <a:schemeClr val="tx1"/>
                </a:solidFill>
                <a:latin typeface="Calibri" pitchFamily="34" charset="0"/>
                <a:cs typeface="Arial" pitchFamily="34" charset="0"/>
                <a:hlinkClick r:id="rId5"/>
              </a:rPr>
              <a:t>http://disted.edu.vn.ua/media/bp/</a:t>
            </a:r>
            <a:r>
              <a:rPr lang="uk-UA" sz="2200" dirty="0">
                <a:solidFill>
                  <a:schemeClr val="tx1"/>
                </a:solidFill>
                <a:latin typeface="Calibri" pitchFamily="34" charset="0"/>
                <a:cs typeface="Arial" pitchFamily="34" charset="0"/>
              </a:rPr>
              <a:t> </a:t>
            </a:r>
            <a:endParaRPr lang="ru-RU" sz="2200" dirty="0">
              <a:solidFill>
                <a:schemeClr val="tx1"/>
              </a:solidFill>
              <a:latin typeface="Calibri" pitchFamily="34" charset="0"/>
              <a:cs typeface="Arial" pitchFamily="34" charset="0"/>
            </a:endParaRPr>
          </a:p>
          <a:p>
            <a:r>
              <a:rPr lang="ru-RU" sz="2200" dirty="0">
                <a:solidFill>
                  <a:schemeClr val="tx1"/>
                </a:solidFill>
                <a:latin typeface="Calibri" pitchFamily="34" charset="0"/>
                <a:cs typeface="Arial" pitchFamily="34" charset="0"/>
              </a:rPr>
              <a:t>6</a:t>
            </a:r>
            <a:r>
              <a:rPr lang="ru-RU" sz="2200" dirty="0">
                <a:latin typeface="Calibri" pitchFamily="34" charset="0"/>
                <a:cs typeface="Arial" pitchFamily="34" charset="0"/>
              </a:rPr>
              <a:t>. </a:t>
            </a:r>
            <a:r>
              <a:rPr lang="en-US" sz="2200" dirty="0">
                <a:latin typeface="Calibri" pitchFamily="34" charset="0"/>
                <a:cs typeface="Arial" pitchFamily="34" charset="0"/>
                <a:hlinkClick r:id="rId6"/>
              </a:rPr>
              <a:t>http://it-science.com.ua/</a:t>
            </a:r>
            <a:endParaRPr lang="ru-RU" sz="2200" dirty="0">
              <a:latin typeface="Calibri" pitchFamily="34" charset="0"/>
              <a:cs typeface="Arial" pitchFamily="34" charset="0"/>
            </a:endParaRPr>
          </a:p>
          <a:p>
            <a:endParaRPr lang="uk-UA" sz="2200" dirty="0"/>
          </a:p>
        </p:txBody>
      </p:sp>
      <p:sp>
        <p:nvSpPr>
          <p:cNvPr id="18" name="Нижний колонтитул 17"/>
          <p:cNvSpPr>
            <a:spLocks noGrp="1"/>
          </p:cNvSpPr>
          <p:nvPr>
            <p:ph type="ftr" sz="quarter" idx="11"/>
          </p:nvPr>
        </p:nvSpPr>
        <p:spPr/>
        <p:txBody>
          <a:bodyPr/>
          <a:lstStyle/>
          <a:p>
            <a:r>
              <a:rPr lang="ru-RU" dirty="0"/>
              <a:t>ОСНОВИ ІНФОРМАЦІЙНОЇ </a:t>
            </a:r>
            <a:r>
              <a:rPr lang="ru-RU" sz="1400" dirty="0"/>
              <a:t>БЕЗПЕКИ             </a:t>
            </a:r>
            <a:r>
              <a:rPr lang="ru-RU" sz="1400" dirty="0" err="1"/>
              <a:t>Єгорова</a:t>
            </a:r>
            <a:r>
              <a:rPr lang="ru-RU" sz="1400" dirty="0"/>
              <a:t> О.Л.</a:t>
            </a:r>
            <a:endParaRPr lang="uk-UA" sz="1400" dirty="0"/>
          </a:p>
        </p:txBody>
      </p:sp>
    </p:spTree>
    <p:extLst>
      <p:ext uri="{BB962C8B-B14F-4D97-AF65-F5344CB8AC3E}">
        <p14:creationId xmlns:p14="http://schemas.microsoft.com/office/powerpoint/2010/main" val="50323988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34794" y="1662545"/>
            <a:ext cx="6057206" cy="4688379"/>
          </a:xfrm>
        </p:spPr>
        <p:style>
          <a:lnRef idx="1">
            <a:schemeClr val="accent5"/>
          </a:lnRef>
          <a:fillRef idx="3">
            <a:schemeClr val="accent5"/>
          </a:fillRef>
          <a:effectRef idx="2">
            <a:schemeClr val="accent5"/>
          </a:effectRef>
          <a:fontRef idx="minor">
            <a:schemeClr val="lt1"/>
          </a:fontRef>
        </p:style>
        <p:txBody>
          <a:bodyPr>
            <a:normAutofit fontScale="92500" lnSpcReduction="20000"/>
          </a:bodyPr>
          <a:lstStyle/>
          <a:p>
            <a:r>
              <a:rPr lang="ru-RU" sz="3200" dirty="0" err="1"/>
              <a:t>що</a:t>
            </a:r>
            <a:r>
              <a:rPr lang="ru-RU" sz="3200" dirty="0"/>
              <a:t> </a:t>
            </a:r>
            <a:r>
              <a:rPr lang="ru-RU" sz="3200" dirty="0" err="1"/>
              <a:t>таке</a:t>
            </a:r>
            <a:r>
              <a:rPr lang="ru-RU" sz="3200" dirty="0"/>
              <a:t> </a:t>
            </a:r>
            <a:r>
              <a:rPr lang="ru-RU" sz="3200" dirty="0" err="1"/>
              <a:t>брандмауери</a:t>
            </a:r>
            <a:r>
              <a:rPr lang="ru-RU" sz="3200" dirty="0"/>
              <a:t>;</a:t>
            </a:r>
          </a:p>
          <a:p>
            <a:r>
              <a:rPr lang="ru-RU" sz="3200" dirty="0" err="1"/>
              <a:t>які</a:t>
            </a:r>
            <a:r>
              <a:rPr lang="ru-RU" sz="3200" dirty="0"/>
              <a:t> </a:t>
            </a:r>
            <a:r>
              <a:rPr lang="ru-RU" sz="3200" dirty="0" err="1"/>
              <a:t>засоби</a:t>
            </a:r>
            <a:r>
              <a:rPr lang="ru-RU" sz="3200" dirty="0"/>
              <a:t> браузера </a:t>
            </a:r>
            <a:r>
              <a:rPr lang="ru-RU" sz="3200" dirty="0" err="1"/>
              <a:t>призначені</a:t>
            </a:r>
            <a:r>
              <a:rPr lang="ru-RU" sz="3200" dirty="0"/>
              <a:t> для </a:t>
            </a:r>
            <a:r>
              <a:rPr lang="ru-RU" sz="3200" dirty="0" err="1"/>
              <a:t>уникнення</a:t>
            </a:r>
            <a:r>
              <a:rPr lang="ru-RU" sz="3200" dirty="0"/>
              <a:t> </a:t>
            </a:r>
            <a:r>
              <a:rPr lang="ru-RU" sz="3200" dirty="0" err="1"/>
              <a:t>загроз</a:t>
            </a:r>
            <a:r>
              <a:rPr lang="ru-RU" sz="3200" dirty="0"/>
              <a:t> </a:t>
            </a:r>
            <a:r>
              <a:rPr lang="ru-RU" sz="3200" dirty="0" err="1"/>
              <a:t>безпеці</a:t>
            </a:r>
            <a:r>
              <a:rPr lang="ru-RU" sz="3200" dirty="0"/>
              <a:t>;</a:t>
            </a:r>
            <a:r>
              <a:rPr lang="uk-UA" sz="3200" dirty="0"/>
              <a:t> </a:t>
            </a:r>
            <a:endParaRPr lang="en-US" sz="3200" dirty="0"/>
          </a:p>
          <a:p>
            <a:r>
              <a:rPr lang="uk-UA" sz="3200" dirty="0"/>
              <a:t>основні захисні механізми мереж: фільтрація пакетів, трансляція мережевих адрес, проміжна </a:t>
            </a:r>
            <a:r>
              <a:rPr lang="uk-UA" sz="3200" dirty="0" err="1"/>
              <a:t>аутентифікація</a:t>
            </a:r>
            <a:r>
              <a:rPr lang="uk-UA" sz="3200" dirty="0"/>
              <a:t>, відхилення </a:t>
            </a:r>
            <a:r>
              <a:rPr lang="uk-UA" sz="3200" dirty="0" err="1"/>
              <a:t>скриптів</a:t>
            </a:r>
            <a:r>
              <a:rPr lang="uk-UA" sz="3200" dirty="0"/>
              <a:t>, перевірка пошти, віртуальні приватні мережі, протидія атакам, націленим на порушення роботи мережевих служб</a:t>
            </a:r>
            <a:endParaRPr lang="ru-RU" sz="3200" dirty="0"/>
          </a:p>
        </p:txBody>
      </p:sp>
      <p:sp>
        <p:nvSpPr>
          <p:cNvPr id="4" name="Нижний колонтитул 3"/>
          <p:cNvSpPr>
            <a:spLocks noGrp="1"/>
          </p:cNvSpPr>
          <p:nvPr>
            <p:ph type="ftr" sz="quarter" idx="11"/>
          </p:nvPr>
        </p:nvSpPr>
        <p:spPr/>
        <p:txBody>
          <a:bodyPr/>
          <a:lstStyle/>
          <a:p>
            <a:r>
              <a:rPr lang="ru-RU"/>
              <a:t>ОСНОВИ ІНФОРМАЦІЙНОЇ БЕЗПЕКИ             Єгорова О.Л.</a:t>
            </a:r>
            <a:endParaRPr lang="uk-UA"/>
          </a:p>
        </p:txBody>
      </p:sp>
      <p:sp>
        <p:nvSpPr>
          <p:cNvPr id="5" name="TextBox 4"/>
          <p:cNvSpPr txBox="1"/>
          <p:nvPr/>
        </p:nvSpPr>
        <p:spPr>
          <a:xfrm>
            <a:off x="1" y="1030508"/>
            <a:ext cx="5802284" cy="523220"/>
          </a:xfrm>
          <a:prstGeom prst="rect">
            <a:avLst/>
          </a:prstGeom>
          <a:solidFill>
            <a:srgbClr val="FFC73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002060"/>
                </a:solidFill>
              </a:rPr>
              <a:t>Пригадайте:</a:t>
            </a:r>
          </a:p>
        </p:txBody>
      </p:sp>
      <p:sp>
        <p:nvSpPr>
          <p:cNvPr id="7" name="TextBox 6"/>
          <p:cNvSpPr txBox="1"/>
          <p:nvPr/>
        </p:nvSpPr>
        <p:spPr>
          <a:xfrm>
            <a:off x="6101543" y="1063759"/>
            <a:ext cx="6090458" cy="523220"/>
          </a:xfrm>
          <a:prstGeom prst="rect">
            <a:avLst/>
          </a:prstGeom>
          <a:solidFill>
            <a:srgbClr val="00206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FF"/>
                </a:solidFill>
              </a:rPr>
              <a:t>Ви дізнаєтеся:</a:t>
            </a:r>
          </a:p>
        </p:txBody>
      </p:sp>
      <p:sp>
        <p:nvSpPr>
          <p:cNvPr id="8" name="Содержимое 2"/>
          <p:cNvSpPr txBox="1">
            <a:spLocks/>
          </p:cNvSpPr>
          <p:nvPr/>
        </p:nvSpPr>
        <p:spPr>
          <a:xfrm>
            <a:off x="0" y="1681943"/>
            <a:ext cx="5835535" cy="4635730"/>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ormAutofit/>
          </a:bodyPr>
          <a:lstStyle/>
          <a:p>
            <a:pPr marL="342900" indent="-342900">
              <a:buFontTx/>
              <a:buAutoNum type="arabicPeriod"/>
            </a:pPr>
            <a:r>
              <a:rPr lang="uk-UA" sz="4400" i="1" dirty="0"/>
              <a:t>Які загрози виникають під час роботи в Інтернеті</a:t>
            </a:r>
            <a:endParaRPr kumimoji="0" lang="en-US" sz="32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7672" y="177062"/>
            <a:ext cx="7287491" cy="998742"/>
          </a:xfrm>
        </p:spPr>
        <p:txBody>
          <a:bodyPr>
            <a:noAutofit/>
          </a:bodyPr>
          <a:lstStyle/>
          <a:p>
            <a:pPr algn="ctr"/>
            <a:r>
              <a:rPr lang="uk-UA" b="1" dirty="0">
                <a:solidFill>
                  <a:srgbClr val="CC0000"/>
                </a:solidFill>
                <a:latin typeface="Calibri" pitchFamily="34" charset="0"/>
                <a:cs typeface="Calibri" pitchFamily="34" charset="0"/>
              </a:rPr>
              <a:t>Які загрози виникають під час роботи в Інтернеті?</a:t>
            </a:r>
            <a:endParaRPr lang="ru-RU" b="1" dirty="0">
              <a:solidFill>
                <a:srgbClr val="CC0000"/>
              </a:solidFill>
              <a:latin typeface="Calibri" pitchFamily="34" charset="0"/>
              <a:cs typeface="Calibri" pitchFamily="34" charset="0"/>
            </a:endParaRPr>
          </a:p>
        </p:txBody>
      </p:sp>
      <p:sp>
        <p:nvSpPr>
          <p:cNvPr id="3" name="Содержимое 2"/>
          <p:cNvSpPr>
            <a:spLocks noGrp="1"/>
          </p:cNvSpPr>
          <p:nvPr>
            <p:ph idx="1"/>
          </p:nvPr>
        </p:nvSpPr>
        <p:spPr>
          <a:xfrm>
            <a:off x="595746" y="1217983"/>
            <a:ext cx="11139054" cy="4975000"/>
          </a:xfrm>
        </p:spPr>
        <p:style>
          <a:lnRef idx="1">
            <a:schemeClr val="accent6"/>
          </a:lnRef>
          <a:fillRef idx="2">
            <a:schemeClr val="accent6"/>
          </a:fillRef>
          <a:effectRef idx="1">
            <a:schemeClr val="accent6"/>
          </a:effectRef>
          <a:fontRef idx="minor">
            <a:schemeClr val="dk1"/>
          </a:fontRef>
        </p:style>
        <p:txBody>
          <a:bodyPr>
            <a:noAutofit/>
          </a:bodyPr>
          <a:lstStyle/>
          <a:p>
            <a:pPr lvl="0">
              <a:spcBef>
                <a:spcPts val="0"/>
              </a:spcBef>
            </a:pPr>
            <a:r>
              <a:rPr lang="uk-UA" sz="2200" dirty="0"/>
              <a:t>Хробаки — програми, що самостійно поширюються мережею, не «інфікуючи» інші файли.</a:t>
            </a:r>
            <a:endParaRPr lang="ru-RU" sz="2200" dirty="0"/>
          </a:p>
          <a:p>
            <a:pPr lvl="0">
              <a:spcBef>
                <a:spcPts val="0"/>
              </a:spcBef>
            </a:pPr>
            <a:r>
              <a:rPr lang="uk-UA" sz="2200" dirty="0"/>
              <a:t>Трояни — програми, що поширюються під виглядом нешкідливих програм і виконують несанкціоновані дії: викрадають інформацію (паролі, рахунки тощо) і передають злочинцям через Інтернет, самостійно відкривають сайти для здійснення </a:t>
            </a:r>
            <a:r>
              <a:rPr lang="uk-UA" sz="2200" dirty="0" err="1"/>
              <a:t>хакерських</a:t>
            </a:r>
            <a:r>
              <a:rPr lang="uk-UA" sz="2200" dirty="0"/>
              <a:t> атак тощо.</a:t>
            </a:r>
            <a:endParaRPr lang="ru-RU" sz="2200" dirty="0"/>
          </a:p>
          <a:p>
            <a:pPr lvl="0">
              <a:spcBef>
                <a:spcPts val="0"/>
              </a:spcBef>
            </a:pPr>
            <a:r>
              <a:rPr lang="uk-UA" sz="2200" dirty="0" err="1"/>
              <a:t>Скрипт-віруси</a:t>
            </a:r>
            <a:r>
              <a:rPr lang="uk-UA" sz="2200" dirty="0"/>
              <a:t> — програми, що потрапляють у комп’ютер через електронну пошту, маскуючись під вкладені документи.</a:t>
            </a:r>
            <a:endParaRPr lang="ru-RU" sz="2200" dirty="0"/>
          </a:p>
          <a:p>
            <a:pPr lvl="0">
              <a:spcBef>
                <a:spcPts val="0"/>
              </a:spcBef>
            </a:pPr>
            <a:r>
              <a:rPr lang="uk-UA" sz="2200" dirty="0" err="1"/>
              <a:t>Дропери</a:t>
            </a:r>
            <a:r>
              <a:rPr lang="uk-UA" sz="2200" dirty="0"/>
              <a:t> — виконувані файли, що самі не є вірусами, але призначені для встановлення шкідливих програм.</a:t>
            </a:r>
            <a:endParaRPr lang="ru-RU" sz="2200" dirty="0"/>
          </a:p>
          <a:p>
            <a:pPr lvl="0">
              <a:spcBef>
                <a:spcPts val="0"/>
              </a:spcBef>
            </a:pPr>
            <a:r>
              <a:rPr lang="uk-UA" sz="2200" dirty="0"/>
              <a:t>Боти — програми, що дають можливість зловмиснику таємно керувати вашим комп’ютером.</a:t>
            </a:r>
            <a:endParaRPr lang="ru-RU" sz="2200" dirty="0"/>
          </a:p>
          <a:p>
            <a:pPr lvl="0">
              <a:spcBef>
                <a:spcPts val="0"/>
              </a:spcBef>
            </a:pPr>
            <a:r>
              <a:rPr lang="uk-UA" sz="2200" dirty="0"/>
              <a:t>Шпигунські й рекламні програми — програми, що зазвичай встановлюються на комп’ютер разом із безкоштовними програмами й збирають конфіденційну інформацію або демонструють нав’язливу рекламу.</a:t>
            </a:r>
            <a:endParaRPr lang="ru-RU" sz="2200" dirty="0"/>
          </a:p>
          <a:p>
            <a:pPr lvl="0">
              <a:spcBef>
                <a:spcPts val="0"/>
              </a:spcBef>
            </a:pPr>
            <a:r>
              <a:rPr lang="uk-UA" sz="2200" dirty="0" err="1"/>
              <a:t>Фішинг</a:t>
            </a:r>
            <a:r>
              <a:rPr lang="uk-UA" sz="2200" dirty="0"/>
              <a:t> - різновид </a:t>
            </a:r>
            <a:r>
              <a:rPr lang="uk-UA" sz="2200" dirty="0" err="1"/>
              <a:t>інтернет-шахрайства</a:t>
            </a:r>
            <a:endParaRPr lang="uk-UA" sz="2200" dirty="0"/>
          </a:p>
        </p:txBody>
      </p:sp>
      <p:sp>
        <p:nvSpPr>
          <p:cNvPr id="4" name="Нижний колонтитул 3"/>
          <p:cNvSpPr>
            <a:spLocks noGrp="1"/>
          </p:cNvSpPr>
          <p:nvPr>
            <p:ph type="ftr" sz="quarter" idx="11"/>
          </p:nvPr>
        </p:nvSpPr>
        <p:spPr/>
        <p:txBody>
          <a:bodyPr/>
          <a:lstStyle/>
          <a:p>
            <a:r>
              <a:rPr lang="ru-RU"/>
              <a:t>ОСНОВИ ІНФОРМАЦІЙНОЇ БЕЗПЕКИ             Єгорова О.Л.</a:t>
            </a:r>
            <a:endParaRPr lang="uk-U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15491" y="163208"/>
            <a:ext cx="8638308" cy="998742"/>
          </a:xfrm>
          <a:noFill/>
        </p:spPr>
        <p:txBody>
          <a:bodyPr vert="horz" lIns="91440" tIns="45720" rIns="91440" bIns="45720" rtlCol="0" anchor="ctr">
            <a:noAutofit/>
          </a:bodyPr>
          <a:lstStyle/>
          <a:p>
            <a:pPr algn="ctr"/>
            <a:r>
              <a:rPr lang="uk-UA" b="1" dirty="0">
                <a:solidFill>
                  <a:srgbClr val="CC0000"/>
                </a:solidFill>
                <a:latin typeface="Calibri" pitchFamily="34" charset="0"/>
                <a:cs typeface="Calibri" pitchFamily="34" charset="0"/>
              </a:rPr>
              <a:t>Механізми проникнення з Інтернету на локальний комп’ютер </a:t>
            </a:r>
            <a:endParaRPr lang="ru-RU" b="1" dirty="0">
              <a:solidFill>
                <a:srgbClr val="CC0000"/>
              </a:solidFill>
              <a:latin typeface="Calibri" pitchFamily="34" charset="0"/>
              <a:cs typeface="Calibri" pitchFamily="34" charset="0"/>
            </a:endParaRPr>
          </a:p>
        </p:txBody>
      </p:sp>
      <p:sp>
        <p:nvSpPr>
          <p:cNvPr id="3" name="Содержимое 2"/>
          <p:cNvSpPr>
            <a:spLocks noGrp="1"/>
          </p:cNvSpPr>
          <p:nvPr>
            <p:ph idx="1"/>
          </p:nvPr>
        </p:nvSpPr>
        <p:spPr/>
        <p:style>
          <a:lnRef idx="1">
            <a:schemeClr val="accent5"/>
          </a:lnRef>
          <a:fillRef idx="3">
            <a:schemeClr val="accent5"/>
          </a:fillRef>
          <a:effectRef idx="2">
            <a:schemeClr val="accent5"/>
          </a:effectRef>
          <a:fontRef idx="minor">
            <a:schemeClr val="lt1"/>
          </a:fontRef>
        </p:style>
        <p:txBody>
          <a:bodyPr/>
          <a:lstStyle/>
          <a:p>
            <a:pPr lvl="0"/>
            <a:r>
              <a:rPr lang="uk-UA" dirty="0" err="1"/>
              <a:t>веб-сторінки</a:t>
            </a:r>
            <a:r>
              <a:rPr lang="uk-UA" dirty="0"/>
              <a:t>, що завантажуються в браузер, можуть містити активні елементи, здатні виконувати </a:t>
            </a:r>
            <a:r>
              <a:rPr lang="uk-UA" i="1" dirty="0"/>
              <a:t>деструктивні дії </a:t>
            </a:r>
            <a:r>
              <a:rPr lang="uk-UA" dirty="0"/>
              <a:t>на локальному комп’ютері;</a:t>
            </a:r>
            <a:endParaRPr lang="ru-RU" dirty="0"/>
          </a:p>
          <a:p>
            <a:pPr lvl="0"/>
            <a:r>
              <a:rPr lang="uk-UA" dirty="0"/>
              <a:t>деякі </a:t>
            </a:r>
            <a:r>
              <a:rPr lang="uk-UA" dirty="0" err="1"/>
              <a:t>веб-сервери</a:t>
            </a:r>
            <a:r>
              <a:rPr lang="uk-UA" dirty="0"/>
              <a:t> розміщують на локальному комп’ютері текстові файли </a:t>
            </a:r>
            <a:r>
              <a:rPr lang="uk-UA" dirty="0" err="1"/>
              <a:t>cookie</a:t>
            </a:r>
            <a:r>
              <a:rPr lang="uk-UA" dirty="0"/>
              <a:t>, використовуючи які, можна отримати конфіденційну інформацію про користувача локального комп’ютера; електронні листи або дописи в соціальних мережах можуть містити </a:t>
            </a:r>
            <a:r>
              <a:rPr lang="uk-UA" i="1" dirty="0"/>
              <a:t>шкідливі посилання</a:t>
            </a:r>
            <a:r>
              <a:rPr lang="uk-UA" dirty="0"/>
              <a:t>;</a:t>
            </a:r>
            <a:endParaRPr lang="ru-RU" dirty="0"/>
          </a:p>
          <a:p>
            <a:pPr lvl="0"/>
            <a:r>
              <a:rPr lang="uk-UA" dirty="0"/>
              <a:t>за допомогою спеціальних програм можна отримати доступ до дисків і файлів локального комп’ютера тощо.</a:t>
            </a:r>
            <a:endParaRPr lang="ru-RU" dirty="0"/>
          </a:p>
          <a:p>
            <a:endParaRPr lang="ru-RU" dirty="0"/>
          </a:p>
        </p:txBody>
      </p:sp>
      <p:sp>
        <p:nvSpPr>
          <p:cNvPr id="4" name="Нижний колонтитул 3"/>
          <p:cNvSpPr>
            <a:spLocks noGrp="1"/>
          </p:cNvSpPr>
          <p:nvPr>
            <p:ph type="ftr" sz="quarter" idx="11"/>
          </p:nvPr>
        </p:nvSpPr>
        <p:spPr/>
        <p:txBody>
          <a:bodyPr/>
          <a:lstStyle/>
          <a:p>
            <a:r>
              <a:rPr lang="ru-RU"/>
              <a:t>ОСНОВИ ІНФОРМАЦІЙНОЇ БЕЗПЕКИ             Єгорова О.Л.</a:t>
            </a:r>
            <a:endParaRPr lang="uk-U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73927" y="163208"/>
            <a:ext cx="7550728" cy="998742"/>
          </a:xfrm>
          <a:noFill/>
        </p:spPr>
        <p:txBody>
          <a:bodyPr vert="horz" lIns="91440" tIns="45720" rIns="91440" bIns="45720" rtlCol="0" anchor="ctr">
            <a:noAutofit/>
          </a:bodyPr>
          <a:lstStyle/>
          <a:p>
            <a:pPr algn="ctr"/>
            <a:r>
              <a:rPr lang="uk-UA" sz="5400" b="1" dirty="0">
                <a:solidFill>
                  <a:srgbClr val="CC0000"/>
                </a:solidFill>
                <a:latin typeface="Calibri" pitchFamily="34" charset="0"/>
                <a:cs typeface="Calibri" pitchFamily="34" charset="0"/>
              </a:rPr>
              <a:t>Що таке "cookie-файл"?</a:t>
            </a:r>
            <a:endParaRPr lang="ru-RU" sz="5400" b="1" dirty="0">
              <a:solidFill>
                <a:srgbClr val="CC0000"/>
              </a:solidFill>
              <a:latin typeface="Calibri" pitchFamily="34" charset="0"/>
              <a:cs typeface="Calibri" pitchFamily="34" charset="0"/>
            </a:endParaRPr>
          </a:p>
        </p:txBody>
      </p:sp>
      <p:sp>
        <p:nvSpPr>
          <p:cNvPr id="3" name="Содержимое 2"/>
          <p:cNvSpPr>
            <a:spLocks noGrp="1"/>
          </p:cNvSpPr>
          <p:nvPr>
            <p:ph idx="1"/>
          </p:nvPr>
        </p:nvSpPr>
        <p:spPr>
          <a:xfrm>
            <a:off x="860612" y="1287255"/>
            <a:ext cx="10493187" cy="2023981"/>
          </a:xfrm>
          <a:solidFill>
            <a:srgbClr val="0070C0"/>
          </a:solidFill>
        </p:spPr>
        <p:txBody>
          <a:bodyPr>
            <a:normAutofit/>
          </a:bodyPr>
          <a:lstStyle/>
          <a:p>
            <a:r>
              <a:rPr lang="uk-UA" dirty="0">
                <a:solidFill>
                  <a:schemeClr val="bg1"/>
                </a:solidFill>
              </a:rPr>
              <a:t>"Cookie-файл" (</a:t>
            </a:r>
            <a:r>
              <a:rPr lang="uk-UA" b="1" dirty="0">
                <a:solidFill>
                  <a:schemeClr val="bg1"/>
                </a:solidFill>
              </a:rPr>
              <a:t>HTTP-</a:t>
            </a:r>
            <a:r>
              <a:rPr lang="uk-UA" b="1" dirty="0" err="1">
                <a:solidFill>
                  <a:schemeClr val="bg1"/>
                </a:solidFill>
              </a:rPr>
              <a:t>cookie</a:t>
            </a:r>
            <a:r>
              <a:rPr lang="uk-UA" dirty="0">
                <a:solidFill>
                  <a:schemeClr val="bg1"/>
                </a:solidFill>
              </a:rPr>
              <a:t>, «</a:t>
            </a:r>
            <a:r>
              <a:rPr lang="uk-UA" b="1" dirty="0" err="1">
                <a:solidFill>
                  <a:schemeClr val="bg1"/>
                </a:solidFill>
              </a:rPr>
              <a:t>Ку́кі</a:t>
            </a:r>
            <a:r>
              <a:rPr lang="uk-UA" dirty="0">
                <a:solidFill>
                  <a:schemeClr val="bg1"/>
                </a:solidFill>
              </a:rPr>
              <a:t>» або «</a:t>
            </a:r>
            <a:r>
              <a:rPr lang="uk-UA" b="1" dirty="0">
                <a:solidFill>
                  <a:schemeClr val="bg1"/>
                </a:solidFill>
              </a:rPr>
              <a:t>реп'яшки</a:t>
            </a:r>
            <a:r>
              <a:rPr lang="uk-UA" dirty="0">
                <a:solidFill>
                  <a:schemeClr val="bg1"/>
                </a:solidFill>
              </a:rPr>
              <a:t>» (англ. </a:t>
            </a:r>
            <a:r>
              <a:rPr lang="uk-UA" i="1" dirty="0">
                <a:solidFill>
                  <a:schemeClr val="bg1"/>
                </a:solidFill>
              </a:rPr>
              <a:t>Cookies</a:t>
            </a:r>
            <a:r>
              <a:rPr lang="uk-UA" dirty="0">
                <a:solidFill>
                  <a:schemeClr val="bg1"/>
                </a:solidFill>
              </a:rPr>
              <a:t>- тістечка, печиво)) - це невеликий файл, який містить ряд символів, що надсилається до вашого комп'ютера при перегляді </a:t>
            </a:r>
            <a:r>
              <a:rPr lang="uk-UA" dirty="0" err="1">
                <a:solidFill>
                  <a:schemeClr val="bg1"/>
                </a:solidFill>
              </a:rPr>
              <a:t>веб-сайта</a:t>
            </a:r>
            <a:r>
              <a:rPr lang="uk-UA" dirty="0">
                <a:solidFill>
                  <a:schemeClr val="bg1"/>
                </a:solidFill>
              </a:rPr>
              <a:t>. Застосовується для збереження даних, специфічних для даного користувача.</a:t>
            </a:r>
            <a:endParaRPr lang="ru-RU" dirty="0">
              <a:solidFill>
                <a:schemeClr val="bg1"/>
              </a:solidFill>
            </a:endParaRPr>
          </a:p>
        </p:txBody>
      </p:sp>
      <p:sp>
        <p:nvSpPr>
          <p:cNvPr id="4" name="Нижний колонтитул 3"/>
          <p:cNvSpPr>
            <a:spLocks noGrp="1"/>
          </p:cNvSpPr>
          <p:nvPr>
            <p:ph type="ftr" sz="quarter" idx="11"/>
          </p:nvPr>
        </p:nvSpPr>
        <p:spPr/>
        <p:txBody>
          <a:bodyPr/>
          <a:lstStyle/>
          <a:p>
            <a:r>
              <a:rPr lang="ru-RU"/>
              <a:t>ОСНОВИ ІНФОРМАЦІЙНОЇ БЕЗПЕКИ             Єгорова О.Л.</a:t>
            </a:r>
            <a:endParaRPr lang="uk-UA"/>
          </a:p>
        </p:txBody>
      </p:sp>
      <p:sp>
        <p:nvSpPr>
          <p:cNvPr id="5" name="TextBox 4"/>
          <p:cNvSpPr txBox="1"/>
          <p:nvPr/>
        </p:nvSpPr>
        <p:spPr>
          <a:xfrm>
            <a:off x="886692" y="3477492"/>
            <a:ext cx="8312726" cy="2893100"/>
          </a:xfrm>
          <a:prstGeom prst="rect">
            <a:avLst/>
          </a:prstGeom>
          <a:solidFill>
            <a:srgbClr val="FFC000"/>
          </a:solidFill>
        </p:spPr>
        <p:txBody>
          <a:bodyPr wrap="square" rtlCol="0">
            <a:spAutoFit/>
          </a:bodyPr>
          <a:lstStyle/>
          <a:p>
            <a:r>
              <a:rPr lang="uk-UA" sz="2600" dirty="0"/>
              <a:t>Таким чином веб-сервер </a:t>
            </a:r>
            <a:r>
              <a:rPr lang="uk-UA" sz="2600" u="sng" dirty="0"/>
              <a:t>помічає</a:t>
            </a:r>
            <a:r>
              <a:rPr lang="uk-UA" sz="2600" dirty="0"/>
              <a:t> браузер користувача при відвідуванні. </a:t>
            </a:r>
            <a:r>
              <a:rPr lang="uk-UA" sz="2600" dirty="0" err="1"/>
              <a:t>Куки</a:t>
            </a:r>
            <a:r>
              <a:rPr lang="uk-UA" sz="2600" dirty="0"/>
              <a:t> створюються за ініціативою </a:t>
            </a:r>
            <a:r>
              <a:rPr lang="uk-UA" sz="2600" dirty="0" err="1"/>
              <a:t>скриптового</a:t>
            </a:r>
            <a:r>
              <a:rPr lang="uk-UA" sz="2600" dirty="0"/>
              <a:t> сценарію на стороні </a:t>
            </a:r>
            <a:r>
              <a:rPr lang="uk-UA" sz="2600" dirty="0" err="1"/>
              <a:t>веб-браузера</a:t>
            </a:r>
            <a:r>
              <a:rPr lang="uk-UA" sz="2600" dirty="0"/>
              <a:t>. При наступному візиті сервер буде знати, що користувач вже тут був. За допомогою </a:t>
            </a:r>
            <a:r>
              <a:rPr lang="uk-UA" sz="2600" dirty="0" err="1"/>
              <a:t>кукі-технології</a:t>
            </a:r>
            <a:r>
              <a:rPr lang="uk-UA" sz="2600" dirty="0"/>
              <a:t> можна вивчити вподобання відвідувача. </a:t>
            </a:r>
            <a:r>
              <a:rPr lang="uk-UA" sz="2600" dirty="0" err="1"/>
              <a:t>Кукі</a:t>
            </a:r>
            <a:r>
              <a:rPr lang="uk-UA" sz="2600" dirty="0"/>
              <a:t> є одним із найточніших засобів визначення унікального користувача.</a:t>
            </a:r>
            <a:endParaRPr lang="ru-RU" sz="2600" dirty="0"/>
          </a:p>
        </p:txBody>
      </p:sp>
      <p:sp>
        <p:nvSpPr>
          <p:cNvPr id="1026" name="AutoShape 2" descr="ÐÐ°ÑÑÐ¸Ð½ÐºÐ¸ Ð¿Ð¾ Ð·Ð°Ð¿ÑÐ¾ÑÑ ÐºÑÐºÐ¸ ÑÐ°Ð¹Ð»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ÐÐ°ÑÑÐ¸Ð½ÐºÐ¸ Ð¿Ð¾ Ð·Ð°Ð¿ÑÐ¾ÑÑ ÐºÑÐºÐ¸ ÑÐ°Ð¹Ð»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0" name="Picture 6" descr="ÐÐ°ÑÑÐ¸Ð½ÐºÐ¸ Ð¿Ð¾ Ð·Ð°Ð¿ÑÐ¾ÑÑ ÐºÑÐºÐ¸ ÑÐ°Ð¹Ð»Ñ"/>
          <p:cNvPicPr>
            <a:picLocks noChangeAspect="1" noChangeArrowheads="1"/>
          </p:cNvPicPr>
          <p:nvPr/>
        </p:nvPicPr>
        <p:blipFill>
          <a:blip r:embed="rId2"/>
          <a:srcRect/>
          <a:stretch>
            <a:fillRect/>
          </a:stretch>
        </p:blipFill>
        <p:spPr bwMode="auto">
          <a:xfrm>
            <a:off x="9285720" y="4032683"/>
            <a:ext cx="2619375" cy="174307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Нижний колонтитул 3"/>
          <p:cNvSpPr>
            <a:spLocks noGrp="1"/>
          </p:cNvSpPr>
          <p:nvPr>
            <p:ph type="ftr" sz="quarter" idx="11"/>
          </p:nvPr>
        </p:nvSpPr>
        <p:spPr/>
        <p:txBody>
          <a:bodyPr/>
          <a:lstStyle/>
          <a:p>
            <a:r>
              <a:rPr lang="ru-RU"/>
              <a:t>ОСНОВИ ІНФОРМАЦІЙНОЇ БЕЗПЕКИ             Єгорова О.Л.</a:t>
            </a:r>
            <a:endParaRPr lang="uk-UA"/>
          </a:p>
        </p:txBody>
      </p:sp>
      <p:pic>
        <p:nvPicPr>
          <p:cNvPr id="28674" name="Picture 2" descr="chto-takoe-kuki-1"/>
          <p:cNvPicPr>
            <a:picLocks noChangeAspect="1" noChangeArrowheads="1"/>
          </p:cNvPicPr>
          <p:nvPr/>
        </p:nvPicPr>
        <p:blipFill>
          <a:blip r:embed="rId2"/>
          <a:srcRect/>
          <a:stretch>
            <a:fillRect/>
          </a:stretch>
        </p:blipFill>
        <p:spPr bwMode="auto">
          <a:xfrm>
            <a:off x="242307" y="402791"/>
            <a:ext cx="11811143" cy="583175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860612" y="1287255"/>
            <a:ext cx="10493187" cy="1816163"/>
          </a:xfrm>
          <a:solidFill>
            <a:schemeClr val="accent6">
              <a:lumMod val="60000"/>
              <a:lumOff val="40000"/>
            </a:schemeClr>
          </a:solidFill>
        </p:spPr>
        <p:txBody>
          <a:bodyPr/>
          <a:lstStyle/>
          <a:p>
            <a:r>
              <a:rPr lang="uk-UA" dirty="0" err="1"/>
              <a:t>Google</a:t>
            </a:r>
            <a:r>
              <a:rPr lang="uk-UA" dirty="0"/>
              <a:t> використовує cookie-файли, щоб покращити якість надання послуг і краще розпізнавати бажання користувачів до взаємодії. Увімкнення cookie-файлів необхідне для користування обліковим записом </a:t>
            </a:r>
            <a:r>
              <a:rPr lang="uk-UA" dirty="0" err="1"/>
              <a:t>Google</a:t>
            </a:r>
            <a:r>
              <a:rPr lang="uk-UA" dirty="0"/>
              <a:t>.</a:t>
            </a:r>
            <a:endParaRPr lang="ru-RU" dirty="0"/>
          </a:p>
          <a:p>
            <a:endParaRPr lang="ru-RU" dirty="0"/>
          </a:p>
        </p:txBody>
      </p:sp>
      <p:sp>
        <p:nvSpPr>
          <p:cNvPr id="4" name="Нижний колонтитул 3"/>
          <p:cNvSpPr>
            <a:spLocks noGrp="1"/>
          </p:cNvSpPr>
          <p:nvPr>
            <p:ph type="ftr" sz="quarter" idx="11"/>
          </p:nvPr>
        </p:nvSpPr>
        <p:spPr/>
        <p:txBody>
          <a:bodyPr/>
          <a:lstStyle/>
          <a:p>
            <a:r>
              <a:rPr lang="ru-RU"/>
              <a:t>ОСНОВИ ІНФОРМАЦІЙНОЇ БЕЗПЕКИ             Єгорова О.Л.</a:t>
            </a:r>
            <a:endParaRPr lang="uk-UA"/>
          </a:p>
        </p:txBody>
      </p:sp>
      <p:pic>
        <p:nvPicPr>
          <p:cNvPr id="29698" name="Picture 2" descr="ÐÐ°ÑÑÐ¸Ð½ÐºÐ¸ Ð¿Ð¾ Ð·Ð°Ð¿ÑÐ¾ÑÑ ÐºÑÐºÐ¸ ÑÐ°Ð¹Ð»Ñ"/>
          <p:cNvPicPr>
            <a:picLocks noChangeAspect="1" noChangeArrowheads="1"/>
          </p:cNvPicPr>
          <p:nvPr/>
        </p:nvPicPr>
        <p:blipFill>
          <a:blip r:embed="rId2"/>
          <a:srcRect/>
          <a:stretch>
            <a:fillRect/>
          </a:stretch>
        </p:blipFill>
        <p:spPr bwMode="auto">
          <a:xfrm>
            <a:off x="959139" y="3286558"/>
            <a:ext cx="4286250" cy="2657476"/>
          </a:xfrm>
          <a:prstGeom prst="rect">
            <a:avLst/>
          </a:prstGeom>
          <a:noFill/>
        </p:spPr>
      </p:pic>
      <p:pic>
        <p:nvPicPr>
          <p:cNvPr id="29700" name="Picture 4" descr="ÐÐ¾ÑÐ¾Ð¶ÐµÐµ Ð¸Ð·Ð¾Ð±ÑÐ°Ð¶ÐµÐ½Ð¸Ðµ"/>
          <p:cNvPicPr>
            <a:picLocks noChangeAspect="1" noChangeArrowheads="1"/>
          </p:cNvPicPr>
          <p:nvPr/>
        </p:nvPicPr>
        <p:blipFill>
          <a:blip r:embed="rId3"/>
          <a:srcRect/>
          <a:stretch>
            <a:fillRect/>
          </a:stretch>
        </p:blipFill>
        <p:spPr bwMode="auto">
          <a:xfrm>
            <a:off x="6293138" y="3283526"/>
            <a:ext cx="4575117" cy="256309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79964" y="163208"/>
            <a:ext cx="8174181" cy="998742"/>
          </a:xfrm>
          <a:noFill/>
        </p:spPr>
        <p:txBody>
          <a:bodyPr vert="horz" lIns="91440" tIns="45720" rIns="91440" bIns="45720" rtlCol="0" anchor="ctr">
            <a:noAutofit/>
          </a:bodyPr>
          <a:lstStyle/>
          <a:p>
            <a:pPr algn="ctr"/>
            <a:r>
              <a:rPr lang="uk-UA" sz="4400" b="1" dirty="0">
                <a:solidFill>
                  <a:srgbClr val="CC0000"/>
                </a:solidFill>
                <a:effectLst>
                  <a:outerShdw blurRad="38100" dist="38100" dir="2700000" algn="tl">
                    <a:srgbClr val="000000">
                      <a:alpha val="43137"/>
                    </a:srgbClr>
                  </a:outerShdw>
                </a:effectLst>
                <a:latin typeface="Calibri" pitchFamily="34" charset="0"/>
                <a:cs typeface="Calibri" pitchFamily="34" charset="0"/>
              </a:rPr>
              <a:t>Засоби мережевого захисту інформації:</a:t>
            </a:r>
            <a:endParaRPr lang="ru-RU" sz="4400" b="1" dirty="0">
              <a:solidFill>
                <a:srgbClr val="CC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Содержимое 2"/>
          <p:cNvSpPr>
            <a:spLocks noGrp="1"/>
          </p:cNvSpPr>
          <p:nvPr>
            <p:ph idx="1"/>
          </p:nvPr>
        </p:nvSpPr>
        <p:spPr>
          <a:xfrm>
            <a:off x="860612" y="1287255"/>
            <a:ext cx="10493187" cy="1649909"/>
          </a:xfrm>
        </p:spPr>
        <p:style>
          <a:lnRef idx="3">
            <a:schemeClr val="lt1"/>
          </a:lnRef>
          <a:fillRef idx="1">
            <a:schemeClr val="accent5"/>
          </a:fillRef>
          <a:effectRef idx="1">
            <a:schemeClr val="accent5"/>
          </a:effectRef>
          <a:fontRef idx="minor">
            <a:schemeClr val="lt1"/>
          </a:fontRef>
        </p:style>
        <p:txBody>
          <a:bodyPr/>
          <a:lstStyle/>
          <a:p>
            <a:pPr lvl="0"/>
            <a:r>
              <a:rPr lang="uk-UA" dirty="0"/>
              <a:t>Брандмауери (або </a:t>
            </a:r>
            <a:r>
              <a:rPr lang="uk-UA" b="1" i="1" dirty="0" err="1"/>
              <a:t>міжмережеві</a:t>
            </a:r>
            <a:r>
              <a:rPr lang="uk-UA" b="1" i="1" dirty="0"/>
              <a:t> екрани</a:t>
            </a:r>
            <a:r>
              <a:rPr lang="uk-UA" dirty="0"/>
              <a:t> </a:t>
            </a:r>
            <a:r>
              <a:rPr lang="uk-UA" i="1" dirty="0"/>
              <a:t>(</a:t>
            </a:r>
            <a:r>
              <a:rPr lang="uk-UA" i="1" dirty="0" err="1"/>
              <a:t>Firewall</a:t>
            </a:r>
            <a:r>
              <a:rPr lang="uk-UA" i="1" dirty="0"/>
              <a:t>)</a:t>
            </a:r>
            <a:r>
              <a:rPr lang="uk-UA" dirty="0"/>
              <a:t>) — для блокування атак, це окремі пристрої чи спеціальні програми, які створюють бар’єр між комп’ютером і мережею, між внутрішньою локальною мережею організації та Інтернетом. </a:t>
            </a:r>
            <a:endParaRPr lang="ru-RU" dirty="0"/>
          </a:p>
        </p:txBody>
      </p:sp>
      <p:sp>
        <p:nvSpPr>
          <p:cNvPr id="4" name="Нижний колонтитул 3"/>
          <p:cNvSpPr>
            <a:spLocks noGrp="1"/>
          </p:cNvSpPr>
          <p:nvPr>
            <p:ph type="ftr" sz="quarter" idx="11"/>
          </p:nvPr>
        </p:nvSpPr>
        <p:spPr/>
        <p:txBody>
          <a:bodyPr/>
          <a:lstStyle/>
          <a:p>
            <a:r>
              <a:rPr lang="ru-RU"/>
              <a:t>ОСНОВИ ІНФОРМАЦІЙНОЇ БЕЗПЕКИ             Єгорова О.Л.</a:t>
            </a:r>
            <a:endParaRPr lang="uk-UA"/>
          </a:p>
        </p:txBody>
      </p:sp>
      <p:pic>
        <p:nvPicPr>
          <p:cNvPr id="5" name="Рисунок 4" descr="firewall-skinny-firewall.jpg"/>
          <p:cNvPicPr/>
          <p:nvPr/>
        </p:nvPicPr>
        <p:blipFill>
          <a:blip r:embed="rId2"/>
          <a:stretch>
            <a:fillRect/>
          </a:stretch>
        </p:blipFill>
        <p:spPr>
          <a:xfrm>
            <a:off x="9324762" y="3029778"/>
            <a:ext cx="2784108" cy="2844549"/>
          </a:xfrm>
          <a:prstGeom prst="rect">
            <a:avLst/>
          </a:prstGeom>
        </p:spPr>
      </p:pic>
      <p:sp>
        <p:nvSpPr>
          <p:cNvPr id="6" name="TextBox 5"/>
          <p:cNvSpPr txBox="1"/>
          <p:nvPr/>
        </p:nvSpPr>
        <p:spPr>
          <a:xfrm>
            <a:off x="845127" y="3020291"/>
            <a:ext cx="8326582" cy="2092881"/>
          </a:xfrm>
          <a:prstGeom prst="rect">
            <a:avLst/>
          </a:prstGeom>
          <a:solidFill>
            <a:schemeClr val="accent4">
              <a:lumMod val="60000"/>
              <a:lumOff val="40000"/>
            </a:schemeClr>
          </a:solidFill>
        </p:spPr>
        <p:txBody>
          <a:bodyPr wrap="square" rtlCol="0">
            <a:spAutoFit/>
          </a:bodyPr>
          <a:lstStyle/>
          <a:p>
            <a:r>
              <a:rPr lang="uk-UA" sz="2600" dirty="0"/>
              <a:t>Термін брандмауер походить від нім. </a:t>
            </a:r>
            <a:r>
              <a:rPr lang="uk-UA" sz="2600" dirty="0" err="1"/>
              <a:t>brand</a:t>
            </a:r>
            <a:r>
              <a:rPr lang="uk-UA" sz="2600" dirty="0"/>
              <a:t> — пожежа та </a:t>
            </a:r>
            <a:r>
              <a:rPr lang="uk-UA" sz="2600" dirty="0" err="1"/>
              <a:t>mauer</a:t>
            </a:r>
            <a:r>
              <a:rPr lang="uk-UA" sz="2600" dirty="0"/>
              <a:t> — стіна; його англійський еквівалент — </a:t>
            </a:r>
            <a:r>
              <a:rPr lang="uk-UA" sz="2600" dirty="0" err="1"/>
              <a:t>firewall</a:t>
            </a:r>
            <a:r>
              <a:rPr lang="uk-UA" sz="2600" dirty="0"/>
              <a:t>, асоціюється з вогнестійкою капітальною стіною, що перешкоджає поширенню пожежі. Термін виник приблизно в 1995 р.</a:t>
            </a:r>
            <a:endParaRPr lang="ru-RU" sz="2600" dirty="0"/>
          </a:p>
        </p:txBody>
      </p:sp>
      <p:sp>
        <p:nvSpPr>
          <p:cNvPr id="7" name="Прямоугольник 6"/>
          <p:cNvSpPr/>
          <p:nvPr/>
        </p:nvSpPr>
        <p:spPr>
          <a:xfrm>
            <a:off x="762000" y="5156399"/>
            <a:ext cx="8437418" cy="1200329"/>
          </a:xfrm>
          <a:prstGeom prst="rect">
            <a:avLst/>
          </a:prstGeom>
          <a:solidFill>
            <a:schemeClr val="accent6">
              <a:lumMod val="60000"/>
              <a:lumOff val="40000"/>
            </a:schemeClr>
          </a:solidFill>
        </p:spPr>
        <p:txBody>
          <a:bodyPr wrap="square">
            <a:spAutoFit/>
          </a:bodyPr>
          <a:lstStyle/>
          <a:p>
            <a:r>
              <a:rPr lang="uk-UA" sz="2400" dirty="0"/>
              <a:t>Мережеві екрани керують проходженням мережевого </a:t>
            </a:r>
            <a:r>
              <a:rPr lang="uk-UA" sz="2400" dirty="0" err="1"/>
              <a:t>трафіку</a:t>
            </a:r>
            <a:r>
              <a:rPr lang="uk-UA" sz="2400" dirty="0"/>
              <a:t> відповідно до правил (</a:t>
            </a:r>
            <a:r>
              <a:rPr lang="uk-UA" sz="2400" i="1" dirty="0" err="1"/>
              <a:t>policies</a:t>
            </a:r>
            <a:r>
              <a:rPr lang="uk-UA" sz="2400" dirty="0"/>
              <a:t>) захисту, контролюють </a:t>
            </a:r>
            <a:r>
              <a:rPr lang="uk-UA" sz="2400" dirty="0" err="1"/>
              <a:t>трафік</a:t>
            </a:r>
            <a:r>
              <a:rPr lang="uk-UA" sz="2400" dirty="0"/>
              <a:t>, що входить в мережу і що виходить з неї. </a:t>
            </a:r>
            <a:endParaRPr lang="ru-RU"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79964" y="163208"/>
            <a:ext cx="8174181" cy="998742"/>
          </a:xfrm>
          <a:noFill/>
        </p:spPr>
        <p:txBody>
          <a:bodyPr vert="horz" lIns="91440" tIns="45720" rIns="91440" bIns="45720" rtlCol="0" anchor="ctr">
            <a:noAutofit/>
          </a:bodyPr>
          <a:lstStyle/>
          <a:p>
            <a:pPr algn="ctr"/>
            <a:r>
              <a:rPr lang="uk-UA" sz="4400" b="1" dirty="0">
                <a:solidFill>
                  <a:srgbClr val="CC0000"/>
                </a:solidFill>
                <a:effectLst>
                  <a:outerShdw blurRad="38100" dist="38100" dir="2700000" algn="tl">
                    <a:srgbClr val="000000">
                      <a:alpha val="43137"/>
                    </a:srgbClr>
                  </a:outerShdw>
                </a:effectLst>
                <a:latin typeface="Calibri" pitchFamily="34" charset="0"/>
                <a:cs typeface="Calibri" pitchFamily="34" charset="0"/>
              </a:rPr>
              <a:t>Засоби мережевого захисту інформації:</a:t>
            </a:r>
            <a:endParaRPr lang="ru-RU" sz="4400" b="1" dirty="0">
              <a:solidFill>
                <a:srgbClr val="CC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Содержимое 2"/>
          <p:cNvSpPr>
            <a:spLocks noGrp="1"/>
          </p:cNvSpPr>
          <p:nvPr>
            <p:ph idx="1"/>
          </p:nvPr>
        </p:nvSpPr>
        <p:spPr>
          <a:xfrm>
            <a:off x="860612" y="1287256"/>
            <a:ext cx="10493187" cy="1746890"/>
          </a:xfrm>
        </p:spPr>
        <p:style>
          <a:lnRef idx="3">
            <a:schemeClr val="lt1"/>
          </a:lnRef>
          <a:fillRef idx="1">
            <a:schemeClr val="accent5"/>
          </a:fillRef>
          <a:effectRef idx="1">
            <a:schemeClr val="accent5"/>
          </a:effectRef>
          <a:fontRef idx="minor">
            <a:schemeClr val="lt1"/>
          </a:fontRef>
        </p:style>
        <p:txBody>
          <a:bodyPr/>
          <a:lstStyle/>
          <a:p>
            <a:pPr lvl="0"/>
            <a:r>
              <a:rPr lang="uk-UA" b="1" i="1" dirty="0"/>
              <a:t>Маршрутизатор </a:t>
            </a:r>
            <a:r>
              <a:rPr lang="uk-UA" dirty="0"/>
              <a:t>здійснює фільтрацію пакетів даних для передачі і, тим самим, з'являється можливість заборонити доступ деяким користувачам до певного "</a:t>
            </a:r>
            <a:r>
              <a:rPr lang="uk-UA" dirty="0" err="1"/>
              <a:t>хосту</a:t>
            </a:r>
            <a:r>
              <a:rPr lang="uk-UA" dirty="0"/>
              <a:t>", програмно здійснювати детальний контроль </a:t>
            </a:r>
            <a:r>
              <a:rPr lang="uk-UA" dirty="0" err="1"/>
              <a:t>ад</a:t>
            </a:r>
            <a:r>
              <a:rPr lang="ru-RU" dirty="0" err="1"/>
              <a:t>рес</a:t>
            </a:r>
            <a:r>
              <a:rPr lang="ru-RU" dirty="0"/>
              <a:t> </a:t>
            </a:r>
            <a:r>
              <a:rPr lang="ru-RU" dirty="0" err="1"/>
              <a:t>відправників</a:t>
            </a:r>
            <a:r>
              <a:rPr lang="ru-RU" dirty="0"/>
              <a:t> та </a:t>
            </a:r>
            <a:r>
              <a:rPr lang="ru-RU" dirty="0" err="1"/>
              <a:t>одержувачів</a:t>
            </a:r>
            <a:r>
              <a:rPr lang="ru-RU" dirty="0"/>
              <a:t> </a:t>
            </a:r>
            <a:r>
              <a:rPr lang="ru-RU" dirty="0" err="1"/>
              <a:t>та</a:t>
            </a:r>
            <a:r>
              <a:rPr lang="ru-RU" dirty="0"/>
              <a:t> </a:t>
            </a:r>
            <a:r>
              <a:rPr lang="ru-RU" dirty="0" err="1"/>
              <a:t>ін</a:t>
            </a:r>
            <a:endParaRPr lang="ru-RU" dirty="0"/>
          </a:p>
          <a:p>
            <a:endParaRPr lang="ru-RU" dirty="0"/>
          </a:p>
        </p:txBody>
      </p:sp>
      <p:sp>
        <p:nvSpPr>
          <p:cNvPr id="4" name="Нижний колонтитул 3"/>
          <p:cNvSpPr>
            <a:spLocks noGrp="1"/>
          </p:cNvSpPr>
          <p:nvPr>
            <p:ph type="ftr" sz="quarter" idx="11"/>
          </p:nvPr>
        </p:nvSpPr>
        <p:spPr/>
        <p:txBody>
          <a:bodyPr/>
          <a:lstStyle/>
          <a:p>
            <a:r>
              <a:rPr lang="ru-RU"/>
              <a:t>ОСНОВИ ІНФОРМАЦІЙНОЇ БЕЗПЕКИ             Єгорова О.Л.</a:t>
            </a:r>
            <a:endParaRPr lang="uk-UA"/>
          </a:p>
        </p:txBody>
      </p:sp>
      <p:sp>
        <p:nvSpPr>
          <p:cNvPr id="6" name="Прямоугольник 5"/>
          <p:cNvSpPr/>
          <p:nvPr/>
        </p:nvSpPr>
        <p:spPr>
          <a:xfrm>
            <a:off x="900546" y="3161390"/>
            <a:ext cx="5735782" cy="267765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uk-UA" sz="2400" dirty="0" err="1"/>
              <a:t>Міжмережеві</a:t>
            </a:r>
            <a:r>
              <a:rPr lang="uk-UA" sz="2400" dirty="0"/>
              <a:t> екрани працюють з програмами маршрутизації та фільтрами всіх мережевих пакетів, щоб визначити, чи можна пропустити інформаційний пакет, а якщо можна, то відправити його до певної комп'ютерної служби за призначенням</a:t>
            </a:r>
            <a:endParaRPr lang="ru-RU" sz="2400" dirty="0"/>
          </a:p>
        </p:txBody>
      </p:sp>
      <p:sp>
        <p:nvSpPr>
          <p:cNvPr id="2050" name="AutoShape 2" descr="ÐÐ°ÑÑÐ¸Ð½ÐºÐ¸ Ð¿Ð¾ Ð·Ð°Ð¿ÑÐ¾ÑÑ Ð¼Ð°ÑÑÑÑÑÐ¸Ð·Ð°ÑÐ¾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2" name="Picture 4" descr="ÐÐ°ÑÑÐ¸Ð½ÐºÐ¸ Ð¿Ð¾ Ð·Ð°Ð¿ÑÐ¾ÑÑ Ð¼Ð°ÑÑÑÑÑÐ¸Ð·Ð°ÑÐ¾Ñ"/>
          <p:cNvPicPr>
            <a:picLocks noChangeAspect="1" noChangeArrowheads="1"/>
          </p:cNvPicPr>
          <p:nvPr/>
        </p:nvPicPr>
        <p:blipFill>
          <a:blip r:embed="rId2"/>
          <a:srcRect/>
          <a:stretch>
            <a:fillRect/>
          </a:stretch>
        </p:blipFill>
        <p:spPr bwMode="auto">
          <a:xfrm>
            <a:off x="6930448" y="3198957"/>
            <a:ext cx="2462934" cy="2260104"/>
          </a:xfrm>
          <a:prstGeom prst="rect">
            <a:avLst/>
          </a:prstGeom>
          <a:noFill/>
        </p:spPr>
      </p:pic>
      <p:pic>
        <p:nvPicPr>
          <p:cNvPr id="2054" name="Picture 6" descr="ÐÐ¾ÑÐ¾Ð¶ÐµÐµ Ð¸Ð·Ð¾Ð±ÑÐ°Ð¶ÐµÐ½Ð¸Ðµ"/>
          <p:cNvPicPr>
            <a:picLocks noChangeAspect="1" noChangeArrowheads="1"/>
          </p:cNvPicPr>
          <p:nvPr/>
        </p:nvPicPr>
        <p:blipFill>
          <a:blip r:embed="rId3"/>
          <a:srcRect/>
          <a:stretch>
            <a:fillRect/>
          </a:stretch>
        </p:blipFill>
        <p:spPr bwMode="auto">
          <a:xfrm>
            <a:off x="9701357" y="3905539"/>
            <a:ext cx="1905000" cy="2438400"/>
          </a:xfrm>
          <a:prstGeom prst="rect">
            <a:avLst/>
          </a:prstGeom>
          <a:noFill/>
        </p:spPr>
      </p:pic>
    </p:spTree>
  </p:cSld>
  <p:clrMapOvr>
    <a:masterClrMapping/>
  </p:clrMapOvr>
</p:sld>
</file>

<file path=ppt/theme/theme1.xml><?xml version="1.0" encoding="utf-8"?>
<a:theme xmlns:a="http://schemas.openxmlformats.org/drawingml/2006/main" name="Урок 1">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Урок 1</Template>
  <TotalTime>110</TotalTime>
  <Words>1471</Words>
  <Application>Microsoft Office PowerPoint</Application>
  <PresentationFormat>Широкий екран</PresentationFormat>
  <Paragraphs>85</Paragraphs>
  <Slides>18</Slides>
  <Notes>1</Notes>
  <HiddenSlides>1</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18</vt:i4>
      </vt:variant>
    </vt:vector>
  </HeadingPairs>
  <TitlesOfParts>
    <vt:vector size="23" baseType="lpstr">
      <vt:lpstr>Arial</vt:lpstr>
      <vt:lpstr>Calibri</vt:lpstr>
      <vt:lpstr>Century Gothic</vt:lpstr>
      <vt:lpstr>Georgia</vt:lpstr>
      <vt:lpstr>Урок 1</vt:lpstr>
      <vt:lpstr>Призначення, можливості, і основні захисні механізми міжмережевих екранів (брандмауерів). Основні захисні механізми мереж</vt:lpstr>
      <vt:lpstr>Презентація PowerPoint</vt:lpstr>
      <vt:lpstr>Які загрози виникають під час роботи в Інтернеті?</vt:lpstr>
      <vt:lpstr>Механізми проникнення з Інтернету на локальний комп’ютер </vt:lpstr>
      <vt:lpstr>Що таке "cookie-файл"?</vt:lpstr>
      <vt:lpstr>Презентація PowerPoint</vt:lpstr>
      <vt:lpstr>Презентація PowerPoint</vt:lpstr>
      <vt:lpstr>Засоби мережевого захисту інформації:</vt:lpstr>
      <vt:lpstr>Засоби мережевого захисту інформації:</vt:lpstr>
      <vt:lpstr>Засоби мережевого захисту інформації:</vt:lpstr>
      <vt:lpstr>Засоби мережевого захисту інформації:</vt:lpstr>
      <vt:lpstr>VPN</vt:lpstr>
      <vt:lpstr>Засоби мережевого захисту інформації:</vt:lpstr>
      <vt:lpstr>Захист даних в Інтернеті </vt:lpstr>
      <vt:lpstr>Брандмауер</vt:lpstr>
      <vt:lpstr>Брандмауер</vt:lpstr>
      <vt:lpstr>Поради</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dc:title>
  <dc:creator>User</dc:creator>
  <cp:lastModifiedBy>Olena</cp:lastModifiedBy>
  <cp:revision>21</cp:revision>
  <dcterms:created xsi:type="dcterms:W3CDTF">2019-05-15T19:24:39Z</dcterms:created>
  <dcterms:modified xsi:type="dcterms:W3CDTF">2023-04-20T21:52:33Z</dcterms:modified>
</cp:coreProperties>
</file>