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2" r:id="rId9"/>
    <p:sldId id="283" r:id="rId10"/>
    <p:sldId id="284" r:id="rId11"/>
    <p:sldId id="263" r:id="rId12"/>
    <p:sldId id="264" r:id="rId13"/>
    <p:sldId id="265" r:id="rId14"/>
    <p:sldId id="266" r:id="rId15"/>
    <p:sldId id="285" r:id="rId16"/>
    <p:sldId id="267" r:id="rId17"/>
    <p:sldId id="268" r:id="rId18"/>
    <p:sldId id="269" r:id="rId19"/>
    <p:sldId id="270" r:id="rId20"/>
    <p:sldId id="286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6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11/8/2022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11/8/2022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11/8/2022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0600" t="29760" r="11124" b="12320"/>
          <a:stretch>
            <a:fillRect/>
          </a:stretch>
        </p:blipFill>
        <p:spPr bwMode="auto">
          <a:xfrm>
            <a:off x="670560" y="1133856"/>
            <a:ext cx="9095232" cy="420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60095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50976" y="329184"/>
            <a:ext cx="7815072" cy="8290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Особливості зберігання речей, визначених родовими ознаками: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-780288" y="3328416"/>
            <a:ext cx="4315968" cy="243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389888" y="1804416"/>
            <a:ext cx="682752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2060448" y="1402080"/>
            <a:ext cx="6717792" cy="7924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Якщо речі набули певної індивідуалізації (наприклад зерно було розфасовано у мішки, які були промарковані)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>
            <a:off x="7845552" y="2359152"/>
            <a:ext cx="28041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3023616" y="2487168"/>
            <a:ext cx="5766816" cy="65836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Жодних особливостей порівняно із загальними положеннями про зберігання не буде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383792" y="3529584"/>
            <a:ext cx="682752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2078736" y="3236976"/>
            <a:ext cx="6717792" cy="7924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Із знеособленням речей, коли вони змішуються з однорідними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rot="5400000">
            <a:off x="7876032" y="4181856"/>
            <a:ext cx="28041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3041904" y="4322064"/>
            <a:ext cx="5766816" cy="65836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Зберігач повинен повернути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поклажедавцеві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таку саму кількість речей тієї самої якості (статті 941, 949 ЦКУ)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072640" y="5169408"/>
            <a:ext cx="6669024" cy="53644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 правом розпорядження речами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377696" y="5486400"/>
            <a:ext cx="682752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7906512" y="5846064"/>
            <a:ext cx="28041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2682240" y="5986272"/>
            <a:ext cx="6169152" cy="7193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Застосовується положення про договір позики , окрім визначення часу та місця повернення товару (ст. 958 ЦКУ)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22900" t="30720" r="22300" b="7840"/>
          <a:stretch>
            <a:fillRect/>
          </a:stretch>
        </p:blipFill>
        <p:spPr bwMode="auto">
          <a:xfrm>
            <a:off x="406908" y="256032"/>
            <a:ext cx="8316722" cy="582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23000" t="37760" r="22956" b="25920"/>
          <a:stretch>
            <a:fillRect/>
          </a:stretch>
        </p:blipFill>
        <p:spPr bwMode="auto">
          <a:xfrm>
            <a:off x="353567" y="1146048"/>
            <a:ext cx="9375649" cy="393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19700" t="35200" r="19300" b="20000"/>
          <a:stretch>
            <a:fillRect/>
          </a:stretch>
        </p:blipFill>
        <p:spPr bwMode="auto">
          <a:xfrm>
            <a:off x="289560" y="1146048"/>
            <a:ext cx="9110472" cy="4181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23500" t="16320" r="24600" b="5440"/>
          <a:stretch>
            <a:fillRect/>
          </a:stretch>
        </p:blipFill>
        <p:spPr bwMode="auto">
          <a:xfrm>
            <a:off x="1022295" y="170688"/>
            <a:ext cx="7097577" cy="668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478858" cy="573024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Особливості  зберігання речей у ломбарді: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5142" y="1304545"/>
            <a:ext cx="8442282" cy="4931890"/>
          </a:xfrm>
        </p:spPr>
        <p:txBody>
          <a:bodyPr/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спеціальний суб'єкт ломбард , має право проводити діяльність, зазначену в його установчих документах, лише після  набуття ним статусу фінансової установи і отримання свідоцтва та ліцензії, яка видається НБУ (професійний зберігач);</a:t>
            </a:r>
          </a:p>
          <a:p>
            <a:pPr algn="just"/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поклажедавцем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може виступати лише фізична особа; 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б'єктом  можуть бути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неспоживані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рухомі речі , в тому числі вироби з дорогоцінних металів та каміння (перелік речей , які можуть бути  прийняті ломбардом під заставу повинен бути визначений органами державної влади в галузі ліцензування ломбардної діяльності);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врегулювання питання оцінки речей, які приймаються на зберігання, обумовлено специфікою таких речей;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передбачене  право ломбарду на продаж речі, яку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поклажедавець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не забрав із ломбарду протягом трьох місяців після спливу строку договору зберігання (порядок  продажу  такої речі в цивільному законодавстві відсутній, за аналогією можливе застосування продажу заставленого майна).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13100" t="30880" r="11700" b="13120"/>
          <a:stretch>
            <a:fillRect/>
          </a:stretch>
        </p:blipFill>
        <p:spPr bwMode="auto">
          <a:xfrm>
            <a:off x="438912" y="1072896"/>
            <a:ext cx="9168384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 l="22500" t="15720" r="23100" b="7800"/>
          <a:stretch>
            <a:fillRect/>
          </a:stretch>
        </p:blipFill>
        <p:spPr bwMode="auto">
          <a:xfrm>
            <a:off x="670560" y="183911"/>
            <a:ext cx="7595616" cy="6674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13300" t="34720" r="11600" b="10000"/>
          <a:stretch>
            <a:fillRect/>
          </a:stretch>
        </p:blipFill>
        <p:spPr bwMode="auto">
          <a:xfrm>
            <a:off x="438912" y="1060704"/>
            <a:ext cx="9156192" cy="421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21300" t="17600" r="20900" b="8000"/>
          <a:stretch>
            <a:fillRect/>
          </a:stretch>
        </p:blipFill>
        <p:spPr bwMode="auto">
          <a:xfrm>
            <a:off x="597365" y="249936"/>
            <a:ext cx="8213895" cy="660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2000" t="16960" r="22900" b="5440"/>
          <a:stretch>
            <a:fillRect/>
          </a:stretch>
        </p:blipFill>
        <p:spPr bwMode="auto">
          <a:xfrm>
            <a:off x="585216" y="1"/>
            <a:ext cx="779125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8022" y="560832"/>
            <a:ext cx="8596668" cy="853440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Особливості зберігання речей у камерах схову організацій, підприємств транспорту: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0486" y="1408177"/>
            <a:ext cx="8783658" cy="4175759"/>
          </a:xfrm>
        </p:spPr>
        <p:txBody>
          <a:bodyPr/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правове регулювання: ЦКУ, ЗУ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“Про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захист прав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споживачів”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Правилами користування автоматичними камерами схову самообслуговування, Правилами перевезення пасажирів , багажу, вантажобагажу та пошти залізничним транспортом України, Правилами надання послуг пасажирського автомобільного транспорту;  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берігачем у цих правовідносинах виступають транспортні організації, які діють через спеціально створені  структурні підрозділи – камери схову;</a:t>
            </a:r>
          </a:p>
          <a:p>
            <a:pPr algn="just"/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поклажодавцем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можуть бути пасажири та інші особи незалежно від наявності у них проїзних документів;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обмежений перелік речей, які можуть бути зданими на зберігання;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Визначений зберігачем строк зберігання, чітко прописаний порядок дій у разі залишення речей понад встановлений строк, зокрема порядок реалізації таких речей та покладений на зберігача обов'язок відшкодування  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поклажедавцеві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збитків у скорочені строки.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26900" t="15840" r="27700" b="5280"/>
          <a:stretch>
            <a:fillRect/>
          </a:stretch>
        </p:blipFill>
        <p:spPr bwMode="auto">
          <a:xfrm>
            <a:off x="1487424" y="0"/>
            <a:ext cx="6071616" cy="659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12200" t="26240" r="11100" b="18720"/>
          <a:stretch>
            <a:fillRect/>
          </a:stretch>
        </p:blipFill>
        <p:spPr bwMode="auto">
          <a:xfrm>
            <a:off x="365760" y="950976"/>
            <a:ext cx="9107424" cy="4194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19500" t="16640" r="19900" b="10000"/>
          <a:stretch>
            <a:fillRect/>
          </a:stretch>
        </p:blipFill>
        <p:spPr bwMode="auto">
          <a:xfrm>
            <a:off x="658368" y="175798"/>
            <a:ext cx="8461248" cy="6401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l="19600" t="43360" r="19400" b="13280"/>
          <a:stretch>
            <a:fillRect/>
          </a:stretch>
        </p:blipFill>
        <p:spPr bwMode="auto">
          <a:xfrm>
            <a:off x="279400" y="1038536"/>
            <a:ext cx="9687052" cy="4303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l="19800" t="15840" r="19800" b="12000"/>
          <a:stretch>
            <a:fillRect/>
          </a:stretch>
        </p:blipFill>
        <p:spPr bwMode="auto">
          <a:xfrm>
            <a:off x="548640" y="107588"/>
            <a:ext cx="8558784" cy="6390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l="23300" t="15360" r="24000" b="4960"/>
          <a:stretch>
            <a:fillRect/>
          </a:stretch>
        </p:blipFill>
        <p:spPr bwMode="auto">
          <a:xfrm>
            <a:off x="1219200" y="0"/>
            <a:ext cx="7022592" cy="663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109472" y="5669280"/>
            <a:ext cx="3596640" cy="10363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l="19800" t="33600" r="20600" b="12160"/>
          <a:stretch>
            <a:fillRect/>
          </a:stretch>
        </p:blipFill>
        <p:spPr bwMode="auto">
          <a:xfrm>
            <a:off x="599745" y="865632"/>
            <a:ext cx="8959789" cy="509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364480" y="682752"/>
            <a:ext cx="4157472" cy="141427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 l="12400" t="33440" r="11700" b="12320"/>
          <a:stretch>
            <a:fillRect/>
          </a:stretch>
        </p:blipFill>
        <p:spPr bwMode="auto">
          <a:xfrm>
            <a:off x="341376" y="1231392"/>
            <a:ext cx="9253728" cy="413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 l="19600" t="17600" r="19600" b="4960"/>
          <a:stretch>
            <a:fillRect/>
          </a:stretch>
        </p:blipFill>
        <p:spPr bwMode="auto">
          <a:xfrm>
            <a:off x="725878" y="292608"/>
            <a:ext cx="8040170" cy="64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5567" t="15673" r="31621" b="8827"/>
          <a:stretch>
            <a:fillRect/>
          </a:stretch>
        </p:blipFill>
        <p:spPr bwMode="auto">
          <a:xfrm>
            <a:off x="1473200" y="0"/>
            <a:ext cx="6184900" cy="6816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 l="13100" t="24160" r="11900" b="15840"/>
          <a:stretch>
            <a:fillRect/>
          </a:stretch>
        </p:blipFill>
        <p:spPr bwMode="auto">
          <a:xfrm>
            <a:off x="414528" y="1085088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 l="19900" t="22400" r="19200" b="7040"/>
          <a:stretch>
            <a:fillRect/>
          </a:stretch>
        </p:blipFill>
        <p:spPr bwMode="auto">
          <a:xfrm>
            <a:off x="597408" y="267383"/>
            <a:ext cx="8570976" cy="620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5100" t="18720" r="27000" b="10000"/>
          <a:stretch>
            <a:fillRect/>
          </a:stretch>
        </p:blipFill>
        <p:spPr bwMode="auto">
          <a:xfrm>
            <a:off x="743712" y="0"/>
            <a:ext cx="7315200" cy="6803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5200" t="35200" r="26700" b="19040"/>
          <a:stretch>
            <a:fillRect/>
          </a:stretch>
        </p:blipFill>
        <p:spPr bwMode="auto">
          <a:xfrm>
            <a:off x="545315" y="853440"/>
            <a:ext cx="8406938" cy="499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3400" t="30400" r="10500" b="10000"/>
          <a:stretch>
            <a:fillRect/>
          </a:stretch>
        </p:blipFill>
        <p:spPr bwMode="auto">
          <a:xfrm>
            <a:off x="231648" y="914400"/>
            <a:ext cx="9278112" cy="454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2400" t="18400" r="23000" b="6880"/>
          <a:stretch>
            <a:fillRect/>
          </a:stretch>
        </p:blipFill>
        <p:spPr bwMode="auto">
          <a:xfrm>
            <a:off x="536448" y="152512"/>
            <a:ext cx="7668768" cy="6559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910" y="402336"/>
            <a:ext cx="8454474" cy="792480"/>
          </a:xfrm>
        </p:spPr>
        <p:txBody>
          <a:bodyPr>
            <a:normAutofit/>
          </a:bodyPr>
          <a:lstStyle/>
          <a:p>
            <a:r>
              <a:rPr lang="uk-UA" sz="3000" b="1" dirty="0" smtClean="0">
                <a:latin typeface="Times New Roman" pitchFamily="18" charset="0"/>
                <a:cs typeface="Times New Roman" pitchFamily="18" charset="0"/>
              </a:rPr>
              <a:t>Особливості договору складського зберігання: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5414" y="1148653"/>
            <a:ext cx="8612970" cy="5044883"/>
          </a:xfrm>
        </p:spPr>
        <p:txBody>
          <a:bodyPr>
            <a:normAutofit/>
          </a:bodyPr>
          <a:lstStyle/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спеціальний об'єкт договору (товар - будь-яке благо, що призначене для продажу), більшість договорів стосується речей, які мають родові ознаки;</a:t>
            </a:r>
          </a:p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спеціальний суб'єктний склад (лише суб'єкт підприємницької  діяльності: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товарний склад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або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сертифікований товарний склад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(у разі наявності в нього умов зберігання відповідно певному стандарту по зберіганню визначеного виду товарів));</a:t>
            </a:r>
          </a:p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право деяких зберігачів (сертифікованих товарних складів) видавати прості та подвійні складські свідоцтва, які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є цінними паперами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(посвідчують право власності на товар, який зберігається на товарному складі);</a:t>
            </a:r>
          </a:p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спрямованість  договору не тільки  на надання послуг  по забезпеченню  схоронності речей, а й на їх економічний оборот (такими послугами можуть виступати сортування, упаковка та маркування товарів, розвантаження та завантаження транспорту тощо).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633728" y="1121664"/>
            <a:ext cx="6644640" cy="123139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Складські свідоцтва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носка со стрелкой вверх 6"/>
          <p:cNvSpPr/>
          <p:nvPr/>
        </p:nvSpPr>
        <p:spPr>
          <a:xfrm>
            <a:off x="377952" y="2377440"/>
            <a:ext cx="4425696" cy="3157728"/>
          </a:xfrm>
          <a:prstGeom prst="up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Просте складське свідоцтво:</a:t>
            </a: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видається на пред'явника  </a:t>
            </a:r>
          </a:p>
          <a:p>
            <a:pPr algn="ctr"/>
            <a:endParaRPr lang="ru-RU" dirty="0"/>
          </a:p>
        </p:txBody>
      </p:sp>
      <p:sp>
        <p:nvSpPr>
          <p:cNvPr id="8" name="Выноска со стрелкой вверх 7"/>
          <p:cNvSpPr/>
          <p:nvPr/>
        </p:nvSpPr>
        <p:spPr>
          <a:xfrm>
            <a:off x="5041392" y="2371344"/>
            <a:ext cx="4425696" cy="3188208"/>
          </a:xfrm>
          <a:prstGeom prst="up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Подвійне складське свідоцтво:</a:t>
            </a:r>
          </a:p>
          <a:p>
            <a:pPr algn="ctr">
              <a:buFontTx/>
              <a:buChar char="-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складається із простого та заставного свідоцтва (заставна,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варант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ctr">
              <a:buFontTx/>
              <a:buChar char="-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є іменним;</a:t>
            </a:r>
          </a:p>
          <a:p>
            <a:pPr algn="ctr">
              <a:buFontTx/>
              <a:buChar char="-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заставне свідоцтво може бути передане третім особам  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1543</TotalTime>
  <Words>523</Words>
  <Application>Microsoft Office PowerPoint</Application>
  <PresentationFormat>Произвольный</PresentationFormat>
  <Paragraphs>31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Особливості договору складського зберігання: </vt:lpstr>
      <vt:lpstr>Слайд 9</vt:lpstr>
      <vt:lpstr>Слайд 10</vt:lpstr>
      <vt:lpstr>Слайд 11</vt:lpstr>
      <vt:lpstr>Слайд 12</vt:lpstr>
      <vt:lpstr>Слайд 13</vt:lpstr>
      <vt:lpstr>Слайд 14</vt:lpstr>
      <vt:lpstr>Особливості  зберігання речей у ломбарді: </vt:lpstr>
      <vt:lpstr>Слайд 16</vt:lpstr>
      <vt:lpstr>Слайд 17</vt:lpstr>
      <vt:lpstr>Слайд 18</vt:lpstr>
      <vt:lpstr>Слайд 19</vt:lpstr>
      <vt:lpstr>Особливості зберігання речей у камерах схову організацій, підприємств транспорту: 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KILNER</dc:creator>
  <cp:lastModifiedBy>Анна</cp:lastModifiedBy>
  <cp:revision>118</cp:revision>
  <dcterms:created xsi:type="dcterms:W3CDTF">2022-09-03T17:54:59Z</dcterms:created>
  <dcterms:modified xsi:type="dcterms:W3CDTF">2022-11-08T14:34:20Z</dcterms:modified>
</cp:coreProperties>
</file>