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33F"/>
    <a:srgbClr val="712703"/>
    <a:srgbClr val="A9915D"/>
    <a:srgbClr val="AD9861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81C67-DEE5-4293-951B-BCB159EDF77A}" type="datetimeFigureOut">
              <a:rPr lang="uk-UA" smtClean="0"/>
              <a:t>02.01.2019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6C62E-4F80-4F78-B738-AD5A1EE02F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028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6C62E-4F80-4F78-B738-AD5A1EE02FA4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24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5296" y="1783719"/>
            <a:ext cx="759342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7200" b="1" dirty="0" err="1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Презентація</a:t>
            </a:r>
            <a:r>
              <a:rPr lang="ru-RU" sz="72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на тему:</a:t>
            </a:r>
          </a:p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Велика буква і лапки </a:t>
            </a:r>
          </a:p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7200" b="1" dirty="0" err="1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власних</a:t>
            </a:r>
            <a:r>
              <a:rPr lang="ru-RU" sz="72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200" b="1" dirty="0" err="1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назвах</a:t>
            </a:r>
            <a:endParaRPr lang="ru-RU" sz="7200" b="1" dirty="0" smtClean="0">
              <a:ln w="19050">
                <a:solidFill>
                  <a:srgbClr val="712703"/>
                </a:solidFill>
              </a:ln>
              <a:gradFill flip="none" rotWithShape="1">
                <a:gsLst>
                  <a:gs pos="0">
                    <a:srgbClr val="B39E67"/>
                  </a:gs>
                  <a:gs pos="42000">
                    <a:srgbClr val="F5F1BF"/>
                  </a:gs>
                  <a:gs pos="83000">
                    <a:srgbClr val="A9915D"/>
                  </a:gs>
                  <a:gs pos="100000">
                    <a:srgbClr val="8A733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alpha val="40000"/>
                  </a:schemeClr>
                </a:glow>
              </a:effectLst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4864" y="653781"/>
            <a:ext cx="5814137" cy="2959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Назви вулиць (бульварів, провулків, проспектів), шляхів (залізничних, морських і т. ін.), каналів, течій (морських), а також майданів (площ), парків тощо пишемо з великої літери, а їхні родові позначення — з малої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dirty="0"/>
              <a:t>Андріївській узвіз, бульвар Шевченка. проспект Перемоги, Байкало- Амурська магістраль, вулиця Василя </a:t>
            </a:r>
            <a:r>
              <a:rPr lang="uk-UA" dirty="0" err="1"/>
              <a:t>Касіяна</a:t>
            </a:r>
            <a:r>
              <a:rPr lang="uk-UA" dirty="0"/>
              <a:t>.</a:t>
            </a:r>
            <a:endParaRPr lang="ru-RU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https://cnl.news/sites/default/files/styles/article_image_full_node/public/field/image/2015/09/23/kartinki24_ru_city_kiev_0022.jpg?itok=TrhVVpX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00" y="3613246"/>
            <a:ext cx="5185800" cy="27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27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5933" y="1566333"/>
            <a:ext cx="388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Офіційні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 та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автономних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адміністративно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територіальних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одиниць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велика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/>
              <a:t> </a:t>
            </a:r>
            <a:r>
              <a:rPr lang="ru-RU" sz="2000" dirty="0" err="1"/>
              <a:t>Україна</a:t>
            </a:r>
            <a:r>
              <a:rPr lang="ru-RU" sz="2000" dirty="0"/>
              <a:t>, </a:t>
            </a:r>
            <a:r>
              <a:rPr lang="ru-RU" sz="2000" dirty="0" err="1"/>
              <a:t>Литовська</a:t>
            </a:r>
            <a:r>
              <a:rPr lang="ru-RU" sz="2000" dirty="0"/>
              <a:t> </a:t>
            </a:r>
            <a:r>
              <a:rPr lang="ru-RU" sz="2000" dirty="0" err="1"/>
              <a:t>Республіка</a:t>
            </a:r>
            <a:r>
              <a:rPr lang="ru-RU" sz="2000" dirty="0"/>
              <a:t>, </a:t>
            </a:r>
            <a:r>
              <a:rPr lang="ru-RU" sz="2000" dirty="0" err="1"/>
              <a:t>Російська</a:t>
            </a:r>
            <a:r>
              <a:rPr lang="ru-RU" sz="2000" dirty="0"/>
              <a:t> </a:t>
            </a:r>
            <a:r>
              <a:rPr lang="ru-RU" sz="2000" dirty="0" err="1"/>
              <a:t>Федерація</a:t>
            </a:r>
            <a:r>
              <a:rPr lang="ru-RU" sz="2000" dirty="0"/>
              <a:t>, </a:t>
            </a:r>
            <a:r>
              <a:rPr lang="ru-RU" sz="2000" dirty="0" err="1"/>
              <a:t>Китайська</a:t>
            </a:r>
            <a:r>
              <a:rPr lang="ru-RU" sz="2000" dirty="0"/>
              <a:t> Народна </a:t>
            </a:r>
            <a:r>
              <a:rPr lang="ru-RU" sz="2000" dirty="0" err="1"/>
              <a:t>Республіка</a:t>
            </a:r>
            <a:r>
              <a:rPr lang="ru-RU" sz="2000" dirty="0"/>
              <a:t>.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867" y="330095"/>
            <a:ext cx="8060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Назви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держав,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організацій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політичних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партій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установ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http://www.mitridat.odessa.ua/images/news/2016/03/22/2016032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405159"/>
            <a:ext cx="3821061" cy="25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6182" y="492913"/>
            <a:ext cx="695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назвах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автономних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областей та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округів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країв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областей,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районів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літери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пишеться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перше слово: </a:t>
            </a:r>
            <a:r>
              <a:rPr lang="ru-RU" sz="2400" dirty="0" err="1"/>
              <a:t>Вінницька</a:t>
            </a:r>
            <a:r>
              <a:rPr lang="ru-RU" sz="2400" dirty="0"/>
              <a:t> область, </a:t>
            </a:r>
            <a:r>
              <a:rPr lang="ru-RU" sz="2400" dirty="0" err="1"/>
              <a:t>Краснодарський</a:t>
            </a:r>
            <a:r>
              <a:rPr lang="ru-RU" sz="2400" dirty="0"/>
              <a:t> край. </a:t>
            </a: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20" name="Picture 4" descr="http://data2.lact.ru/f1/s/20/303/image/1653/119/medium_Ukraina_-_oblasti__24_9-1Zakarpate-5Tsentr-9Yugo-Vostok-Kryim_.jpg?t=1482899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15" y="2801237"/>
            <a:ext cx="5731085" cy="35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9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2120" y="1744746"/>
            <a:ext cx="76794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3.Неофіційні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держав,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одиниць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територіального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поділу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образні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географічних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велика </a:t>
            </a:r>
            <a:r>
              <a:rPr lang="ru-RU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err="1"/>
              <a:t>Буковина</a:t>
            </a:r>
            <a:r>
              <a:rPr lang="ru-RU" sz="2400" dirty="0"/>
              <a:t>, </a:t>
            </a:r>
            <a:r>
              <a:rPr lang="ru-RU" sz="2400" dirty="0" err="1"/>
              <a:t>Донеччина</a:t>
            </a:r>
            <a:r>
              <a:rPr lang="ru-RU" sz="2400" dirty="0"/>
              <a:t>, </a:t>
            </a:r>
            <a:r>
              <a:rPr lang="ru-RU" sz="2400" dirty="0" err="1"/>
              <a:t>Закарпаття</a:t>
            </a:r>
            <a:r>
              <a:rPr lang="ru-RU" sz="2400" dirty="0"/>
              <a:t>, </a:t>
            </a:r>
            <a:r>
              <a:rPr lang="ru-RU" sz="2400" dirty="0" err="1"/>
              <a:t>Поділля</a:t>
            </a: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 descr="http://www.travel365.md/wp-content/uploads/2016/07/bukovi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9" y="4148665"/>
            <a:ext cx="3604345" cy="23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tatic.panoramio.com/photos/large/27946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54" y="93133"/>
            <a:ext cx="3112021" cy="180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alp.org.ua/wp-content/uploads/2011/01/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54" y="4148665"/>
            <a:ext cx="2717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0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398" y="882380"/>
            <a:ext cx="70672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найвищих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державних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посад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найвищих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державних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посад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вимогами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дипломатичного протоколу: </a:t>
            </a:r>
            <a:r>
              <a:rPr lang="ru-RU" sz="2000" dirty="0"/>
              <a:t>Президент </a:t>
            </a:r>
            <a:r>
              <a:rPr lang="ru-RU" sz="2000" dirty="0" err="1"/>
              <a:t>України</a:t>
            </a:r>
            <a:r>
              <a:rPr lang="ru-RU" sz="2000" dirty="0"/>
              <a:t>, Голова Вер- </a:t>
            </a:r>
            <a:r>
              <a:rPr lang="ru-RU" sz="2000" dirty="0" err="1"/>
              <a:t>ховної</a:t>
            </a:r>
            <a:r>
              <a:rPr lang="ru-RU" sz="2000" dirty="0"/>
              <a:t> Ради, </a:t>
            </a:r>
            <a:r>
              <a:rPr lang="ru-RU" sz="2000" dirty="0" err="1"/>
              <a:t>Генеральний</a:t>
            </a:r>
            <a:r>
              <a:rPr lang="ru-RU" sz="2000" dirty="0"/>
              <a:t> прокурор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endParaRPr lang="ru-RU" sz="2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малої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літери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dirty="0" err="1" smtClean="0"/>
              <a:t>назви</a:t>
            </a:r>
            <a:r>
              <a:rPr lang="ru-RU" sz="2000" dirty="0" smtClean="0"/>
              <a:t> </a:t>
            </a:r>
            <a:r>
              <a:rPr lang="ru-RU" sz="2000" dirty="0"/>
              <a:t>посад, </a:t>
            </a:r>
            <a:r>
              <a:rPr lang="ru-RU" sz="2000" dirty="0" err="1"/>
              <a:t>звань</a:t>
            </a:r>
            <a:r>
              <a:rPr lang="ru-RU" sz="2000" dirty="0"/>
              <a:t>,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ступенів</a:t>
            </a:r>
            <a:r>
              <a:rPr lang="ru-RU" sz="2000" dirty="0"/>
              <a:t>: директор, голова, президент </a:t>
            </a:r>
            <a:r>
              <a:rPr lang="ru-RU" sz="2000" dirty="0" err="1"/>
              <a:t>компанії</a:t>
            </a:r>
            <a:r>
              <a:rPr lang="ru-RU" sz="2000" dirty="0"/>
              <a:t>; </a:t>
            </a:r>
            <a:r>
              <a:rPr lang="ru-RU" sz="2000" dirty="0" smtClean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</a:t>
            </a:r>
            <a:r>
              <a:rPr lang="ru-RU" sz="2000" dirty="0" err="1"/>
              <a:t>титулів</a:t>
            </a:r>
            <a:r>
              <a:rPr lang="ru-RU" sz="2000" dirty="0"/>
              <a:t>, </a:t>
            </a:r>
            <a:r>
              <a:rPr lang="ru-RU" sz="2000" dirty="0" err="1"/>
              <a:t>рангів</a:t>
            </a:r>
            <a:r>
              <a:rPr lang="ru-RU" sz="2000" dirty="0"/>
              <a:t>, </a:t>
            </a:r>
            <a:r>
              <a:rPr lang="ru-RU" sz="2000" dirty="0" err="1"/>
              <a:t>чинів</a:t>
            </a:r>
            <a:r>
              <a:rPr lang="ru-RU" sz="2000" dirty="0"/>
              <a:t>: барон, </a:t>
            </a:r>
            <a:r>
              <a:rPr lang="ru-RU" sz="2000" dirty="0" err="1"/>
              <a:t>імператор</a:t>
            </a:r>
            <a:r>
              <a:rPr lang="ru-RU" sz="2000" dirty="0"/>
              <a:t>, князь, граф, герцог, принц.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8932" y="1295400"/>
            <a:ext cx="72982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Назви блоків держав (об’єднань, союзів), найвищих вітчизняних і міжнародних організацій (крім родових позначень): </a:t>
            </a:r>
            <a:r>
              <a:rPr lang="uk-UA" dirty="0"/>
              <a:t>Східна Європа, країни Близького Сходу, Скандинавські країни</a:t>
            </a:r>
            <a:r>
              <a:rPr lang="uk-UA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У словосполученнях — державних, партійних, громадських, профспілкових та інших установ і організацій: </a:t>
            </a:r>
            <a:r>
              <a:rPr lang="uk-UA" dirty="0"/>
              <a:t>Збройні сили України, Всеукраїнське товариство «Просвіта» імені Тараса Шевченка; Державна дума, Земський собор, Тимчасовий уряд (назви державних установ минулого).</a:t>
            </a:r>
            <a:endParaRPr lang="ru-RU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6370" y="1159934"/>
            <a:ext cx="69511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У </a:t>
            </a:r>
            <a:r>
              <a:rPr lang="ru-RU" sz="2000" dirty="0" err="1">
                <a:solidFill>
                  <a:srgbClr val="FF0000"/>
                </a:solidFill>
              </a:rPr>
              <a:t>назвах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міністерств</a:t>
            </a:r>
            <a:r>
              <a:rPr lang="ru-RU" sz="2000" dirty="0">
                <a:solidFill>
                  <a:srgbClr val="FF0000"/>
                </a:solidFill>
              </a:rPr>
              <a:t> та </a:t>
            </a:r>
            <a:r>
              <a:rPr lang="ru-RU" sz="2000" dirty="0" err="1">
                <a:solidFill>
                  <a:srgbClr val="FF0000"/>
                </a:solidFill>
              </a:rPr>
              <a:t>їхніх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головних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управлінь</a:t>
            </a:r>
            <a:r>
              <a:rPr lang="ru-RU" sz="2000" dirty="0">
                <a:solidFill>
                  <a:srgbClr val="FF0000"/>
                </a:solidFill>
              </a:rPr>
              <a:t>: </a:t>
            </a:r>
            <a:r>
              <a:rPr lang="ru-RU" sz="2000" dirty="0" err="1"/>
              <a:t>Міністерство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Головне </a:t>
            </a:r>
            <a:r>
              <a:rPr lang="ru-RU" sz="2000" dirty="0" err="1"/>
              <a:t>пасажирське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Міністерства</a:t>
            </a:r>
            <a:r>
              <a:rPr lang="ru-RU" sz="2000" dirty="0"/>
              <a:t> транспорту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endParaRPr lang="ru-RU" sz="2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657600" lvl="7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У </a:t>
            </a:r>
            <a:r>
              <a:rPr lang="ru-RU" sz="2000" dirty="0" err="1">
                <a:solidFill>
                  <a:srgbClr val="FF0000"/>
                </a:solidFill>
              </a:rPr>
              <a:t>назвах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установ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місцевого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значення</a:t>
            </a:r>
            <a:r>
              <a:rPr lang="ru-RU" sz="2000" dirty="0">
                <a:solidFill>
                  <a:srgbClr val="FF0000"/>
                </a:solidFill>
              </a:rPr>
              <a:t>: </a:t>
            </a:r>
            <a:r>
              <a:rPr lang="ru-RU" sz="2000" dirty="0" err="1"/>
              <a:t>Вінницький</a:t>
            </a:r>
            <a:r>
              <a:rPr lang="ru-RU" sz="2000" dirty="0"/>
              <a:t> </a:t>
            </a:r>
            <a:r>
              <a:rPr lang="ru-RU" sz="2000" dirty="0" err="1"/>
              <a:t>обласний</a:t>
            </a:r>
            <a:r>
              <a:rPr lang="ru-RU" sz="2000" dirty="0"/>
              <a:t> </a:t>
            </a:r>
            <a:r>
              <a:rPr lang="ru-RU" sz="2000" dirty="0" err="1"/>
              <a:t>відділ</a:t>
            </a:r>
            <a:r>
              <a:rPr lang="ru-RU" sz="2000" dirty="0"/>
              <a:t>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здоров’я</a:t>
            </a:r>
            <a:r>
              <a:rPr lang="ru-RU" sz="2000" dirty="0"/>
              <a:t>, </a:t>
            </a:r>
            <a:r>
              <a:rPr lang="ru-RU" sz="2000" dirty="0" err="1"/>
              <a:t>Черкаська</a:t>
            </a:r>
            <a:r>
              <a:rPr lang="ru-RU" sz="2000" dirty="0"/>
              <a:t> </a:t>
            </a:r>
            <a:r>
              <a:rPr lang="ru-RU" sz="2000" dirty="0" err="1"/>
              <a:t>облспоживспілка</a:t>
            </a:r>
            <a:r>
              <a:rPr lang="ru-RU" sz="2000" dirty="0"/>
              <a:t>.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867" y="330095"/>
            <a:ext cx="806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Перше слово з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великої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літери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4" name="Picture 4" descr="http://forexaw.com/static/pictures/000/477/000477214_-_Ministerstvo_finansov_Ukrai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0" y="2946401"/>
            <a:ext cx="3107834" cy="23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57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67733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6599" y="601134"/>
            <a:ext cx="535093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У назвах академій, вищих навчальних закладів, науково-дослідницьких установ, партій України та інших країн: </a:t>
            </a:r>
            <a:r>
              <a:rPr lang="uk-UA" dirty="0"/>
              <a:t>Національна академія наук України, Український вільний </a:t>
            </a:r>
            <a:r>
              <a:rPr lang="uk-UA" dirty="0" smtClean="0"/>
              <a:t>університет.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dirty="0" smtClean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dirty="0" smtClean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У </a:t>
            </a:r>
            <a:r>
              <a:rPr lang="uk-UA" dirty="0">
                <a:solidFill>
                  <a:srgbClr val="FF0000"/>
                </a:solidFill>
              </a:rPr>
              <a:t>назвах міжнародних і закордонних професійних, громадських та інших організацій: </a:t>
            </a:r>
            <a:r>
              <a:rPr lang="uk-UA" dirty="0"/>
              <a:t>Міжнародна організація праці, Міжнародна асоціація україністів.</a:t>
            </a:r>
            <a:endParaRPr lang="ru-RU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40" name="Picture 4" descr="http://venividi.s3.eu-central-1.amazonaws.com/files/img/4643/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35" y="2311398"/>
            <a:ext cx="3284897" cy="19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96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2865" y="1151466"/>
            <a:ext cx="76792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релігійних свят і постів: </a:t>
            </a:r>
            <a:r>
              <a:rPr lang="uk-UA" sz="2000" dirty="0"/>
              <a:t>Різдво Христове, Великдень, </a:t>
            </a:r>
            <a:r>
              <a:rPr lang="uk-UA" sz="2000" dirty="0" err="1"/>
              <a:t>Благовіщення</a:t>
            </a:r>
            <a:r>
              <a:rPr lang="uk-UA" sz="2000" dirty="0"/>
              <a:t>, Покрова. </a:t>
            </a:r>
            <a:endParaRPr lang="uk-UA" sz="2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</a:t>
            </a:r>
            <a:r>
              <a:rPr lang="uk-U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пам’яток архітектури, замків, храмів:</a:t>
            </a:r>
            <a:r>
              <a:rPr lang="uk-UA" sz="2000" dirty="0"/>
              <a:t> Колізей, Києво-Печерська лавра, </a:t>
            </a:r>
            <a:r>
              <a:rPr lang="uk-UA" sz="2000" dirty="0" err="1"/>
              <a:t>Андрїівська</a:t>
            </a:r>
            <a:r>
              <a:rPr lang="uk-UA" sz="2000" dirty="0"/>
              <a:t> церква.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</a:t>
            </a:r>
            <a:r>
              <a:rPr lang="uk-U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історичних подій, епох, війн, революцій, народно-визвольних рухів, повстань, знаменних дат: </a:t>
            </a:r>
            <a:r>
              <a:rPr lang="uk-UA" sz="2000" dirty="0"/>
              <a:t>Коліївщина, Хмельниччина, Семирічна війна, але День Перемоги, День Незалежності, День Конституції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867" y="330095"/>
            <a:ext cx="806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великої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літери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2234" y="405935"/>
            <a:ext cx="4400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FF0000"/>
                </a:solidFill>
              </a:rPr>
              <a:t>Але з малої літери: </a:t>
            </a:r>
            <a:endParaRPr lang="uk-UA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000" dirty="0" smtClean="0"/>
              <a:t> </a:t>
            </a:r>
            <a:r>
              <a:rPr lang="uk-UA" sz="2000" dirty="0"/>
              <a:t>Назви історичних подій, епох, війн, геологічних періодів, які стали загальними: греко-перські війни, громадянська війна, світова війна, хрестові походи, античний </a:t>
            </a:r>
            <a:r>
              <a:rPr lang="uk-UA" sz="2000" dirty="0" smtClean="0"/>
              <a:t>світ.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 descr="https://i.ytimg.com/vi/hYQEfYTy0-Q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30216"/>
            <a:ext cx="2951679" cy="22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meest-online.com/wp-content/uploads/2013/10/0Hmelko_Nave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30" y="3429000"/>
            <a:ext cx="648540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467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890" y="1654466"/>
            <a:ext cx="582461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Імена, по батькові, прізвища, псевдоніми, прізвиська, конспіративні клички: </a:t>
            </a:r>
            <a:r>
              <a:rPr lang="uk-UA" dirty="0"/>
              <a:t>Сергій, Тетяна, Олександр Петрович </a:t>
            </a:r>
            <a:r>
              <a:rPr lang="uk-UA" dirty="0" smtClean="0"/>
              <a:t>Довженко,  Леся </a:t>
            </a:r>
            <a:r>
              <a:rPr lang="uk-UA" dirty="0"/>
              <a:t>Українка (Лариса Петрівна Косач), Остап Вишня (Павло Михайлович Губенко), </a:t>
            </a:r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</a:t>
            </a:r>
            <a:r>
              <a:rPr lang="uk-UA" dirty="0"/>
              <a:t>рентген (назва апарата), дизель (назва двигуна), </a:t>
            </a:r>
            <a:r>
              <a:rPr lang="uk-UA" dirty="0" smtClean="0"/>
              <a:t>макінтош </a:t>
            </a:r>
            <a:r>
              <a:rPr lang="uk-UA" dirty="0"/>
              <a:t>(назви одягу), донжуан (спокусник, ловелас), каїн (братовбивець).</a:t>
            </a:r>
            <a:endParaRPr lang="ru-RU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946" y="337118"/>
            <a:ext cx="7812590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</a:t>
            </a:r>
            <a:r>
              <a:rPr lang="ru-RU" sz="2800" b="1" dirty="0" err="1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</a:t>
            </a:r>
            <a:r>
              <a:rPr lang="ru-RU" sz="2800" b="1" dirty="0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власних</a:t>
            </a:r>
            <a:r>
              <a:rPr lang="ru-RU" sz="2800" b="1" dirty="0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назвах</a:t>
            </a:r>
            <a:r>
              <a:rPr lang="ru-RU" sz="2800" b="1" dirty="0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r>
              <a:rPr lang="ru-RU" sz="2800" b="1" dirty="0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dirty="0" err="1" smtClean="0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загальних</a:t>
            </a:r>
            <a:r>
              <a:rPr lang="ru-RU" sz="2800" b="1" dirty="0" smtClean="0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err="1" smtClean="0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назвах</a:t>
            </a:r>
            <a:r>
              <a:rPr lang="ru-RU" sz="2800" b="1" dirty="0" smtClean="0">
                <a:solidFill>
                  <a:srgbClr val="8A7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</a:t>
            </a:r>
            <a:endParaRPr lang="ru-RU" sz="2800" b="1" dirty="0">
              <a:solidFill>
                <a:srgbClr val="8A73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://md-eksperiment.org/images/posts/309/929262d58b1e7d1c67cac71607a1454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01" y="1991584"/>
            <a:ext cx="233303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otrivita.aleksandrlao.ru/wp-content/uploads/2016/05/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3" y="4893373"/>
            <a:ext cx="4043616" cy="17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1200" y="1136274"/>
            <a:ext cx="543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FF0000"/>
                </a:solidFill>
              </a:rPr>
              <a:t>Назви конгресів, конференцій, найважливіших документів: </a:t>
            </a:r>
            <a:r>
              <a:rPr lang="uk-UA" sz="2000" dirty="0"/>
              <a:t>Конституція України, Декларація прав людини, Акт проголошення незалежності України, Конгрес захисту культури. </a:t>
            </a:r>
            <a:endParaRPr lang="uk-UA" sz="2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FF0000"/>
                </a:solidFill>
              </a:rPr>
              <a:t>З малої літери пишемо слова: </a:t>
            </a:r>
            <a:r>
              <a:rPr lang="uk-UA" sz="2000" dirty="0"/>
              <a:t>з'їзд, збори, конференція, </a:t>
            </a:r>
            <a:r>
              <a:rPr lang="uk-UA" sz="2000" dirty="0" smtClean="0"/>
              <a:t>симпозіум</a:t>
            </a:r>
            <a:r>
              <a:rPr lang="uk-UA" sz="2000" dirty="0"/>
              <a:t>.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2865" y="1737408"/>
            <a:ext cx="76792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Перше слово з великої літери: </a:t>
            </a:r>
            <a:endParaRPr lang="uk-UA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FF0000"/>
                </a:solidFill>
              </a:rPr>
              <a:t>назви підприємств, установ, закладів: </a:t>
            </a:r>
            <a:r>
              <a:rPr lang="uk-UA" sz="2000" dirty="0"/>
              <a:t>Республіканське виробниче об’єднання «</a:t>
            </a:r>
            <a:r>
              <a:rPr lang="uk-UA" sz="2000" dirty="0" err="1"/>
              <a:t>Поліграфкнига</a:t>
            </a:r>
            <a:r>
              <a:rPr lang="uk-UA" sz="2000" dirty="0"/>
              <a:t>», Українсько- канадське спільне підприємство «Кобза»; </a:t>
            </a:r>
            <a:endParaRPr lang="uk-UA" sz="2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FF0000"/>
                </a:solidFill>
              </a:rPr>
              <a:t>назви академій, інститутів, кінотеатрів, музеїв, парків культури та відпочинку:</a:t>
            </a:r>
            <a:r>
              <a:rPr lang="uk-UA" sz="2000" dirty="0"/>
              <a:t> Книжкова палата, Палац урочистих подій, Клуб метробудівців.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867" y="330095"/>
            <a:ext cx="8060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Складені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назви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виробничих,наукових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культурних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об’єктів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1867" y="1162127"/>
            <a:ext cx="614360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 Перше </a:t>
            </a:r>
            <a:r>
              <a:rPr lang="ru-RU" dirty="0">
                <a:solidFill>
                  <a:srgbClr val="FF0000"/>
                </a:solidFill>
              </a:rPr>
              <a:t>слово </a:t>
            </a:r>
            <a:r>
              <a:rPr lang="ru-RU" dirty="0" err="1">
                <a:solidFill>
                  <a:srgbClr val="FF0000"/>
                </a:solidFill>
              </a:rPr>
              <a:t>пишеться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великої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літери</a:t>
            </a:r>
            <a:r>
              <a:rPr lang="ru-RU" dirty="0">
                <a:solidFill>
                  <a:srgbClr val="FF0000"/>
                </a:solidFill>
              </a:rPr>
              <a:t>, а </a:t>
            </a:r>
            <a:r>
              <a:rPr lang="ru-RU" dirty="0" err="1">
                <a:solidFill>
                  <a:srgbClr val="FF0000"/>
                </a:solidFill>
              </a:rPr>
              <a:t>назва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береться</a:t>
            </a:r>
            <a:r>
              <a:rPr lang="ru-RU" dirty="0">
                <a:solidFill>
                  <a:srgbClr val="FF0000"/>
                </a:solidFill>
              </a:rPr>
              <a:t> в лапки: </a:t>
            </a:r>
            <a:r>
              <a:rPr lang="ru-RU" dirty="0"/>
              <a:t>поема «</a:t>
            </a:r>
            <a:r>
              <a:rPr lang="ru-RU" dirty="0" err="1"/>
              <a:t>Енеїда</a:t>
            </a:r>
            <a:r>
              <a:rPr lang="ru-RU" dirty="0"/>
              <a:t>», </a:t>
            </a:r>
            <a:r>
              <a:rPr lang="ru-RU" dirty="0" err="1"/>
              <a:t>повість</a:t>
            </a:r>
            <a:r>
              <a:rPr lang="ru-RU" dirty="0"/>
              <a:t> «</a:t>
            </a:r>
            <a:r>
              <a:rPr lang="ru-RU" dirty="0" err="1"/>
              <a:t>Тіні</a:t>
            </a:r>
            <a:r>
              <a:rPr lang="ru-RU" dirty="0"/>
              <a:t> </a:t>
            </a:r>
            <a:r>
              <a:rPr lang="ru-RU" dirty="0" err="1"/>
              <a:t>забутих</a:t>
            </a:r>
            <a:r>
              <a:rPr lang="ru-RU" dirty="0"/>
              <a:t> </a:t>
            </a:r>
            <a:r>
              <a:rPr lang="ru-RU" dirty="0" err="1"/>
              <a:t>предків</a:t>
            </a:r>
            <a:r>
              <a:rPr lang="ru-RU" dirty="0"/>
              <a:t>», роман «</a:t>
            </a:r>
            <a:r>
              <a:rPr lang="ru-RU" dirty="0" err="1"/>
              <a:t>Тигролови</a:t>
            </a:r>
            <a:r>
              <a:rPr lang="ru-RU" dirty="0"/>
              <a:t>», драма «Патетична соната»; </a:t>
            </a:r>
            <a:endParaRPr lang="ru-RU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у </a:t>
            </a:r>
            <a:r>
              <a:rPr lang="ru-RU" dirty="0" err="1">
                <a:solidFill>
                  <a:srgbClr val="FF0000"/>
                </a:solidFill>
              </a:rPr>
              <a:t>подвійних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складених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назвах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творів</a:t>
            </a:r>
            <a:r>
              <a:rPr lang="ru-RU" dirty="0">
                <a:solidFill>
                  <a:srgbClr val="FF0000"/>
                </a:solidFill>
              </a:rPr>
              <a:t>, газет </a:t>
            </a:r>
            <a:r>
              <a:rPr lang="ru-RU" dirty="0" err="1">
                <a:solidFill>
                  <a:srgbClr val="FF0000"/>
                </a:solidFill>
              </a:rPr>
              <a:t>тощо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великої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літери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пишеться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також</a:t>
            </a:r>
            <a:r>
              <a:rPr lang="ru-RU" dirty="0">
                <a:solidFill>
                  <a:srgbClr val="FF0000"/>
                </a:solidFill>
              </a:rPr>
              <a:t> перше слово </a:t>
            </a:r>
            <a:r>
              <a:rPr lang="ru-RU" dirty="0" err="1">
                <a:solidFill>
                  <a:srgbClr val="FF0000"/>
                </a:solidFill>
              </a:rPr>
              <a:t>другої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назви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/>
              <a:t>«Я (Романтика)», «</a:t>
            </a:r>
            <a:r>
              <a:rPr lang="ru-RU" dirty="0" err="1"/>
              <a:t>Глитай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Павук</a:t>
            </a:r>
            <a:r>
              <a:rPr lang="ru-RU" dirty="0"/>
              <a:t>»; </a:t>
            </a:r>
            <a:endParaRPr lang="ru-RU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з </a:t>
            </a:r>
            <a:r>
              <a:rPr lang="ru-RU" dirty="0" err="1">
                <a:solidFill>
                  <a:srgbClr val="FF0000"/>
                </a:solidFill>
              </a:rPr>
              <a:t>великої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літери</a:t>
            </a:r>
            <a:r>
              <a:rPr lang="ru-RU" dirty="0">
                <a:solidFill>
                  <a:srgbClr val="FF0000"/>
                </a:solidFill>
              </a:rPr>
              <a:t>, але без лапок </a:t>
            </a:r>
            <a:r>
              <a:rPr lang="ru-RU" dirty="0" err="1">
                <a:solidFill>
                  <a:srgbClr val="FF0000"/>
                </a:solidFill>
              </a:rPr>
              <a:t>пишуться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назви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культових</a:t>
            </a:r>
            <a:r>
              <a:rPr lang="ru-RU" dirty="0">
                <a:solidFill>
                  <a:srgbClr val="FF0000"/>
                </a:solidFill>
              </a:rPr>
              <a:t> книг:</a:t>
            </a:r>
            <a:r>
              <a:rPr lang="ru-RU" dirty="0"/>
              <a:t> </a:t>
            </a:r>
            <a:r>
              <a:rPr lang="ru-RU" dirty="0" err="1"/>
              <a:t>Біблія</a:t>
            </a:r>
            <a:r>
              <a:rPr lang="ru-RU" dirty="0"/>
              <a:t>, </a:t>
            </a:r>
            <a:r>
              <a:rPr lang="ru-RU" dirty="0" err="1"/>
              <a:t>Євангеліє</a:t>
            </a:r>
            <a:r>
              <a:rPr lang="ru-RU" dirty="0"/>
              <a:t>, Апостол, </a:t>
            </a:r>
            <a:r>
              <a:rPr lang="ru-RU" dirty="0" err="1" smtClean="0"/>
              <a:t>Псалтир</a:t>
            </a:r>
            <a:r>
              <a:rPr lang="ru-RU" dirty="0" smtClean="0"/>
              <a:t>.</a:t>
            </a:r>
            <a:endParaRPr lang="ru-RU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867" y="330095"/>
            <a:ext cx="8060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Художні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твори,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наукові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праці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писемні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історичні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пам’ятки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458" name="Picture 2" descr="http://proridne.org/folklore/image/book/author/title/small/%D0%86%D0%B2%D0%B0%D0%BD%20%D0%9A%D0%BE%D1%82%D0%BB%D1%8F%D1%80%D0%B5%D0%B2%D1%81%D1%8C%D0%BA%D0%B8%D0%B9%20%E2%80%94%20%D0%95%D0%BD%D0%B5%D1%97%D0%B4%D0%B0%20%E2%80%94%2019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19" y="2138362"/>
            <a:ext cx="19050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ureligious.com.ua/wp-content/uploads/2014/08/bibliy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4" b="5328"/>
          <a:stretch/>
        </p:blipFill>
        <p:spPr bwMode="auto">
          <a:xfrm>
            <a:off x="2320914" y="4904625"/>
            <a:ext cx="4502170" cy="18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85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238" y="357836"/>
            <a:ext cx="7679267" cy="280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FF0000"/>
                </a:solidFill>
              </a:rPr>
              <a:t>Назви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вокзалів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залізничних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станцій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портів</a:t>
            </a:r>
            <a:r>
              <a:rPr lang="ru-RU" sz="2400" dirty="0">
                <a:solidFill>
                  <a:srgbClr val="FF0000"/>
                </a:solidFill>
              </a:rPr>
              <a:t>, пристаней з </a:t>
            </a:r>
            <a:r>
              <a:rPr lang="ru-RU" sz="2400" dirty="0" err="1">
                <a:solidFill>
                  <a:srgbClr val="FF0000"/>
                </a:solidFill>
              </a:rPr>
              <a:t>великої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літери</a:t>
            </a:r>
            <a:r>
              <a:rPr lang="ru-RU" sz="2400" dirty="0">
                <a:solidFill>
                  <a:srgbClr val="FF0000"/>
                </a:solidFill>
              </a:rPr>
              <a:t> без лапок: </a:t>
            </a:r>
            <a:r>
              <a:rPr lang="ru-RU" sz="2400" dirty="0" err="1"/>
              <a:t>аеропорт</a:t>
            </a:r>
            <a:r>
              <a:rPr lang="ru-RU" sz="2400" dirty="0"/>
              <a:t> </a:t>
            </a:r>
            <a:r>
              <a:rPr lang="ru-RU" sz="2400" dirty="0" err="1"/>
              <a:t>Бориспіль</a:t>
            </a:r>
            <a:r>
              <a:rPr lang="ru-RU" sz="2400" dirty="0"/>
              <a:t>, </a:t>
            </a:r>
            <a:r>
              <a:rPr lang="ru-RU" sz="2400" dirty="0" err="1"/>
              <a:t>Південний</a:t>
            </a:r>
            <a:r>
              <a:rPr lang="ru-RU" sz="2400" dirty="0"/>
              <a:t> вокзал, </a:t>
            </a:r>
            <a:r>
              <a:rPr lang="ru-RU" sz="2400" dirty="0">
                <a:solidFill>
                  <a:srgbClr val="FF0000"/>
                </a:solidFill>
              </a:rPr>
              <a:t>але</a:t>
            </a:r>
            <a:r>
              <a:rPr lang="ru-RU" sz="2400" dirty="0"/>
              <a:t> </a:t>
            </a:r>
            <a:r>
              <a:rPr lang="ru-RU" sz="2400" dirty="0" err="1"/>
              <a:t>назви</a:t>
            </a:r>
            <a:r>
              <a:rPr lang="ru-RU" sz="2400" dirty="0"/>
              <a:t> </a:t>
            </a:r>
            <a:r>
              <a:rPr lang="ru-RU" sz="2400" dirty="0" err="1"/>
              <a:t>станцій</a:t>
            </a:r>
            <a:r>
              <a:rPr lang="ru-RU" sz="2400" dirty="0"/>
              <a:t> метро </a:t>
            </a:r>
            <a:r>
              <a:rPr lang="ru-RU" sz="2400" dirty="0" err="1"/>
              <a:t>подаємо</a:t>
            </a:r>
            <a:r>
              <a:rPr lang="ru-RU" sz="2400" dirty="0"/>
              <a:t> в лапках: </a:t>
            </a:r>
            <a:r>
              <a:rPr lang="ru-RU" sz="2400" dirty="0" err="1"/>
              <a:t>станція</a:t>
            </a:r>
            <a:r>
              <a:rPr lang="ru-RU" sz="2400" dirty="0"/>
              <a:t> метро «</a:t>
            </a:r>
            <a:r>
              <a:rPr lang="ru-RU" sz="2400" dirty="0" err="1"/>
              <a:t>Либідська</a:t>
            </a:r>
            <a:r>
              <a:rPr lang="ru-RU" sz="2400" dirty="0"/>
              <a:t>», </a:t>
            </a:r>
            <a:r>
              <a:rPr lang="ru-RU" sz="2400" dirty="0" err="1"/>
              <a:t>станція</a:t>
            </a:r>
            <a:r>
              <a:rPr lang="ru-RU" sz="2400" dirty="0"/>
              <a:t> «</a:t>
            </a:r>
            <a:r>
              <a:rPr lang="ru-RU" sz="2400" dirty="0" err="1"/>
              <a:t>Площа</a:t>
            </a:r>
            <a:r>
              <a:rPr lang="ru-RU" sz="2400" dirty="0"/>
              <a:t> Льва Толстого».</a:t>
            </a: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4" name="Picture 2" descr="http://gortransport.kharkov.ua/railway/stations/photo/rws_0006_20080815_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3" y="3350322"/>
            <a:ext cx="3912027" cy="29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qualicity.in.ua/wp-content/uploads/2017/01/1346994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31" y="3350322"/>
            <a:ext cx="4334000" cy="29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2865" y="1737408"/>
            <a:ext cx="76792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Перше слово з великої літери: </a:t>
            </a:r>
            <a:endParaRPr lang="uk-UA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FF0000"/>
                </a:solidFill>
              </a:rPr>
              <a:t>назви підприємств, установ, закладів: </a:t>
            </a:r>
            <a:r>
              <a:rPr lang="uk-UA" sz="2000" dirty="0"/>
              <a:t>Республіканське виробниче об’єднання «</a:t>
            </a:r>
            <a:r>
              <a:rPr lang="uk-UA" sz="2000" dirty="0" err="1"/>
              <a:t>Поліграфкнига</a:t>
            </a:r>
            <a:r>
              <a:rPr lang="uk-UA" sz="2000" dirty="0"/>
              <a:t>», Українсько- канадське спільне підприємство «Кобза»; </a:t>
            </a:r>
            <a:endParaRPr lang="uk-UA" sz="2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FF0000"/>
                </a:solidFill>
              </a:rPr>
              <a:t>назви академій, інститутів, кінотеатрів, музеїв, парків культури та відпочинку:</a:t>
            </a:r>
            <a:r>
              <a:rPr lang="uk-UA" sz="2000" dirty="0"/>
              <a:t> Книжкова палата, Палац урочистих подій, Клуб метробудівців.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867" y="330095"/>
            <a:ext cx="8060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Складені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назви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виробничих,наукових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культурних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об’єктів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26466" y="1041106"/>
            <a:ext cx="41825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У </a:t>
            </a:r>
            <a:r>
              <a:rPr lang="uk-UA" sz="2000" dirty="0">
                <a:solidFill>
                  <a:srgbClr val="FF0000"/>
                </a:solidFill>
              </a:rPr>
              <a:t>назвах нагород, відзнак, що складаються з кількох слів, тільки перше слово (крім родових) пишеться з великої літери: </a:t>
            </a:r>
            <a:r>
              <a:rPr lang="uk-UA" sz="2000" dirty="0"/>
              <a:t>орден Вітчизняної війни, орден Незалежності; </a:t>
            </a:r>
            <a:endParaRPr lang="uk-UA" sz="2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FF0000"/>
                </a:solidFill>
              </a:rPr>
              <a:t>якщо така назва береться в лапки, то теж із великої літери пишеться тільки перше слово: </a:t>
            </a:r>
            <a:r>
              <a:rPr lang="uk-UA" sz="2000" dirty="0"/>
              <a:t>орден «Мати-героїня», медаль «За відвагу».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867" y="330095"/>
            <a:ext cx="806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Назви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нагород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відзнак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78" name="Picture 2" descr="http://rohatyn.com.ua/content/uploads/2016/12/AT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64" y="9148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vto-orden.com.ua/static/images/photo/new_m_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2" y="3833075"/>
            <a:ext cx="2755899" cy="28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42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2365" y="1928589"/>
            <a:ext cx="767926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 Сорти </a:t>
            </a:r>
            <a:r>
              <a:rPr lang="uk-UA" dirty="0">
                <a:solidFill>
                  <a:srgbClr val="FF0000"/>
                </a:solidFill>
              </a:rPr>
              <a:t>рослин, фруктів, овочів, квіток у спеціальній літературі пишуться з великої літери: </a:t>
            </a:r>
            <a:r>
              <a:rPr lang="uk-UA" dirty="0"/>
              <a:t>картопля Чарівниця, виноград Лідія, яблуня Китайська золота рання; </a:t>
            </a:r>
            <a:endParaRPr lang="uk-UA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у текстах, не перевантажених назвами сортів рослин, овочів, фруктів, назви беруться в лапки або пишуться з малої літери й без лапок: </a:t>
            </a:r>
            <a:r>
              <a:rPr lang="uk-UA" dirty="0"/>
              <a:t>полуниця «Вікторія», жоржина «Світлана»; Сорти рослин, вин, порід тварин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867" y="330095"/>
            <a:ext cx="806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Сорти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рослин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вин,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порід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тварин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45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2864" y="1767006"/>
            <a:ext cx="76792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FF0000"/>
                </a:solidFill>
              </a:rPr>
              <a:t>загальновідомі сорти вин і їхні назви не сприймаються як індивідуальні й пишуться з малої літери: </a:t>
            </a:r>
            <a:r>
              <a:rPr lang="uk-UA" sz="2000" dirty="0"/>
              <a:t>бордо, мускат, портвейн, рислінг; </a:t>
            </a:r>
            <a:endParaRPr lang="uk-UA" sz="2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назви </a:t>
            </a:r>
            <a:r>
              <a:rPr lang="uk-UA" sz="2000" dirty="0">
                <a:solidFill>
                  <a:srgbClr val="FF0000"/>
                </a:solidFill>
              </a:rPr>
              <a:t>марок вин пишемо з великої літери:</a:t>
            </a:r>
            <a:r>
              <a:rPr lang="uk-UA" sz="2000" dirty="0"/>
              <a:t> «Перлина степу», «Чорний доктор», «Сонячна долина»;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/>
              <a:t> </a:t>
            </a:r>
            <a:r>
              <a:rPr lang="uk-UA" sz="2000" dirty="0">
                <a:solidFill>
                  <a:srgbClr val="FF0000"/>
                </a:solidFill>
              </a:rPr>
              <a:t>назви порід тварин пишемо з малої літери: </a:t>
            </a:r>
            <a:r>
              <a:rPr lang="uk-UA" sz="2000" dirty="0"/>
              <a:t>собаки — болонка, сенбернар, бульдог; коти — сибірський, </a:t>
            </a:r>
            <a:r>
              <a:rPr lang="uk-UA" sz="2000" dirty="0" err="1"/>
              <a:t>ан</a:t>
            </a:r>
            <a:r>
              <a:rPr lang="uk-UA" sz="2000" dirty="0"/>
              <a:t>- горський, свійський.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001" y="1244965"/>
            <a:ext cx="45974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Індивідуальні назви кораблів, поїздів, літаків пишуться з великої букви й беруться в лапки: </a:t>
            </a:r>
            <a:r>
              <a:rPr lang="uk-UA" dirty="0"/>
              <a:t>літак «Антей», поїзд «Верховина», ракета «Вихор»; </a:t>
            </a:r>
            <a:endParaRPr lang="uk-UA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dirty="0">
                <a:solidFill>
                  <a:srgbClr val="FF0000"/>
                </a:solidFill>
              </a:rPr>
              <a:t>серійні назви літаків позначаються буквеними абревіатурами з числовим показником: </a:t>
            </a:r>
            <a:r>
              <a:rPr lang="uk-UA" dirty="0"/>
              <a:t>АН-24, ЯК-15, ІЛ-18, ТУ-134; </a:t>
            </a:r>
            <a:endParaRPr lang="uk-UA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офіційні назви літаків іноземних фірм пишуться з великої літери:</a:t>
            </a:r>
            <a:r>
              <a:rPr lang="uk-UA" dirty="0"/>
              <a:t> Воїнг-747, Хенкель-111;</a:t>
            </a:r>
            <a:endParaRPr lang="ru-RU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867" y="330095"/>
            <a:ext cx="806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Транспортні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засоби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506" name="Picture 2" descr="http://www.zwalls.ru/pic/201309/2560x1440/zwalls.ru-7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1" y="1312438"/>
            <a:ext cx="3762776" cy="21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xn--80aafy5bs.xn--p1ai/wp-content/uploads/2015/09/7.YAk-15-frontovoj-istrebitel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45" y="3974734"/>
            <a:ext cx="3235223" cy="19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22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7465" y="679074"/>
            <a:ext cx="7679267" cy="235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smtClean="0">
                <a:solidFill>
                  <a:srgbClr val="FF0000"/>
                </a:solidFill>
              </a:rPr>
              <a:t>Назви </a:t>
            </a:r>
            <a:r>
              <a:rPr lang="uk-UA" sz="2000" dirty="0">
                <a:solidFill>
                  <a:srgbClr val="FF0000"/>
                </a:solidFill>
              </a:rPr>
              <a:t>марок машин пишуться з великої літери і беруться в лапки: </a:t>
            </a:r>
            <a:r>
              <a:rPr lang="uk-UA" sz="2000" dirty="0"/>
              <a:t>«Нива», «Запорожець», «Таврія»; </a:t>
            </a:r>
            <a:r>
              <a:rPr lang="uk-UA" sz="2000" dirty="0">
                <a:solidFill>
                  <a:srgbClr val="FF0000"/>
                </a:solidFill>
              </a:rPr>
              <a:t>але</a:t>
            </a:r>
            <a:r>
              <a:rPr lang="uk-UA" sz="2000" dirty="0"/>
              <a:t> «газик»; «леопард», «пантера», «тигр» ; </a:t>
            </a:r>
            <a:endParaRPr lang="uk-UA" sz="2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>
                <a:solidFill>
                  <a:srgbClr val="FF0000"/>
                </a:solidFill>
              </a:rPr>
              <a:t>назви марок іноземних автомобілів пишемо з малої літери і в лапках: </a:t>
            </a:r>
            <a:r>
              <a:rPr lang="uk-UA" sz="2000" dirty="0"/>
              <a:t>«опель», «</a:t>
            </a:r>
            <a:r>
              <a:rPr lang="uk-UA" sz="2000" dirty="0" err="1"/>
              <a:t>тойота</a:t>
            </a:r>
            <a:r>
              <a:rPr lang="uk-UA" sz="2000" dirty="0"/>
              <a:t>», «</a:t>
            </a:r>
            <a:r>
              <a:rPr lang="uk-UA" sz="2000" dirty="0" err="1"/>
              <a:t>вольво</a:t>
            </a:r>
            <a:r>
              <a:rPr lang="uk-UA" sz="2000" dirty="0"/>
              <a:t>», «форд», «джип»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698" name="Picture 2" descr="http://auto.aggress.ru/images/10/ZAZ-966/ZAZ-968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88" y="3710651"/>
            <a:ext cx="2995498" cy="20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arabahaberleri.org/wp-content/uploads/2015/02/ford-explorer-youtube-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31" y="3506489"/>
            <a:ext cx="3876220" cy="22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23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2131" y="1351508"/>
            <a:ext cx="74397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Назви релігійних понять, божеств і міфологічних істот: </a:t>
            </a:r>
            <a:r>
              <a:rPr lang="uk-UA" sz="1600" dirty="0"/>
              <a:t>Божий, Отець Небесний, Ісус Христос, Венера, Геракл, </a:t>
            </a:r>
            <a:r>
              <a:rPr lang="uk-UA" sz="1600" dirty="0" err="1"/>
              <a:t>Брахма</a:t>
            </a:r>
            <a:r>
              <a:rPr lang="uk-UA" sz="1600" dirty="0"/>
              <a:t>, Зевс, Аполлон, Нептун</a:t>
            </a:r>
            <a:r>
              <a:rPr lang="uk-UA" sz="16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Родові </a:t>
            </a:r>
            <a:r>
              <a:rPr lang="uk-UA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міфологічних істот пишемо з малої літери</a:t>
            </a:r>
            <a:r>
              <a:rPr lang="uk-UA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1600" dirty="0" smtClean="0"/>
              <a:t>ангел</a:t>
            </a:r>
            <a:r>
              <a:rPr lang="uk-UA" sz="1600" dirty="0"/>
              <a:t>, демон, русалка, мавка, німфа, </a:t>
            </a:r>
            <a:r>
              <a:rPr lang="uk-UA" sz="1600" dirty="0" err="1"/>
              <a:t>чугайстер</a:t>
            </a:r>
            <a:r>
              <a:rPr lang="uk-UA" sz="1600" dirty="0"/>
              <a:t>, лісовик, водяник, домовик, фея, фавн, титан. Велика літера у власних назвах осіб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Прізвища </a:t>
            </a:r>
            <a:r>
              <a:rPr lang="uk-UA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людей, уживані в загальному значенні без негативної оцінки, пишемо з великої літери: </a:t>
            </a:r>
            <a:r>
              <a:rPr lang="uk-UA" sz="1600" dirty="0"/>
              <a:t>Гей, нові Колумби й Магеллани, </a:t>
            </a:r>
            <a:r>
              <a:rPr lang="uk-UA" sz="1600" dirty="0" smtClean="0"/>
              <a:t>«Напнемо </a:t>
            </a:r>
            <a:r>
              <a:rPr lang="uk-UA" sz="1600" dirty="0"/>
              <a:t>вітрила наших мрій! (В. Симоненко</a:t>
            </a:r>
            <a:r>
              <a:rPr lang="uk-UA" sz="1600" dirty="0" smtClean="0"/>
              <a:t>)»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</a:t>
            </a:r>
            <a:r>
              <a:rPr lang="uk-UA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 прізвища (імена) вживаються зневажливо, вони пишуться з малої літери:</a:t>
            </a:r>
            <a:r>
              <a:rPr lang="uk-UA" sz="1600" dirty="0"/>
              <a:t> </a:t>
            </a:r>
            <a:r>
              <a:rPr lang="uk-UA" sz="1600" dirty="0" err="1"/>
              <a:t>квіслінги</a:t>
            </a:r>
            <a:r>
              <a:rPr lang="uk-UA" sz="1600" dirty="0"/>
              <a:t>, </a:t>
            </a:r>
            <a:r>
              <a:rPr lang="uk-UA" sz="1600" dirty="0" err="1"/>
              <a:t>дантеси</a:t>
            </a:r>
            <a:r>
              <a:rPr lang="uk-UA" sz="1600" dirty="0"/>
              <a:t>, </a:t>
            </a:r>
            <a:r>
              <a:rPr lang="uk-UA" sz="1600" dirty="0" err="1"/>
              <a:t>валуєви</a:t>
            </a:r>
            <a:r>
              <a:rPr lang="uk-UA" sz="1600" dirty="0"/>
              <a:t>, </a:t>
            </a:r>
            <a:r>
              <a:rPr lang="uk-UA" sz="1600" dirty="0" err="1"/>
              <a:t>плюшкіни</a:t>
            </a:r>
            <a:r>
              <a:rPr lang="uk-UA" sz="1600" dirty="0"/>
              <a:t>, </a:t>
            </a:r>
            <a:r>
              <a:rPr lang="uk-UA" sz="1600" dirty="0" err="1"/>
              <a:t>обломови</a:t>
            </a:r>
            <a:r>
              <a:rPr lang="uk-UA" sz="1600" dirty="0"/>
              <a:t>, </a:t>
            </a:r>
            <a:r>
              <a:rPr lang="uk-UA" sz="1600" dirty="0" err="1"/>
              <a:t>кайдаші</a:t>
            </a:r>
            <a:r>
              <a:rPr lang="uk-UA" sz="1600" dirty="0"/>
              <a:t>. </a:t>
            </a:r>
            <a:r>
              <a:rPr lang="uk-UA" sz="1600" dirty="0" smtClean="0"/>
              <a:t>«Чого </a:t>
            </a:r>
            <a:r>
              <a:rPr lang="uk-UA" sz="1600" dirty="0"/>
              <a:t>варті наші </a:t>
            </a:r>
            <a:r>
              <a:rPr lang="uk-UA" sz="1600" dirty="0" err="1"/>
              <a:t>тамерлани</a:t>
            </a:r>
            <a:r>
              <a:rPr lang="uk-UA" sz="1600" dirty="0"/>
              <a:t> та </a:t>
            </a:r>
            <a:r>
              <a:rPr lang="uk-UA" sz="1600" dirty="0" err="1"/>
              <a:t>наполеони</a:t>
            </a:r>
            <a:r>
              <a:rPr lang="uk-UA" sz="1600" dirty="0"/>
              <a:t> без коня</a:t>
            </a:r>
            <a:r>
              <a:rPr lang="uk-UA" sz="1600" dirty="0" smtClean="0"/>
              <a:t>?» </a:t>
            </a:r>
            <a:r>
              <a:rPr lang="uk-UA" sz="1600" dirty="0"/>
              <a:t>О. Гончар</a:t>
            </a:r>
            <a:endParaRPr lang="ru-RU" sz="16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4666" y="739121"/>
            <a:ext cx="4707468" cy="505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/>
              <a:t>Виберіть одну правильну відповідь 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867" y="330095"/>
            <a:ext cx="806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Перевірка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знать. Тести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2865" y="1244965"/>
            <a:ext cx="767926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1</a:t>
            </a:r>
            <a:r>
              <a:rPr lang="ru-RU" sz="2000" dirty="0">
                <a:solidFill>
                  <a:srgbClr val="FF0000"/>
                </a:solidFill>
              </a:rPr>
              <a:t>. З </a:t>
            </a:r>
            <a:r>
              <a:rPr lang="ru-RU" sz="2000" dirty="0" err="1">
                <a:solidFill>
                  <a:srgbClr val="FF0000"/>
                </a:solidFill>
              </a:rPr>
              <a:t>великої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літери</a:t>
            </a:r>
            <a:r>
              <a:rPr lang="ru-RU" sz="2000" dirty="0">
                <a:solidFill>
                  <a:srgbClr val="FF0000"/>
                </a:solidFill>
              </a:rPr>
              <a:t> треба </a:t>
            </a:r>
            <a:r>
              <a:rPr lang="ru-RU" sz="2000" dirty="0" err="1">
                <a:solidFill>
                  <a:srgbClr val="FF0000"/>
                </a:solidFill>
              </a:rPr>
              <a:t>писати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лише</a:t>
            </a:r>
            <a:r>
              <a:rPr lang="ru-RU" sz="2000" dirty="0">
                <a:solidFill>
                  <a:srgbClr val="FF0000"/>
                </a:solidFill>
              </a:rPr>
              <a:t> перше слово 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	у </a:t>
            </a:r>
            <a:r>
              <a:rPr lang="ru-RU" sz="2000" dirty="0" err="1">
                <a:solidFill>
                  <a:srgbClr val="FF0000"/>
                </a:solidFill>
              </a:rPr>
              <a:t>власній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назві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А</a:t>
            </a:r>
            <a:r>
              <a:rPr lang="ru-RU" sz="2000" dirty="0" smtClean="0"/>
              <a:t> </a:t>
            </a:r>
            <a:r>
              <a:rPr lang="ru-RU" sz="2000" dirty="0"/>
              <a:t>Р(р)</a:t>
            </a:r>
            <a:r>
              <a:rPr lang="ru-RU" sz="2000" dirty="0" err="1"/>
              <a:t>іздвяні</a:t>
            </a:r>
            <a:r>
              <a:rPr lang="ru-RU" sz="2000" dirty="0"/>
              <a:t> С(с)</a:t>
            </a:r>
            <a:r>
              <a:rPr lang="ru-RU" sz="2000" dirty="0" err="1"/>
              <a:t>вята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Б</a:t>
            </a:r>
            <a:r>
              <a:rPr lang="ru-RU" sz="2000" dirty="0" smtClean="0"/>
              <a:t> </a:t>
            </a:r>
            <a:r>
              <a:rPr lang="ru-RU" sz="2000" dirty="0"/>
              <a:t>З(з)</a:t>
            </a:r>
            <a:r>
              <a:rPr lang="ru-RU" sz="2000" dirty="0" err="1"/>
              <a:t>апорозька</a:t>
            </a:r>
            <a:r>
              <a:rPr lang="ru-RU" sz="2000" dirty="0"/>
              <a:t> С(с)</a:t>
            </a:r>
            <a:r>
              <a:rPr lang="ru-RU" sz="2000" dirty="0" err="1"/>
              <a:t>іч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В(в)</a:t>
            </a:r>
            <a:r>
              <a:rPr lang="ru-RU" sz="2000" dirty="0" err="1"/>
              <a:t>ерховна</a:t>
            </a:r>
            <a:r>
              <a:rPr lang="ru-RU" sz="2000" dirty="0"/>
              <a:t> Р(р)ада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Г</a:t>
            </a:r>
            <a:r>
              <a:rPr lang="ru-RU" sz="2000" dirty="0" smtClean="0"/>
              <a:t> </a:t>
            </a:r>
            <a:r>
              <a:rPr lang="ru-RU" sz="2000" dirty="0"/>
              <a:t>Є(є)</a:t>
            </a:r>
            <a:r>
              <a:rPr lang="ru-RU" sz="2000" dirty="0" err="1"/>
              <a:t>вропейський</a:t>
            </a:r>
            <a:r>
              <a:rPr lang="ru-RU" sz="2000" dirty="0"/>
              <a:t> С(с)</a:t>
            </a:r>
            <a:r>
              <a:rPr lang="ru-RU" sz="2000" dirty="0" err="1"/>
              <a:t>оюз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2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 err="1">
                <a:solidFill>
                  <a:srgbClr val="FF0000"/>
                </a:solidFill>
              </a:rPr>
              <a:t>Власну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назву</a:t>
            </a:r>
            <a:r>
              <a:rPr lang="ru-RU" sz="2000" dirty="0">
                <a:solidFill>
                  <a:srgbClr val="FF0000"/>
                </a:solidFill>
              </a:rPr>
              <a:t> треба </a:t>
            </a:r>
            <a:r>
              <a:rPr lang="ru-RU" sz="2000" dirty="0" err="1">
                <a:solidFill>
                  <a:srgbClr val="FF0000"/>
                </a:solidFill>
              </a:rPr>
              <a:t>брати</a:t>
            </a:r>
            <a:r>
              <a:rPr lang="ru-RU" sz="2000" dirty="0">
                <a:solidFill>
                  <a:srgbClr val="FF0000"/>
                </a:solidFill>
              </a:rPr>
              <a:t> в лапки в </a:t>
            </a:r>
            <a:r>
              <a:rPr lang="ru-RU" sz="2000" dirty="0" err="1">
                <a:solidFill>
                  <a:srgbClr val="FF0000"/>
                </a:solidFill>
              </a:rPr>
              <a:t>усіх</a:t>
            </a:r>
            <a:r>
              <a:rPr lang="ru-RU" sz="2000" dirty="0">
                <a:solidFill>
                  <a:srgbClr val="FF0000"/>
                </a:solidFill>
              </a:rPr>
              <a:t> рядках, </a:t>
            </a:r>
            <a:r>
              <a:rPr lang="ru-RU" sz="2000" dirty="0" err="1" smtClean="0">
                <a:solidFill>
                  <a:srgbClr val="FF0000"/>
                </a:solidFill>
              </a:rPr>
              <a:t>окрім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А</a:t>
            </a:r>
            <a:r>
              <a:rPr lang="ru-RU" sz="2000" dirty="0" smtClean="0"/>
              <a:t> </a:t>
            </a:r>
            <a:r>
              <a:rPr lang="ru-RU" sz="2000" dirty="0" err="1"/>
              <a:t>священний</a:t>
            </a:r>
            <a:r>
              <a:rPr lang="ru-RU" sz="2000" dirty="0"/>
              <a:t> Коран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Б</a:t>
            </a:r>
            <a:r>
              <a:rPr lang="ru-RU" sz="2000" dirty="0" smtClean="0"/>
              <a:t> </a:t>
            </a:r>
            <a:r>
              <a:rPr lang="ru-RU" sz="2000" dirty="0" err="1"/>
              <a:t>зупинка</a:t>
            </a:r>
            <a:r>
              <a:rPr lang="ru-RU" sz="2000" dirty="0"/>
              <a:t> </a:t>
            </a:r>
            <a:r>
              <a:rPr lang="ru-RU" sz="2000" dirty="0" err="1"/>
              <a:t>Таврійський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В</a:t>
            </a:r>
            <a:r>
              <a:rPr lang="ru-RU" sz="2000" dirty="0" smtClean="0"/>
              <a:t> </a:t>
            </a:r>
            <a:r>
              <a:rPr lang="ru-RU" sz="2000" dirty="0" err="1"/>
              <a:t>Шевченків</a:t>
            </a:r>
            <a:r>
              <a:rPr lang="ru-RU" sz="2000" dirty="0"/>
              <a:t> </a:t>
            </a:r>
            <a:r>
              <a:rPr lang="ru-RU" sz="2000" dirty="0" err="1"/>
              <a:t>Кобзар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Г</a:t>
            </a:r>
            <a:r>
              <a:rPr lang="ru-RU" sz="2000" dirty="0" smtClean="0"/>
              <a:t> </a:t>
            </a:r>
            <a:r>
              <a:rPr lang="ru-RU" sz="2000" dirty="0" err="1"/>
              <a:t>літак</a:t>
            </a:r>
            <a:r>
              <a:rPr lang="ru-RU" sz="2000" dirty="0"/>
              <a:t> </a:t>
            </a:r>
            <a:r>
              <a:rPr lang="ru-RU" sz="2000" dirty="0" err="1"/>
              <a:t>Мрія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798" y="287274"/>
            <a:ext cx="7679267" cy="6283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Обидві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власні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назви</a:t>
            </a:r>
            <a:r>
              <a:rPr lang="ru-RU" dirty="0">
                <a:solidFill>
                  <a:srgbClr val="FF0000"/>
                </a:solidFill>
              </a:rPr>
              <a:t> треба </a:t>
            </a:r>
            <a:r>
              <a:rPr lang="ru-RU" dirty="0" err="1">
                <a:solidFill>
                  <a:srgbClr val="FF0000"/>
                </a:solidFill>
              </a:rPr>
              <a:t>писати</a:t>
            </a:r>
            <a:r>
              <a:rPr lang="ru-RU" dirty="0">
                <a:solidFill>
                  <a:srgbClr val="FF0000"/>
                </a:solidFill>
              </a:rPr>
              <a:t> в лапках у рядку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А</a:t>
            </a:r>
            <a:r>
              <a:rPr lang="ru-RU" dirty="0" smtClean="0"/>
              <a:t> </a:t>
            </a:r>
            <a:r>
              <a:rPr lang="ru-RU" dirty="0"/>
              <a:t>село </a:t>
            </a:r>
            <a:r>
              <a:rPr lang="ru-RU" dirty="0" err="1"/>
              <a:t>Веселе</a:t>
            </a:r>
            <a:r>
              <a:rPr lang="ru-RU" dirty="0"/>
              <a:t>, фабрика </a:t>
            </a:r>
            <a:r>
              <a:rPr lang="ru-RU" dirty="0" err="1"/>
              <a:t>Світоч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Б</a:t>
            </a:r>
            <a:r>
              <a:rPr lang="ru-RU" dirty="0" smtClean="0"/>
              <a:t> </a:t>
            </a:r>
            <a:r>
              <a:rPr lang="ru-RU" dirty="0"/>
              <a:t>роман Плаха, </a:t>
            </a:r>
            <a:r>
              <a:rPr lang="ru-RU" dirty="0" err="1"/>
              <a:t>печиво</a:t>
            </a:r>
            <a:r>
              <a:rPr lang="ru-RU" dirty="0"/>
              <a:t> Сюрприз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dirty="0" err="1"/>
              <a:t>готель</a:t>
            </a:r>
            <a:r>
              <a:rPr lang="ru-RU" dirty="0"/>
              <a:t> </a:t>
            </a:r>
            <a:r>
              <a:rPr lang="ru-RU" dirty="0" err="1"/>
              <a:t>Харків</a:t>
            </a:r>
            <a:r>
              <a:rPr lang="ru-RU" dirty="0"/>
              <a:t>, </a:t>
            </a:r>
            <a:r>
              <a:rPr lang="ru-RU" dirty="0" err="1"/>
              <a:t>дівчина</a:t>
            </a:r>
            <a:r>
              <a:rPr lang="ru-RU" dirty="0"/>
              <a:t> </a:t>
            </a:r>
            <a:r>
              <a:rPr lang="ru-RU" dirty="0" err="1"/>
              <a:t>Марійка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Г</a:t>
            </a:r>
            <a:r>
              <a:rPr lang="ru-RU" dirty="0" smtClean="0"/>
              <a:t> </a:t>
            </a:r>
            <a:r>
              <a:rPr lang="ru-RU" dirty="0"/>
              <a:t>холодильник Норд, </a:t>
            </a:r>
            <a:r>
              <a:rPr lang="ru-RU" dirty="0" err="1"/>
              <a:t>місто</a:t>
            </a:r>
            <a:r>
              <a:rPr lang="ru-RU" dirty="0"/>
              <a:t> Острог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Орфографічну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помилку</a:t>
            </a:r>
            <a:r>
              <a:rPr lang="ru-RU" dirty="0">
                <a:solidFill>
                  <a:srgbClr val="FF0000"/>
                </a:solidFill>
              </a:rPr>
              <a:t> допущено в </a:t>
            </a:r>
            <a:r>
              <a:rPr lang="ru-RU" dirty="0" smtClean="0">
                <a:solidFill>
                  <a:srgbClr val="FF0000"/>
                </a:solidFill>
              </a:rPr>
              <a:t>рядку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А</a:t>
            </a:r>
            <a:r>
              <a:rPr lang="ru-RU" dirty="0" smtClean="0"/>
              <a:t> </a:t>
            </a:r>
            <a:r>
              <a:rPr lang="ru-RU" dirty="0" err="1"/>
              <a:t>Миколин</a:t>
            </a:r>
            <a:r>
              <a:rPr lang="ru-RU" dirty="0"/>
              <a:t> ноутбук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Б</a:t>
            </a:r>
            <a:r>
              <a:rPr lang="ru-RU" dirty="0" smtClean="0"/>
              <a:t> </a:t>
            </a:r>
            <a:r>
              <a:rPr lang="ru-RU" dirty="0" err="1"/>
              <a:t>прокрустове</a:t>
            </a:r>
            <a:r>
              <a:rPr lang="ru-RU" dirty="0"/>
              <a:t> ложе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dirty="0" err="1"/>
              <a:t>шевченківські</a:t>
            </a:r>
            <a:r>
              <a:rPr lang="ru-RU" dirty="0"/>
              <a:t> свята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Г</a:t>
            </a:r>
            <a:r>
              <a:rPr lang="ru-RU" dirty="0" smtClean="0"/>
              <a:t> </a:t>
            </a:r>
            <a:r>
              <a:rPr lang="ru-RU" dirty="0" err="1"/>
              <a:t>гоголівський</a:t>
            </a:r>
            <a:r>
              <a:rPr lang="ru-RU" dirty="0"/>
              <a:t> </a:t>
            </a:r>
            <a:r>
              <a:rPr lang="ru-RU" dirty="0" err="1"/>
              <a:t>гумор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>
                <a:solidFill>
                  <a:srgbClr val="FF0000"/>
                </a:solidFill>
              </a:rPr>
              <a:t>. Правил </a:t>
            </a:r>
            <a:r>
              <a:rPr lang="ru-RU" dirty="0" err="1">
                <a:solidFill>
                  <a:srgbClr val="FF0000"/>
                </a:solidFill>
              </a:rPr>
              <a:t>вживання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великої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літери</a:t>
            </a:r>
            <a:r>
              <a:rPr lang="ru-RU" dirty="0">
                <a:solidFill>
                  <a:srgbClr val="FF0000"/>
                </a:solidFill>
              </a:rPr>
              <a:t> та лапок </a:t>
            </a:r>
            <a:r>
              <a:rPr lang="ru-RU" dirty="0" err="1">
                <a:solidFill>
                  <a:srgbClr val="FF0000"/>
                </a:solidFill>
              </a:rPr>
              <a:t>дотримано</a:t>
            </a:r>
            <a:r>
              <a:rPr lang="ru-RU" dirty="0">
                <a:solidFill>
                  <a:srgbClr val="FF0000"/>
                </a:solidFill>
              </a:rPr>
              <a:t> в рядку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А</a:t>
            </a:r>
            <a:r>
              <a:rPr lang="ru-RU" dirty="0" smtClean="0"/>
              <a:t> </a:t>
            </a:r>
            <a:r>
              <a:rPr lang="ru-RU" dirty="0" err="1"/>
              <a:t>мис</a:t>
            </a:r>
            <a:r>
              <a:rPr lang="ru-RU" dirty="0"/>
              <a:t> «</a:t>
            </a:r>
            <a:r>
              <a:rPr lang="ru-RU" dirty="0" err="1"/>
              <a:t>Доброї</a:t>
            </a:r>
            <a:r>
              <a:rPr lang="ru-RU" dirty="0"/>
              <a:t> </a:t>
            </a:r>
            <a:r>
              <a:rPr lang="ru-RU" dirty="0" err="1"/>
              <a:t>надії</a:t>
            </a:r>
            <a:r>
              <a:rPr lang="ru-RU" dirty="0"/>
              <a:t>»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Б</a:t>
            </a:r>
            <a:r>
              <a:rPr lang="ru-RU" dirty="0" smtClean="0"/>
              <a:t> </a:t>
            </a:r>
            <a:r>
              <a:rPr lang="ru-RU" dirty="0" err="1"/>
              <a:t>античний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dirty="0"/>
              <a:t>День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Г</a:t>
            </a:r>
            <a:r>
              <a:rPr lang="ru-RU" dirty="0" smtClean="0"/>
              <a:t> </a:t>
            </a:r>
            <a:r>
              <a:rPr lang="ru-RU" dirty="0" err="1"/>
              <a:t>Краснодарський</a:t>
            </a:r>
            <a:r>
              <a:rPr lang="ru-RU" dirty="0"/>
              <a:t> край</a:t>
            </a:r>
            <a:endParaRPr lang="ru-RU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54965" y="1695074"/>
            <a:ext cx="24299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1. А </a:t>
            </a:r>
            <a:endParaRPr lang="ru-R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2</a:t>
            </a:r>
            <a:r>
              <a:rPr lang="ru-RU" sz="2800" dirty="0"/>
              <a:t>. А </a:t>
            </a:r>
            <a:endParaRPr lang="ru-R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3</a:t>
            </a:r>
            <a:r>
              <a:rPr lang="ru-RU" sz="2800" dirty="0"/>
              <a:t>. Б </a:t>
            </a:r>
            <a:endParaRPr lang="ru-R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4</a:t>
            </a:r>
            <a:r>
              <a:rPr lang="ru-RU" sz="2800" dirty="0"/>
              <a:t>. В </a:t>
            </a:r>
            <a:endParaRPr lang="ru-R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5</a:t>
            </a:r>
            <a:r>
              <a:rPr lang="ru-RU" sz="2800" dirty="0"/>
              <a:t>. </a:t>
            </a:r>
            <a:r>
              <a:rPr lang="ru-RU" sz="2800" dirty="0" smtClean="0"/>
              <a:t>Г </a:t>
            </a:r>
            <a:endParaRPr lang="ru-RU" sz="28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867" y="330095"/>
            <a:ext cx="806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Відповіді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тестів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53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2365" y="2875002"/>
            <a:ext cx="80602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Дякую</a:t>
            </a:r>
            <a:r>
              <a:rPr lang="ru-RU" sz="66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66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увагу</a:t>
            </a:r>
            <a:r>
              <a:rPr lang="ru-RU" sz="66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66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1632" y="1166841"/>
            <a:ext cx="38583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/>
              <a:t>3. </a:t>
            </a:r>
            <a:r>
              <a:rPr 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дійових осіб у байках, казках, драматичних творах: </a:t>
            </a:r>
            <a:r>
              <a:rPr lang="uk-UA" sz="2400" dirty="0"/>
              <a:t>Лисиця, Щука, Вовк та Ягня, Бджола і Шершень, Лебідь, Рак і Щука, Мавка, Перелесник. </a:t>
            </a: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8" name="Picture 6" descr="http://nadoest.com/prosmotr/400/399179/399179_html_2121c6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69" y="3715452"/>
            <a:ext cx="3790950" cy="24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.furry.su/files/natashafenik/a_1288641655_natashafenik_-_lebed%60,_rak_i_shchu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66" y="790034"/>
            <a:ext cx="3639951" cy="26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1798" y="3079539"/>
            <a:ext cx="57404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Клички свійських тварин, а також приручених чи дресированих звірів і птахів: </a:t>
            </a:r>
            <a:r>
              <a:rPr lang="uk-UA" sz="2400" dirty="0"/>
              <a:t>собака Сірко, кінь Гнідий, котик </a:t>
            </a:r>
            <a:r>
              <a:rPr lang="uk-UA" sz="2400" dirty="0" err="1"/>
              <a:t>Мурчик</a:t>
            </a:r>
            <a:r>
              <a:rPr lang="uk-UA" sz="2400" dirty="0"/>
              <a:t>, корова Зірка, папуга Фараон, слон </a:t>
            </a:r>
            <a:r>
              <a:rPr lang="uk-UA" sz="2400" dirty="0" err="1"/>
              <a:t>Раві</a:t>
            </a: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ds03.infourok.ru/uploads/ex/00b4/0003f853-86124c0f/hello_html_ma76cb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0" y="296333"/>
            <a:ext cx="3759423" cy="27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oneyes.ru/img/picture/Jun/09/9a2f13bd61ce2a255de6f6f475fa7d09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96333"/>
            <a:ext cx="3959219" cy="27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1566" y="611448"/>
            <a:ext cx="76768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FF0000"/>
                </a:solidFill>
              </a:rPr>
              <a:t>5. У складних (подвійних) іменах, які пишемо через дефіс, кожна складова частина починається з великої літери:</a:t>
            </a:r>
            <a:r>
              <a:rPr lang="uk-UA" sz="1600" dirty="0"/>
              <a:t> Зиновій-Богдан Хмельницький, </a:t>
            </a:r>
            <a:r>
              <a:rPr lang="uk-UA" sz="1600" dirty="0" err="1"/>
              <a:t>Вольфган</a:t>
            </a:r>
            <a:r>
              <a:rPr lang="uk-UA" sz="1600" dirty="0"/>
              <a:t>-Амадей Моцарт. </a:t>
            </a:r>
            <a:endParaRPr lang="uk-UA" sz="16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FF0000"/>
                </a:solidFill>
              </a:rPr>
              <a:t>Різні </a:t>
            </a:r>
            <a:r>
              <a:rPr lang="uk-UA" sz="1600" dirty="0">
                <a:solidFill>
                  <a:srgbClr val="FF0000"/>
                </a:solidFill>
              </a:rPr>
              <a:t>частки, артиклі, інші службові слова (ван, да, де, ді, </a:t>
            </a:r>
            <a:r>
              <a:rPr lang="uk-UA" sz="1600" dirty="0" err="1">
                <a:solidFill>
                  <a:srgbClr val="FF0000"/>
                </a:solidFill>
              </a:rPr>
              <a:t>дед</a:t>
            </a:r>
            <a:r>
              <a:rPr lang="uk-UA" sz="1600" dirty="0">
                <a:solidFill>
                  <a:srgbClr val="FF0000"/>
                </a:solidFill>
              </a:rPr>
              <a:t>, </a:t>
            </a:r>
            <a:r>
              <a:rPr lang="uk-UA" sz="1600" dirty="0" err="1">
                <a:solidFill>
                  <a:srgbClr val="FF0000"/>
                </a:solidFill>
              </a:rPr>
              <a:t>ед</a:t>
            </a:r>
            <a:r>
              <a:rPr lang="uk-UA" sz="1600" dirty="0">
                <a:solidFill>
                  <a:srgbClr val="FF0000"/>
                </a:solidFill>
              </a:rPr>
              <a:t>, ель, ла, фон тощо) у середині прізвищ та імен іншомовного походження пишемо з малої літери й окремо:</a:t>
            </a:r>
            <a:r>
              <a:rPr lang="uk-UA" sz="1600" dirty="0"/>
              <a:t> </a:t>
            </a:r>
            <a:r>
              <a:rPr lang="uk-UA" sz="1600" dirty="0" err="1"/>
              <a:t>Нур</a:t>
            </a:r>
            <a:r>
              <a:rPr lang="uk-UA" sz="1600" dirty="0"/>
              <a:t> </a:t>
            </a:r>
            <a:r>
              <a:rPr lang="uk-UA" sz="1600" dirty="0" err="1"/>
              <a:t>ед</a:t>
            </a:r>
            <a:r>
              <a:rPr lang="uk-UA" sz="1600" dirty="0"/>
              <a:t> Дін, </a:t>
            </a:r>
            <a:r>
              <a:rPr lang="uk-UA" sz="1600" dirty="0" err="1"/>
              <a:t>Абд</a:t>
            </a:r>
            <a:r>
              <a:rPr lang="uk-UA" sz="1600" dirty="0"/>
              <a:t> ель </a:t>
            </a:r>
            <a:r>
              <a:rPr lang="uk-UA" sz="1600" dirty="0" err="1"/>
              <a:t>Керім</a:t>
            </a:r>
            <a:r>
              <a:rPr lang="uk-UA" sz="1600" dirty="0"/>
              <a:t>. </a:t>
            </a:r>
            <a:endParaRPr lang="uk-UA" sz="16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FF0000"/>
                </a:solidFill>
              </a:rPr>
              <a:t>6</a:t>
            </a:r>
            <a:r>
              <a:rPr lang="uk-UA" sz="1600" dirty="0">
                <a:solidFill>
                  <a:srgbClr val="FF0000"/>
                </a:solidFill>
              </a:rPr>
              <a:t>. У корейських, в’єтнамських, бірманських, індонезійських і таїландських прізвищах та іменах усі складові частини пишемо з великої літери (без дефісів): </a:t>
            </a:r>
            <a:r>
              <a:rPr lang="uk-UA" sz="1600" dirty="0" err="1"/>
              <a:t>Хо</a:t>
            </a:r>
            <a:r>
              <a:rPr lang="uk-UA" sz="1600" dirty="0"/>
              <a:t> </a:t>
            </a:r>
            <a:r>
              <a:rPr lang="uk-UA" sz="1600" dirty="0" err="1"/>
              <a:t>Ші</a:t>
            </a:r>
            <a:r>
              <a:rPr lang="uk-UA" sz="1600" dirty="0"/>
              <a:t> Мін, У Чин Су, Кім Ір Сен, </a:t>
            </a:r>
            <a:r>
              <a:rPr lang="uk-UA" sz="1600" dirty="0" err="1"/>
              <a:t>Лім</a:t>
            </a:r>
            <a:r>
              <a:rPr lang="uk-UA" sz="1600" dirty="0"/>
              <a:t> Хон Ін. </a:t>
            </a:r>
            <a:endParaRPr lang="uk-UA" sz="16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/>
              <a:t>Слово дон («пан») перед особовим ім’ям як форму ввічливого звертання пишемо окремо й з малої літери: дон </a:t>
            </a:r>
            <a:r>
              <a:rPr lang="uk-UA" sz="1600" dirty="0" err="1"/>
              <a:t>Базіліо</a:t>
            </a:r>
            <a:r>
              <a:rPr lang="uk-UA" sz="1600" dirty="0"/>
              <a:t>, дон Педро, дон Хосе. </a:t>
            </a:r>
            <a:endParaRPr lang="uk-UA" sz="16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 smtClean="0"/>
              <a:t> </a:t>
            </a:r>
            <a:r>
              <a:rPr lang="uk-UA" sz="1600" dirty="0">
                <a:solidFill>
                  <a:srgbClr val="FF0000"/>
                </a:solidFill>
              </a:rPr>
              <a:t>У власних назвах відомих літературних героїв це слово пишемо з великої літери: </a:t>
            </a:r>
            <a:r>
              <a:rPr lang="uk-UA" sz="1600" dirty="0"/>
              <a:t>Дон Жуан, Дон Кіхот.</a:t>
            </a:r>
            <a:endParaRPr lang="ru-RU" sz="16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12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9330" y="1517380"/>
            <a:ext cx="49166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астрономічних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складних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назвах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кожне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слово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пишемо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букви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родових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понять): </a:t>
            </a:r>
            <a:r>
              <a:rPr lang="ru-RU" sz="2000" dirty="0" err="1"/>
              <a:t>Козеріг</a:t>
            </a:r>
            <a:r>
              <a:rPr lang="ru-RU" sz="2000" dirty="0"/>
              <a:t>, </a:t>
            </a:r>
            <a:r>
              <a:rPr lang="ru-RU" sz="2000" dirty="0" err="1"/>
              <a:t>Юпітер</a:t>
            </a:r>
            <a:r>
              <a:rPr lang="ru-RU" sz="2000" dirty="0"/>
              <a:t>, </a:t>
            </a:r>
            <a:r>
              <a:rPr lang="ru-RU" sz="2000" dirty="0" err="1"/>
              <a:t>Молочних</a:t>
            </a:r>
            <a:r>
              <a:rPr lang="ru-RU" sz="2000" dirty="0"/>
              <a:t> Шлях, але </a:t>
            </a:r>
            <a:r>
              <a:rPr lang="ru-RU" sz="2000" dirty="0" err="1"/>
              <a:t>туманність</a:t>
            </a:r>
            <a:r>
              <a:rPr lang="ru-RU" sz="2000" dirty="0"/>
              <a:t> </a:t>
            </a:r>
            <a:r>
              <a:rPr lang="ru-RU" sz="2000" dirty="0" err="1"/>
              <a:t>Андромеди</a:t>
            </a:r>
            <a:r>
              <a:rPr lang="ru-RU" sz="2000" dirty="0"/>
              <a:t>, </a:t>
            </a:r>
            <a:r>
              <a:rPr lang="ru-RU" sz="2000" dirty="0" err="1"/>
              <a:t>Полярна</a:t>
            </a:r>
            <a:r>
              <a:rPr lang="ru-RU" sz="2000" dirty="0"/>
              <a:t> </a:t>
            </a:r>
            <a:r>
              <a:rPr lang="ru-RU" sz="2000" dirty="0" err="1"/>
              <a:t>зірка</a:t>
            </a:r>
            <a:r>
              <a:rPr lang="ru-RU" sz="2000" dirty="0"/>
              <a:t>. 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1708" y="530093"/>
            <a:ext cx="6420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Велика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літера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географічних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астрономічних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назах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://lfly.ru/wp-content/uploads/2015/11/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96" y="3918037"/>
            <a:ext cx="3206045" cy="240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noplanetyanin.ru/wp-content/uploads/2016/04/stars-and-planets-photo-img421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0" y="4168446"/>
            <a:ext cx="4326999" cy="24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vit24.net/images/stories/articles/2012/Tecnology/01-2012/polarnaja_zvezd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-889" r="25745" b="889"/>
          <a:stretch/>
        </p:blipFill>
        <p:spPr bwMode="auto">
          <a:xfrm>
            <a:off x="6194200" y="1607311"/>
            <a:ext cx="1911439" cy="21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18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94460" y="1378727"/>
            <a:ext cx="4478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Географічні й топографічні власні назви (незалежно від кількості їхніх складників) пишемо з великої букви, крім службових слів і родових позначень </a:t>
            </a:r>
            <a:r>
              <a:rPr lang="uk-UA" sz="2000" dirty="0"/>
              <a:t>(море, річка, озеро, острів, півострів, мис, затока, хребет, пік тощо) Чорне море, річка Дніпро, озеро Синевир.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Picture 4" descr="http://vsemturistam.com.ua/wp-content/uploads/%D0%BC%D0%BE%D1%80%D0%B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4" y="1171119"/>
            <a:ext cx="3851959" cy="21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yiv.samopomich.ua/wp-content/uploads/2016/12/d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30" y="3828218"/>
            <a:ext cx="3321130" cy="220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40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3667" y="619913"/>
            <a:ext cx="71966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FF0000"/>
                </a:solidFill>
              </a:rPr>
              <a:t>Коли означуване слово, що входить до географічної назви, не виражає вже родового поняття, воно пишеться з великої букви: </a:t>
            </a:r>
            <a:r>
              <a:rPr lang="uk-UA" sz="2000" dirty="0"/>
              <a:t>Біла Церква, Кривий Ріг (міста), Протасів Яр, Бабин Яр (урочища);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 назви </a:t>
            </a:r>
            <a:r>
              <a:rPr lang="uk-UA" sz="2000" dirty="0">
                <a:solidFill>
                  <a:srgbClr val="FF0000"/>
                </a:solidFill>
              </a:rPr>
              <a:t>титулів, посад, звань у складних географічних назвах пишемо з великої літери: </a:t>
            </a:r>
            <a:r>
              <a:rPr lang="uk-UA" sz="2000" dirty="0"/>
              <a:t>острови Королеви Шарлотти, острів Земля Принца Карла; </a:t>
            </a:r>
            <a:endParaRPr lang="uk-UA" sz="20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>
                <a:solidFill>
                  <a:srgbClr val="FF0000"/>
                </a:solidFill>
              </a:rPr>
              <a:t>артиклі й частки, що стоять на початку іншомовних географічних назв, пишуться з великої літери й приєднуються дефісом:</a:t>
            </a:r>
            <a:r>
              <a:rPr lang="uk-UA" sz="2000" dirty="0"/>
              <a:t> Ла-Манш, Де-</a:t>
            </a:r>
            <a:r>
              <a:rPr lang="uk-UA" sz="2000" dirty="0" err="1"/>
              <a:t>Брейне</a:t>
            </a:r>
            <a:r>
              <a:rPr lang="uk-UA" sz="2000" dirty="0"/>
              <a:t> (протоки), Лос-Анджелес (місто).</a:t>
            </a:r>
            <a:endParaRPr lang="ru-RU" sz="20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90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1803</Words>
  <Application>Microsoft Office PowerPoint</Application>
  <PresentationFormat>Экран (4:3)</PresentationFormat>
  <Paragraphs>119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53</cp:revision>
  <dcterms:created xsi:type="dcterms:W3CDTF">2013-11-19T05:52:05Z</dcterms:created>
  <dcterms:modified xsi:type="dcterms:W3CDTF">2019-01-02T19:01:08Z</dcterms:modified>
</cp:coreProperties>
</file>