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EBFA-A959-4D16-9A2E-C347EBA6DD2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387A-F8F7-4FE9-BC2B-BD33743AD1E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EBFA-A959-4D16-9A2E-C347EBA6DD2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387A-F8F7-4FE9-BC2B-BD33743A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4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EBFA-A959-4D16-9A2E-C347EBA6DD2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387A-F8F7-4FE9-BC2B-BD33743A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42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EBFA-A959-4D16-9A2E-C347EBA6DD2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387A-F8F7-4FE9-BC2B-BD33743AD1E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343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EBFA-A959-4D16-9A2E-C347EBA6DD2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387A-F8F7-4FE9-BC2B-BD33743A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81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EBFA-A959-4D16-9A2E-C347EBA6DD2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387A-F8F7-4FE9-BC2B-BD33743AD1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4042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EBFA-A959-4D16-9A2E-C347EBA6DD2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387A-F8F7-4FE9-BC2B-BD33743A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13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EBFA-A959-4D16-9A2E-C347EBA6DD2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387A-F8F7-4FE9-BC2B-BD33743A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7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EBFA-A959-4D16-9A2E-C347EBA6DD2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387A-F8F7-4FE9-BC2B-BD33743A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6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EBFA-A959-4D16-9A2E-C347EBA6DD2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387A-F8F7-4FE9-BC2B-BD33743A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2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EBFA-A959-4D16-9A2E-C347EBA6DD2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387A-F8F7-4FE9-BC2B-BD33743A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EBFA-A959-4D16-9A2E-C347EBA6DD2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387A-F8F7-4FE9-BC2B-BD33743A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EBFA-A959-4D16-9A2E-C347EBA6DD2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387A-F8F7-4FE9-BC2B-BD33743A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1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EBFA-A959-4D16-9A2E-C347EBA6DD2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387A-F8F7-4FE9-BC2B-BD33743A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EBFA-A959-4D16-9A2E-C347EBA6DD2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387A-F8F7-4FE9-BC2B-BD33743A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8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EBFA-A959-4D16-9A2E-C347EBA6DD2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387A-F8F7-4FE9-BC2B-BD33743A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8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EBFA-A959-4D16-9A2E-C347EBA6DD2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387A-F8F7-4FE9-BC2B-BD33743A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8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51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C5BEBFA-A959-4D16-9A2E-C347EBA6DD27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AFD387A-F8F7-4FE9-BC2B-BD33743A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60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55830" y="1511501"/>
            <a:ext cx="5456419" cy="2941821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Неі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стоти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inanimate noun</a:t>
            </a:r>
          </a:p>
          <a:p>
            <a:pPr algn="ctr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м’я</a:t>
            </a:r>
          </a:p>
          <a:p>
            <a:pPr algn="ctr"/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стіл</a:t>
            </a:r>
          </a:p>
          <a:p>
            <a:pPr algn="ctr"/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країна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886917" y="1511501"/>
            <a:ext cx="5096656" cy="2941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Істоти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animate noun</a:t>
            </a:r>
          </a:p>
          <a:p>
            <a:pPr algn="ctr"/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Олена</a:t>
            </a:r>
          </a:p>
          <a:p>
            <a:pPr algn="ctr"/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</a:t>
            </a:r>
          </a:p>
          <a:p>
            <a:pPr algn="ctr"/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993692" y="4631962"/>
            <a:ext cx="4362138" cy="11392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1304144" y="4631962"/>
            <a:ext cx="2203554" cy="1139252"/>
          </a:xfrm>
          <a:prstGeom prst="wedgeRectCallout">
            <a:avLst>
              <a:gd name="adj1" fmla="val 55638"/>
              <a:gd name="adj2" fmla="val 8486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Хто це?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3829987" y="4631962"/>
            <a:ext cx="2203554" cy="1139252"/>
          </a:xfrm>
          <a:prstGeom prst="wedgeRectCallout">
            <a:avLst>
              <a:gd name="adj1" fmla="val -49124"/>
              <a:gd name="adj2" fmla="val 9013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викладач.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6678119" y="4631962"/>
            <a:ext cx="2203554" cy="1139252"/>
          </a:xfrm>
          <a:prstGeom prst="wedgeRectCallout">
            <a:avLst>
              <a:gd name="adj1" fmla="val 55638"/>
              <a:gd name="adj2" fmla="val 8486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це?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9608695" y="4631962"/>
            <a:ext cx="2203554" cy="1139252"/>
          </a:xfrm>
          <a:prstGeom prst="wedgeRectCallout">
            <a:avLst>
              <a:gd name="adj1" fmla="val -55246"/>
              <a:gd name="adj2" fmla="val 8486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ім’я.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3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3967" y="1384717"/>
            <a:ext cx="9428475" cy="5175354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marL="0" indent="0">
              <a:buNone/>
            </a:pP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 (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Ukraine)                              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Китай  (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Індія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(India)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Нігерія (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Nigeria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Туніс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(Tunisia)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Конго  (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Congo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Марокко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(Morocco)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Палестина (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Palestine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Іран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(Iran)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Алжир  (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Algeria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Ірак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(Iraq)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Єгипет  (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Egypt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1364105" y="685801"/>
            <a:ext cx="2878111" cy="1547734"/>
          </a:xfrm>
          <a:prstGeom prst="wedgeRectCallout">
            <a:avLst>
              <a:gd name="adj1" fmla="val 73438"/>
              <a:gd name="adj2" fmla="val 81855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твоя країна? / З якої ти країни?</a:t>
            </a:r>
          </a:p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country are you from?</a:t>
            </a:r>
            <a:endParaRPr lang="en-US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6265889" y="685801"/>
            <a:ext cx="2952723" cy="1397832"/>
          </a:xfrm>
          <a:prstGeom prst="wedgeRectCallout">
            <a:avLst>
              <a:gd name="adj1" fmla="val -87154"/>
              <a:gd name="adj2" fmla="val 95744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Марокко / </a:t>
            </a:r>
          </a:p>
          <a:p>
            <a:pPr algn="ctr"/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Марокко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5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9214" y="2424659"/>
            <a:ext cx="10103370" cy="3615267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Men`s names of national are formed with a help of the suffixes –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ець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/-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єць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(Українка-українець, Китай – китаєць, Алжир – алжирець), а також –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нин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/-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янин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(Данія –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данчанин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Suffixes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анець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seldom used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(Болгарія – болгарин, Америка – американець).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Women`s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names of national are formed with a help of the suffixes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–ка: Україна – українка, Китай – китаянка, Алжир – алжирка.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1079292" y="674558"/>
            <a:ext cx="4332157" cy="959371"/>
          </a:xfrm>
          <a:prstGeom prst="wedgeRectCallout">
            <a:avLst>
              <a:gd name="adj1" fmla="val 81655"/>
              <a:gd name="adj2" fmla="val 10312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твоя національність?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7615004" y="674558"/>
            <a:ext cx="3822491" cy="809469"/>
          </a:xfrm>
          <a:prstGeom prst="wedgeRectCallout">
            <a:avLst>
              <a:gd name="adj1" fmla="val -62793"/>
              <a:gd name="adj2" fmla="val 1273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алжирець.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32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125" y="0"/>
            <a:ext cx="10013429" cy="6858000"/>
          </a:xfrm>
        </p:spPr>
      </p:pic>
    </p:spTree>
    <p:extLst>
      <p:ext uri="{BB962C8B-B14F-4D97-AF65-F5344CB8AC3E}">
        <p14:creationId xmlns:p14="http://schemas.microsoft.com/office/powerpoint/2010/main" val="281456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1"/>
            <a:ext cx="10633362" cy="828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студент.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student.                   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студент?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this a student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176633"/>
              </p:ext>
            </p:extLst>
          </p:nvPr>
        </p:nvGraphicFramePr>
        <p:xfrm>
          <a:off x="1936893" y="1647714"/>
          <a:ext cx="8127999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12344672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5088828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60997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Так. 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Ні. 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Не.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Not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81995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 студент?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15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Так, це студент.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Ні,</a:t>
                      </a:r>
                      <a:r>
                        <a:rPr lang="uk-UA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 не студент.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 не студент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148744"/>
                  </a:ext>
                </a:extLst>
              </a:tr>
            </a:tbl>
          </a:graphicData>
        </a:graphic>
      </p:graphicFrame>
      <p:sp>
        <p:nvSpPr>
          <p:cNvPr id="4" name="Прямоугольная выноска 3"/>
          <p:cNvSpPr/>
          <p:nvPr/>
        </p:nvSpPr>
        <p:spPr>
          <a:xfrm>
            <a:off x="518614" y="4012442"/>
            <a:ext cx="2101755" cy="887104"/>
          </a:xfrm>
          <a:prstGeom prst="wedgeRectCallout">
            <a:avLst>
              <a:gd name="adj1" fmla="val 55967"/>
              <a:gd name="adj2" fmla="val 99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Перепрошую, це Олександр?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2991133" y="4012442"/>
            <a:ext cx="2467971" cy="887104"/>
          </a:xfrm>
          <a:prstGeom prst="wedgeRectCallout">
            <a:avLst>
              <a:gd name="adj1" fmla="val -53773"/>
              <a:gd name="adj2" fmla="val 948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Так, це Олександр.</a:t>
            </a:r>
          </a:p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Так, це він.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6000892" y="4012442"/>
            <a:ext cx="2101755" cy="887104"/>
          </a:xfrm>
          <a:prstGeom prst="wedgeRectCallout">
            <a:avLst>
              <a:gd name="adj1" fmla="val 61811"/>
              <a:gd name="adj2" fmla="val 886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Перепрошую, це Марія?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9215819" y="4012442"/>
            <a:ext cx="2101755" cy="887104"/>
          </a:xfrm>
          <a:prstGeom prst="wedgeRectCallout">
            <a:avLst>
              <a:gd name="adj1" fmla="val -71306"/>
              <a:gd name="adj2" fmla="val 901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Ні, це не Марія.</a:t>
            </a:r>
          </a:p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Ні, це не вона.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16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968991" y="2830773"/>
            <a:ext cx="9962866" cy="1498600"/>
          </a:xfrm>
        </p:spPr>
        <p:txBody>
          <a:bodyPr/>
          <a:lstStyle/>
          <a:p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frequently used conjunctions are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і=й=та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have the same meaning “and”.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90815851"/>
              </p:ext>
            </p:extLst>
          </p:nvPr>
        </p:nvGraphicFramePr>
        <p:xfrm>
          <a:off x="779748" y="1981959"/>
          <a:ext cx="1097121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071">
                  <a:extLst>
                    <a:ext uri="{9D8B030D-6E8A-4147-A177-3AD203B41FA5}">
                      <a16:colId xmlns:a16="http://schemas.microsoft.com/office/drawing/2014/main" val="3564408909"/>
                    </a:ext>
                  </a:extLst>
                </a:gridCol>
                <a:gridCol w="3657071">
                  <a:extLst>
                    <a:ext uri="{9D8B030D-6E8A-4147-A177-3AD203B41FA5}">
                      <a16:colId xmlns:a16="http://schemas.microsoft.com/office/drawing/2014/main" val="110255209"/>
                    </a:ext>
                  </a:extLst>
                </a:gridCol>
                <a:gridCol w="3657071">
                  <a:extLst>
                    <a:ext uri="{9D8B030D-6E8A-4147-A177-3AD203B41FA5}">
                      <a16:colId xmlns:a16="http://schemas.microsoft.com/office/drawing/2014/main" val="38768059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і=й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947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Хлопець і дівчина. Оксана й Іван.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хлопець,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 дівчина.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Хлопець чи дівчина?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53940"/>
                  </a:ext>
                </a:extLst>
              </a:tr>
            </a:tbl>
          </a:graphicData>
        </a:graphic>
      </p:graphicFrame>
      <p:sp>
        <p:nvSpPr>
          <p:cNvPr id="9" name="Блок-схема: альтернативный процесс 8"/>
          <p:cNvSpPr/>
          <p:nvPr/>
        </p:nvSpPr>
        <p:spPr>
          <a:xfrm>
            <a:off x="2511188" y="4094328"/>
            <a:ext cx="6878471" cy="181515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Сполучник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n-US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Conjunction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(but, and)</a:t>
            </a:r>
          </a:p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не викладач, </a:t>
            </a:r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студент.</a:t>
            </a:r>
          </a:p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звук, </a:t>
            </a:r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 буква.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8024884" y="265185"/>
            <a:ext cx="3412179" cy="72333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 = також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813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2514" y="1097506"/>
            <a:ext cx="10440538" cy="2082421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 що?                                                                                    Де хто?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-Де наголос?                                                                   - Де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Самір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Тут. (Наголос тут)                                                        - Там. (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Самір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там).</a:t>
            </a:r>
          </a:p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is stress? Here (The stress here)                                                      Where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Samir. There. (Samir is there)        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652" y="3930555"/>
            <a:ext cx="4121623" cy="2060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Хто це? – Це викладач.</a:t>
            </a:r>
          </a:p>
          <a:p>
            <a:pPr marL="285750" indent="-285750"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Хто там? – Там студент.</a:t>
            </a:r>
          </a:p>
          <a:p>
            <a:pPr marL="285750" indent="-285750"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Хто тут? – Тут одногрупник.</a:t>
            </a:r>
          </a:p>
          <a:p>
            <a:pPr marL="285750" indent="-285750"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Хто є вдома? – вдома мама.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48735" y="3930555"/>
            <a:ext cx="4121623" cy="2060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вдома=удома</a:t>
            </a:r>
          </a:p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Хт</a:t>
            </a:r>
            <a:r>
              <a:rPr lang="uk-UA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вдома? Анто</a:t>
            </a:r>
            <a:r>
              <a:rPr lang="uk-UA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удома</a:t>
            </a:r>
          </a:p>
          <a:p>
            <a:pPr algn="ctr"/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Лейл</a:t>
            </a:r>
            <a:r>
              <a:rPr lang="uk-UA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вдома. Ахме</a:t>
            </a:r>
            <a:r>
              <a:rPr lang="uk-UA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удома?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540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3328" y="941694"/>
            <a:ext cx="10848145" cy="4697863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є що.                                                             Де є хто.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Тут є будинок.                                                   Тут є сусід.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Тут є ліфт?                                                         Там є сусідка?  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Тут є ліфт.                                                          Ні, там є сусід.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Так, тут є ліфт.                                                   (Так, є)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(Так, є. Ні, немає)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871499"/>
              </p:ext>
            </p:extLst>
          </p:nvPr>
        </p:nvGraphicFramePr>
        <p:xfrm>
          <a:off x="2044284" y="4409439"/>
          <a:ext cx="8128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626849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28090897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endParaRPr lang="uk-UA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Я</a:t>
                      </a:r>
                      <a:r>
                        <a:rPr lang="uk-UA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знаю,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хто це.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70111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 це.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8437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хто там</a:t>
                      </a:r>
                      <a:r>
                        <a:rPr lang="uk-UA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(є).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17066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 він (є)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00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57445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76</TotalTime>
  <Words>492</Words>
  <Application>Microsoft Office PowerPoint</Application>
  <PresentationFormat>Широкоэкранный</PresentationFormat>
  <Paragraphs>79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</dc:creator>
  <cp:lastModifiedBy>Natalia</cp:lastModifiedBy>
  <cp:revision>11</cp:revision>
  <dcterms:created xsi:type="dcterms:W3CDTF">2021-01-09T11:43:36Z</dcterms:created>
  <dcterms:modified xsi:type="dcterms:W3CDTF">2021-01-09T13:07:09Z</dcterms:modified>
</cp:coreProperties>
</file>