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2/24/2021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1432223"/>
            <a:ext cx="9948672" cy="2297095"/>
          </a:xfrm>
        </p:spPr>
        <p:txBody>
          <a:bodyPr/>
          <a:lstStyle/>
          <a:p>
            <a:r>
              <a:rPr lang="uk-UA" sz="6000" dirty="0" smtClean="0"/>
              <a:t>ІНФОРМАЦІЙНЕ ЗАБЕЗПЕЧЕННЯ КОНТРОЛЮ ЯКОСТІ ІНВЕСТИЦІЙНОГО ПРОЕКТУ</a:t>
            </a:r>
            <a:endParaRPr lang="ru-RU" sz="6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966447" y="4518212"/>
            <a:ext cx="4024614" cy="2151529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ПРОФЕСОР КАФЕДРИ ТУРИЗМУ, ДОКУМЕНТНИХ ТА МІЖКУЛЬТУРНИХ  КОМУНІКАЦІЙ А.В. КОРОТЄЄВА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807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uk-UA" dirty="0" smtClean="0"/>
              <a:t>УНІВЕРСАЛЬНІСТЬ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uk-UA" dirty="0" smtClean="0"/>
              <a:t>ПЛАТФОРМИ </a:t>
            </a:r>
            <a:r>
              <a:rPr lang="en-US" dirty="0" smtClean="0"/>
              <a:t>SABRE RED WORKSPASE (2011) </a:t>
            </a:r>
            <a:r>
              <a:rPr lang="uk-UA" dirty="0" smtClean="0"/>
              <a:t>В УКРАЇНІ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ЦЕ ЕФЕКТИВНИЙ ТОРГІВЕЛЬНИЙ МАЙДАНЧИК, ЩО ОБ’ЄДНУЄ СОТНІ АВІАКОМПАНІЙ, ТИСЯЧІ ГОТЕЛІВ, ТА 50000 ТУРАГЕНСТВ УСЬОГО СВІТУ</a:t>
            </a:r>
          </a:p>
          <a:p>
            <a:r>
              <a:rPr lang="uk-UA" sz="2800" dirty="0" smtClean="0"/>
              <a:t>ДОЗВОЛЯЄ КУПУВАТИ, БРОНЮВАТИ ТА УПРАВЛЯТИ ДІЛОВИМИ ТА ТУРИСТИЧНИМИ ПОДОРОЖАМИ</a:t>
            </a:r>
          </a:p>
          <a:p>
            <a:r>
              <a:rPr lang="uk-UA" sz="2800" dirty="0" smtClean="0"/>
              <a:t>СТВОРЮЄ МОЖЛИВІСТЬ АВТОМАТИЗУВАТИ ВЕСЬ БІЗНЕС-ПРОЦЕС</a:t>
            </a:r>
          </a:p>
          <a:p>
            <a:r>
              <a:rPr lang="uk-UA" sz="2800" dirty="0" smtClean="0"/>
              <a:t>ПРЕДСТАВЛЯЄ НА РИНКУ УКРАЇНИ ІННОВАЦІЙНІ ТУРИСТИЧНІ ПРОДУКТИ ТА ПРОЕКТИ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840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2800" dirty="0" smtClean="0"/>
              <a:t>СИСТЕМИ СТВОРЕНІ В СЕРЕДОВИЩІ ЛОКАЛЬНИХ ОБЧИСЛЮВАЛЬНИХ МЕРЕЖ ДЛЯ АВТОМАТИЗАЦІЇ ВНУТРІШНЬОЇ ТА ЗОВНІШНЬОЇ ВЗАЄМОДІЇ ФІРМИ</a:t>
            </a:r>
          </a:p>
          <a:p>
            <a:r>
              <a:rPr lang="uk-UA" sz="2800" dirty="0" smtClean="0"/>
              <a:t>СИСТЕМИ, В ЯКИХ ДОДАТКОВО РЕАЛІЗУЄТЬСЯ МОДЕМНИЙ ЗВ’ЯЗОК ТУРОПЕРАТОРА В ПАКЕТНОМУ РЕЖИМІ В СФЕРІ РЕАЛІЗАЦІЇ ТУРИСТИЧНОГО ПРОДУКТУ</a:t>
            </a:r>
          </a:p>
          <a:p>
            <a:r>
              <a:rPr lang="uk-UA" sz="2800" dirty="0" smtClean="0"/>
              <a:t>ТУРОПЕРАТОРСЬКІ СИСТЕМИ, ЩО БАЗУЮТЬСЯ НА ВИКОРИСТАННІ ГЛОБАЛЬНИХ ТЕЛЕКОМУНІКАЦІЙНИХ МЕРЕЖ – БАЗИ ДАНИХ ТУРПРОДУКТІВ РОЗМІЩУЮТЬ В ІНФОРМАЦІЙНИХ ЦЕНТРАХ ГЛОБАЛЬНОЇ МЕРЕЖІ</a:t>
            </a:r>
          </a:p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РІЗНОВИДИ СУЧАСНИХ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ПРОГРАМНО-ТЕХНІЧНИХ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СИСТЕМ В ТУРИЗМІ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24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КОНТРОЛЬ ЯКОСТІ В ТУРИЗМІ</a:t>
            </a:r>
            <a:br>
              <a:rPr lang="uk-UA" dirty="0" smtClean="0"/>
            </a:br>
            <a:r>
              <a:rPr lang="uk-UA" dirty="0" smtClean="0"/>
              <a:t>  ТА КОМП’ЮТЕРНІ СИСТЕМИ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ОСНОВНІ ТЕХНОЛОГІЧНІ СИСТЕМИ , ЩО ЗАБЕЗПЕЧУЮТЬ ВИКОНАННЯ ЗАМОВЛЕНЬ КЛІЄНТІВ – ОБОВ’ЯЗКОВИЙ ДОСТУП ДО СИСТЕМ РЕЗЕРВУВАННЯ</a:t>
            </a:r>
          </a:p>
          <a:p>
            <a:r>
              <a:rPr lang="uk-UA" sz="2800" dirty="0" smtClean="0"/>
              <a:t>ДОПОМІЖНІ СИСТЕМИ, ЩО АВТОМАТИЗУЮТЬ СЛУЖБОВІ ФУНКЦІЇ ТУРФІРМИ З ФОРМУВАННЯ РАХУНКІВ, ВАУЧЕРІВ, КВИТКІВ, УГОД; ТА ВЗАЄМОРОЗРАХУНКІВ З ПАРТНЕРАМИ</a:t>
            </a:r>
          </a:p>
          <a:p>
            <a:r>
              <a:rPr lang="uk-UA" sz="2800" dirty="0" smtClean="0"/>
              <a:t>СИСТЕМИ УПРАВЛІННЯ, ЩО АКТИВІЗУЮТЬ ДАНІ ПРО ДІЯЛЬНІСТЬ ФІРМИ ТА ГЕНЕРУЮТЬ ІНФОРМАЦІЮ НЕОБХІДНУ ДЛЯ ПРИЙНЯТТЯ РІШЕНЬ ПО ПРОЕКТУ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583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uk-UA" dirty="0" smtClean="0"/>
              <a:t>ІНТЕГРАЦІЯ ГЛОБАЛЬНИХ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uk-UA" dirty="0" smtClean="0"/>
              <a:t> ДИСТРИБ’ЮТОРСЬКИХ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uk-UA" dirty="0" smtClean="0"/>
              <a:t>СИСТЕМ В </a:t>
            </a:r>
            <a:r>
              <a:rPr lang="en-US" dirty="0" smtClean="0"/>
              <a:t>INTERNET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50-60 </a:t>
            </a:r>
            <a:r>
              <a:rPr lang="uk-UA" sz="2800" dirty="0" smtClean="0"/>
              <a:t>Р. ХХ СТ. –КСБ - КОМП’ЮТЕРНА СИСТЕМА БРОНЮВАННЯ – (</a:t>
            </a:r>
            <a:r>
              <a:rPr lang="en-US" sz="2800" dirty="0" smtClean="0"/>
              <a:t>COMPUTER RESERVATION SYSTEM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ГЛОБАЛЬНІ ДИСТРИБ’ЮТОРСЬКІ СИСТЕМИ ТУРПОСЛУГ – ГДС –(</a:t>
            </a:r>
            <a:r>
              <a:rPr lang="en-US" sz="2800" dirty="0" smtClean="0"/>
              <a:t>GLOBAL DISTRIBUTION SYSTEM</a:t>
            </a:r>
            <a:r>
              <a:rPr lang="uk-UA" sz="2800" dirty="0" smtClean="0"/>
              <a:t>)</a:t>
            </a:r>
            <a:endParaRPr lang="en-US" sz="2800" dirty="0" smtClean="0"/>
          </a:p>
          <a:p>
            <a:r>
              <a:rPr lang="uk-UA" sz="2800" dirty="0" smtClean="0"/>
              <a:t>СИСТЕМИ «</a:t>
            </a:r>
            <a:r>
              <a:rPr lang="en-US" sz="2800" dirty="0" smtClean="0"/>
              <a:t>GALILEO</a:t>
            </a:r>
            <a:r>
              <a:rPr lang="uk-UA" sz="2800" dirty="0" smtClean="0"/>
              <a:t>»,</a:t>
            </a:r>
            <a:r>
              <a:rPr lang="en-US" sz="2800" dirty="0" smtClean="0"/>
              <a:t> </a:t>
            </a:r>
            <a:r>
              <a:rPr lang="uk-UA" sz="2800" dirty="0" smtClean="0"/>
              <a:t>«</a:t>
            </a:r>
            <a:r>
              <a:rPr lang="en-US" sz="2800" dirty="0" smtClean="0"/>
              <a:t>AMADEUS</a:t>
            </a:r>
            <a:r>
              <a:rPr lang="uk-UA" sz="2800" dirty="0" smtClean="0"/>
              <a:t>»</a:t>
            </a:r>
            <a:r>
              <a:rPr lang="en-US" sz="2800" dirty="0" smtClean="0"/>
              <a:t> </a:t>
            </a:r>
            <a:r>
              <a:rPr lang="uk-UA" sz="2800" dirty="0" smtClean="0"/>
              <a:t>- ДРУЖНІ ДЛЯ КОРИСТУВАЧА  ТИПУ «</a:t>
            </a:r>
            <a:r>
              <a:rPr lang="en-US" sz="2800" dirty="0" smtClean="0"/>
              <a:t>WINDOWS</a:t>
            </a:r>
            <a:r>
              <a:rPr lang="uk-UA" sz="2800" dirty="0" smtClean="0"/>
              <a:t>», РОЗРОБИЛИ СПЕЦІАЛЬНІ ПРОДУКТИ:</a:t>
            </a:r>
            <a:r>
              <a:rPr lang="en-US" sz="2800" dirty="0" smtClean="0"/>
              <a:t> </a:t>
            </a:r>
            <a:r>
              <a:rPr lang="uk-UA" sz="2800" dirty="0" smtClean="0"/>
              <a:t>«</a:t>
            </a:r>
            <a:r>
              <a:rPr lang="en-US" sz="2800" dirty="0" smtClean="0"/>
              <a:t>PRO WEB</a:t>
            </a:r>
            <a:r>
              <a:rPr lang="uk-UA" sz="2800" dirty="0" smtClean="0"/>
              <a:t>»;</a:t>
            </a:r>
            <a:r>
              <a:rPr lang="en-US" sz="2800" dirty="0" smtClean="0"/>
              <a:t> </a:t>
            </a:r>
            <a:r>
              <a:rPr lang="uk-UA" sz="2800" dirty="0" smtClean="0"/>
              <a:t>«</a:t>
            </a:r>
            <a:r>
              <a:rPr lang="en-US" sz="2800" dirty="0" smtClean="0"/>
              <a:t>PRO CLIENT SERVER</a:t>
            </a:r>
            <a:r>
              <a:rPr lang="uk-UA" sz="2800" dirty="0" smtClean="0"/>
              <a:t>» ТА «</a:t>
            </a:r>
            <a:r>
              <a:rPr lang="en-US" sz="2800" dirty="0" smtClean="0"/>
              <a:t>PRO TEMPO</a:t>
            </a:r>
            <a:r>
              <a:rPr lang="uk-UA" sz="2800" dirty="0" smtClean="0"/>
              <a:t>»</a:t>
            </a:r>
            <a:r>
              <a:rPr lang="en-US" sz="2800" dirty="0" smtClean="0"/>
              <a:t> </a:t>
            </a:r>
            <a:r>
              <a:rPr lang="uk-UA" sz="2800" dirty="0" smtClean="0"/>
              <a:t>ПОВНОФУНКЦІОНАЛЬНИЙ АГЕНТСЬКИЙ ТЕРМІНАЛ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136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ПОВНОФУНКЦІОНАЛЬНИЙ САЙТ ЯК МЕТОД ПРОСУВАННЯ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ТУРИСТИЧНОГО  ПРОЕКТУ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45459" y="2121408"/>
            <a:ext cx="10482789" cy="473659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СИСТЕМА АВТОМАТИЗОВАНИХ ІНФОРМАЦІЙНИХ ТЕХНОЛОГІЙ, ЩО СКЛАДАЄТЬСЯ З ПІДСИСТЕМ:</a:t>
            </a:r>
          </a:p>
          <a:p>
            <a:r>
              <a:rPr lang="uk-UA" sz="2800" dirty="0" smtClean="0"/>
              <a:t>ТЕХНІЧНА ІНФРАСТРУКТУРА КОМП’ЮТЕРНОГО ТА МЕРЕЖИВНОГО УСТАТКУВАННЯ З ПРОГРАМНИМ ЗАБЕЗПЕЧЕННЯМ</a:t>
            </a:r>
          </a:p>
          <a:p>
            <a:r>
              <a:rPr lang="uk-UA" sz="2800" dirty="0" smtClean="0"/>
              <a:t>СИСТЕМА УПРАВЛІННЯ БАЗАМИ ДАНИХ</a:t>
            </a:r>
          </a:p>
          <a:p>
            <a:r>
              <a:rPr lang="uk-UA" sz="2800" dirty="0" smtClean="0"/>
              <a:t>ПРОГРАМНЕ ЗАБЕЗПЕЧЕННЯ ПІДТРИМКИ ФУНКЦІОНАЛЬНИХ ВЛАСТИВОСТЕЙ ВСІЄЇ СИСТЕМИ</a:t>
            </a:r>
          </a:p>
          <a:p>
            <a:r>
              <a:rPr lang="uk-UA" sz="2800" dirty="0" smtClean="0"/>
              <a:t>ІНФОРМАЦІЙНО-ЛІНГВІСТИЧНЕ ЗАБЕЗПЕЧЕННЯ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292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60074"/>
          </a:xfrm>
        </p:spPr>
        <p:txBody>
          <a:bodyPr/>
          <a:lstStyle/>
          <a:p>
            <a:r>
              <a:rPr lang="uk-UA" dirty="0" smtClean="0"/>
              <a:t>ВИМОГИ ДО ВЕБ-СТОРІНКИ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4753" y="1344706"/>
            <a:ext cx="10303495" cy="4827494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МАТИ ПОСИЛАННЯ НА ДОМАШНЮ СТОРІНКУ</a:t>
            </a:r>
          </a:p>
          <a:p>
            <a:r>
              <a:rPr lang="uk-UA" sz="2800" dirty="0" smtClean="0"/>
              <a:t>ПЕРЕЛІК ОСНОВНИХ РОЗДІЛІВ САЙТУ</a:t>
            </a:r>
          </a:p>
          <a:p>
            <a:r>
              <a:rPr lang="uk-UA" sz="2800" dirty="0" smtClean="0"/>
              <a:t>НАЯВНІСТЬ ІНСТРУМЕНТА ПОШУКУ</a:t>
            </a:r>
          </a:p>
          <a:p>
            <a:r>
              <a:rPr lang="uk-UA" sz="2800" dirty="0" smtClean="0"/>
              <a:t>ВИКОРИСТОВУВАТИ ДЕКІЛЬКА МОВ</a:t>
            </a:r>
          </a:p>
          <a:p>
            <a:r>
              <a:rPr lang="uk-UA" sz="2800" dirty="0" smtClean="0"/>
              <a:t>ДОМАШНЯ СТОРІНКА ПОВИННА ФОРМУВАТИ ПОЗИТИВНЕ ВРАЖЕННЯ, БУТИ НАСИЧЕНОЮ</a:t>
            </a:r>
          </a:p>
          <a:p>
            <a:r>
              <a:rPr lang="uk-UA" sz="2800" dirty="0" smtClean="0"/>
              <a:t>ІНФОРМАЦІЯ ПОВИННА ОНОВЛЮВАТИСЯ РЕГУЛЯРНО</a:t>
            </a:r>
          </a:p>
          <a:p>
            <a:r>
              <a:rPr lang="uk-UA" sz="2800" dirty="0" smtClean="0"/>
              <a:t>БУТИ ІНТЕРАКТИВНОЮ</a:t>
            </a:r>
          </a:p>
          <a:p>
            <a:r>
              <a:rPr lang="uk-UA" sz="2800" dirty="0" smtClean="0"/>
              <a:t>МАТИ ДОСТУПНУ СИСТЕМУ НАВІГАЦІЇ І ПОШУКУ ІНФОРМАЦІЇ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6457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ДЯКУЮ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                       antoninakrtv@gmail.com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0245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ПРОБЛЕМИ ДО</a:t>
            </a:r>
            <a:br>
              <a:rPr lang="uk-UA" dirty="0" smtClean="0"/>
            </a:br>
            <a:r>
              <a:rPr lang="uk-UA" dirty="0" smtClean="0"/>
              <a:t>          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/>
              <a:t>1. ДЕРЖАВНИЙ КОНТРОЛЬ ЯКОСТІ ЯК ІНСТРУМЕНТ ІНВЕСТИЦІЙНОГО РЕГУЛЮВАННЯ</a:t>
            </a:r>
          </a:p>
          <a:p>
            <a:endParaRPr lang="uk-UA" sz="2800" dirty="0"/>
          </a:p>
          <a:p>
            <a:r>
              <a:rPr lang="uk-UA" sz="2800" dirty="0" smtClean="0"/>
              <a:t>2. МІЖНАРОДНІ ТУРИСТСЬКІ СЕРВІСИ ТА ЛОКАЛЬНФІ СИСТЕМИ І МЕРЕЖІ</a:t>
            </a:r>
          </a:p>
          <a:p>
            <a:endParaRPr lang="uk-UA" sz="2800" dirty="0"/>
          </a:p>
          <a:p>
            <a:r>
              <a:rPr lang="uk-UA" sz="2800" dirty="0" smtClean="0"/>
              <a:t>3. АВТОМАТИЗАЦІЯ СИСТЕМ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36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394985"/>
            <a:ext cx="10058400" cy="20254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ІНСТРУМЕНТАРІЙ ДЕРЖАВИ ЩОДО СТВОРЕННЯ СПРИЯТЛИВОГО ІНВЕСТИЦІЙНОГО  КЛІМАТУ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587573"/>
            <a:ext cx="10058400" cy="405079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СТВОРЕННЯ ПІЛЬГОВОГО ПРАВОВОГО РЕЖИМУ ДЛЯ ІНОЗЕМНИХ ІНВЕСТОРІВ</a:t>
            </a:r>
          </a:p>
          <a:p>
            <a:r>
              <a:rPr lang="uk-UA" sz="3200" dirty="0" smtClean="0"/>
              <a:t>НАДАННЯ ПОДАТКОВИХ ПІЛЬГ ДЛЯ УЧАСНИКІВ ІНВЕСТИЦІЙНОГО ПРОЕКТУ</a:t>
            </a:r>
          </a:p>
          <a:p>
            <a:r>
              <a:rPr lang="uk-UA" sz="3200" dirty="0" smtClean="0"/>
              <a:t>ЗАБЕЗПЕЧЕННЯ ЗАХИСТУ МАЙНОВИХ ІНТЕРЕСІВ ІНВЕСТОРІВ, НАДАННЯ ГАРАНТІЙ ЩОДО НЕЗМІННОСТІ УМОВ РЕАЛІЗАЦІЇ ІНВЕСТИЦІЙНОГО ПРОЕКТУ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003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УМОВИ РЕАЛІЗАЦІЇ КОНТРОЛЮ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ЯКОСТІ ПРИ ПРОЕКТНОМУ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ІНВЕСТУВАННІ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88895" y="2121408"/>
            <a:ext cx="10650070" cy="4530404"/>
          </a:xfrm>
        </p:spPr>
        <p:txBody>
          <a:bodyPr>
            <a:normAutofit lnSpcReduction="10000"/>
          </a:bodyPr>
          <a:lstStyle/>
          <a:p>
            <a:r>
              <a:rPr lang="uk-UA" sz="3200" dirty="0" smtClean="0"/>
              <a:t>1. ЗВАЖЕНИЙ ВІДБІР КОМПАНІЙ - ІНВЕСТОРІВ НА ОСНОВІ КОНТРОЛЮ  ВІДПОВІДНОСТІ ТА НАДІЙНОСТІ ІНВЕСТОРІВ</a:t>
            </a:r>
          </a:p>
          <a:p>
            <a:r>
              <a:rPr lang="uk-UA" sz="3200" dirty="0" smtClean="0"/>
              <a:t>2. ПОВНЕ ВИКОНАННЯ УМОВ РЕАЛІЗАЦІЇ ІНВЕСТИЦІЙНОГО ПРОЕКТУ – ЕКОЛОГІЧНИХ НОРМ ТА ВИМОГ БЕЗПЕКИ</a:t>
            </a:r>
          </a:p>
          <a:p>
            <a:r>
              <a:rPr lang="uk-UA" sz="3200" dirty="0" smtClean="0"/>
              <a:t>3. ВИКОНАННЯ ЗОБОВ’ЯЗАНЬ З ОПОДАТКУВАННЯ</a:t>
            </a:r>
          </a:p>
          <a:p>
            <a:r>
              <a:rPr lang="uk-UA" sz="3200" dirty="0" smtClean="0"/>
              <a:t>4. ЗАБЕЗПЕЧЕННЯ ПРОЗОРОСТІ РЕАЛІЗАЦІЇ ПРОЕКТУ ДЛЯ ЗДІЙСНЕННЯ ДЕРЖАВНОГО КОНТРОЛЮ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907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ВИМОГИ ДО ДЕРЖАВНОГО </a:t>
            </a:r>
            <a:br>
              <a:rPr lang="uk-UA" dirty="0" smtClean="0"/>
            </a:br>
            <a:r>
              <a:rPr lang="uk-UA" dirty="0"/>
              <a:t>  </a:t>
            </a:r>
            <a:r>
              <a:rPr lang="uk-UA" dirty="0" smtClean="0"/>
              <a:t>НАГЛЯДУ ЗА ІНВЕСТУВАННЯМ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В УКРАЇНІ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4663440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1. НАЯВНІСТЬ КВАЛІФІКАЦІЙНИХ ВИМОГ ДО ІНВЕСТОРІВ</a:t>
            </a:r>
          </a:p>
          <a:p>
            <a:r>
              <a:rPr lang="uk-UA" sz="2800" dirty="0" smtClean="0"/>
              <a:t>2. РЕГЛАМЕНТ ПРОВЕДЕННЯ ЕКСПЕРТИЗ</a:t>
            </a:r>
          </a:p>
          <a:p>
            <a:r>
              <a:rPr lang="uk-UA" sz="2800" dirty="0" smtClean="0"/>
              <a:t>3. ІСНУВАННЯ ЕКСПЕРТНОГО ОРГАНУ</a:t>
            </a:r>
          </a:p>
          <a:p>
            <a:r>
              <a:rPr lang="uk-UA" sz="2800" dirty="0" smtClean="0"/>
              <a:t>4. ТИПОВІ ФОРМИ КОНТРАКТІВ З ІНОЗЕМНИМИ ІНВЕСТОРАМИ</a:t>
            </a:r>
          </a:p>
          <a:p>
            <a:endParaRPr lang="ru-RU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11153" y="2194559"/>
            <a:ext cx="4807951" cy="4528969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5. ПОРЯДОК ЗАТВЕРДЖЕННЯ КОШТОРИСІВ ТА ЇХ КОНТРОЛЮ</a:t>
            </a:r>
          </a:p>
          <a:p>
            <a:r>
              <a:rPr lang="uk-UA" sz="2800" dirty="0" smtClean="0"/>
              <a:t>6. ОБОВ’ЯЗКОВИЙ ФІНАНСОВИЙ АУДИТ</a:t>
            </a:r>
          </a:p>
          <a:p>
            <a:r>
              <a:rPr lang="uk-UA" sz="2800" dirty="0" smtClean="0"/>
              <a:t>7. КРИТЕРІЇ ПОДАТКОВОГО НАВАНТАЖЕНЯ</a:t>
            </a:r>
          </a:p>
          <a:p>
            <a:r>
              <a:rPr lang="uk-UA" sz="2800" dirty="0" smtClean="0"/>
              <a:t>8.ВИМОГИ ЩОДО ЗАЛУЧЕННЯ ДО ПРОЕКТІВ УКРАЇНСЬКИХ КОМПАНІЙ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1754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     КОНТРОЛЬ ЗА ПОКАЗНИКАМИ ЕФЕКТИВНОСТІ ІНВЕСТИЦІЙНОГО</a:t>
            </a:r>
            <a:br>
              <a:rPr lang="uk-UA" sz="4000" dirty="0" smtClean="0"/>
            </a:br>
            <a:r>
              <a:rPr lang="uk-UA" sz="4000" dirty="0"/>
              <a:t> </a:t>
            </a:r>
            <a:r>
              <a:rPr lang="uk-UA" sz="4000" dirty="0" smtClean="0"/>
              <a:t>                    ПРОЕКТУ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 smtClean="0"/>
              <a:t>КОМЕРЦІЙНА ЕФЕКТИВНІСТЬ  - ЯК ФІНАНСОВІ НАСЛІДКИ ДЛЯ УЧАСНИКІВ ПРОЕКТУ ТА ДЕРЖАВИ </a:t>
            </a:r>
          </a:p>
          <a:p>
            <a:r>
              <a:rPr lang="uk-UA" sz="3200" dirty="0" smtClean="0"/>
              <a:t>БЮДЖЕТНА ЕФЕКТИВНІСТЬ  -  ЯК ФІНАНСОВІ НАСЛІДКИ ПРОЕКТУ ДЛЯ МІСЦЕВОГО, РЕГІОНАЛЬНОГО, ДЕРЖАВНОГО БЮДЖЕТІВ</a:t>
            </a:r>
          </a:p>
          <a:p>
            <a:r>
              <a:rPr lang="uk-UA" sz="3200" dirty="0" smtClean="0"/>
              <a:t>НАРОДНОГОСПОДАРСЬКА ЕФЕКТИВНІСТЬ -  ЯК СПІВСТАВЛЕННЯ ВИТРАТ І РЕЗУЛЬТАТІВ ЗА МЕЖАМИ ПРЯМИХ ФІНАНСОВИХ РЕЗУЛЬТАТІВ</a:t>
            </a:r>
          </a:p>
          <a:p>
            <a:endParaRPr lang="uk-UA" sz="3200" dirty="0" smtClean="0"/>
          </a:p>
          <a:p>
            <a:endParaRPr lang="uk-UA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5509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МІЖНАРОДНІ ТУРИСТСЬКІ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СЕРВІСИ ЯК ДЖЕРЕЛО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ЗРОСТАННЯ ПРИБУТКІВ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 smtClean="0"/>
              <a:t>СИСТЕМИ БРОНЮВАВННЯ І РЕЗЕРВУВАННЯ МІСЦЬ В ГОТЕЛЯХ</a:t>
            </a:r>
          </a:p>
          <a:p>
            <a:r>
              <a:rPr lang="uk-UA" sz="3200" dirty="0" smtClean="0"/>
              <a:t>БРОНЮВАННЯ АВІАКВИТКІВ ТА КВИТКІВ НА ІНШІ ВИДИ ТРАНСПОРТНИХ ПЕРЕВЕЗЕНЬ</a:t>
            </a:r>
          </a:p>
          <a:p>
            <a:r>
              <a:rPr lang="uk-UA" sz="3200" dirty="0" smtClean="0"/>
              <a:t>РАНІШНЄ БРОНЮВАННЯ КРУЇЗІВ ТОЩО</a:t>
            </a:r>
          </a:p>
          <a:p>
            <a:r>
              <a:rPr lang="uk-UA" sz="3200" dirty="0" smtClean="0"/>
              <a:t>ЯК ПРОПОЗИЦІЯ ВІД КРАЇН СЕРЕДЗЕМНОМОР’Я – СТВОРЕННЯ ІНФОРМАЦІЙНОЇ СИСТЕМИ – ЕЛЕКТРОНИЙ «КОРОНАПАСПОРТ»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552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ПРИСУТНІСТЬ В </a:t>
            </a:r>
            <a:r>
              <a:rPr lang="en-US" dirty="0" smtClean="0"/>
              <a:t>INTERNET </a:t>
            </a:r>
            <a:r>
              <a:rPr lang="uk-UA" dirty="0" smtClean="0"/>
              <a:t>–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УМОВА КОНКУРЕНЦІЇ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ТУРИСТИЧНОМУ БІЗНЕСІ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ВИКОРИСТАННЯ ТУРИСТИЧНИМИ ФІРМАМИ ТАКИХ ІНФОРМАЦІЙНИХ СИСТЕМ ЯК: «</a:t>
            </a:r>
            <a:r>
              <a:rPr lang="en-US" sz="3200" dirty="0" smtClean="0"/>
              <a:t>AMADEUS</a:t>
            </a:r>
            <a:r>
              <a:rPr lang="uk-UA" sz="3200" dirty="0" smtClean="0"/>
              <a:t>»,</a:t>
            </a:r>
            <a:r>
              <a:rPr lang="en-US" sz="3200" dirty="0" smtClean="0"/>
              <a:t> </a:t>
            </a:r>
            <a:r>
              <a:rPr lang="uk-UA" sz="3200" dirty="0" smtClean="0"/>
              <a:t>«</a:t>
            </a:r>
            <a:r>
              <a:rPr lang="en-US" sz="3200" dirty="0" smtClean="0"/>
              <a:t>GABRIEL</a:t>
            </a:r>
            <a:r>
              <a:rPr lang="uk-UA" sz="3200" dirty="0" smtClean="0"/>
              <a:t>», </a:t>
            </a:r>
            <a:r>
              <a:rPr lang="en-US" sz="3200" dirty="0" smtClean="0"/>
              <a:t> </a:t>
            </a:r>
            <a:r>
              <a:rPr lang="uk-UA" sz="3200" dirty="0" smtClean="0"/>
              <a:t>«</a:t>
            </a:r>
            <a:r>
              <a:rPr lang="en-US" sz="3200" dirty="0" smtClean="0"/>
              <a:t>SABRE</a:t>
            </a:r>
            <a:r>
              <a:rPr lang="uk-UA" sz="3200" dirty="0" smtClean="0"/>
              <a:t>», </a:t>
            </a:r>
            <a:r>
              <a:rPr lang="en-US" sz="3200" dirty="0" smtClean="0"/>
              <a:t> </a:t>
            </a:r>
            <a:r>
              <a:rPr lang="uk-UA" sz="3200" dirty="0" smtClean="0"/>
              <a:t>«</a:t>
            </a:r>
            <a:r>
              <a:rPr lang="en-US" sz="3200" dirty="0" smtClean="0"/>
              <a:t>ABC TRAVEL CENTRE</a:t>
            </a:r>
            <a:r>
              <a:rPr lang="uk-UA" sz="3200" dirty="0" smtClean="0"/>
              <a:t>»     НАДАЄ МОЖЛИВІСТЬ:</a:t>
            </a:r>
          </a:p>
          <a:p>
            <a:r>
              <a:rPr lang="uk-UA" sz="3200" dirty="0" smtClean="0"/>
              <a:t> БРОНЮВАННЯ ГОТЕЛЬНИХ НОМЕРІВ, БІЛЕТІВ</a:t>
            </a:r>
          </a:p>
          <a:p>
            <a:r>
              <a:rPr lang="uk-UA" sz="3200" dirty="0" smtClean="0"/>
              <a:t>ОТРИМАТИ ІІНФОРМАЦІЮ ПРО ЦІНИ, СКИДКИ;</a:t>
            </a:r>
          </a:p>
          <a:p>
            <a:r>
              <a:rPr lang="uk-UA" sz="3200" dirty="0" smtClean="0"/>
              <a:t>АКТУАЛЬНУ ІНФОРМАЦІЮ ПРО  ВИМОГИ ДО ПЕРЕТИНУ КОРДОНІВ;</a:t>
            </a:r>
          </a:p>
          <a:p>
            <a:r>
              <a:rPr lang="uk-UA" sz="3200" dirty="0" smtClean="0"/>
              <a:t>УМОВИ ОРЕНДИ АВТОМОБІЛІВ, СХЕМИ МЕТРО</a:t>
            </a:r>
          </a:p>
          <a:p>
            <a:endParaRPr lang="uk-UA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863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uk-UA" dirty="0" smtClean="0"/>
              <a:t>  ПЕРЕВАГИ СИСТЕМИ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uk-UA" dirty="0" smtClean="0"/>
              <a:t> «</a:t>
            </a:r>
            <a:r>
              <a:rPr lang="en-US" dirty="0" smtClean="0"/>
              <a:t>AMADEUS</a:t>
            </a:r>
            <a:r>
              <a:rPr lang="uk-UA" dirty="0" smtClean="0"/>
              <a:t>»  УКРАЇН</a:t>
            </a:r>
            <a:r>
              <a:rPr lang="en-US" dirty="0" smtClean="0"/>
              <a:t>A</a:t>
            </a:r>
            <a:r>
              <a:rPr lang="uk-UA" dirty="0" smtClean="0"/>
              <a:t> (1997)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ВЗАЄМОДІЯ З СУЧАСНОЮ  </a:t>
            </a:r>
            <a:r>
              <a:rPr lang="en-US" sz="2800" dirty="0" smtClean="0"/>
              <a:t>GDS</a:t>
            </a:r>
            <a:r>
              <a:rPr lang="uk-UA" sz="2800" dirty="0" smtClean="0"/>
              <a:t>, ЯКА ВИКОРИСТОВУЄ  НОВІТНІ ТЕХНОЛОГІЇ</a:t>
            </a:r>
            <a:endParaRPr lang="en-US" sz="2800" dirty="0" smtClean="0"/>
          </a:p>
          <a:p>
            <a:r>
              <a:rPr lang="uk-UA" sz="2800" dirty="0" smtClean="0"/>
              <a:t>НАДАННЯ САМОЇ АКТУАЛЬНОЇ ІНФОРМАЦІЇ ЩОДО РЕЙСІВ ТА ТАРИФІВ АВІАКОМПАНІЙ ТА КОМПАНІЙ ПАРТНЕРІВ</a:t>
            </a:r>
          </a:p>
          <a:p>
            <a:r>
              <a:rPr lang="uk-UA" sz="2800" dirty="0" smtClean="0"/>
              <a:t>МОЖЛИВІСТЬ БРОНЮВАННЯ ПОСЛУГ ЛОУ-КОСТ КОМПАНІЙ</a:t>
            </a:r>
          </a:p>
          <a:p>
            <a:r>
              <a:rPr lang="uk-UA" sz="2800" dirty="0" smtClean="0"/>
              <a:t>МОЖЛИВІСТЬ ДОСТУПУ ДО УПРАВЛІННЯ КОФЕДЕНЦІЙНИМИ ТАРИФІМИ АВІАКОМПАНІЙ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748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376</TotalTime>
  <Words>662</Words>
  <Application>Microsoft Office PowerPoint</Application>
  <PresentationFormat>Широкий екран</PresentationFormat>
  <Paragraphs>81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Wingdings</vt:lpstr>
      <vt:lpstr>Дерево</vt:lpstr>
      <vt:lpstr>ІНФОРМАЦІЙНЕ ЗАБЕЗПЕЧЕННЯ КОНТРОЛЮ ЯКОСТІ ІНВЕСТИЦІЙНОГО ПРОЕКТУ</vt:lpstr>
      <vt:lpstr>            ПРОБЛЕМИ ДО            ОБГОВОРЕННЯ</vt:lpstr>
      <vt:lpstr>ІНСТРУМЕНТАРІЙ ДЕРЖАВИ ЩОДО СТВОРЕННЯ СПРИЯТЛИВОГО ІНВЕСТИЦІЙНОГО  КЛІМАТУ</vt:lpstr>
      <vt:lpstr>УМОВИ РЕАЛІЗАЦІЇ КОНТРОЛЮ     ЯКОСТІ ПРИ ПРОЕКТНОМУ                  ІНВЕСТУВАННІ</vt:lpstr>
      <vt:lpstr>    ВИМОГИ ДО ДЕРЖАВНОГО    НАГЛЯДУ ЗА ІНВЕСТУВАННЯМ                   В УКРАЇНІ</vt:lpstr>
      <vt:lpstr>     КОНТРОЛЬ ЗА ПОКАЗНИКАМИ ЕФЕКТИВНОСТІ ІНВЕСТИЦІЙНОГО                      ПРОЕКТУ</vt:lpstr>
      <vt:lpstr>   МІЖНАРОДНІ ТУРИСТСЬКІ         СЕРВІСИ ЯК ДЖЕРЕЛО       ЗРОСТАННЯ ПРИБУТКІВ</vt:lpstr>
      <vt:lpstr>   ПРИСУТНІСТЬ В INTERNET –        УМОВА КОНКУРЕНЦІЇ В      ТУРИСТИЧНОМУ БІЗНЕСІ</vt:lpstr>
      <vt:lpstr>         ПЕРЕВАГИ СИСТЕМИ    «AMADEUS»  УКРАЇНA (1997)</vt:lpstr>
      <vt:lpstr>        УНІВЕРСАЛЬНІСТЬ     ПЛАТФОРМИ SABRE RED WORKSPASE (2011) В УКРАЇНІ</vt:lpstr>
      <vt:lpstr>      РІЗНОВИДИ СУЧАСНИХ       ПРОГРАМНО-ТЕХНІЧНИХ          СИСТЕМ В ТУРИЗМІ</vt:lpstr>
      <vt:lpstr> КОНТРОЛЬ ЯКОСТІ В ТУРИЗМІ   ТА КОМП’ЮТЕРНІ СИСТЕМИ</vt:lpstr>
      <vt:lpstr>    ІНТЕГРАЦІЯ ГЛОБАЛЬНИХ       ДИСТРИБ’ЮТОРСЬКИХ          СИСТЕМ В INTERNET</vt:lpstr>
      <vt:lpstr>    ПОВНОФУНКЦІОНАЛЬНИЙ САЙТ ЯК МЕТОД ПРОСУВАННЯ     ТУРИСТИЧНОГО  ПРОЕКТУ </vt:lpstr>
      <vt:lpstr>ВИМОГИ ДО ВЕБ-СТОРІНКИ</vt:lpstr>
      <vt:lpstr>        ДЯКУЮ       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ІНФОРМАЦІЙНЕ ЗАБЕЗПЕЧЕННЯ КОНТРОЛЮ ЯКОСТІ ІНВЕСТИЦІЙНОГО ПРОЕКТУ</dc:title>
  <dc:creator>Пользователь</dc:creator>
  <cp:lastModifiedBy>Пользователь</cp:lastModifiedBy>
  <cp:revision>24</cp:revision>
  <dcterms:created xsi:type="dcterms:W3CDTF">2021-02-24T11:17:44Z</dcterms:created>
  <dcterms:modified xsi:type="dcterms:W3CDTF">2021-02-24T17:34:34Z</dcterms:modified>
</cp:coreProperties>
</file>