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Сучасні</a:t>
            </a:r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психологічні</a:t>
            </a:r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напрямки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4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98" y="171188"/>
            <a:ext cx="4486656" cy="1141497"/>
          </a:xfrm>
        </p:spPr>
        <p:txBody>
          <a:bodyPr/>
          <a:lstStyle/>
          <a:p>
            <a:r>
              <a:rPr lang="ru-RU" dirty="0" err="1"/>
              <a:t>Генетична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971" y="1619793"/>
            <a:ext cx="5233852" cy="50335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Генетична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психологія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галузь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вивчає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психічний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від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народження</a:t>
            </a:r>
            <a:r>
              <a:rPr lang="ru-RU" i="1" dirty="0">
                <a:solidFill>
                  <a:srgbClr val="FF0000"/>
                </a:solidFill>
              </a:rPr>
              <a:t> до </a:t>
            </a:r>
            <a:r>
              <a:rPr lang="ru-RU" i="1" dirty="0" err="1">
                <a:solidFill>
                  <a:srgbClr val="FF0000"/>
                </a:solidFill>
              </a:rPr>
              <a:t>смерті</a:t>
            </a:r>
            <a:r>
              <a:rPr lang="ru-RU" i="1" dirty="0">
                <a:solidFill>
                  <a:srgbClr val="FF0000"/>
                </a:solidFill>
              </a:rPr>
              <a:t>: </a:t>
            </a:r>
            <a:r>
              <a:rPr lang="ru-RU" u="sng" dirty="0" err="1">
                <a:solidFill>
                  <a:schemeClr val="tx1"/>
                </a:solidFill>
              </a:rPr>
              <a:t>немовлячий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вік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дитинство</a:t>
            </a:r>
            <a:r>
              <a:rPr lang="ru-RU" u="sng" dirty="0">
                <a:solidFill>
                  <a:schemeClr val="tx1"/>
                </a:solidFill>
              </a:rPr>
              <a:t> (</a:t>
            </a:r>
            <a:r>
              <a:rPr lang="ru-RU" u="sng" dirty="0" err="1">
                <a:solidFill>
                  <a:schemeClr val="tx1"/>
                </a:solidFill>
              </a:rPr>
              <a:t>переддошкільний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дошкільний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молодший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шкільний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вік</a:t>
            </a:r>
            <a:r>
              <a:rPr lang="ru-RU" u="sng" dirty="0">
                <a:solidFill>
                  <a:schemeClr val="tx1"/>
                </a:solidFill>
              </a:rPr>
              <a:t>), </a:t>
            </a:r>
            <a:r>
              <a:rPr lang="ru-RU" u="sng" dirty="0" err="1">
                <a:solidFill>
                  <a:schemeClr val="tx1"/>
                </a:solidFill>
              </a:rPr>
              <a:t>підлітковий</a:t>
            </a:r>
            <a:r>
              <a:rPr lang="ru-RU" u="sng" dirty="0">
                <a:solidFill>
                  <a:schemeClr val="tx1"/>
                </a:solidFill>
              </a:rPr>
              <a:t> та </a:t>
            </a:r>
            <a:r>
              <a:rPr lang="ru-RU" u="sng" dirty="0" err="1">
                <a:solidFill>
                  <a:schemeClr val="tx1"/>
                </a:solidFill>
              </a:rPr>
              <a:t>юнацький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вік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рання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середня</a:t>
            </a:r>
            <a:r>
              <a:rPr lang="ru-RU" u="sng" dirty="0">
                <a:solidFill>
                  <a:schemeClr val="tx1"/>
                </a:solidFill>
              </a:rPr>
              <a:t> та </a:t>
            </a:r>
            <a:r>
              <a:rPr lang="ru-RU" u="sng" dirty="0" err="1">
                <a:solidFill>
                  <a:schemeClr val="tx1"/>
                </a:solidFill>
              </a:rPr>
              <a:t>пізня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дорослість</a:t>
            </a:r>
            <a:r>
              <a:rPr lang="ru-RU" u="sng" dirty="0">
                <a:solidFill>
                  <a:schemeClr val="tx1"/>
                </a:solidFill>
              </a:rPr>
              <a:t>. 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Учені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проводять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галузі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генетичної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внутрішньоутробний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пренатальний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період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розвитку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дитини</a:t>
            </a:r>
            <a:r>
              <a:rPr lang="ru-RU" dirty="0">
                <a:solidFill>
                  <a:srgbClr val="002060"/>
                </a:solidFill>
              </a:rPr>
              <a:t>, як </a:t>
            </a:r>
            <a:r>
              <a:rPr lang="ru-RU" dirty="0" err="1">
                <a:solidFill>
                  <a:srgbClr val="002060"/>
                </a:solidFill>
              </a:rPr>
              <a:t>надзвичайно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етап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психічному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(</a:t>
            </a:r>
            <a:r>
              <a:rPr lang="ru-RU" i="1" dirty="0" err="1" smtClean="0">
                <a:solidFill>
                  <a:schemeClr val="tx1"/>
                </a:solidFill>
              </a:rPr>
              <a:t>Генетична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психологія</a:t>
            </a:r>
            <a:r>
              <a:rPr lang="ru-RU" i="1" dirty="0">
                <a:solidFill>
                  <a:schemeClr val="tx1"/>
                </a:solidFill>
              </a:rPr>
              <a:t> часто </a:t>
            </a:r>
            <a:r>
              <a:rPr lang="ru-RU" i="1" dirty="0" err="1">
                <a:solidFill>
                  <a:schemeClr val="tx1"/>
                </a:solidFill>
              </a:rPr>
              <a:t>вживається</a:t>
            </a:r>
            <a:r>
              <a:rPr lang="ru-RU" i="1" dirty="0">
                <a:solidFill>
                  <a:schemeClr val="tx1"/>
                </a:solidFill>
              </a:rPr>
              <a:t> як </a:t>
            </a:r>
            <a:r>
              <a:rPr lang="ru-RU" i="1" dirty="0" err="1">
                <a:solidFill>
                  <a:schemeClr val="tx1"/>
                </a:solidFill>
              </a:rPr>
              <a:t>синонім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психології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розвитку</a:t>
            </a:r>
            <a:r>
              <a:rPr lang="ru-RU" i="1" dirty="0">
                <a:solidFill>
                  <a:schemeClr val="tx1"/>
                </a:solidFill>
              </a:rPr>
              <a:t>)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Генетична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психологія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предметом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rgbClr val="C00000"/>
                </a:solidFill>
              </a:rPr>
              <a:t>а) </a:t>
            </a:r>
            <a:r>
              <a:rPr lang="ru-RU" dirty="0" err="1">
                <a:solidFill>
                  <a:srgbClr val="C00000"/>
                </a:solidFill>
              </a:rPr>
              <a:t>виникнення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психічних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явищ</a:t>
            </a:r>
            <a:r>
              <a:rPr lang="ru-RU" dirty="0">
                <a:solidFill>
                  <a:srgbClr val="C00000"/>
                </a:solidFill>
              </a:rPr>
              <a:t>, б) </a:t>
            </a:r>
            <a:r>
              <a:rPr lang="ru-RU" dirty="0" err="1">
                <a:solidFill>
                  <a:srgbClr val="C00000"/>
                </a:solidFill>
              </a:rPr>
              <a:t>їх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походження</a:t>
            </a:r>
            <a:r>
              <a:rPr lang="ru-RU" dirty="0">
                <a:solidFill>
                  <a:srgbClr val="C00000"/>
                </a:solidFill>
              </a:rPr>
              <a:t>, в) </a:t>
            </a:r>
            <a:r>
              <a:rPr lang="ru-RU" dirty="0" err="1">
                <a:solidFill>
                  <a:srgbClr val="C00000"/>
                </a:solidFill>
              </a:rPr>
              <a:t>становлення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психічних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механізмів</a:t>
            </a:r>
            <a:r>
              <a:rPr lang="ru-RU" dirty="0">
                <a:solidFill>
                  <a:srgbClr val="C00000"/>
                </a:solidFill>
              </a:rPr>
              <a:t> у </a:t>
            </a:r>
            <a:r>
              <a:rPr lang="ru-RU" dirty="0" err="1">
                <a:solidFill>
                  <a:srgbClr val="C00000"/>
                </a:solidFill>
              </a:rPr>
              <a:t>життєвих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процесах</a:t>
            </a:r>
            <a:r>
              <a:rPr lang="ru-RU" dirty="0">
                <a:solidFill>
                  <a:srgbClr val="C00000"/>
                </a:solidFill>
              </a:rPr>
              <a:t>, г) </a:t>
            </a:r>
            <a:r>
              <a:rPr lang="ru-RU" dirty="0" err="1">
                <a:solidFill>
                  <a:srgbClr val="C00000"/>
                </a:solidFill>
              </a:rPr>
              <a:t>функціонування</a:t>
            </a:r>
            <a:r>
              <a:rPr lang="ru-RU" dirty="0">
                <a:solidFill>
                  <a:srgbClr val="C00000"/>
                </a:solidFill>
              </a:rPr>
              <a:t>, д) </a:t>
            </a:r>
            <a:r>
              <a:rPr lang="ru-RU" dirty="0" err="1">
                <a:solidFill>
                  <a:srgbClr val="C00000"/>
                </a:solidFill>
              </a:rPr>
              <a:t>відродження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втрачених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дієвих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функцій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цих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явищ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Багатогранність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поняття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"</a:t>
            </a:r>
            <a:r>
              <a:rPr lang="ru-RU" i="1" dirty="0" err="1">
                <a:solidFill>
                  <a:srgbClr val="002060"/>
                </a:solidFill>
              </a:rPr>
              <a:t>генетична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психологія</a:t>
            </a:r>
            <a:r>
              <a:rPr lang="ru-RU" i="1" dirty="0">
                <a:solidFill>
                  <a:srgbClr val="002060"/>
                </a:solidFill>
              </a:rPr>
              <a:t> ‘ </a:t>
            </a:r>
            <a:r>
              <a:rPr lang="ru-RU" i="1" dirty="0" err="1">
                <a:solidFill>
                  <a:srgbClr val="002060"/>
                </a:solidFill>
              </a:rPr>
              <a:t>полягає</a:t>
            </a:r>
            <a:r>
              <a:rPr lang="ru-RU" i="1" dirty="0">
                <a:solidFill>
                  <a:srgbClr val="002060"/>
                </a:solidFill>
              </a:rPr>
              <a:t> в тому, </a:t>
            </a:r>
            <a:r>
              <a:rPr lang="ru-RU" i="1" dirty="0" err="1">
                <a:solidFill>
                  <a:srgbClr val="002060"/>
                </a:solidFill>
              </a:rPr>
              <a:t>що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воно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охоплює</a:t>
            </a:r>
            <a:r>
              <a:rPr lang="ru-RU" i="1" dirty="0">
                <a:solidFill>
                  <a:srgbClr val="002060"/>
                </a:solidFill>
              </a:rPr>
              <a:t> три </a:t>
            </a:r>
            <a:r>
              <a:rPr lang="ru-RU" i="1" dirty="0" err="1">
                <a:solidFill>
                  <a:srgbClr val="002060"/>
                </a:solidFill>
              </a:rPr>
              <a:t>більш-менш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глибокі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аспекти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змісту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які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взаємо-проймають</a:t>
            </a:r>
            <a:r>
              <a:rPr lang="ru-RU" i="1" dirty="0">
                <a:solidFill>
                  <a:srgbClr val="002060"/>
                </a:solidFill>
              </a:rPr>
              <a:t> один одного.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982" y="1166947"/>
            <a:ext cx="5640335" cy="44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Гештальтпсихологія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466" y="233923"/>
            <a:ext cx="4486656" cy="1141497"/>
          </a:xfrm>
        </p:spPr>
        <p:txBody>
          <a:bodyPr/>
          <a:lstStyle/>
          <a:p>
            <a:r>
              <a:rPr lang="ru-RU" dirty="0" err="1"/>
              <a:t>Гештальтпсихологія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4765" y="1715589"/>
            <a:ext cx="5277395" cy="493776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1600" dirty="0" err="1">
                <a:solidFill>
                  <a:srgbClr val="FF0000"/>
                </a:solidFill>
              </a:rPr>
              <a:t>Гештальтпсихологія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напрям</a:t>
            </a:r>
            <a:r>
              <a:rPr lang="ru-RU" dirty="0">
                <a:solidFill>
                  <a:schemeClr val="tx1"/>
                </a:solidFill>
              </a:rPr>
              <a:t> (школа) у </a:t>
            </a:r>
            <a:r>
              <a:rPr lang="ru-RU" dirty="0" err="1">
                <a:solidFill>
                  <a:schemeClr val="tx1"/>
                </a:solidFill>
              </a:rPr>
              <a:t>західній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третини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XX </a:t>
            </a:r>
            <a:r>
              <a:rPr lang="ru-RU" dirty="0" err="1">
                <a:solidFill>
                  <a:schemeClr val="tx1"/>
                </a:solidFill>
              </a:rPr>
              <a:t>століття</a:t>
            </a:r>
            <a:r>
              <a:rPr lang="ru-RU" dirty="0">
                <a:solidFill>
                  <a:schemeClr val="tx1"/>
                </a:solidFill>
              </a:rPr>
              <a:t>. Заснована </a:t>
            </a:r>
            <a:r>
              <a:rPr lang="ru-RU" dirty="0">
                <a:solidFill>
                  <a:srgbClr val="002060"/>
                </a:solidFill>
              </a:rPr>
              <a:t>Максом </a:t>
            </a:r>
            <a:r>
              <a:rPr lang="ru-RU" dirty="0" err="1">
                <a:solidFill>
                  <a:srgbClr val="002060"/>
                </a:solidFill>
              </a:rPr>
              <a:t>Вертгеймером</a:t>
            </a:r>
            <a:r>
              <a:rPr lang="ru-RU" dirty="0">
                <a:solidFill>
                  <a:srgbClr val="002060"/>
                </a:solidFill>
              </a:rPr>
              <a:t> в 1912 </a:t>
            </a:r>
            <a:r>
              <a:rPr lang="ru-RU" dirty="0" err="1">
                <a:solidFill>
                  <a:srgbClr val="002060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Представники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гештальтпсихології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вважали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предметом </a:t>
            </a:r>
            <a:r>
              <a:rPr lang="ru-RU" dirty="0" err="1">
                <a:solidFill>
                  <a:srgbClr val="FF0000"/>
                </a:solidFill>
              </a:rPr>
              <a:t>психологічної</a:t>
            </a:r>
            <a:r>
              <a:rPr lang="ru-RU" dirty="0">
                <a:solidFill>
                  <a:srgbClr val="FF0000"/>
                </a:solidFill>
              </a:rPr>
              <a:t> науки </a:t>
            </a:r>
            <a:r>
              <a:rPr lang="ru-RU" dirty="0" smtClean="0">
                <a:solidFill>
                  <a:srgbClr val="FF0000"/>
                </a:solidFill>
              </a:rPr>
              <a:t>є </a:t>
            </a:r>
            <a:r>
              <a:rPr lang="ru-RU" i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змісту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психіки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пізнавальних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процесів</a:t>
            </a:r>
            <a:r>
              <a:rPr lang="ru-RU" i="1" dirty="0" smtClean="0">
                <a:solidFill>
                  <a:srgbClr val="002060"/>
                </a:solidFill>
              </a:rPr>
              <a:t>, а </a:t>
            </a:r>
            <a:r>
              <a:rPr lang="ru-RU" i="1" dirty="0" err="1" smtClean="0">
                <a:solidFill>
                  <a:srgbClr val="002060"/>
                </a:solidFill>
              </a:rPr>
              <a:t>також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структури</a:t>
            </a:r>
            <a:r>
              <a:rPr lang="ru-RU" i="1" dirty="0" smtClean="0">
                <a:solidFill>
                  <a:srgbClr val="002060"/>
                </a:solidFill>
              </a:rPr>
              <a:t> і </a:t>
            </a:r>
            <a:r>
              <a:rPr lang="ru-RU" i="1" dirty="0" err="1" smtClean="0">
                <a:solidFill>
                  <a:srgbClr val="002060"/>
                </a:solidFill>
              </a:rPr>
              <a:t>динаміки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розвитку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особистості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Головна </a:t>
            </a:r>
            <a:r>
              <a:rPr lang="ru-RU" b="1" dirty="0" err="1">
                <a:solidFill>
                  <a:srgbClr val="002060"/>
                </a:solidFill>
              </a:rPr>
              <a:t>ідея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школи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полягала</a:t>
            </a:r>
            <a:r>
              <a:rPr lang="ru-RU" dirty="0">
                <a:solidFill>
                  <a:schemeClr val="tx1"/>
                </a:solidFill>
              </a:rPr>
              <a:t> в тому,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основі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психіки</a:t>
            </a:r>
            <a:r>
              <a:rPr lang="ru-RU" dirty="0">
                <a:solidFill>
                  <a:srgbClr val="002060"/>
                </a:solidFill>
              </a:rPr>
              <a:t> лежать не </a:t>
            </a:r>
            <a:r>
              <a:rPr lang="ru-RU" dirty="0" err="1">
                <a:solidFill>
                  <a:srgbClr val="002060"/>
                </a:solidFill>
              </a:rPr>
              <a:t>окремі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елементи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свідомості</a:t>
            </a:r>
            <a:r>
              <a:rPr lang="ru-RU" dirty="0">
                <a:solidFill>
                  <a:schemeClr val="tx1"/>
                </a:solidFill>
              </a:rPr>
              <a:t>, але </a:t>
            </a:r>
            <a:r>
              <a:rPr lang="ru-RU" dirty="0" err="1">
                <a:solidFill>
                  <a:schemeClr val="tx1"/>
                </a:solidFill>
              </a:rPr>
              <a:t>цілісні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фігури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гештальти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властивості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не є сумою </a:t>
            </a:r>
            <a:r>
              <a:rPr lang="ru-RU" dirty="0" err="1">
                <a:solidFill>
                  <a:schemeClr val="tx1"/>
                </a:solidFill>
              </a:rPr>
              <a:t>властивостей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Принцип </a:t>
            </a:r>
            <a:r>
              <a:rPr lang="ru-RU" b="1" dirty="0" err="1">
                <a:solidFill>
                  <a:srgbClr val="002060"/>
                </a:solidFill>
              </a:rPr>
              <a:t>гештальтпсихології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холізм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цілісність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Організм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взаємодіючи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середовищем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миттєво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гештальти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цілісні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автоматизовані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Поява</a:t>
            </a:r>
            <a:r>
              <a:rPr lang="ru-RU" dirty="0">
                <a:solidFill>
                  <a:schemeClr val="tx1"/>
                </a:solidFill>
              </a:rPr>
              <a:t> думки </a:t>
            </a:r>
            <a:r>
              <a:rPr lang="ru-RU" dirty="0" err="1">
                <a:solidFill>
                  <a:schemeClr val="tx1"/>
                </a:solidFill>
              </a:rPr>
              <a:t>пов'язане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виникненням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гештальта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кордоні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взаємодії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організму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зовнішнім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середовищем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Свідомість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активне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воно</a:t>
            </a:r>
            <a:r>
              <a:rPr lang="ru-RU" dirty="0">
                <a:solidFill>
                  <a:schemeClr val="tx1"/>
                </a:solidFill>
              </a:rPr>
              <a:t> не просто </a:t>
            </a:r>
            <a:r>
              <a:rPr lang="ru-RU" dirty="0" err="1">
                <a:solidFill>
                  <a:schemeClr val="tx1"/>
                </a:solidFill>
              </a:rPr>
              <a:t>відображає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дзеркало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конструює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узагальнені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схеми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включено </a:t>
            </a:r>
            <a:r>
              <a:rPr lang="ru-RU" dirty="0" err="1">
                <a:solidFill>
                  <a:schemeClr val="tx1"/>
                </a:solidFill>
              </a:rPr>
              <a:t>організм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експеримент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куркою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різнокольоровими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годівницями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463" y="1271000"/>
            <a:ext cx="5747657" cy="38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Сучасні</a:t>
            </a:r>
            <a:r>
              <a:rPr lang="ru-RU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психологічні</a:t>
            </a:r>
            <a:r>
              <a:rPr lang="ru-RU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напрямки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984" y="2456513"/>
            <a:ext cx="38491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Біхевіоризм</a:t>
            </a:r>
            <a:endParaRPr lang="ru-RU" sz="36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0983" y="4922674"/>
            <a:ext cx="47026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err="1"/>
              <a:t>Генетична</a:t>
            </a:r>
            <a:r>
              <a:rPr lang="ru-RU" sz="3600" dirty="0"/>
              <a:t> </a:t>
            </a:r>
            <a:r>
              <a:rPr lang="ru-RU" sz="3600" dirty="0" err="1"/>
              <a:t>психологія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20984" y="3279620"/>
            <a:ext cx="38491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Психоаналіз</a:t>
            </a:r>
            <a:endParaRPr lang="ru-RU" sz="3200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20983" y="5825939"/>
            <a:ext cx="42846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err="1"/>
              <a:t>Гештальтпсихологія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0983" y="4099567"/>
            <a:ext cx="54515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err="1"/>
              <a:t>Гуманістична</a:t>
            </a:r>
            <a:r>
              <a:rPr lang="ru-RU" sz="2400" dirty="0"/>
              <a:t> </a:t>
            </a:r>
            <a:r>
              <a:rPr lang="ru-RU" sz="3600" dirty="0" err="1"/>
              <a:t>психологія</a:t>
            </a:r>
            <a:endParaRPr lang="ru-RU" sz="2800" dirty="0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367246" y="2488465"/>
            <a:ext cx="863890" cy="386853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err="1" smtClean="0"/>
              <a:t>Біхевіоризм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553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396" y="26527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Біхевіоризм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606" y="836024"/>
            <a:ext cx="6091394" cy="48779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515" y="1661029"/>
            <a:ext cx="5088418" cy="5131657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Біхевіори́зм</a:t>
            </a:r>
            <a:r>
              <a:rPr lang="ru-RU" dirty="0"/>
              <a:t> — </a:t>
            </a:r>
            <a:r>
              <a:rPr lang="ru-RU" dirty="0">
                <a:solidFill>
                  <a:schemeClr val="tx1"/>
                </a:solidFill>
              </a:rPr>
              <a:t>один з </a:t>
            </a:r>
            <a:r>
              <a:rPr lang="ru-RU" dirty="0" err="1">
                <a:solidFill>
                  <a:schemeClr val="tx1"/>
                </a:solidFill>
              </a:rPr>
              <a:t>напрямів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зводить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поведінку</a:t>
            </a:r>
            <a:r>
              <a:rPr lang="ru-RU" u="sng" dirty="0">
                <a:solidFill>
                  <a:schemeClr val="tx1"/>
                </a:solidFill>
              </a:rPr>
              <a:t> людей до </a:t>
            </a:r>
            <a:r>
              <a:rPr lang="ru-RU" u="sng" dirty="0" err="1">
                <a:solidFill>
                  <a:schemeClr val="tx1"/>
                </a:solidFill>
              </a:rPr>
              <a:t>механічних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машиноподібних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актів</a:t>
            </a:r>
            <a:r>
              <a:rPr lang="ru-RU" u="sng" dirty="0">
                <a:solidFill>
                  <a:schemeClr val="tx1"/>
                </a:solidFill>
              </a:rPr>
              <a:t> у </a:t>
            </a:r>
            <a:r>
              <a:rPr lang="ru-RU" u="sng" dirty="0" err="1">
                <a:solidFill>
                  <a:schemeClr val="tx1"/>
                </a:solidFill>
              </a:rPr>
              <a:t>відповідь</a:t>
            </a:r>
            <a:r>
              <a:rPr lang="ru-RU" u="sng" dirty="0">
                <a:solidFill>
                  <a:schemeClr val="tx1"/>
                </a:solidFill>
              </a:rPr>
              <a:t> на </a:t>
            </a:r>
            <a:r>
              <a:rPr lang="ru-RU" u="sng" dirty="0" err="1">
                <a:solidFill>
                  <a:schemeClr val="tx1"/>
                </a:solidFill>
              </a:rPr>
              <a:t>зовнішні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подразнення</a:t>
            </a:r>
            <a:r>
              <a:rPr lang="ru-RU" u="sng" dirty="0">
                <a:solidFill>
                  <a:schemeClr val="tx1"/>
                </a:solidFill>
              </a:rPr>
              <a:t>. 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rgbClr val="002060"/>
                </a:solidFill>
              </a:rPr>
              <a:t>Біхевіористи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вважали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предметом </a:t>
            </a:r>
            <a:r>
              <a:rPr lang="ru-RU" dirty="0" err="1">
                <a:solidFill>
                  <a:srgbClr val="002060"/>
                </a:solidFill>
              </a:rPr>
              <a:t>психології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поведінка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виражається</a:t>
            </a:r>
            <a:r>
              <a:rPr lang="ru-RU" dirty="0">
                <a:solidFill>
                  <a:schemeClr val="tx1"/>
                </a:solidFill>
              </a:rPr>
              <a:t> в доступному </a:t>
            </a:r>
            <a:r>
              <a:rPr lang="ru-RU" dirty="0" err="1">
                <a:solidFill>
                  <a:schemeClr val="tx1"/>
                </a:solidFill>
              </a:rPr>
              <a:t>об'єктивному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спостереженні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, а не </a:t>
            </a:r>
            <a:r>
              <a:rPr lang="ru-RU" dirty="0" err="1">
                <a:solidFill>
                  <a:schemeClr val="tx1"/>
                </a:solidFill>
              </a:rPr>
              <a:t>психічні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Біхевіористи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змогли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побудувати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дійсно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своїх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поглядах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поводження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виходили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механістичного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матеріалізму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i="1" dirty="0" smtClean="0">
                <a:solidFill>
                  <a:schemeClr val="tx1"/>
                </a:solidFill>
              </a:rPr>
              <a:t>(</a:t>
            </a:r>
            <a:r>
              <a:rPr lang="ru-RU" i="1" dirty="0" err="1">
                <a:solidFill>
                  <a:schemeClr val="tx1"/>
                </a:solidFill>
              </a:rPr>
              <a:t>Під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реакціями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біхевіористи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розуміють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рухи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людини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чинені</a:t>
            </a:r>
            <a:r>
              <a:rPr lang="ru-RU" i="1" dirty="0">
                <a:solidFill>
                  <a:schemeClr val="tx1"/>
                </a:solidFill>
              </a:rPr>
              <a:t> при </a:t>
            </a:r>
            <a:r>
              <a:rPr lang="ru-RU" i="1" dirty="0" err="1">
                <a:solidFill>
                  <a:schemeClr val="tx1"/>
                </a:solidFill>
              </a:rPr>
              <a:t>виконанні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тієї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або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іншої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дії</a:t>
            </a:r>
            <a:r>
              <a:rPr lang="ru-RU" i="1" dirty="0">
                <a:solidFill>
                  <a:schemeClr val="tx1"/>
                </a:solidFill>
              </a:rPr>
              <a:t>; </a:t>
            </a:r>
            <a:r>
              <a:rPr lang="ru-RU" i="1" dirty="0" err="1">
                <a:solidFill>
                  <a:schemeClr val="tx1"/>
                </a:solidFill>
              </a:rPr>
              <a:t>під</a:t>
            </a:r>
            <a:r>
              <a:rPr lang="ru-RU" i="1" dirty="0">
                <a:solidFill>
                  <a:schemeClr val="tx1"/>
                </a:solidFill>
              </a:rPr>
              <a:t> стимулами — </a:t>
            </a:r>
            <a:r>
              <a:rPr lang="ru-RU" i="1" dirty="0" err="1">
                <a:solidFill>
                  <a:schemeClr val="tx1"/>
                </a:solidFill>
              </a:rPr>
              <a:t>доступні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зовнішньому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спостереженню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подразнення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зовнішнього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світу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викликають</a:t>
            </a:r>
            <a:r>
              <a:rPr lang="ru-RU" i="1" dirty="0">
                <a:solidFill>
                  <a:schemeClr val="tx1"/>
                </a:solidFill>
              </a:rPr>
              <a:t> у </a:t>
            </a:r>
            <a:r>
              <a:rPr lang="ru-RU" i="1" dirty="0" err="1">
                <a:solidFill>
                  <a:schemeClr val="tx1"/>
                </a:solidFill>
              </a:rPr>
              <a:t>людини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чи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інші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реакції</a:t>
            </a:r>
            <a:r>
              <a:rPr lang="ru-RU" i="1" dirty="0" smtClean="0">
                <a:solidFill>
                  <a:schemeClr val="tx1"/>
                </a:solidFill>
              </a:rPr>
              <a:t>.)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Біхевіористи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стверджують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</a:rPr>
              <a:t>безпомилково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домагатися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від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людини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потрібної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поведінки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зовсім</a:t>
            </a:r>
            <a:r>
              <a:rPr lang="ru-RU" b="1" i="1" dirty="0">
                <a:solidFill>
                  <a:srgbClr val="002060"/>
                </a:solidFill>
              </a:rPr>
              <a:t> не </a:t>
            </a:r>
            <a:r>
              <a:rPr lang="ru-RU" b="1" i="1" dirty="0" err="1">
                <a:solidFill>
                  <a:srgbClr val="002060"/>
                </a:solidFill>
              </a:rPr>
              <a:t>звертаючись</a:t>
            </a:r>
            <a:r>
              <a:rPr lang="ru-RU" b="1" i="1" dirty="0">
                <a:solidFill>
                  <a:srgbClr val="002060"/>
                </a:solidFill>
              </a:rPr>
              <a:t> до </a:t>
            </a:r>
            <a:r>
              <a:rPr lang="ru-RU" b="1" i="1" dirty="0" err="1">
                <a:solidFill>
                  <a:srgbClr val="002060"/>
                </a:solidFill>
              </a:rPr>
              <a:t>її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внутрішнього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психічного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переживання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700" dirty="0" err="1" smtClean="0"/>
              <a:t>Психоаналіз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467" y="233923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/>
              <a:t>Психоаналіз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512" y="233923"/>
            <a:ext cx="5307601" cy="648333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8641" y="1703701"/>
            <a:ext cx="5190308" cy="4618722"/>
          </a:xfrm>
          <a:noFill/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Психоаналіз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метод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психіки</a:t>
            </a:r>
            <a:r>
              <a:rPr lang="ru-RU" dirty="0">
                <a:solidFill>
                  <a:schemeClr val="tx1"/>
                </a:solidFill>
              </a:rPr>
              <a:t>, основа й </a:t>
            </a:r>
            <a:r>
              <a:rPr lang="ru-RU" dirty="0" err="1">
                <a:solidFill>
                  <a:schemeClr val="tx1"/>
                </a:solidFill>
              </a:rPr>
              <a:t>джерело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психотерапії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глибинний</a:t>
            </a:r>
            <a:r>
              <a:rPr lang="ru-RU" dirty="0">
                <a:solidFill>
                  <a:schemeClr val="tx1"/>
                </a:solidFill>
              </a:rPr>
              <a:t> метод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людиною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побачити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дослідити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трансформувати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індивідуальну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психіку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суб’єкта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метод </a:t>
            </a:r>
            <a:r>
              <a:rPr lang="ru-RU" dirty="0" err="1">
                <a:solidFill>
                  <a:schemeClr val="tx1"/>
                </a:solidFill>
              </a:rPr>
              <a:t>пізнання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відбуваються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суспільстві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засновником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австрійський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психіатр</a:t>
            </a:r>
            <a:r>
              <a:rPr lang="ru-RU" dirty="0">
                <a:solidFill>
                  <a:schemeClr val="tx1"/>
                </a:solidFill>
              </a:rPr>
              <a:t> і психолог </a:t>
            </a:r>
            <a:r>
              <a:rPr lang="ru-RU" dirty="0" err="1">
                <a:solidFill>
                  <a:srgbClr val="002060"/>
                </a:solidFill>
              </a:rPr>
              <a:t>Зігмунд</a:t>
            </a:r>
            <a:r>
              <a:rPr lang="ru-RU" dirty="0">
                <a:solidFill>
                  <a:srgbClr val="002060"/>
                </a:solidFill>
              </a:rPr>
              <a:t> Фрейд (1856—1939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структурі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особистості</a:t>
            </a:r>
            <a:r>
              <a:rPr lang="ru-RU" dirty="0">
                <a:solidFill>
                  <a:schemeClr val="tx1"/>
                </a:solidFill>
              </a:rPr>
              <a:t> Фрейд </a:t>
            </a:r>
            <a:r>
              <a:rPr lang="ru-RU" dirty="0" err="1">
                <a:solidFill>
                  <a:schemeClr val="tx1"/>
                </a:solidFill>
              </a:rPr>
              <a:t>виділив</a:t>
            </a:r>
            <a:r>
              <a:rPr lang="ru-RU" dirty="0">
                <a:solidFill>
                  <a:schemeClr val="tx1"/>
                </a:solidFill>
              </a:rPr>
              <a:t> три </a:t>
            </a:r>
            <a:r>
              <a:rPr lang="ru-RU" dirty="0" err="1">
                <a:solidFill>
                  <a:schemeClr val="tx1"/>
                </a:solidFill>
              </a:rPr>
              <a:t>компоненти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взаємодіють</a:t>
            </a:r>
            <a:r>
              <a:rPr lang="ru-RU" dirty="0">
                <a:solidFill>
                  <a:schemeClr val="tx1"/>
                </a:solidFill>
              </a:rPr>
              <a:t>, — </a:t>
            </a:r>
            <a:r>
              <a:rPr lang="ru-RU" u="sng" dirty="0" err="1">
                <a:solidFill>
                  <a:srgbClr val="FF0000"/>
                </a:solidFill>
              </a:rPr>
              <a:t>Воно</a:t>
            </a:r>
            <a:r>
              <a:rPr lang="ru-RU" u="sng" dirty="0">
                <a:solidFill>
                  <a:srgbClr val="FF0000"/>
                </a:solidFill>
              </a:rPr>
              <a:t> (</a:t>
            </a:r>
            <a:r>
              <a:rPr lang="ru-RU" u="sng" dirty="0" err="1">
                <a:solidFill>
                  <a:srgbClr val="FF0000"/>
                </a:solidFill>
              </a:rPr>
              <a:t>Ід</a:t>
            </a:r>
            <a:r>
              <a:rPr lang="ru-RU" u="sng" dirty="0">
                <a:solidFill>
                  <a:srgbClr val="FF0000"/>
                </a:solidFill>
              </a:rPr>
              <a:t>), Я (Его) і Над-Я (Супер-Его</a:t>
            </a:r>
            <a:r>
              <a:rPr lang="ru-RU" u="sng" dirty="0" smtClean="0">
                <a:solidFill>
                  <a:srgbClr val="FF0000"/>
                </a:solidFill>
              </a:rPr>
              <a:t>).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Воно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і Я </a:t>
            </a:r>
            <a:r>
              <a:rPr lang="ru-RU" dirty="0" err="1">
                <a:solidFill>
                  <a:schemeClr val="tx1"/>
                </a:solidFill>
              </a:rPr>
              <a:t>локалізовані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несвідомому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Воно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зосередження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природжених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інстинктів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потягів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провідну</a:t>
            </a:r>
            <a:r>
              <a:rPr lang="ru-RU" dirty="0">
                <a:solidFill>
                  <a:schemeClr val="tx1"/>
                </a:solidFill>
              </a:rPr>
              <a:t> роль </a:t>
            </a:r>
            <a:r>
              <a:rPr lang="ru-RU" dirty="0" err="1">
                <a:solidFill>
                  <a:schemeClr val="tx1"/>
                </a:solidFill>
              </a:rPr>
              <a:t>відіграють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інстинкт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інстинкт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самозбереження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танатос</a:t>
            </a:r>
            <a:r>
              <a:rPr lang="ru-RU" dirty="0">
                <a:solidFill>
                  <a:schemeClr val="tx1"/>
                </a:solidFill>
              </a:rPr>
              <a:t> (потяг до </a:t>
            </a:r>
            <a:r>
              <a:rPr lang="ru-RU" dirty="0" err="1">
                <a:solidFill>
                  <a:schemeClr val="tx1"/>
                </a:solidFill>
              </a:rPr>
              <a:t>смерті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руйнування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Воно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джерелом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енергії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рушійною</a:t>
            </a:r>
            <a:r>
              <a:rPr lang="ru-RU" dirty="0">
                <a:solidFill>
                  <a:schemeClr val="tx1"/>
                </a:solidFill>
              </a:rPr>
              <a:t> силою </a:t>
            </a:r>
            <a:r>
              <a:rPr lang="ru-RU" dirty="0" err="1">
                <a:solidFill>
                  <a:schemeClr val="tx1"/>
                </a:solidFill>
              </a:rPr>
              <a:t>людської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поведінки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є </a:t>
            </a:r>
            <a:r>
              <a:rPr lang="ru-RU" dirty="0" err="1">
                <a:solidFill>
                  <a:srgbClr val="FF0000"/>
                </a:solidFill>
              </a:rPr>
              <a:t>свідомістю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, яка в </a:t>
            </a:r>
            <a:r>
              <a:rPr lang="ru-RU" dirty="0" err="1">
                <a:solidFill>
                  <a:schemeClr val="tx1"/>
                </a:solidFill>
              </a:rPr>
              <a:t>інтересах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самозбереження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пригнічує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інстинкти</a:t>
            </a:r>
            <a:r>
              <a:rPr lang="ru-RU" dirty="0">
                <a:solidFill>
                  <a:schemeClr val="tx1"/>
                </a:solidFill>
              </a:rPr>
              <a:t> і потяги </a:t>
            </a:r>
            <a:r>
              <a:rPr lang="ru-RU" dirty="0" err="1">
                <a:solidFill>
                  <a:schemeClr val="tx1"/>
                </a:solidFill>
              </a:rPr>
              <a:t>відповідно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вимог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Над-Я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— </a:t>
            </a:r>
            <a:r>
              <a:rPr lang="ru-RU" dirty="0" err="1">
                <a:solidFill>
                  <a:srgbClr val="FF0000"/>
                </a:solidFill>
              </a:rPr>
              <a:t>носій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моральних</a:t>
            </a:r>
            <a:r>
              <a:rPr lang="ru-RU" dirty="0">
                <a:solidFill>
                  <a:srgbClr val="FF0000"/>
                </a:solidFill>
              </a:rPr>
              <a:t> норм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несвідомо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процесі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проявляється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совість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виконує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функцію</a:t>
            </a:r>
            <a:r>
              <a:rPr lang="ru-RU" dirty="0">
                <a:solidFill>
                  <a:schemeClr val="tx1"/>
                </a:solidFill>
              </a:rPr>
              <a:t> критики.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/>
              <a:t>Гуманістична</a:t>
            </a:r>
            <a:r>
              <a:rPr lang="ru-RU" sz="4400" dirty="0"/>
              <a:t> </a:t>
            </a:r>
            <a:r>
              <a:rPr lang="ru-RU" sz="4400" dirty="0" err="1"/>
              <a:t>психологія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229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" y="233923"/>
            <a:ext cx="4486656" cy="1141497"/>
          </a:xfrm>
        </p:spPr>
        <p:txBody>
          <a:bodyPr/>
          <a:lstStyle/>
          <a:p>
            <a:r>
              <a:rPr lang="ru-RU" dirty="0" err="1"/>
              <a:t>Гуманістична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2917" y="1010195"/>
            <a:ext cx="5747645" cy="431303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5542" y="1642741"/>
            <a:ext cx="5294811" cy="511511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Гуманісти́чна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психоло́гія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один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напрямків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орієнтованих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вивчення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смислових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структур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гуманістичній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як </a:t>
            </a:r>
            <a:r>
              <a:rPr lang="ru-RU" b="1" dirty="0" err="1">
                <a:solidFill>
                  <a:srgbClr val="002060"/>
                </a:solidFill>
              </a:rPr>
              <a:t>основні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предмети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виступають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i="1" dirty="0" err="1">
                <a:solidFill>
                  <a:srgbClr val="002060"/>
                </a:solidFill>
              </a:rPr>
              <a:t>вищі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цінності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самоактуалізація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особистості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творчість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любов</a:t>
            </a:r>
            <a:r>
              <a:rPr lang="ru-RU" i="1" dirty="0">
                <a:solidFill>
                  <a:srgbClr val="002060"/>
                </a:solidFill>
              </a:rPr>
              <a:t>, свобода, </a:t>
            </a:r>
            <a:r>
              <a:rPr lang="ru-RU" i="1" dirty="0" err="1">
                <a:solidFill>
                  <a:srgbClr val="002060"/>
                </a:solidFill>
              </a:rPr>
              <a:t>відповідальність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автономія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психічне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здоров'я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міжособистісні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стосунки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Лікувальними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факторами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гуманістичного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психолога і психотерапевта є, перш за все, </a:t>
            </a:r>
            <a:r>
              <a:rPr lang="ru-RU" i="1" dirty="0" err="1">
                <a:solidFill>
                  <a:srgbClr val="002060"/>
                </a:solidFill>
              </a:rPr>
              <a:t>безумовне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прийняття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клієнта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підтримка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емпатія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увага</a:t>
            </a:r>
            <a:r>
              <a:rPr lang="ru-RU" i="1" dirty="0">
                <a:solidFill>
                  <a:srgbClr val="002060"/>
                </a:solidFill>
              </a:rPr>
              <a:t> до </a:t>
            </a:r>
            <a:r>
              <a:rPr lang="ru-RU" i="1" dirty="0" err="1">
                <a:solidFill>
                  <a:srgbClr val="002060"/>
                </a:solidFill>
              </a:rPr>
              <a:t>внутрішніх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переживань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стимулювання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здійснення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вибору</a:t>
            </a:r>
            <a:r>
              <a:rPr lang="ru-RU" i="1" dirty="0">
                <a:solidFill>
                  <a:srgbClr val="002060"/>
                </a:solidFill>
              </a:rPr>
              <a:t> і </a:t>
            </a:r>
            <a:r>
              <a:rPr lang="ru-RU" i="1" dirty="0" err="1">
                <a:solidFill>
                  <a:srgbClr val="002060"/>
                </a:solidFill>
              </a:rPr>
              <a:t>прийняття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рішень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справжність</a:t>
            </a:r>
            <a:r>
              <a:rPr lang="ru-RU" i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Однак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видимій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простоті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гуманістична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психотерапія</a:t>
            </a:r>
            <a:r>
              <a:rPr lang="ru-RU" dirty="0">
                <a:solidFill>
                  <a:srgbClr val="C00000"/>
                </a:solidFill>
              </a:rPr>
              <a:t> заснована на </a:t>
            </a:r>
            <a:r>
              <a:rPr lang="ru-RU" dirty="0" err="1">
                <a:solidFill>
                  <a:srgbClr val="C00000"/>
                </a:solidFill>
              </a:rPr>
              <a:t>серйозній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феноменологічній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філософській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базі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надзвичайно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широкий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набір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терапевтичних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методів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базових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переконань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гуманістично-орієнтованих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фахівців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полягає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тому,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кожна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людина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містить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собі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потенціал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одужання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наявності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певних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умов,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самостійно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мірою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реалізувати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потенціал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Тому </a:t>
            </a:r>
            <a:r>
              <a:rPr lang="ru-RU" dirty="0">
                <a:solidFill>
                  <a:srgbClr val="FF0000"/>
                </a:solidFill>
              </a:rPr>
              <a:t>робота </a:t>
            </a:r>
            <a:r>
              <a:rPr lang="ru-RU" dirty="0" err="1">
                <a:solidFill>
                  <a:srgbClr val="FF0000"/>
                </a:solidFill>
              </a:rPr>
              <a:t>гуманістичного</a:t>
            </a:r>
            <a:r>
              <a:rPr lang="ru-RU" dirty="0">
                <a:solidFill>
                  <a:srgbClr val="FF0000"/>
                </a:solidFill>
              </a:rPr>
              <a:t> психолога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спрямована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насамперед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на </a:t>
            </a:r>
            <a:r>
              <a:rPr lang="ru-RU" dirty="0" err="1">
                <a:solidFill>
                  <a:srgbClr val="FF0000"/>
                </a:solidFill>
              </a:rPr>
              <a:t>створення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сприятливих</a:t>
            </a:r>
            <a:r>
              <a:rPr lang="ru-RU" dirty="0">
                <a:solidFill>
                  <a:srgbClr val="FF0000"/>
                </a:solidFill>
              </a:rPr>
              <a:t> умов для </a:t>
            </a:r>
            <a:r>
              <a:rPr lang="ru-RU" dirty="0" err="1">
                <a:solidFill>
                  <a:srgbClr val="FF0000"/>
                </a:solidFill>
              </a:rPr>
              <a:t>реінтеграції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особистості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процесі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терапевтичних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зустрічей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4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/>
              <a:t>Генетична</a:t>
            </a:r>
            <a:r>
              <a:rPr lang="ru-RU" sz="4800" dirty="0"/>
              <a:t> </a:t>
            </a:r>
            <a:r>
              <a:rPr lang="ru-RU" sz="4800" dirty="0" err="1"/>
              <a:t>психологія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154</TotalTime>
  <Words>773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Gill Sans MT</vt:lpstr>
      <vt:lpstr>Parcel</vt:lpstr>
      <vt:lpstr>Сучасні психологічні напрямки </vt:lpstr>
      <vt:lpstr>Сучасні психологічні напрямки </vt:lpstr>
      <vt:lpstr> Біхевіоризм </vt:lpstr>
      <vt:lpstr> Біхевіоризм </vt:lpstr>
      <vt:lpstr> Психоаналіз </vt:lpstr>
      <vt:lpstr> Психоаналіз </vt:lpstr>
      <vt:lpstr>Гуманістична психологія</vt:lpstr>
      <vt:lpstr>Гуманістична психологія</vt:lpstr>
      <vt:lpstr>Генетична психологія</vt:lpstr>
      <vt:lpstr>Генетична психологія</vt:lpstr>
      <vt:lpstr>Гештальтпсихологія</vt:lpstr>
      <vt:lpstr>Гештальтпсихологія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психологічні напрямки</dc:title>
  <dc:creator>user</dc:creator>
  <cp:lastModifiedBy>User</cp:lastModifiedBy>
  <cp:revision>10</cp:revision>
  <dcterms:created xsi:type="dcterms:W3CDTF">2020-03-20T08:52:55Z</dcterms:created>
  <dcterms:modified xsi:type="dcterms:W3CDTF">2023-12-01T14:19:30Z</dcterms:modified>
</cp:coreProperties>
</file>