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67" r:id="rId4"/>
    <p:sldId id="256" r:id="rId5"/>
    <p:sldId id="269" r:id="rId6"/>
    <p:sldId id="270" r:id="rId7"/>
    <p:sldId id="271" r:id="rId8"/>
    <p:sldId id="272" r:id="rId9"/>
    <p:sldId id="273" r:id="rId10"/>
    <p:sldId id="274" r:id="rId11"/>
    <p:sldId id="268" r:id="rId12"/>
    <p:sldId id="257" r:id="rId13"/>
    <p:sldId id="258" r:id="rId14"/>
    <p:sldId id="259" r:id="rId15"/>
    <p:sldId id="260" r:id="rId16"/>
    <p:sldId id="261" r:id="rId17"/>
    <p:sldId id="262" r:id="rId18"/>
    <p:sldId id="263" r:id="rId19"/>
    <p:sldId id="26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35808" y="2479655"/>
            <a:ext cx="6498336" cy="923330"/>
          </a:xfrm>
          <a:prstGeom prst="rect">
            <a:avLst/>
          </a:prstGeom>
        </p:spPr>
        <p:txBody>
          <a:bodyPr wrap="square">
            <a:spAutoFit/>
          </a:bodyPr>
          <a:lstStyle/>
          <a:p>
            <a:r>
              <a:rPr lang="uk-UA" i="1" dirty="0" smtClean="0"/>
              <a:t>у перекладі з латинської юрисдикція означає «суд, судочинство», тобто розгляд і вирішення правових питань судом</a:t>
            </a:r>
            <a:endParaRPr lang="uk-UA" i="1" dirty="0"/>
          </a:p>
        </p:txBody>
      </p:sp>
      <p:sp>
        <p:nvSpPr>
          <p:cNvPr id="5" name="Прямоугольник 4"/>
          <p:cNvSpPr/>
          <p:nvPr/>
        </p:nvSpPr>
        <p:spPr>
          <a:xfrm>
            <a:off x="487680" y="597408"/>
            <a:ext cx="8973312" cy="1815882"/>
          </a:xfrm>
          <a:prstGeom prst="rect">
            <a:avLst/>
          </a:prstGeom>
        </p:spPr>
        <p:txBody>
          <a:bodyPr wrap="square">
            <a:spAutoFit/>
          </a:bodyPr>
          <a:lstStyle/>
          <a:p>
            <a:pPr algn="just"/>
            <a:r>
              <a:rPr lang="uk-UA" sz="2800" b="1" dirty="0" smtClean="0"/>
              <a:t>ЮРИСДИКЦІЯ – </a:t>
            </a:r>
            <a:r>
              <a:rPr lang="uk-UA" sz="2800" i="1" dirty="0" smtClean="0"/>
              <a:t>це предметна компетенція судового або іншого юрисдикційного органу, що наділяється повноваженнями з вирішення юридичних справ. </a:t>
            </a:r>
            <a:endParaRPr lang="uk-UA" sz="2800" dirty="0"/>
          </a:p>
        </p:txBody>
      </p:sp>
      <p:sp>
        <p:nvSpPr>
          <p:cNvPr id="6" name="Прямоугольник 5"/>
          <p:cNvSpPr/>
          <p:nvPr/>
        </p:nvSpPr>
        <p:spPr>
          <a:xfrm>
            <a:off x="633984" y="3864864"/>
            <a:ext cx="8375904" cy="1938992"/>
          </a:xfrm>
          <a:prstGeom prst="rect">
            <a:avLst/>
          </a:prstGeom>
        </p:spPr>
        <p:txBody>
          <a:bodyPr wrap="square">
            <a:spAutoFit/>
          </a:bodyPr>
          <a:lstStyle/>
          <a:p>
            <a:pPr algn="just"/>
            <a:r>
              <a:rPr lang="uk-UA" sz="2000" b="1" dirty="0" smtClean="0"/>
              <a:t>Відповідно до ст. 55 Конституції України кожен має право звертатися за захистом своїх прав до Уповноваженого ВР України з прав людини, а після використання всіх національних засобів правового захисту – до відповідних міжнародних судових установ чи до відповідних органів міжнародних організацій, членом або учасником яких є Україна. </a:t>
            </a:r>
            <a:endParaRPr lang="uk-UA"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698314" cy="536448"/>
          </a:xfrm>
        </p:spPr>
        <p:txBody>
          <a:bodyPr>
            <a:normAutofit/>
          </a:bodyPr>
          <a:lstStyle/>
          <a:p>
            <a:r>
              <a:rPr lang="ru-RU" sz="2000" b="1" dirty="0" err="1" smtClean="0"/>
              <a:t>Справи</a:t>
            </a:r>
            <a:r>
              <a:rPr lang="ru-RU" sz="2000" b="1" dirty="0" smtClean="0"/>
              <a:t>, </a:t>
            </a:r>
            <a:r>
              <a:rPr lang="ru-RU" sz="2000" b="1" dirty="0" err="1" smtClean="0"/>
              <a:t>що</a:t>
            </a:r>
            <a:r>
              <a:rPr lang="ru-RU" sz="2000" b="1" dirty="0" smtClean="0"/>
              <a:t> </a:t>
            </a:r>
            <a:r>
              <a:rPr lang="ru-RU" sz="2000" b="1" dirty="0" err="1" smtClean="0"/>
              <a:t>виникають</a:t>
            </a:r>
            <a:r>
              <a:rPr lang="ru-RU" sz="2000" b="1" dirty="0" smtClean="0"/>
              <a:t> </a:t>
            </a:r>
            <a:r>
              <a:rPr lang="ru-RU" sz="2000" b="1" dirty="0" err="1" smtClean="0"/>
              <a:t>із</a:t>
            </a:r>
            <a:r>
              <a:rPr lang="ru-RU" sz="2000" b="1" dirty="0" smtClean="0"/>
              <a:t> </a:t>
            </a:r>
            <a:r>
              <a:rPr lang="ru-RU" sz="2000" b="1" dirty="0" err="1" smtClean="0"/>
              <a:t>трудових</a:t>
            </a:r>
            <a:r>
              <a:rPr lang="ru-RU" sz="2000" b="1" dirty="0" smtClean="0"/>
              <a:t> </a:t>
            </a:r>
            <a:r>
              <a:rPr lang="ru-RU" sz="2000" b="1" dirty="0" err="1" smtClean="0"/>
              <a:t>правовідносин</a:t>
            </a:r>
            <a:endParaRPr lang="ru-RU" sz="2000" dirty="0"/>
          </a:p>
        </p:txBody>
      </p:sp>
      <p:sp>
        <p:nvSpPr>
          <p:cNvPr id="3" name="Содержимое 2"/>
          <p:cNvSpPr>
            <a:spLocks noGrp="1"/>
          </p:cNvSpPr>
          <p:nvPr>
            <p:ph idx="1"/>
          </p:nvPr>
        </p:nvSpPr>
        <p:spPr>
          <a:xfrm>
            <a:off x="677334" y="1121664"/>
            <a:ext cx="8820234" cy="5352287"/>
          </a:xfrm>
        </p:spPr>
        <p:txBody>
          <a:bodyPr>
            <a:normAutofit fontScale="92500"/>
          </a:bodyPr>
          <a:lstStyle/>
          <a:p>
            <a:r>
              <a:rPr lang="uk-UA" dirty="0" smtClean="0"/>
              <a:t>працівників про поновлення на роботі; </a:t>
            </a:r>
          </a:p>
          <a:p>
            <a:r>
              <a:rPr lang="uk-UA" dirty="0" smtClean="0"/>
              <a:t>власника або уповноваженого ним органу про відшкодування працівниками матеріальної шкоди, заподіяної підприємству, установі, організації; </a:t>
            </a:r>
          </a:p>
          <a:p>
            <a:r>
              <a:rPr lang="uk-UA" dirty="0" smtClean="0"/>
              <a:t>працівників у питанні застосування законодавства про працю;</a:t>
            </a:r>
          </a:p>
          <a:p>
            <a:pPr>
              <a:buNone/>
            </a:pPr>
            <a:r>
              <a:rPr lang="uk-UA" dirty="0" smtClean="0"/>
              <a:t>      Суди також розглядають спори про відмову у прийнятті на роботу: </a:t>
            </a:r>
          </a:p>
          <a:p>
            <a:r>
              <a:rPr lang="uk-UA" dirty="0" smtClean="0"/>
              <a:t>працівників, запрошених на роботу в порядку переведення з іншого підприємства, установи, організації; </a:t>
            </a:r>
          </a:p>
          <a:p>
            <a:r>
              <a:rPr lang="uk-UA" dirty="0" smtClean="0"/>
              <a:t>молодих спеціалістів, які закінчили вищий навчальний заклад і в установленому порядку направлені на роботу на підприємство, в установу, організацію; </a:t>
            </a:r>
          </a:p>
          <a:p>
            <a:r>
              <a:rPr lang="uk-UA" dirty="0" smtClean="0"/>
              <a:t>вагітних жінок, </a:t>
            </a:r>
            <a:r>
              <a:rPr lang="uk-UA" dirty="0" err="1" smtClean="0"/>
              <a:t>жінок</a:t>
            </a:r>
            <a:r>
              <a:rPr lang="uk-UA" dirty="0" smtClean="0"/>
              <a:t>, які мають дітей віком до трьох років або дитину-інваліда, а одиноких матерів – за наявності дитини віком до чотирнадцяти років; </a:t>
            </a:r>
          </a:p>
          <a:p>
            <a:r>
              <a:rPr lang="uk-UA" dirty="0" smtClean="0"/>
              <a:t>виборних працівників після закінчення строку повноважень; </a:t>
            </a:r>
          </a:p>
          <a:p>
            <a:r>
              <a:rPr lang="uk-UA" dirty="0" smtClean="0"/>
              <a:t>працівників, яким надано право поворотного прийняття на роботу; </a:t>
            </a:r>
          </a:p>
          <a:p>
            <a:r>
              <a:rPr lang="uk-UA" dirty="0" smtClean="0"/>
              <a:t>інших осіб, з якими власник або уповноважений ним орган відповідно до чинного законодавства зобов’язаний укласти трудовий договір (ст. 232 </a:t>
            </a:r>
            <a:r>
              <a:rPr lang="uk-UA" dirty="0" err="1" smtClean="0"/>
              <a:t>КЗпП</a:t>
            </a:r>
            <a:r>
              <a:rPr lang="uk-UA" dirty="0" smtClean="0"/>
              <a:t>).</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064" y="463296"/>
            <a:ext cx="8644128" cy="865632"/>
          </a:xfrm>
        </p:spPr>
        <p:txBody>
          <a:bodyPr>
            <a:noAutofit/>
          </a:bodyPr>
          <a:lstStyle/>
          <a:p>
            <a:r>
              <a:rPr lang="ru-RU" sz="2000" dirty="0" err="1" smtClean="0"/>
              <a:t>Відповідно</a:t>
            </a:r>
            <a:r>
              <a:rPr lang="ru-RU" sz="2000" dirty="0" smtClean="0"/>
              <a:t> до ст.ст. 150, 151 </a:t>
            </a:r>
            <a:r>
              <a:rPr lang="ru-RU" sz="2000" dirty="0" err="1" smtClean="0"/>
              <a:t>Конституції</a:t>
            </a:r>
            <a:r>
              <a:rPr lang="ru-RU" sz="2000" dirty="0" smtClean="0"/>
              <a:t> </a:t>
            </a:r>
            <a:r>
              <a:rPr lang="ru-RU" sz="2000" dirty="0" err="1" smtClean="0"/>
              <a:t>України</a:t>
            </a:r>
            <a:r>
              <a:rPr lang="ru-RU" sz="2000" dirty="0" smtClean="0"/>
              <a:t> та ст. 13 ЗУ «Про </a:t>
            </a:r>
            <a:r>
              <a:rPr lang="ru-RU" sz="2000" dirty="0" err="1" smtClean="0"/>
              <a:t>Конституційний</a:t>
            </a:r>
            <a:r>
              <a:rPr lang="ru-RU" sz="2000" dirty="0" smtClean="0"/>
              <a:t> Суд» </a:t>
            </a:r>
            <a:r>
              <a:rPr lang="ru-RU" sz="2000" b="1" dirty="0" err="1" smtClean="0"/>
              <a:t>Конституційний</a:t>
            </a:r>
            <a:r>
              <a:rPr lang="ru-RU" sz="2000" b="1" dirty="0" smtClean="0"/>
              <a:t> Суд </a:t>
            </a:r>
            <a:r>
              <a:rPr lang="ru-RU" sz="2000" b="1" dirty="0" err="1" smtClean="0"/>
              <a:t>України</a:t>
            </a:r>
            <a:r>
              <a:rPr lang="ru-RU" sz="2000" b="1" dirty="0" smtClean="0"/>
              <a:t> </a:t>
            </a:r>
            <a:r>
              <a:rPr lang="ru-RU" sz="2000" b="1" dirty="0" err="1" smtClean="0"/>
              <a:t>розглядає</a:t>
            </a:r>
            <a:r>
              <a:rPr lang="ru-RU" sz="2000" b="1" dirty="0" smtClean="0"/>
              <a:t> </a:t>
            </a:r>
            <a:r>
              <a:rPr lang="ru-RU" sz="2000" b="1" dirty="0" err="1" smtClean="0"/>
              <a:t>справи</a:t>
            </a:r>
            <a:r>
              <a:rPr lang="ru-RU" sz="2000" b="1" dirty="0" smtClean="0"/>
              <a:t> </a:t>
            </a:r>
            <a:r>
              <a:rPr lang="ru-RU" sz="2000" b="1" dirty="0" err="1" smtClean="0"/>
              <a:t>щодо</a:t>
            </a:r>
            <a:r>
              <a:rPr lang="ru-RU" sz="2000" b="1" dirty="0" smtClean="0"/>
              <a:t>:</a:t>
            </a:r>
            <a:endParaRPr lang="ru-RU" sz="2000" dirty="0"/>
          </a:p>
        </p:txBody>
      </p:sp>
      <p:sp>
        <p:nvSpPr>
          <p:cNvPr id="3" name="Содержимое 2"/>
          <p:cNvSpPr>
            <a:spLocks noGrp="1"/>
          </p:cNvSpPr>
          <p:nvPr>
            <p:ph idx="1"/>
          </p:nvPr>
        </p:nvSpPr>
        <p:spPr>
          <a:xfrm>
            <a:off x="689526" y="1572768"/>
            <a:ext cx="8576394" cy="5120639"/>
          </a:xfrm>
        </p:spPr>
        <p:txBody>
          <a:bodyPr>
            <a:normAutofit/>
          </a:bodyPr>
          <a:lstStyle/>
          <a:p>
            <a:r>
              <a:rPr lang="uk-UA" sz="2000" dirty="0" smtClean="0"/>
              <a:t>конституційності законів та інших правових актів ВР України, актів Президента України, актів КМУ, правових актів ВР АРК; </a:t>
            </a:r>
          </a:p>
          <a:p>
            <a:r>
              <a:rPr lang="uk-UA" sz="2000" dirty="0" smtClean="0"/>
              <a:t>відповідності Конституції України чинних міжнародних договорів України або тих міжнародних договорів, що вносяться до ВР України для надання згоди на їх обов’язковість; </a:t>
            </a:r>
          </a:p>
          <a:p>
            <a:r>
              <a:rPr lang="uk-UA" sz="2000" dirty="0" smtClean="0"/>
              <a:t>додержання конституційної процедури розслідування і розгляду справи про усунення Президента України з поста в порядку імпічменту в межах, визначених ст.ст. 111 та 151 Конституції України; </a:t>
            </a:r>
          </a:p>
          <a:p>
            <a:r>
              <a:rPr lang="uk-UA" sz="2000" dirty="0" smtClean="0"/>
              <a:t>офіційного тлумачення Конституції та законів України; </a:t>
            </a:r>
          </a:p>
          <a:p>
            <a:r>
              <a:rPr lang="uk-UA" sz="2000" dirty="0" smtClean="0"/>
              <a:t>відповідності проекту закону про внесення змін до Конституції України вимогам ст.ст. 157 і 158 Конституції України; </a:t>
            </a:r>
          </a:p>
          <a:p>
            <a:r>
              <a:rPr lang="uk-UA" sz="2000" dirty="0" smtClean="0"/>
              <a:t>порушення ВР АРК Конституції України або законів України.</a:t>
            </a:r>
            <a:endParaRPr lang="uk-UA"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182" y="438912"/>
            <a:ext cx="8478858" cy="926592"/>
          </a:xfrm>
        </p:spPr>
        <p:txBody>
          <a:bodyPr>
            <a:normAutofit/>
          </a:bodyPr>
          <a:lstStyle/>
          <a:p>
            <a:pPr algn="just"/>
            <a:r>
              <a:rPr lang="uk-UA" sz="1800" dirty="0" smtClean="0"/>
              <a:t>Відповідно до статті 19 Кодексу адміністративного судочинства</a:t>
            </a:r>
            <a:br>
              <a:rPr lang="uk-UA" sz="1800" dirty="0" smtClean="0"/>
            </a:br>
            <a:r>
              <a:rPr lang="uk-UA" sz="1800" dirty="0" smtClean="0"/>
              <a:t>України </a:t>
            </a:r>
            <a:r>
              <a:rPr lang="uk-UA" sz="1800" b="1" i="1" dirty="0" smtClean="0"/>
              <a:t>юрисдикція адміністративних судів поширюється на справи у</a:t>
            </a:r>
            <a:br>
              <a:rPr lang="uk-UA" sz="1800" b="1" i="1" dirty="0" smtClean="0"/>
            </a:br>
            <a:r>
              <a:rPr lang="uk-UA" sz="1800" dirty="0" smtClean="0"/>
              <a:t>публічно-правових спорах, зокрема:</a:t>
            </a:r>
            <a:endParaRPr lang="uk-UA" sz="1800" dirty="0"/>
          </a:p>
        </p:txBody>
      </p:sp>
      <p:sp>
        <p:nvSpPr>
          <p:cNvPr id="3" name="Содержимое 2"/>
          <p:cNvSpPr>
            <a:spLocks noGrp="1"/>
          </p:cNvSpPr>
          <p:nvPr>
            <p:ph idx="1"/>
          </p:nvPr>
        </p:nvSpPr>
        <p:spPr>
          <a:xfrm>
            <a:off x="274998" y="1499616"/>
            <a:ext cx="8515434" cy="4840224"/>
          </a:xfrm>
        </p:spPr>
        <p:txBody>
          <a:bodyPr>
            <a:noAutofit/>
          </a:bodyPr>
          <a:lstStyle/>
          <a:p>
            <a:pPr algn="just"/>
            <a:r>
              <a:rPr lang="uk-UA" sz="1400" dirty="0" smtClean="0"/>
              <a:t>спорах фізичних чи юридичних осіб із суб’єктом владних повноважень щодо оскарження його рішень (нормативно-правових актів чи індивідуальних актів), дій чи бездіяльності, крім випадків, коли для розгляду таких спорів законом встановлено інший порядок судового провадження;</a:t>
            </a:r>
          </a:p>
          <a:p>
            <a:pPr algn="just"/>
            <a:r>
              <a:rPr lang="uk-UA" sz="1400" dirty="0" smtClean="0"/>
              <a:t>спорах з приводу прийняття громадян на публічну службу, її проходження, звільнення з публічної служби;</a:t>
            </a:r>
          </a:p>
          <a:p>
            <a:pPr algn="just"/>
            <a:r>
              <a:rPr lang="uk-UA" sz="1400" dirty="0" smtClean="0"/>
              <a:t>спорах між суб’єктами владних повноважень з приводу реалізації їхньої компетенції у сфері управління, у тому числі делегованих повноважень;</a:t>
            </a:r>
          </a:p>
          <a:p>
            <a:pPr algn="just"/>
            <a:r>
              <a:rPr lang="uk-UA" sz="1400" dirty="0" smtClean="0"/>
              <a:t>спорах, що виникають з приводу укладання, виконання, припинення, скасування чи визнання не чинними адміністративних договорів;</a:t>
            </a:r>
          </a:p>
          <a:p>
            <a:pPr algn="just"/>
            <a:r>
              <a:rPr lang="uk-UA" sz="1400" dirty="0" smtClean="0"/>
              <a:t>за зверненням суб’єкта владних повноважень у випадках, коли право звернення до суду для вирішення публічно-правового спору надано такому суб’єкту законом;</a:t>
            </a:r>
          </a:p>
          <a:p>
            <a:pPr algn="just"/>
            <a:r>
              <a:rPr lang="uk-UA" sz="1400" dirty="0" smtClean="0"/>
              <a:t>спорах щодо правовідносин, пов’язаних з виборчим процесом чи процесом референдуму;</a:t>
            </a:r>
          </a:p>
          <a:p>
            <a:pPr algn="just"/>
            <a:r>
              <a:rPr lang="uk-UA" sz="1400" dirty="0" smtClean="0"/>
              <a:t>спорах фізичних чи юридичних осіб із розпорядником публічної інформації щодо оскарження його рішень, дій чи бездіяльності у частині доступу до публічної інформації;</a:t>
            </a:r>
          </a:p>
          <a:p>
            <a:r>
              <a:rPr lang="uk-UA" sz="1400" dirty="0" smtClean="0"/>
              <a:t>спорах щодо вилучення або примусового відчуження майна для суспільних потреб чи з мотивів суспільної необхідності</a:t>
            </a:r>
            <a:r>
              <a:rPr lang="ru-RU" sz="1400" dirty="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60704"/>
          </a:xfrm>
        </p:spPr>
        <p:txBody>
          <a:bodyPr>
            <a:normAutofit/>
          </a:bodyPr>
          <a:lstStyle/>
          <a:p>
            <a:pPr algn="just"/>
            <a:r>
              <a:rPr lang="uk-UA" sz="1800" dirty="0" smtClean="0"/>
              <a:t>Відповідно до статті 19 Кодексу адміністративного судочинства</a:t>
            </a:r>
            <a:br>
              <a:rPr lang="uk-UA" sz="1800" dirty="0" smtClean="0"/>
            </a:br>
            <a:r>
              <a:rPr lang="uk-UA" sz="1800" dirty="0" smtClean="0"/>
              <a:t>України </a:t>
            </a:r>
            <a:r>
              <a:rPr lang="uk-UA" sz="1800" b="1" i="1" dirty="0" smtClean="0"/>
              <a:t>юрисдикція адміністративних судів поширюється на справи у</a:t>
            </a:r>
            <a:br>
              <a:rPr lang="uk-UA" sz="1800" b="1" i="1" dirty="0" smtClean="0"/>
            </a:br>
            <a:r>
              <a:rPr lang="uk-UA" sz="1800" dirty="0" smtClean="0"/>
              <a:t>публічно-правових спорах, зокрема:</a:t>
            </a:r>
            <a:endParaRPr lang="uk-UA" sz="1800" dirty="0"/>
          </a:p>
        </p:txBody>
      </p:sp>
      <p:sp>
        <p:nvSpPr>
          <p:cNvPr id="3" name="Содержимое 2"/>
          <p:cNvSpPr>
            <a:spLocks noGrp="1"/>
          </p:cNvSpPr>
          <p:nvPr>
            <p:ph idx="1"/>
          </p:nvPr>
        </p:nvSpPr>
        <p:spPr>
          <a:xfrm>
            <a:off x="689526" y="1609344"/>
            <a:ext cx="8596668" cy="4651475"/>
          </a:xfrm>
        </p:spPr>
        <p:txBody>
          <a:bodyPr>
            <a:normAutofit fontScale="92500"/>
          </a:bodyPr>
          <a:lstStyle/>
          <a:p>
            <a:r>
              <a:rPr lang="uk-UA" dirty="0" smtClean="0"/>
              <a:t>спорах щодо оскарження рішень атестаційних, конкурсних, </a:t>
            </a:r>
            <a:r>
              <a:rPr lang="uk-UA" dirty="0" err="1" smtClean="0"/>
              <a:t>медикосоціальних</a:t>
            </a:r>
            <a:r>
              <a:rPr lang="uk-UA" dirty="0" smtClean="0"/>
              <a:t> експертних комісій та інших подібних органів, рішення яких є обов’язковими для органів державної влади, органів місцевого самоврядування, інших осіб;</a:t>
            </a:r>
          </a:p>
          <a:p>
            <a:r>
              <a:rPr lang="uk-UA" dirty="0" smtClean="0"/>
              <a:t>спорах щодо формування складу державних органів, </a:t>
            </a:r>
            <a:r>
              <a:rPr lang="uk-UA" dirty="0" err="1" smtClean="0"/>
              <a:t>органів</a:t>
            </a:r>
            <a:r>
              <a:rPr lang="uk-UA" dirty="0" smtClean="0"/>
              <a:t> місцевого самоврядування, обрання, призначення, звільнення їх посадових осіб;</a:t>
            </a:r>
          </a:p>
          <a:p>
            <a:r>
              <a:rPr lang="uk-UA" dirty="0" smtClean="0"/>
              <a:t>спорах фізичних чи юридичних осіб щодо оскарження рішень, дій або бездіяльності замовника у правовідносинах, що виникли на підставі Закону України «Про особливості здійснення закупівель товарів, робіт і послуг для гарантованого забезпечення потреб оборони», за винятком спорів, пов’язаних із укладенням договору з переможцем переговорної процедури закупівлі, а також зміною, розірванням і виконанням договорів про закупівлю;</a:t>
            </a:r>
          </a:p>
          <a:p>
            <a:r>
              <a:rPr lang="uk-UA" dirty="0" smtClean="0"/>
              <a:t>спорах щодо оскарження рішень, дій чи бездіяльності органів охорони державного кордону у справах про правопорушення, передбачені Законом України «Про відповідальність перевізників під час здійснення міжнародних пасажирських перевезень».</a:t>
            </a:r>
            <a:endParaRPr lang="uk-UA" dirty="0" smtClean="0">
              <a:latin typeface="Arial" pitchFamily="34" charset="0"/>
              <a:cs typeface="Arial" pitchFamily="34"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3568"/>
            <a:ext cx="8710506" cy="999744"/>
          </a:xfrm>
        </p:spPr>
        <p:txBody>
          <a:bodyPr>
            <a:noAutofit/>
          </a:bodyPr>
          <a:lstStyle/>
          <a:p>
            <a:r>
              <a:rPr lang="uk-UA" sz="2800" i="1" dirty="0" smtClean="0"/>
              <a:t>Юрисдикція адміністративних судів не поширюється на справи:</a:t>
            </a:r>
            <a:endParaRPr lang="uk-UA" sz="2800" dirty="0"/>
          </a:p>
        </p:txBody>
      </p:sp>
      <p:sp>
        <p:nvSpPr>
          <p:cNvPr id="3" name="Содержимое 2"/>
          <p:cNvSpPr>
            <a:spLocks noGrp="1"/>
          </p:cNvSpPr>
          <p:nvPr>
            <p:ph idx="1"/>
          </p:nvPr>
        </p:nvSpPr>
        <p:spPr>
          <a:xfrm>
            <a:off x="677334" y="1353312"/>
            <a:ext cx="8596668" cy="4688051"/>
          </a:xfrm>
        </p:spPr>
        <p:txBody>
          <a:bodyPr>
            <a:normAutofit/>
          </a:bodyPr>
          <a:lstStyle/>
          <a:p>
            <a:r>
              <a:rPr lang="ru-RU" sz="2400" dirty="0" err="1" smtClean="0"/>
              <a:t>що</a:t>
            </a:r>
            <a:r>
              <a:rPr lang="ru-RU" sz="2400" dirty="0" smtClean="0"/>
              <a:t> </a:t>
            </a:r>
            <a:r>
              <a:rPr lang="ru-RU" sz="2400" dirty="0" err="1" smtClean="0"/>
              <a:t>віднесені</a:t>
            </a:r>
            <a:r>
              <a:rPr lang="ru-RU" sz="2400" dirty="0" smtClean="0"/>
              <a:t> до </a:t>
            </a:r>
            <a:r>
              <a:rPr lang="ru-RU" sz="2400" dirty="0" err="1" smtClean="0"/>
              <a:t>юрисдикції</a:t>
            </a:r>
            <a:r>
              <a:rPr lang="ru-RU" sz="2400" dirty="0" smtClean="0"/>
              <a:t> </a:t>
            </a:r>
            <a:r>
              <a:rPr lang="ru-RU" sz="2400" dirty="0" err="1" smtClean="0"/>
              <a:t>Конституційного</a:t>
            </a:r>
            <a:r>
              <a:rPr lang="ru-RU" sz="2400" dirty="0" smtClean="0"/>
              <a:t> Суду </a:t>
            </a:r>
            <a:r>
              <a:rPr lang="ru-RU" sz="2400" dirty="0" err="1" smtClean="0"/>
              <a:t>України</a:t>
            </a:r>
            <a:r>
              <a:rPr lang="ru-RU" sz="2400" dirty="0" smtClean="0"/>
              <a:t>;</a:t>
            </a:r>
          </a:p>
          <a:p>
            <a:r>
              <a:rPr lang="ru-RU" sz="2400" dirty="0" err="1" smtClean="0"/>
              <a:t>що</a:t>
            </a:r>
            <a:r>
              <a:rPr lang="ru-RU" sz="2400" dirty="0" smtClean="0"/>
              <a:t> </a:t>
            </a:r>
            <a:r>
              <a:rPr lang="ru-RU" sz="2400" dirty="0" err="1" smtClean="0"/>
              <a:t>мають</a:t>
            </a:r>
            <a:r>
              <a:rPr lang="ru-RU" sz="2400" dirty="0" smtClean="0"/>
              <a:t> </a:t>
            </a:r>
            <a:r>
              <a:rPr lang="ru-RU" sz="2400" dirty="0" err="1" smtClean="0"/>
              <a:t>вирішуватися</a:t>
            </a:r>
            <a:r>
              <a:rPr lang="ru-RU" sz="2400" dirty="0" smtClean="0"/>
              <a:t> в порядку </a:t>
            </a:r>
            <a:r>
              <a:rPr lang="ru-RU" sz="2400" dirty="0" err="1" smtClean="0"/>
              <a:t>кримінального</a:t>
            </a:r>
            <a:r>
              <a:rPr lang="ru-RU" sz="2400" dirty="0" smtClean="0"/>
              <a:t> </a:t>
            </a:r>
            <a:r>
              <a:rPr lang="ru-RU" sz="2400" dirty="0" err="1" smtClean="0"/>
              <a:t>судочинства</a:t>
            </a:r>
            <a:r>
              <a:rPr lang="ru-RU" sz="2400" dirty="0" smtClean="0"/>
              <a:t>;</a:t>
            </a:r>
          </a:p>
          <a:p>
            <a:r>
              <a:rPr lang="ru-RU" sz="2400" dirty="0" smtClean="0"/>
              <a:t>про </a:t>
            </a:r>
            <a:r>
              <a:rPr lang="ru-RU" sz="2400" dirty="0" err="1" smtClean="0"/>
              <a:t>накладення</a:t>
            </a:r>
            <a:r>
              <a:rPr lang="ru-RU" sz="2400" dirty="0" smtClean="0"/>
              <a:t> </a:t>
            </a:r>
            <a:r>
              <a:rPr lang="ru-RU" sz="2400" dirty="0" err="1" smtClean="0"/>
              <a:t>адміністративних</a:t>
            </a:r>
            <a:r>
              <a:rPr lang="ru-RU" sz="2400" dirty="0" smtClean="0"/>
              <a:t> </a:t>
            </a:r>
            <a:r>
              <a:rPr lang="ru-RU" sz="2400" dirty="0" err="1" smtClean="0"/>
              <a:t>стягнень</a:t>
            </a:r>
            <a:r>
              <a:rPr lang="ru-RU" sz="2400" dirty="0" smtClean="0"/>
              <a:t>, </a:t>
            </a:r>
            <a:r>
              <a:rPr lang="ru-RU" sz="2400" dirty="0" err="1" smtClean="0"/>
              <a:t>крім</a:t>
            </a:r>
            <a:r>
              <a:rPr lang="ru-RU" sz="2400" dirty="0" smtClean="0"/>
              <a:t> </a:t>
            </a:r>
            <a:r>
              <a:rPr lang="ru-RU" sz="2400" dirty="0" err="1" smtClean="0"/>
              <a:t>випадків</a:t>
            </a:r>
            <a:r>
              <a:rPr lang="ru-RU" sz="2400" dirty="0" smtClean="0"/>
              <a:t>, </a:t>
            </a:r>
            <a:r>
              <a:rPr lang="ru-RU" sz="2400" dirty="0" err="1" smtClean="0"/>
              <a:t>визначених</a:t>
            </a:r>
            <a:r>
              <a:rPr lang="ru-RU" sz="2400" dirty="0" smtClean="0"/>
              <a:t> </a:t>
            </a:r>
            <a:r>
              <a:rPr lang="ru-RU" sz="2400" dirty="0" smtClean="0"/>
              <a:t>КАС;</a:t>
            </a:r>
          </a:p>
          <a:p>
            <a:r>
              <a:rPr lang="ru-RU" sz="2400" dirty="0" err="1" smtClean="0"/>
              <a:t>щодо</a:t>
            </a:r>
            <a:r>
              <a:rPr lang="ru-RU" sz="2400" dirty="0" smtClean="0"/>
              <a:t> </a:t>
            </a:r>
            <a:r>
              <a:rPr lang="ru-RU" sz="2400" dirty="0" err="1" smtClean="0"/>
              <a:t>відносин</a:t>
            </a:r>
            <a:r>
              <a:rPr lang="ru-RU" sz="2400" dirty="0" smtClean="0"/>
              <a:t>, </a:t>
            </a:r>
            <a:r>
              <a:rPr lang="ru-RU" sz="2400" dirty="0" err="1" smtClean="0"/>
              <a:t>які</a:t>
            </a:r>
            <a:r>
              <a:rPr lang="ru-RU" sz="2400" dirty="0" smtClean="0"/>
              <a:t> </a:t>
            </a:r>
            <a:r>
              <a:rPr lang="ru-RU" sz="2400" dirty="0" err="1" smtClean="0"/>
              <a:t>відповідно</a:t>
            </a:r>
            <a:r>
              <a:rPr lang="ru-RU" sz="2400" dirty="0" smtClean="0"/>
              <a:t> до закону, статуту (</a:t>
            </a:r>
            <a:r>
              <a:rPr lang="ru-RU" sz="2400" dirty="0" err="1" smtClean="0"/>
              <a:t>положення</a:t>
            </a:r>
            <a:r>
              <a:rPr lang="ru-RU" sz="2400" dirty="0" smtClean="0"/>
              <a:t>) </a:t>
            </a:r>
            <a:r>
              <a:rPr lang="ru-RU" sz="2400" dirty="0" err="1" smtClean="0"/>
              <a:t>громадського</a:t>
            </a:r>
            <a:r>
              <a:rPr lang="ru-RU" sz="2400" dirty="0" smtClean="0"/>
              <a:t> </a:t>
            </a:r>
            <a:r>
              <a:rPr lang="ru-RU" sz="2400" dirty="0" err="1" smtClean="0"/>
              <a:t>об’єднання</a:t>
            </a:r>
            <a:r>
              <a:rPr lang="ru-RU" sz="2400" dirty="0" smtClean="0"/>
              <a:t>, </a:t>
            </a:r>
            <a:r>
              <a:rPr lang="ru-RU" sz="2400" dirty="0" err="1" smtClean="0"/>
              <a:t>саморегулівної</a:t>
            </a:r>
            <a:r>
              <a:rPr lang="ru-RU" sz="2400" dirty="0" smtClean="0"/>
              <a:t> </a:t>
            </a:r>
            <a:r>
              <a:rPr lang="ru-RU" sz="2400" dirty="0" err="1" smtClean="0"/>
              <a:t>організації</a:t>
            </a:r>
            <a:r>
              <a:rPr lang="ru-RU" sz="2400" dirty="0" smtClean="0"/>
              <a:t> </a:t>
            </a:r>
            <a:r>
              <a:rPr lang="ru-RU" sz="2400" dirty="0" err="1" smtClean="0"/>
              <a:t>віднесені</a:t>
            </a:r>
            <a:r>
              <a:rPr lang="ru-RU" sz="2400" dirty="0" smtClean="0"/>
              <a:t> до </a:t>
            </a:r>
            <a:r>
              <a:rPr lang="ru-RU" sz="2400" dirty="0" err="1" smtClean="0"/>
              <a:t>його</a:t>
            </a:r>
            <a:r>
              <a:rPr lang="ru-RU" sz="2400" dirty="0" smtClean="0"/>
              <a:t> (</a:t>
            </a:r>
            <a:r>
              <a:rPr lang="ru-RU" sz="2400" dirty="0" err="1" smtClean="0"/>
              <a:t>її</a:t>
            </a:r>
            <a:r>
              <a:rPr lang="ru-RU" sz="2400" dirty="0" smtClean="0"/>
              <a:t>) </a:t>
            </a:r>
            <a:r>
              <a:rPr lang="ru-RU" sz="2400" dirty="0" err="1" smtClean="0"/>
              <a:t>внутрішньої</a:t>
            </a:r>
            <a:r>
              <a:rPr lang="ru-RU" sz="2400" dirty="0" smtClean="0"/>
              <a:t> </a:t>
            </a:r>
            <a:r>
              <a:rPr lang="ru-RU" sz="2400" dirty="0" err="1" smtClean="0"/>
              <a:t>діяльності</a:t>
            </a:r>
            <a:r>
              <a:rPr lang="ru-RU" sz="2400" dirty="0" smtClean="0"/>
              <a:t> </a:t>
            </a:r>
            <a:r>
              <a:rPr lang="ru-RU" sz="2400" dirty="0" err="1" smtClean="0"/>
              <a:t>або</a:t>
            </a:r>
            <a:r>
              <a:rPr lang="ru-RU" sz="2400" dirty="0" smtClean="0"/>
              <a:t> </a:t>
            </a:r>
            <a:r>
              <a:rPr lang="ru-RU" sz="2400" dirty="0" err="1" smtClean="0"/>
              <a:t>виключної</a:t>
            </a:r>
            <a:r>
              <a:rPr lang="ru-RU" sz="2400" dirty="0" smtClean="0"/>
              <a:t> </a:t>
            </a:r>
            <a:r>
              <a:rPr lang="ru-RU" sz="2400" dirty="0" err="1" smtClean="0"/>
              <a:t>компетенції</a:t>
            </a:r>
            <a:r>
              <a:rPr lang="ru-RU" sz="2400" dirty="0" smtClean="0"/>
              <a:t>, </a:t>
            </a:r>
            <a:r>
              <a:rPr lang="ru-RU" sz="2400" dirty="0" err="1" smtClean="0"/>
              <a:t>крім</a:t>
            </a:r>
            <a:r>
              <a:rPr lang="ru-RU" sz="2400" dirty="0" smtClean="0"/>
              <a:t> справ у </a:t>
            </a:r>
            <a:r>
              <a:rPr lang="ru-RU" sz="2400" dirty="0" smtClean="0"/>
              <a:t>спорах, </a:t>
            </a:r>
            <a:r>
              <a:rPr lang="ru-RU" sz="2400" dirty="0" err="1" smtClean="0"/>
              <a:t>визначених</a:t>
            </a:r>
            <a:r>
              <a:rPr lang="ru-RU" sz="2400" dirty="0" smtClean="0"/>
              <a:t> </a:t>
            </a:r>
            <a:r>
              <a:rPr lang="ru-RU" sz="2400" dirty="0" smtClean="0"/>
              <a:t>пунктами 9, 10 </a:t>
            </a:r>
            <a:r>
              <a:rPr lang="ru-RU" sz="2400" dirty="0" err="1" smtClean="0"/>
              <a:t>частини</a:t>
            </a:r>
            <a:r>
              <a:rPr lang="ru-RU" sz="2400" dirty="0" smtClean="0"/>
              <a:t> </a:t>
            </a:r>
            <a:r>
              <a:rPr lang="ru-RU" sz="2400" dirty="0" err="1" smtClean="0"/>
              <a:t>першої</a:t>
            </a:r>
            <a:r>
              <a:rPr lang="ru-RU" sz="2400" dirty="0" smtClean="0"/>
              <a:t> </a:t>
            </a:r>
            <a:r>
              <a:rPr lang="ru-RU" sz="2400" dirty="0" err="1" smtClean="0"/>
              <a:t>статті</a:t>
            </a:r>
            <a:r>
              <a:rPr lang="ru-RU" sz="2400" dirty="0" smtClean="0"/>
              <a:t> 19.</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064" y="304800"/>
            <a:ext cx="8717280" cy="1389888"/>
          </a:xfrm>
        </p:spPr>
        <p:txBody>
          <a:bodyPr>
            <a:normAutofit/>
          </a:bodyPr>
          <a:lstStyle/>
          <a:p>
            <a:r>
              <a:rPr lang="uk-UA" sz="1800" dirty="0" smtClean="0"/>
              <a:t>Відповідно до статті 20 Господарського процесуального кодексу України</a:t>
            </a:r>
            <a:br>
              <a:rPr lang="uk-UA" sz="1800" dirty="0" smtClean="0"/>
            </a:br>
            <a:r>
              <a:rPr lang="uk-UA" sz="1800" i="1" dirty="0" smtClean="0"/>
              <a:t>господарські суди розглядають справи у спорах, що виникають у зв’язку із здійсненням господарської діяльності (крім справ, передбачених частиною дру</a:t>
            </a:r>
            <a:r>
              <a:rPr lang="uk-UA" sz="1800" dirty="0" smtClean="0"/>
              <a:t>гою цієї статті), та інші справи у визначених законом випадках, зокрема:</a:t>
            </a:r>
            <a:endParaRPr lang="uk-UA" sz="1800" dirty="0"/>
          </a:p>
        </p:txBody>
      </p:sp>
      <p:sp>
        <p:nvSpPr>
          <p:cNvPr id="3" name="Содержимое 2"/>
          <p:cNvSpPr>
            <a:spLocks noGrp="1"/>
          </p:cNvSpPr>
          <p:nvPr>
            <p:ph idx="1"/>
          </p:nvPr>
        </p:nvSpPr>
        <p:spPr>
          <a:xfrm>
            <a:off x="426720" y="1865377"/>
            <a:ext cx="8851392" cy="4681728"/>
          </a:xfrm>
        </p:spPr>
        <p:txBody>
          <a:bodyPr>
            <a:noAutofit/>
          </a:bodyPr>
          <a:lstStyle/>
          <a:p>
            <a:r>
              <a:rPr lang="uk-UA" sz="1400" dirty="0" smtClean="0"/>
              <a:t>справи у спорах, що виникають при укладанні, зміні, розірванні і виконанні правочинів у господарській діяльності, крім правочинів, стороною яких є фізична особа, яка не є підприємцем, а також у спорах щодо правочинів, укладених для забезпечення виконання зобов’язання, сторонами якого є юридичні особи та (або) фізичні особи – підприємці;</a:t>
            </a:r>
          </a:p>
          <a:p>
            <a:r>
              <a:rPr lang="uk-UA" sz="1400" dirty="0" smtClean="0"/>
              <a:t>справи у спорах щодо приватизації майна, крім спорів про приватизацію державного житлового фонду;</a:t>
            </a:r>
          </a:p>
          <a:p>
            <a:r>
              <a:rPr lang="uk-UA" sz="1400" dirty="0" smtClean="0"/>
              <a:t>справи у спорах, що виникають з корпоративних відносин, в тому числі у спорах між учасниками (засновниками, акціонерами, членами) юридичної особи або між юридичною особою та її учасником (засновником, акціонером, членом), у тому числі учасником, який вибув, пов’язані зі створенням, діяльністю, управлінням або припиненням діяльності такої юридичної особи, крім трудових спорів;</a:t>
            </a:r>
          </a:p>
          <a:p>
            <a:r>
              <a:rPr lang="uk-UA" sz="1400" dirty="0" smtClean="0"/>
              <a:t>справи у спорах, що виникають з правочинів щодо акцій, часток, паїв, інших корпоративних прав в юридичній особі, крім правочинів у сімейних та спадкових правовідносинах;</a:t>
            </a:r>
          </a:p>
          <a:p>
            <a:r>
              <a:rPr lang="uk-UA" sz="1400" dirty="0" smtClean="0"/>
              <a:t>справи у спорах щодо цінних паперів, в тому числі пов’язані з правами на цінні папери та правами, що виникають з них, емісією, розміщенням, обігом та погашенням цінних паперів, обліком прав на цінні папери, зобов’язаннями за цінними паперами, крім боргових цінних паперів, власником яких є фізична особа, яка не є підприємцем, та векселів, що використовуються у податкових та митних правовідносинах;</a:t>
            </a:r>
            <a:endParaRPr lang="uk-UA"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316992"/>
            <a:ext cx="8649546" cy="5961888"/>
          </a:xfrm>
        </p:spPr>
        <p:txBody>
          <a:bodyPr>
            <a:normAutofit lnSpcReduction="10000"/>
          </a:bodyPr>
          <a:lstStyle/>
          <a:p>
            <a:r>
              <a:rPr lang="uk-UA" dirty="0" smtClean="0"/>
              <a:t>справи у спорах щодо права власності чи іншого речового права на майно (рухоме та нерухоме, в тому числі землю), реєстрації або обліку прав на майно, яке (права на яке) є предметом спору, визнання недійсними актів, що порушують такі права, крім спорів, стороною яких є фізична особа, яка не є підприємцем, та спорів щодо вилучення майна для суспільних потреб чи з мотивів суспільної необхідності, а також справи у спорах щодо майна, що є предметом забезпечення виконання зобов’язання, сторонами якого є юридичні особи та (або) фізичні особи – підприємці;</a:t>
            </a:r>
          </a:p>
          <a:p>
            <a:r>
              <a:rPr lang="uk-UA" dirty="0" smtClean="0"/>
              <a:t>справи у спорах, що виникають з відносин, пов’язаних із захистом економічної конкуренції, обмеженням монополізму в господарській діяльності, захистом від недобросовісної конкуренції, в тому числі у спорах, пов’язаних з оскарженням рішень Антимонопольного комітету України, а також справи за заявами органів Антимонопольного </a:t>
            </a:r>
            <a:r>
              <a:rPr lang="ru-RU" dirty="0" err="1" smtClean="0"/>
              <a:t>комітету</a:t>
            </a:r>
            <a:r>
              <a:rPr lang="ru-RU" dirty="0" smtClean="0"/>
              <a:t> </a:t>
            </a:r>
            <a:r>
              <a:rPr lang="ru-RU" dirty="0" err="1" smtClean="0"/>
              <a:t>України</a:t>
            </a:r>
            <a:r>
              <a:rPr lang="ru-RU" dirty="0" smtClean="0"/>
              <a:t> </a:t>
            </a:r>
            <a:r>
              <a:rPr lang="ru-RU" dirty="0" err="1" smtClean="0"/>
              <a:t>з</a:t>
            </a:r>
            <a:r>
              <a:rPr lang="ru-RU" dirty="0" smtClean="0"/>
              <a:t> </a:t>
            </a:r>
            <a:r>
              <a:rPr lang="ru-RU" dirty="0" err="1" smtClean="0"/>
              <a:t>питань</a:t>
            </a:r>
            <a:r>
              <a:rPr lang="ru-RU" dirty="0" smtClean="0"/>
              <a:t>, </a:t>
            </a:r>
            <a:r>
              <a:rPr lang="ru-RU" dirty="0" err="1" smtClean="0"/>
              <a:t>віднесених</a:t>
            </a:r>
            <a:r>
              <a:rPr lang="ru-RU" dirty="0" smtClean="0"/>
              <a:t> законом до </a:t>
            </a:r>
            <a:r>
              <a:rPr lang="ru-RU" dirty="0" err="1" smtClean="0"/>
              <a:t>їх</a:t>
            </a:r>
            <a:r>
              <a:rPr lang="ru-RU" dirty="0" smtClean="0"/>
              <a:t> </a:t>
            </a:r>
            <a:r>
              <a:rPr lang="ru-RU" dirty="0" err="1" smtClean="0"/>
              <a:t>компетенції</a:t>
            </a:r>
            <a:r>
              <a:rPr lang="ru-RU" dirty="0" smtClean="0"/>
              <a:t>, </a:t>
            </a:r>
            <a:r>
              <a:rPr lang="ru-RU" dirty="0" err="1" smtClean="0"/>
              <a:t>крім</a:t>
            </a:r>
            <a:r>
              <a:rPr lang="ru-RU" dirty="0" smtClean="0"/>
              <a:t> </a:t>
            </a:r>
            <a:r>
              <a:rPr lang="ru-RU" dirty="0" err="1" smtClean="0"/>
              <a:t>спорів</a:t>
            </a:r>
            <a:r>
              <a:rPr lang="ru-RU" dirty="0" smtClean="0"/>
              <a:t>, </a:t>
            </a:r>
            <a:r>
              <a:rPr lang="ru-RU" dirty="0" err="1" smtClean="0"/>
              <a:t>які</a:t>
            </a:r>
            <a:r>
              <a:rPr lang="ru-RU" dirty="0" smtClean="0"/>
              <a:t> </a:t>
            </a:r>
            <a:r>
              <a:rPr lang="ru-RU" dirty="0" err="1" smtClean="0"/>
              <a:t>віднесені</a:t>
            </a:r>
            <a:r>
              <a:rPr lang="ru-RU" dirty="0" smtClean="0"/>
              <a:t> до </a:t>
            </a:r>
            <a:r>
              <a:rPr lang="ru-RU" dirty="0" err="1" smtClean="0"/>
              <a:t>юрисдикції</a:t>
            </a:r>
            <a:r>
              <a:rPr lang="ru-RU" dirty="0" smtClean="0"/>
              <a:t> </a:t>
            </a:r>
            <a:r>
              <a:rPr lang="ru-RU" dirty="0" err="1" smtClean="0"/>
              <a:t>Вищого</a:t>
            </a:r>
            <a:r>
              <a:rPr lang="ru-RU" dirty="0" smtClean="0"/>
              <a:t> суду </a:t>
            </a:r>
            <a:r>
              <a:rPr lang="ru-RU" dirty="0" err="1" smtClean="0"/>
              <a:t>з</a:t>
            </a:r>
            <a:r>
              <a:rPr lang="ru-RU" dirty="0" smtClean="0"/>
              <a:t> </a:t>
            </a:r>
            <a:r>
              <a:rPr lang="ru-RU" dirty="0" err="1" smtClean="0"/>
              <a:t>питань</a:t>
            </a:r>
            <a:r>
              <a:rPr lang="ru-RU" dirty="0" smtClean="0"/>
              <a:t> </a:t>
            </a:r>
            <a:r>
              <a:rPr lang="ru-RU" dirty="0" err="1" smtClean="0"/>
              <a:t>інтелектуальної</a:t>
            </a:r>
            <a:r>
              <a:rPr lang="ru-RU" dirty="0" smtClean="0"/>
              <a:t> </a:t>
            </a:r>
            <a:r>
              <a:rPr lang="ru-RU" dirty="0" err="1" smtClean="0"/>
              <a:t>власності</a:t>
            </a:r>
            <a:r>
              <a:rPr lang="ru-RU" dirty="0" smtClean="0"/>
              <a:t>;</a:t>
            </a:r>
          </a:p>
          <a:p>
            <a:r>
              <a:rPr lang="ru-RU" dirty="0" err="1" smtClean="0"/>
              <a:t>справи</a:t>
            </a:r>
            <a:r>
              <a:rPr lang="ru-RU" dirty="0" smtClean="0"/>
              <a:t> </a:t>
            </a:r>
            <a:r>
              <a:rPr lang="ru-RU" dirty="0" smtClean="0"/>
              <a:t>про </a:t>
            </a:r>
            <a:r>
              <a:rPr lang="ru-RU" dirty="0" err="1" smtClean="0"/>
              <a:t>банкрутство</a:t>
            </a:r>
            <a:r>
              <a:rPr lang="ru-RU" dirty="0" smtClean="0"/>
              <a:t> та </a:t>
            </a:r>
            <a:r>
              <a:rPr lang="ru-RU" dirty="0" err="1" smtClean="0"/>
              <a:t>справи</a:t>
            </a:r>
            <a:r>
              <a:rPr lang="ru-RU" dirty="0" smtClean="0"/>
              <a:t> у спорах </a:t>
            </a:r>
            <a:r>
              <a:rPr lang="ru-RU" dirty="0" err="1" smtClean="0"/>
              <a:t>з</a:t>
            </a:r>
            <a:r>
              <a:rPr lang="ru-RU" dirty="0" smtClean="0"/>
              <a:t> </a:t>
            </a:r>
            <a:r>
              <a:rPr lang="ru-RU" dirty="0" err="1" smtClean="0"/>
              <a:t>майновими</a:t>
            </a:r>
            <a:r>
              <a:rPr lang="ru-RU" dirty="0" smtClean="0"/>
              <a:t> </a:t>
            </a:r>
            <a:r>
              <a:rPr lang="ru-RU" dirty="0" err="1" smtClean="0"/>
              <a:t>вимогами</a:t>
            </a:r>
            <a:r>
              <a:rPr lang="ru-RU" dirty="0" smtClean="0"/>
              <a:t> </a:t>
            </a:r>
            <a:r>
              <a:rPr lang="ru-RU" dirty="0" smtClean="0"/>
              <a:t>до </a:t>
            </a:r>
            <a:r>
              <a:rPr lang="ru-RU" dirty="0" err="1" smtClean="0"/>
              <a:t>боржника</a:t>
            </a:r>
            <a:r>
              <a:rPr lang="ru-RU" dirty="0" smtClean="0"/>
              <a:t>, </a:t>
            </a:r>
            <a:r>
              <a:rPr lang="ru-RU" dirty="0" err="1" smtClean="0"/>
              <a:t>стосовно</a:t>
            </a:r>
            <a:r>
              <a:rPr lang="ru-RU" dirty="0" smtClean="0"/>
              <a:t> </a:t>
            </a:r>
            <a:r>
              <a:rPr lang="ru-RU" dirty="0" err="1" smtClean="0"/>
              <a:t>якого</a:t>
            </a:r>
            <a:r>
              <a:rPr lang="ru-RU" dirty="0" smtClean="0"/>
              <a:t> </a:t>
            </a:r>
            <a:r>
              <a:rPr lang="ru-RU" dirty="0" err="1" smtClean="0"/>
              <a:t>відкрито</a:t>
            </a:r>
            <a:r>
              <a:rPr lang="ru-RU" dirty="0" smtClean="0"/>
              <a:t> </a:t>
            </a:r>
            <a:r>
              <a:rPr lang="ru-RU" dirty="0" err="1" smtClean="0"/>
              <a:t>провадження</a:t>
            </a:r>
            <a:r>
              <a:rPr lang="ru-RU" dirty="0" smtClean="0"/>
              <a:t> у </a:t>
            </a:r>
            <a:r>
              <a:rPr lang="ru-RU" dirty="0" err="1" smtClean="0"/>
              <a:t>справі</a:t>
            </a:r>
            <a:r>
              <a:rPr lang="ru-RU" dirty="0" smtClean="0"/>
              <a:t> </a:t>
            </a:r>
            <a:r>
              <a:rPr lang="ru-RU" dirty="0" smtClean="0"/>
              <a:t>про </a:t>
            </a:r>
            <a:r>
              <a:rPr lang="ru-RU" dirty="0" err="1" smtClean="0"/>
              <a:t>банкрутство</a:t>
            </a:r>
            <a:r>
              <a:rPr lang="ru-RU" dirty="0" smtClean="0"/>
              <a:t>, у тому </a:t>
            </a:r>
            <a:r>
              <a:rPr lang="ru-RU" dirty="0" err="1" smtClean="0"/>
              <a:t>числі</a:t>
            </a:r>
            <a:r>
              <a:rPr lang="ru-RU" dirty="0" smtClean="0"/>
              <a:t> </a:t>
            </a:r>
            <a:r>
              <a:rPr lang="ru-RU" dirty="0" err="1" smtClean="0"/>
              <a:t>справи</a:t>
            </a:r>
            <a:r>
              <a:rPr lang="ru-RU" dirty="0" smtClean="0"/>
              <a:t> у спорах про </a:t>
            </a:r>
            <a:r>
              <a:rPr lang="ru-RU" dirty="0" err="1" smtClean="0"/>
              <a:t>визнання</a:t>
            </a:r>
            <a:r>
              <a:rPr lang="ru-RU" dirty="0" smtClean="0"/>
              <a:t> </a:t>
            </a:r>
            <a:r>
              <a:rPr lang="ru-RU" dirty="0" err="1" smtClean="0"/>
              <a:t>недійсними</a:t>
            </a:r>
            <a:r>
              <a:rPr lang="ru-RU" dirty="0" smtClean="0"/>
              <a:t> </a:t>
            </a:r>
            <a:r>
              <a:rPr lang="ru-RU" dirty="0" err="1" smtClean="0"/>
              <a:t>будь-яких</a:t>
            </a:r>
            <a:r>
              <a:rPr lang="ru-RU" dirty="0" smtClean="0"/>
              <a:t> </a:t>
            </a:r>
            <a:r>
              <a:rPr lang="ru-RU" dirty="0" err="1" smtClean="0"/>
              <a:t>правочинів</a:t>
            </a:r>
            <a:r>
              <a:rPr lang="ru-RU" dirty="0" smtClean="0"/>
              <a:t> </a:t>
            </a:r>
            <a:r>
              <a:rPr lang="ru-RU" dirty="0" smtClean="0"/>
              <a:t>(</a:t>
            </a:r>
            <a:r>
              <a:rPr lang="ru-RU" dirty="0" err="1" smtClean="0"/>
              <a:t>договорів</a:t>
            </a:r>
            <a:r>
              <a:rPr lang="ru-RU" dirty="0" smtClean="0"/>
              <a:t>), </a:t>
            </a:r>
            <a:r>
              <a:rPr lang="ru-RU" dirty="0" err="1" smtClean="0"/>
              <a:t>укладених</a:t>
            </a:r>
            <a:r>
              <a:rPr lang="ru-RU" dirty="0" smtClean="0"/>
              <a:t> </a:t>
            </a:r>
            <a:r>
              <a:rPr lang="ru-RU" dirty="0" err="1" smtClean="0"/>
              <a:t>боржником</a:t>
            </a:r>
            <a:r>
              <a:rPr lang="ru-RU" dirty="0" smtClean="0"/>
              <a:t>; </a:t>
            </a:r>
            <a:endParaRPr lang="ru-RU" dirty="0" smtClean="0"/>
          </a:p>
          <a:p>
            <a:r>
              <a:rPr lang="ru-RU" dirty="0" err="1" smtClean="0"/>
              <a:t>справи</a:t>
            </a:r>
            <a:r>
              <a:rPr lang="ru-RU" dirty="0" smtClean="0"/>
              <a:t> </a:t>
            </a:r>
            <a:r>
              <a:rPr lang="ru-RU" dirty="0" smtClean="0"/>
              <a:t>за </a:t>
            </a:r>
            <a:r>
              <a:rPr lang="ru-RU" dirty="0" err="1" smtClean="0"/>
              <a:t>заявами</a:t>
            </a:r>
            <a:r>
              <a:rPr lang="ru-RU" dirty="0" smtClean="0"/>
              <a:t> про </a:t>
            </a:r>
            <a:r>
              <a:rPr lang="ru-RU" dirty="0" err="1" smtClean="0"/>
              <a:t>затвердження</a:t>
            </a:r>
            <a:r>
              <a:rPr lang="ru-RU" dirty="0" smtClean="0"/>
              <a:t> </a:t>
            </a:r>
            <a:r>
              <a:rPr lang="ru-RU" dirty="0" err="1" smtClean="0"/>
              <a:t>планів</a:t>
            </a:r>
            <a:r>
              <a:rPr lang="ru-RU" dirty="0" smtClean="0"/>
              <a:t> </a:t>
            </a:r>
            <a:r>
              <a:rPr lang="ru-RU" dirty="0" err="1" smtClean="0"/>
              <a:t>санації</a:t>
            </a:r>
            <a:r>
              <a:rPr lang="ru-RU" dirty="0" smtClean="0"/>
              <a:t> </a:t>
            </a:r>
            <a:r>
              <a:rPr lang="ru-RU" dirty="0" err="1" smtClean="0"/>
              <a:t>боржника</a:t>
            </a:r>
            <a:r>
              <a:rPr lang="ru-RU" dirty="0" smtClean="0"/>
              <a:t> до </a:t>
            </a:r>
            <a:r>
              <a:rPr lang="ru-RU" dirty="0" err="1" smtClean="0"/>
              <a:t>відкриття</a:t>
            </a:r>
            <a:r>
              <a:rPr lang="ru-RU" dirty="0" smtClean="0"/>
              <a:t> </a:t>
            </a:r>
            <a:r>
              <a:rPr lang="ru-RU" dirty="0" err="1" smtClean="0"/>
              <a:t>провадження</a:t>
            </a:r>
            <a:r>
              <a:rPr lang="ru-RU" dirty="0" smtClean="0"/>
              <a:t> у </a:t>
            </a:r>
            <a:r>
              <a:rPr lang="ru-RU" dirty="0" err="1" smtClean="0"/>
              <a:t>справі</a:t>
            </a:r>
            <a:r>
              <a:rPr lang="ru-RU" dirty="0" smtClean="0"/>
              <a:t> про </a:t>
            </a:r>
            <a:r>
              <a:rPr lang="ru-RU" dirty="0" err="1" smtClean="0"/>
              <a:t>банкрутство</a:t>
            </a:r>
            <a:r>
              <a:rPr lang="ru-RU" dirty="0" smtClean="0"/>
              <a:t>;</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207264"/>
            <a:ext cx="8596668" cy="6339839"/>
          </a:xfrm>
        </p:spPr>
        <p:txBody>
          <a:bodyPr>
            <a:normAutofit fontScale="92500" lnSpcReduction="20000"/>
          </a:bodyPr>
          <a:lstStyle/>
          <a:p>
            <a:r>
              <a:rPr lang="uk-UA" dirty="0" smtClean="0"/>
              <a:t>справи у спорах щодо оскарження актів (рішень) суб’єктів господарювання та їх органів, посадових та службових осіб у сфері організації та здійснення господарської діяльності, крім актів (рішень) суб’єктів владних повноважень, прийнятих на виконання їхніх владних управлінських функцій, та спорів, стороною яких є фізична особа, яка не є підприємцем;</a:t>
            </a:r>
          </a:p>
          <a:p>
            <a:r>
              <a:rPr lang="uk-UA" dirty="0" smtClean="0"/>
              <a:t>справи про оскарження рішень третейських судів та про видачу наказу на примусове виконання рішень третейських судів, утворених відповідно до Закону України «Про третейські суди», якщо такі рішення ухвалені у спорах, зазначених у цій статті;</a:t>
            </a:r>
          </a:p>
          <a:p>
            <a:r>
              <a:rPr lang="uk-UA" dirty="0" smtClean="0"/>
              <a:t>справи у спорах між юридичною особою та її посадовою особою (у тому числі посадовою особою, повноваження якої припинені) про відшкодування збитків, заподіяних юридичній особі діями (бездіяльністю) такої посадової особи, за позовом власника (учасника, акціонера) такої юридичної особи, поданим в її інтересах;</a:t>
            </a:r>
          </a:p>
          <a:p>
            <a:r>
              <a:rPr lang="uk-UA" dirty="0" smtClean="0"/>
              <a:t>вимоги щодо реєстрації майна та майнових прав, інших реєстраційних дій, визнання недійсними актів, що порушують права на майно (майнові права), якщо такі вимоги є похідними від спору щодо такого майна або майнових прав чи спору, що виник з корпоративних відносин, якщо цей спір підлягає розгляду в господарському суді і переданий на його розгляд разом з такими вимогами;</a:t>
            </a:r>
          </a:p>
          <a:p>
            <a:r>
              <a:rPr lang="uk-UA" dirty="0" smtClean="0"/>
              <a:t>справи у спорах про захист ділової репутації, крім спорів, стороною яких є фізична особа, яка не є підприємцем або </a:t>
            </a:r>
            <a:r>
              <a:rPr lang="uk-UA" dirty="0" err="1" smtClean="0"/>
              <a:t>самозайнятою</a:t>
            </a:r>
            <a:r>
              <a:rPr lang="uk-UA" dirty="0" smtClean="0"/>
              <a:t> особою;</a:t>
            </a:r>
          </a:p>
          <a:p>
            <a:r>
              <a:rPr lang="uk-UA" dirty="0" smtClean="0"/>
              <a:t>інші справи у спорах між суб’єктами господарювання;</a:t>
            </a:r>
          </a:p>
          <a:p>
            <a:r>
              <a:rPr lang="uk-UA" dirty="0" smtClean="0"/>
              <a:t>справи за заявами про видачу судового наказу, якщо заявником та боржником є юридична особа або фізична особа – підприємець.</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76" y="329184"/>
            <a:ext cx="8583168" cy="999744"/>
          </a:xfrm>
        </p:spPr>
        <p:txBody>
          <a:bodyPr>
            <a:normAutofit/>
          </a:bodyPr>
          <a:lstStyle/>
          <a:p>
            <a:r>
              <a:rPr lang="uk-UA" sz="2000" i="1" dirty="0" smtClean="0"/>
              <a:t>Вищий суд з питань інтелектуальної власності розглядає справи щодо прав інтелектуальної власності, зокрема:</a:t>
            </a:r>
            <a:endParaRPr lang="uk-UA" sz="2000" dirty="0"/>
          </a:p>
        </p:txBody>
      </p:sp>
      <p:sp>
        <p:nvSpPr>
          <p:cNvPr id="3" name="Содержимое 2"/>
          <p:cNvSpPr>
            <a:spLocks noGrp="1"/>
          </p:cNvSpPr>
          <p:nvPr>
            <p:ph idx="1"/>
          </p:nvPr>
        </p:nvSpPr>
        <p:spPr>
          <a:xfrm>
            <a:off x="677334" y="1231392"/>
            <a:ext cx="8454474" cy="5291327"/>
          </a:xfrm>
        </p:spPr>
        <p:txBody>
          <a:bodyPr>
            <a:normAutofit fontScale="92500" lnSpcReduction="20000"/>
          </a:bodyPr>
          <a:lstStyle/>
          <a:p>
            <a:r>
              <a:rPr lang="uk-UA" dirty="0" smtClean="0"/>
              <a:t>справи у спорах щодо прав на винахід, корисну модель, промисловий зразок, торговельну марку (знак для товарів і послуг), комерційне найменування та інших прав інтелектуальної власності, в тому числі щодо права попереднього користування;</a:t>
            </a:r>
          </a:p>
          <a:p>
            <a:r>
              <a:rPr lang="uk-UA" dirty="0" smtClean="0"/>
              <a:t>справи у спорах щодо реєстрації, обліку прав інтелектуальної власності, визнання недійсними, продовження дії, дострокового припинення патентів, свідоцтв, інших актів, що посвідчують або на підставі яких виникають такі права, або які порушують такі права чи пов’язані з ними законні інтереси;</a:t>
            </a:r>
          </a:p>
          <a:p>
            <a:r>
              <a:rPr lang="uk-UA" dirty="0" smtClean="0"/>
              <a:t>справи про визнання торговельної марки добре відомою;</a:t>
            </a:r>
          </a:p>
          <a:p>
            <a:r>
              <a:rPr lang="uk-UA" dirty="0" smtClean="0"/>
              <a:t>справи у спорах щодо прав автора та суміжних прав, в тому числі спорах щодо колективного управління майновими правами автора та суміжними правами;</a:t>
            </a:r>
          </a:p>
          <a:p>
            <a:r>
              <a:rPr lang="uk-UA" dirty="0" smtClean="0"/>
              <a:t>справи у спорах щодо укладання, зміни, розірвання і виконання договору щодо розпорядження майновими правами інтелектуальної власності, комерційної концесії;</a:t>
            </a:r>
          </a:p>
          <a:p>
            <a:r>
              <a:rPr lang="uk-UA" dirty="0" smtClean="0"/>
              <a:t>справи у спорах, які виникають із відносин, пов’язаних із захистом від недобросовісної конкуренції, щодо: неправомірного використання позначень або товару іншого виробника; копіювання зовнішнього вигляду виробу; збирання, розголошення та використання комерційної таємниці; оскарження рішень Антимонопольного комітету України із визначених цим пунктом питань.</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60832"/>
            <a:ext cx="8588586" cy="1060704"/>
          </a:xfrm>
        </p:spPr>
        <p:txBody>
          <a:bodyPr>
            <a:normAutofit/>
          </a:bodyPr>
          <a:lstStyle/>
          <a:p>
            <a:r>
              <a:rPr lang="uk-UA" sz="2000" dirty="0" smtClean="0"/>
              <a:t>Судочинство в Україні здійснюється Конституційним Судом України та судами загальної юрисдикції. Згідно зі ст. 17 ЗУ «Про судоустрій та статус суддів» систему судів загальної юрисдикції становлять:</a:t>
            </a:r>
            <a:endParaRPr lang="uk-UA" sz="2000" dirty="0"/>
          </a:p>
        </p:txBody>
      </p:sp>
      <p:sp>
        <p:nvSpPr>
          <p:cNvPr id="3" name="Содержимое 2"/>
          <p:cNvSpPr>
            <a:spLocks noGrp="1"/>
          </p:cNvSpPr>
          <p:nvPr>
            <p:ph idx="1"/>
          </p:nvPr>
        </p:nvSpPr>
        <p:spPr>
          <a:xfrm>
            <a:off x="616374" y="1950721"/>
            <a:ext cx="8649546" cy="4432018"/>
          </a:xfrm>
        </p:spPr>
        <p:txBody>
          <a:bodyPr>
            <a:normAutofit/>
          </a:bodyPr>
          <a:lstStyle/>
          <a:p>
            <a:r>
              <a:rPr lang="uk-UA" sz="2000" i="1" dirty="0" smtClean="0"/>
              <a:t>місцеві суди. Місцевими загальними судами, які розглядають цивільні справи, є районні, </a:t>
            </a:r>
            <a:r>
              <a:rPr lang="uk-UA" sz="2000" i="1" dirty="0" err="1" smtClean="0"/>
              <a:t>районні</a:t>
            </a:r>
            <a:r>
              <a:rPr lang="uk-UA" sz="2000" i="1" dirty="0" smtClean="0"/>
              <a:t> у містах, міські та </a:t>
            </a:r>
            <a:r>
              <a:rPr lang="uk-UA" sz="2000" i="1" dirty="0" err="1" smtClean="0"/>
              <a:t>міськрайонні</a:t>
            </a:r>
            <a:r>
              <a:rPr lang="uk-UA" sz="2000" i="1" dirty="0" smtClean="0"/>
              <a:t> суди; </a:t>
            </a:r>
          </a:p>
          <a:p>
            <a:r>
              <a:rPr lang="uk-UA" sz="2000" i="1" dirty="0" smtClean="0"/>
              <a:t>апеляційні суди. Апеляційними судами з розгляду цивільних справ є апеляційні суди областей, апеляційні суди міст Києва та Севастополя, Апеляційний суд АРК; </a:t>
            </a:r>
          </a:p>
          <a:p>
            <a:r>
              <a:rPr lang="uk-UA" sz="2000" i="1" dirty="0" smtClean="0"/>
              <a:t>вищі спеціалізовані суди. Судом касаційної інстанції з розгляду цивільних справ є Вищий спеціалізований суд України з розгляду цивільних і кримінальних справ. </a:t>
            </a:r>
          </a:p>
          <a:p>
            <a:r>
              <a:rPr lang="uk-UA" sz="2000" i="1" dirty="0" smtClean="0"/>
              <a:t>Верховний Суд України. Це найвищий судовий орган у системі судів загальної юрисдикції.</a:t>
            </a:r>
            <a:endParaRPr lang="uk-UA"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800" t="15680" r="30000" b="6400"/>
          <a:stretch>
            <a:fillRect/>
          </a:stretch>
        </p:blipFill>
        <p:spPr bwMode="auto">
          <a:xfrm>
            <a:off x="1658112" y="118511"/>
            <a:ext cx="5839968" cy="673948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83936" y="304800"/>
            <a:ext cx="3560064" cy="5632311"/>
          </a:xfrm>
          <a:prstGeom prst="rect">
            <a:avLst/>
          </a:prstGeom>
        </p:spPr>
        <p:txBody>
          <a:bodyPr wrap="square">
            <a:spAutoFit/>
          </a:bodyPr>
          <a:lstStyle/>
          <a:p>
            <a:pPr algn="just"/>
            <a:r>
              <a:rPr lang="uk-UA" dirty="0" smtClean="0"/>
              <a:t>Оскільки кожний з цих судів може вирішувати лише спори, віднесені законом до його компетенції, для розмежування цивільних справ, які підлягають розгляду у тому чи іншому суді, законодавець використовує інститут </a:t>
            </a:r>
            <a:r>
              <a:rPr lang="uk-UA" i="1" dirty="0" smtClean="0"/>
              <a:t>підсудності. </a:t>
            </a:r>
          </a:p>
          <a:p>
            <a:pPr algn="just"/>
            <a:r>
              <a:rPr lang="uk-UA" dirty="0" smtClean="0"/>
              <a:t>На відміну від цивільної юрисдикції, яка розмежовує повноваження на вирішення справ між різними юрисдикційними органами, підсудність розмежовує компетенцію між окремими ланками судової системи і між судами однієї ланки щодо розгляду і вирішення цивільних справ. </a:t>
            </a:r>
            <a:endParaRPr lang="uk-UA" dirty="0"/>
          </a:p>
        </p:txBody>
      </p:sp>
      <p:pic>
        <p:nvPicPr>
          <p:cNvPr id="3074" name="Picture 2"/>
          <p:cNvPicPr>
            <a:picLocks noChangeAspect="1" noChangeArrowheads="1"/>
          </p:cNvPicPr>
          <p:nvPr/>
        </p:nvPicPr>
        <p:blipFill>
          <a:blip r:embed="rId2"/>
          <a:srcRect l="29600" t="23360" r="31200" b="10000"/>
          <a:stretch>
            <a:fillRect/>
          </a:stretch>
        </p:blipFill>
        <p:spPr bwMode="auto">
          <a:xfrm>
            <a:off x="393729" y="487680"/>
            <a:ext cx="5025973" cy="534009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414" y="329184"/>
            <a:ext cx="8564202" cy="719328"/>
          </a:xfrm>
        </p:spPr>
        <p:txBody>
          <a:bodyPr>
            <a:normAutofit fontScale="90000"/>
          </a:bodyPr>
          <a:lstStyle/>
          <a:p>
            <a:pPr lvl="0"/>
            <a:r>
              <a:rPr lang="ru-RU" sz="2200" b="1" dirty="0" err="1" smtClean="0"/>
              <a:t>Родова</a:t>
            </a:r>
            <a:r>
              <a:rPr lang="ru-RU" sz="2200" b="1" dirty="0" smtClean="0"/>
              <a:t> (предметна) </a:t>
            </a:r>
            <a:r>
              <a:rPr lang="ru-RU" sz="2200" b="1" dirty="0" err="1" smtClean="0"/>
              <a:t>підсудність</a:t>
            </a:r>
            <a:r>
              <a:rPr lang="ru-RU" sz="2200" b="1" dirty="0" smtClean="0"/>
              <a:t> </a:t>
            </a:r>
            <a:r>
              <a:rPr lang="ru-RU" sz="2200" b="1" dirty="0" err="1" smtClean="0"/>
              <a:t>визначає</a:t>
            </a:r>
            <a:r>
              <a:rPr lang="ru-RU" sz="2200" b="1" dirty="0" smtClean="0"/>
              <a:t> </a:t>
            </a:r>
            <a:r>
              <a:rPr lang="ru-RU" sz="2200" b="1" dirty="0" err="1" smtClean="0"/>
              <a:t>компетенцію</a:t>
            </a:r>
            <a:r>
              <a:rPr lang="ru-RU" sz="2200" b="1" dirty="0" smtClean="0"/>
              <a:t> </a:t>
            </a:r>
            <a:r>
              <a:rPr lang="ru-RU" sz="2200" b="1" dirty="0" err="1" smtClean="0"/>
              <a:t>окремих</a:t>
            </a:r>
            <a:r>
              <a:rPr lang="ru-RU" sz="2200" b="1" dirty="0" smtClean="0"/>
              <a:t> ланок </a:t>
            </a:r>
            <a:r>
              <a:rPr lang="ru-RU" sz="2200" b="1" dirty="0" err="1" smtClean="0"/>
              <a:t>судової</a:t>
            </a:r>
            <a:r>
              <a:rPr lang="ru-RU" sz="2200" b="1" dirty="0" smtClean="0"/>
              <a:t> </a:t>
            </a:r>
            <a:r>
              <a:rPr lang="ru-RU" sz="2200" b="1" dirty="0" err="1" smtClean="0"/>
              <a:t>системи</a:t>
            </a:r>
            <a:r>
              <a:rPr lang="ru-RU" sz="2200" b="1" dirty="0" smtClean="0"/>
              <a:t> </a:t>
            </a:r>
            <a:r>
              <a:rPr lang="ru-RU" sz="2200" b="1" dirty="0" err="1" smtClean="0"/>
              <a:t>України</a:t>
            </a:r>
            <a:r>
              <a:rPr lang="ru-RU" sz="2200" b="1" dirty="0" smtClean="0"/>
              <a:t>.</a:t>
            </a:r>
            <a:r>
              <a:rPr lang="uk-UA" sz="2200" b="1" dirty="0" smtClean="0"/>
              <a:t> </a:t>
            </a:r>
            <a:r>
              <a:rPr lang="uk-UA" sz="2200" b="1" dirty="0" err="1" smtClean="0"/>
              <a:t>Інстанційна</a:t>
            </a:r>
            <a:r>
              <a:rPr lang="uk-UA" sz="2200" b="1" dirty="0" smtClean="0"/>
              <a:t> </a:t>
            </a:r>
            <a:r>
              <a:rPr lang="uk-UA" sz="2200" b="1" dirty="0" smtClean="0"/>
              <a:t>юрисдикція.</a:t>
            </a:r>
            <a:r>
              <a:rPr lang="ru-RU" dirty="0" smtClean="0"/>
              <a:t/>
            </a:r>
            <a:br>
              <a:rPr lang="ru-RU" dirty="0" smtClean="0"/>
            </a:br>
            <a:endParaRPr lang="ru-RU" dirty="0"/>
          </a:p>
        </p:txBody>
      </p:sp>
      <p:sp>
        <p:nvSpPr>
          <p:cNvPr id="3" name="Содержимое 2"/>
          <p:cNvSpPr>
            <a:spLocks noGrp="1"/>
          </p:cNvSpPr>
          <p:nvPr>
            <p:ph idx="1"/>
          </p:nvPr>
        </p:nvSpPr>
        <p:spPr>
          <a:xfrm>
            <a:off x="677334" y="1207009"/>
            <a:ext cx="8625162" cy="4834354"/>
          </a:xfrm>
        </p:spPr>
        <p:txBody>
          <a:bodyPr>
            <a:normAutofit fontScale="85000" lnSpcReduction="10000"/>
          </a:bodyPr>
          <a:lstStyle/>
          <a:p>
            <a:r>
              <a:rPr lang="uk-UA" b="1" i="1" dirty="0" smtClean="0"/>
              <a:t>місцевий суд </a:t>
            </a:r>
            <a:r>
              <a:rPr lang="uk-UA" i="1" dirty="0" smtClean="0"/>
              <a:t>є судом першої інстанції і розглядає справи у випадках та порядку, передбаченому процесуальним законом (ч. 2 ст. 22 ЗУ «Про забезпечення права на справедливий суд»). Це справи: про захист порушених, невизнаних або </a:t>
            </a:r>
            <a:r>
              <a:rPr lang="uk-UA" i="1" dirty="0" err="1" smtClean="0"/>
              <a:t>оспорюваних</a:t>
            </a:r>
            <a:r>
              <a:rPr lang="uk-UA" i="1" dirty="0" smtClean="0"/>
              <a:t> прав, свобод чи інтересів, що виникають із цивільних, житлових, земельних, сімейних, трудових відносин; справи окремого та наказного провадження. </a:t>
            </a:r>
          </a:p>
          <a:p>
            <a:r>
              <a:rPr lang="uk-UA" b="1" i="1" dirty="0" smtClean="0"/>
              <a:t>а</a:t>
            </a:r>
            <a:r>
              <a:rPr lang="uk-UA" b="1" i="1" dirty="0" smtClean="0"/>
              <a:t>пеляційний суд: </a:t>
            </a:r>
          </a:p>
          <a:p>
            <a:pPr>
              <a:buNone/>
            </a:pPr>
            <a:r>
              <a:rPr lang="uk-UA" dirty="0" smtClean="0"/>
              <a:t>      1) здійснює правосуддя в апеляційному порядку, встановленому процесуальним законом; </a:t>
            </a:r>
          </a:p>
          <a:p>
            <a:pPr>
              <a:buNone/>
            </a:pPr>
            <a:r>
              <a:rPr lang="uk-UA" dirty="0" smtClean="0"/>
              <a:t>      2) у випадках, передбачених процесуальним законом, розглядає справи відповідної судової юрисдикції як суд першої інстанції (ч. 1 ст. 27 ЗУ «Про забезпечення права на справедливий суд»). Однак процесуальне законодавство не передбачає цивільних справ, які можуть розглядати у першій інстанції апеляційні суди. </a:t>
            </a:r>
          </a:p>
          <a:p>
            <a:r>
              <a:rPr lang="uk-UA" b="1" i="1" dirty="0" smtClean="0"/>
              <a:t>Вищий спеціалізований суд України з розгляду цивільних і кримінальних справ: </a:t>
            </a:r>
          </a:p>
          <a:p>
            <a:pPr>
              <a:buNone/>
            </a:pPr>
            <a:r>
              <a:rPr lang="uk-UA" dirty="0" smtClean="0"/>
              <a:t>      1) здійснює правосуддя в касаційному порядку згідно з процесуальним законом; </a:t>
            </a:r>
          </a:p>
          <a:p>
            <a:pPr>
              <a:buNone/>
            </a:pPr>
            <a:r>
              <a:rPr lang="uk-UA" dirty="0" smtClean="0"/>
              <a:t>      2) у випадках, передбачених процесуальним законом, розглядає справи відповідної судової юрисдикції як суд першої або апеляційної інстанції (ст. 32 ЗУ «Про забезпечення права на справедливий суд»). Водночас ЦПК України не визначає перелік справ, які Вищий спеціалізований суд України з розгляду</a:t>
            </a:r>
            <a:r>
              <a:rPr lang="ru-RU" dirty="0" smtClean="0"/>
              <a:t> </a:t>
            </a:r>
            <a:r>
              <a:rPr lang="ru-RU" dirty="0" err="1" smtClean="0"/>
              <a:t>цивільних</a:t>
            </a:r>
            <a:r>
              <a:rPr lang="ru-RU" dirty="0" smtClean="0"/>
              <a:t> </a:t>
            </a:r>
            <a:r>
              <a:rPr lang="ru-RU" dirty="0" err="1" smtClean="0"/>
              <a:t>і</a:t>
            </a:r>
            <a:r>
              <a:rPr lang="ru-RU" dirty="0" smtClean="0"/>
              <a:t> </a:t>
            </a:r>
            <a:r>
              <a:rPr lang="ru-RU" dirty="0" err="1" smtClean="0"/>
              <a:t>кримінальних</a:t>
            </a:r>
            <a:r>
              <a:rPr lang="ru-RU" dirty="0" smtClean="0"/>
              <a:t> справ </a:t>
            </a:r>
            <a:r>
              <a:rPr lang="ru-RU" dirty="0" err="1" smtClean="0"/>
              <a:t>розглядає</a:t>
            </a:r>
            <a:r>
              <a:rPr lang="ru-RU" dirty="0" smtClean="0"/>
              <a:t> як суд </a:t>
            </a:r>
            <a:r>
              <a:rPr lang="ru-RU" dirty="0" err="1" smtClean="0"/>
              <a:t>першої</a:t>
            </a:r>
            <a:r>
              <a:rPr lang="ru-RU" dirty="0" smtClean="0"/>
              <a:t> </a:t>
            </a:r>
            <a:r>
              <a:rPr lang="ru-RU" dirty="0" err="1" smtClean="0"/>
              <a:t>або</a:t>
            </a:r>
            <a:r>
              <a:rPr lang="ru-RU" dirty="0" smtClean="0"/>
              <a:t> </a:t>
            </a:r>
            <a:r>
              <a:rPr lang="ru-RU" dirty="0" err="1" smtClean="0"/>
              <a:t>апеляційної</a:t>
            </a:r>
            <a:r>
              <a:rPr lang="ru-RU" dirty="0" smtClean="0"/>
              <a:t> </a:t>
            </a:r>
            <a:r>
              <a:rPr lang="ru-RU" dirty="0" err="1" smtClean="0"/>
              <a:t>інстанції</a:t>
            </a:r>
            <a:r>
              <a:rPr lang="ru-RU" dirty="0" smtClean="0"/>
              <a:t>. </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758" y="390144"/>
            <a:ext cx="8681042" cy="1248156"/>
          </a:xfrm>
        </p:spPr>
        <p:txBody>
          <a:bodyPr>
            <a:normAutofit/>
          </a:bodyPr>
          <a:lstStyle/>
          <a:p>
            <a:pPr algn="ctr"/>
            <a:r>
              <a:rPr lang="ru-RU" sz="2800" b="1" dirty="0" err="1" smtClean="0"/>
              <a:t>Територіальна</a:t>
            </a:r>
            <a:r>
              <a:rPr lang="ru-RU" sz="2800" b="1" dirty="0" smtClean="0"/>
              <a:t> </a:t>
            </a:r>
            <a:r>
              <a:rPr lang="ru-RU" sz="2800" b="1" dirty="0" err="1" smtClean="0"/>
              <a:t>підсудність</a:t>
            </a:r>
            <a:r>
              <a:rPr lang="ru-RU" sz="2800" b="1" dirty="0" smtClean="0"/>
              <a:t> </a:t>
            </a:r>
            <a:r>
              <a:rPr lang="ru-RU" sz="2800" b="1" dirty="0" err="1" smtClean="0"/>
              <a:t>розмежовує</a:t>
            </a:r>
            <a:r>
              <a:rPr lang="ru-RU" sz="2800" b="1" dirty="0" smtClean="0"/>
              <a:t> </a:t>
            </a:r>
            <a:r>
              <a:rPr lang="ru-RU" sz="2800" b="1" dirty="0" err="1" smtClean="0"/>
              <a:t>компетенцію</a:t>
            </a:r>
            <a:r>
              <a:rPr lang="ru-RU" sz="2800" b="1" dirty="0" smtClean="0"/>
              <a:t> </a:t>
            </a:r>
            <a:r>
              <a:rPr lang="ru-RU" sz="2800" b="1" dirty="0" err="1" smtClean="0"/>
              <a:t>судів</a:t>
            </a:r>
            <a:r>
              <a:rPr lang="ru-RU" sz="2800" b="1" dirty="0" smtClean="0"/>
              <a:t> у межах </a:t>
            </a:r>
            <a:r>
              <a:rPr lang="ru-RU" sz="2800" b="1" dirty="0" err="1" smtClean="0"/>
              <a:t>однієї</a:t>
            </a:r>
            <a:r>
              <a:rPr lang="ru-RU" sz="2800" b="1" dirty="0" smtClean="0"/>
              <a:t> </a:t>
            </a:r>
            <a:r>
              <a:rPr lang="ru-RU" sz="2800" b="1" dirty="0" smtClean="0"/>
              <a:t>ланки.</a:t>
            </a:r>
            <a:endParaRPr lang="ru-RU" sz="2800" dirty="0"/>
          </a:p>
        </p:txBody>
      </p:sp>
      <p:sp>
        <p:nvSpPr>
          <p:cNvPr id="5121" name="Rectangle 1"/>
          <p:cNvSpPr>
            <a:spLocks noChangeArrowheads="1"/>
          </p:cNvSpPr>
          <p:nvPr/>
        </p:nvSpPr>
        <p:spPr bwMode="auto">
          <a:xfrm rot="10800000" flipV="1">
            <a:off x="419100" y="1522077"/>
            <a:ext cx="9398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4963"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Цивільне процесуальне законодавство (ст.ст. 26-30 ЦПК) й процесуальна наука розрізнює декілька видів підсудності: </a:t>
            </a:r>
          </a:p>
          <a:p>
            <a:pPr marL="0" marR="0" lvl="0" indent="334963"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загальна підсудність;</a:t>
            </a:r>
          </a:p>
          <a:p>
            <a:pPr marL="0" marR="0" lvl="0" indent="334963"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підсудність за ухвалою судді суду вищестоящої інстанції;</a:t>
            </a:r>
          </a:p>
          <a:p>
            <a:pPr marL="0" marR="0" lvl="0" indent="334963"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альтернативна підсудність; </a:t>
            </a:r>
          </a:p>
          <a:p>
            <a:pPr marL="0" marR="0" lvl="0" indent="334963"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виключна підсудність.</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l="29700" t="14880" r="32800" b="5760"/>
          <a:stretch>
            <a:fillRect/>
          </a:stretch>
        </p:blipFill>
        <p:spPr bwMode="auto">
          <a:xfrm>
            <a:off x="1889760" y="20597"/>
            <a:ext cx="5169408" cy="683740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l="21800" t="31360" r="24800" b="15200"/>
          <a:stretch>
            <a:fillRect/>
          </a:stretch>
        </p:blipFill>
        <p:spPr bwMode="auto">
          <a:xfrm>
            <a:off x="372258" y="243840"/>
            <a:ext cx="8674206" cy="542544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l="22300" t="22560" r="24300" b="7520"/>
          <a:stretch>
            <a:fillRect/>
          </a:stretch>
        </p:blipFill>
        <p:spPr bwMode="auto">
          <a:xfrm>
            <a:off x="1085088" y="207127"/>
            <a:ext cx="7315200" cy="598640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300" t="20480" r="22900" b="13760"/>
          <a:stretch>
            <a:fillRect/>
          </a:stretch>
        </p:blipFill>
        <p:spPr bwMode="auto">
          <a:xfrm>
            <a:off x="536448" y="286512"/>
            <a:ext cx="7936992" cy="58460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55392" y="402336"/>
            <a:ext cx="5010912" cy="829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Види юрисдикції</a:t>
            </a:r>
            <a:endParaRPr lang="ru-RU" sz="2400" b="1" dirty="0"/>
          </a:p>
        </p:txBody>
      </p:sp>
      <p:cxnSp>
        <p:nvCxnSpPr>
          <p:cNvPr id="7" name="Прямая со стрелкой 6"/>
          <p:cNvCxnSpPr/>
          <p:nvPr/>
        </p:nvCxnSpPr>
        <p:spPr>
          <a:xfrm rot="10800000" flipV="1">
            <a:off x="3206496" y="1243584"/>
            <a:ext cx="694944" cy="451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742176" y="1219200"/>
            <a:ext cx="755904" cy="475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2"/>
          </p:cNvCxnSpPr>
          <p:nvPr/>
        </p:nvCxnSpPr>
        <p:spPr>
          <a:xfrm rot="5400000">
            <a:off x="4008120" y="1380744"/>
            <a:ext cx="1402080" cy="1103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1024128" y="1731264"/>
            <a:ext cx="2584704" cy="7802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ЦИВІЛЬНА </a:t>
            </a:r>
            <a:endParaRPr lang="ru-RU" dirty="0"/>
          </a:p>
        </p:txBody>
      </p:sp>
      <p:sp>
        <p:nvSpPr>
          <p:cNvPr id="13" name="Скругленный прямоугольник 12"/>
          <p:cNvSpPr/>
          <p:nvPr/>
        </p:nvSpPr>
        <p:spPr>
          <a:xfrm>
            <a:off x="2176272" y="2639568"/>
            <a:ext cx="3017520" cy="835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АДМІНІСТРАТИВНА  </a:t>
            </a:r>
            <a:endParaRPr lang="ru-RU" dirty="0"/>
          </a:p>
        </p:txBody>
      </p:sp>
      <p:sp>
        <p:nvSpPr>
          <p:cNvPr id="14" name="Скругленный прямоугольник 13"/>
          <p:cNvSpPr/>
          <p:nvPr/>
        </p:nvSpPr>
        <p:spPr>
          <a:xfrm>
            <a:off x="6925056" y="1706880"/>
            <a:ext cx="2535936" cy="768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ГОСПОДАРСЬКА  </a:t>
            </a:r>
            <a:endParaRPr lang="ru-RU" dirty="0"/>
          </a:p>
        </p:txBody>
      </p:sp>
      <p:sp>
        <p:nvSpPr>
          <p:cNvPr id="23" name="Скругленный прямоугольник 22"/>
          <p:cNvSpPr/>
          <p:nvPr/>
        </p:nvSpPr>
        <p:spPr>
          <a:xfrm>
            <a:off x="341376" y="4169664"/>
            <a:ext cx="8534400" cy="180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Серед підстав відмежування цивільної юрисдикції від господарської та адміністративної юрисдикції:</a:t>
            </a:r>
          </a:p>
          <a:p>
            <a:r>
              <a:rPr lang="uk-UA" dirty="0" smtClean="0"/>
              <a:t>• предметний критерій;</a:t>
            </a:r>
          </a:p>
          <a:p>
            <a:r>
              <a:rPr lang="uk-UA" dirty="0" smtClean="0"/>
              <a:t>• суб’єктний критерій;</a:t>
            </a:r>
          </a:p>
          <a:p>
            <a:r>
              <a:rPr lang="uk-UA" dirty="0" smtClean="0"/>
              <a:t>• функціональний.</a:t>
            </a:r>
            <a:endParaRPr lang="uk-UA" dirty="0"/>
          </a:p>
        </p:txBody>
      </p:sp>
      <p:cxnSp>
        <p:nvCxnSpPr>
          <p:cNvPr id="26" name="Прямая со стрелкой 25"/>
          <p:cNvCxnSpPr/>
          <p:nvPr/>
        </p:nvCxnSpPr>
        <p:spPr>
          <a:xfrm rot="16200000" flipH="1">
            <a:off x="5364480" y="1499616"/>
            <a:ext cx="1438656" cy="877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5522976" y="2633472"/>
            <a:ext cx="3017520" cy="835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КОНСТИТУЦІЙНА  </a:t>
            </a:r>
            <a:endParaRPr lang="ru-RU" dirty="0"/>
          </a:p>
        </p:txBody>
      </p:sp>
    </p:spTree>
    <p:extLst>
      <p:ext uri="{BB962C8B-B14F-4D97-AF65-F5344CB8AC3E}">
        <p14:creationId xmlns="" xmlns:p14="http://schemas.microsoft.com/office/powerpoint/2010/main" val="60095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4256" y="1719072"/>
            <a:ext cx="8912352" cy="4974335"/>
          </a:xfrm>
        </p:spPr>
        <p:txBody>
          <a:bodyPr>
            <a:normAutofit fontScale="85000" lnSpcReduction="20000"/>
          </a:bodyPr>
          <a:lstStyle/>
          <a:p>
            <a:pPr>
              <a:buNone/>
            </a:pPr>
            <a:r>
              <a:rPr lang="uk-UA" b="1" dirty="0" smtClean="0"/>
              <a:t>Справи, що виникають із цивільних правовідносин: </a:t>
            </a:r>
          </a:p>
          <a:p>
            <a:r>
              <a:rPr lang="uk-UA" dirty="0" smtClean="0"/>
              <a:t>про захист судом цивільного права та інтересу (ч. 2 ст. 16, ч. 3 ст. 17 ЦК України); </a:t>
            </a:r>
          </a:p>
          <a:p>
            <a:r>
              <a:rPr lang="uk-UA" dirty="0" smtClean="0"/>
              <a:t>про визначення розміру грошового відшкодування моральної шкоди (ч. 3 ст. 23 ЦК України); </a:t>
            </a:r>
          </a:p>
          <a:p>
            <a:r>
              <a:rPr lang="uk-UA" dirty="0" smtClean="0"/>
              <a:t>про визначення місця проживання фізичної особи у віці від десяти до чотирнадцяти років (ч. 3 ст. 29 ЦК України); </a:t>
            </a:r>
          </a:p>
          <a:p>
            <a:r>
              <a:rPr lang="uk-UA" dirty="0" smtClean="0"/>
              <a:t> про обмеження права неповнолітньої особи самостійно розпоряджатися своїм заробітком, стипендією чи іншими доходами або позбавлення її цього права (ч. 5 ст. 32 ЦК України); </a:t>
            </a:r>
          </a:p>
          <a:p>
            <a:r>
              <a:rPr lang="uk-UA" dirty="0" smtClean="0"/>
              <a:t>про надання повної цивільної дієздатності фізичній особі у разі відсутності на це згоди батьків (</a:t>
            </a:r>
            <a:r>
              <a:rPr lang="uk-UA" dirty="0" err="1" smtClean="0"/>
              <a:t>усиновлювачів</a:t>
            </a:r>
            <a:r>
              <a:rPr lang="uk-UA" dirty="0" smtClean="0"/>
              <a:t>) або піклувальників (ч. 2 ст. 35 ЦК України); </a:t>
            </a:r>
          </a:p>
          <a:p>
            <a:r>
              <a:rPr lang="uk-UA" dirty="0" smtClean="0"/>
              <a:t>про обмеження цивільної дієздатності фізичної особи (ст. 36 ЦК України), визнання її недієздатною (ст. 39 ЦК України), а також поновлення дієздатності фізичної особи (ст.ст. 38, 42 ЦК України); </a:t>
            </a:r>
          </a:p>
          <a:p>
            <a:r>
              <a:rPr lang="uk-UA" dirty="0" smtClean="0"/>
              <a:t>про визнання фізичної особи безвісно відсутньою (ст. 43 ЦК України), оголошення її померлою (ст. 46 ЦК України); </a:t>
            </a:r>
          </a:p>
          <a:p>
            <a:r>
              <a:rPr lang="uk-UA" dirty="0" smtClean="0"/>
              <a:t>– про встановлення опіки або піклування над фізичною особою (ст. 60 ЦК України); </a:t>
            </a:r>
          </a:p>
          <a:p>
            <a:r>
              <a:rPr lang="uk-UA" dirty="0" smtClean="0"/>
              <a:t>– про звільнення особи від обов’язків опікуна або піклувальника (ст. 75 ЦК України); </a:t>
            </a:r>
          </a:p>
          <a:p>
            <a:r>
              <a:rPr lang="uk-UA" dirty="0" smtClean="0"/>
              <a:t>– про визнання правочину дійсним (наприклад, ч. 2 ст. 224, ч. 2 ст. 226 ЦК України) або недійсним (ч. 2 ст. 222, ч. 2 ст. 223, ч. 1 ст. 225 ЦК України тощо).</a:t>
            </a:r>
            <a:endParaRPr lang="uk-UA" dirty="0"/>
          </a:p>
        </p:txBody>
      </p:sp>
      <p:sp>
        <p:nvSpPr>
          <p:cNvPr id="4" name="Прямоугольник 3"/>
          <p:cNvSpPr/>
          <p:nvPr/>
        </p:nvSpPr>
        <p:spPr>
          <a:xfrm>
            <a:off x="548640" y="292608"/>
            <a:ext cx="8802624" cy="1200329"/>
          </a:xfrm>
          <a:prstGeom prst="rect">
            <a:avLst/>
          </a:prstGeom>
        </p:spPr>
        <p:txBody>
          <a:bodyPr wrap="square">
            <a:spAutoFit/>
          </a:bodyPr>
          <a:lstStyle/>
          <a:p>
            <a:pPr algn="just"/>
            <a:r>
              <a:rPr lang="uk-UA" b="1" i="1" dirty="0" smtClean="0"/>
              <a:t>Цивільна юрисдикція визначена у статті 19 ЦПК України і серед справ, що </a:t>
            </a:r>
            <a:r>
              <a:rPr lang="uk-UA" dirty="0" smtClean="0"/>
              <a:t>відносяться до юрисдикції загальних судів, ті, що виникають з цивільних, земельних, трудових, сімейних, житлових та інших правовідносин, крім справ, розгляд яких здійснюється в порядку іншого судочинства.</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7136" y="365760"/>
            <a:ext cx="8510016" cy="6242303"/>
          </a:xfrm>
        </p:spPr>
        <p:txBody>
          <a:bodyPr>
            <a:normAutofit fontScale="85000" lnSpcReduction="20000"/>
          </a:bodyPr>
          <a:lstStyle/>
          <a:p>
            <a:r>
              <a:rPr lang="uk-UA" dirty="0" smtClean="0"/>
              <a:t>про тлумачення змісту правочину (ч. 2 ст. 213 ЦК України); </a:t>
            </a:r>
          </a:p>
          <a:p>
            <a:r>
              <a:rPr lang="uk-UA" dirty="0" smtClean="0"/>
              <a:t>про захист гідності та честі фізичної особи (ч. 3 ст. 297 ЦК України) або її ділової репутації (ч. 2 ст. 299 ЦК України); </a:t>
            </a:r>
          </a:p>
          <a:p>
            <a:r>
              <a:rPr lang="uk-UA" dirty="0" smtClean="0"/>
              <a:t>про визнання за особою права власності (ст. 376, ст. 392 ЦК України), зокрема за </a:t>
            </a:r>
            <a:r>
              <a:rPr lang="uk-UA" dirty="0" err="1" smtClean="0"/>
              <a:t>набувальною</a:t>
            </a:r>
            <a:r>
              <a:rPr lang="uk-UA" dirty="0" smtClean="0"/>
              <a:t> давністю (ч. 4 ст. 344 ЦК України); </a:t>
            </a:r>
          </a:p>
          <a:p>
            <a:r>
              <a:rPr lang="uk-UA" dirty="0" smtClean="0"/>
              <a:t>про припинення права власності (ст. 365, 378 ЦК України); </a:t>
            </a:r>
          </a:p>
          <a:p>
            <a:r>
              <a:rPr lang="uk-UA" dirty="0" smtClean="0"/>
              <a:t>про встановлення частки кожного зі співвласників у праві спільної сумісної власності (ч. 2 ст. 370 ЦК України); </a:t>
            </a:r>
          </a:p>
          <a:p>
            <a:r>
              <a:rPr lang="uk-UA" dirty="0" smtClean="0"/>
              <a:t>про встановлення сервітуту (ст. 402 ЦК України) або припинення його (ст. 406 ЦК України); </a:t>
            </a:r>
          </a:p>
          <a:p>
            <a:r>
              <a:rPr lang="uk-UA" dirty="0" smtClean="0"/>
              <a:t>про захист права інтелектуальної власності (ст. 432 ЦК України); </a:t>
            </a:r>
          </a:p>
          <a:p>
            <a:r>
              <a:rPr lang="uk-UA" dirty="0" smtClean="0"/>
              <a:t>про зміну або розірвання договору (ст.ст. 651, 652, 755, 825, 1308 ЦК України та ін.); </a:t>
            </a:r>
          </a:p>
          <a:p>
            <a:r>
              <a:rPr lang="uk-UA" dirty="0" smtClean="0"/>
              <a:t>про покладення обов’язку відшкодування шкоди (ч. 2 ст. 1171, ст. 1186 ЦК України); визначення частки, в якій потрібно відшкодовувати шкоду (ч. 4 ст. 1178, ст.ст. 1181, 1182, ч. 2 ст. 1190 ЦК України); збільшення (ст. 1208 ЦК України) або зменшення розміру відшкодування (ст. 1193 ЦК України); </a:t>
            </a:r>
          </a:p>
          <a:p>
            <a:r>
              <a:rPr lang="uk-UA" dirty="0" smtClean="0"/>
              <a:t>про усунення від права спадкування (ч. 5 ст. 1224 ЦК України); </a:t>
            </a:r>
          </a:p>
          <a:p>
            <a:r>
              <a:rPr lang="uk-UA" dirty="0" smtClean="0"/>
              <a:t>про тлумачення заповіту (ч. 2 ст. 1256 ЦК України); визнання його недійсним (ч. 2 ст. 1257 ЦК України); </a:t>
            </a:r>
          </a:p>
          <a:p>
            <a:r>
              <a:rPr lang="uk-UA" dirty="0" smtClean="0"/>
              <a:t>про одержання права на спадкування (ч. 2 ст. 1259 ЦК України); </a:t>
            </a:r>
          </a:p>
          <a:p>
            <a:r>
              <a:rPr lang="uk-UA" dirty="0" smtClean="0"/>
              <a:t>про визначення додаткового строку для прийняття спадщини (ч. 3 с. 1272 ЦК України); </a:t>
            </a:r>
          </a:p>
          <a:p>
            <a:r>
              <a:rPr lang="uk-UA" dirty="0" smtClean="0"/>
              <a:t>про визнання недійсної відмови від прийняття спадщини (ч. 5 ст. 1274 ЦК України.</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393514" cy="475488"/>
          </a:xfrm>
        </p:spPr>
        <p:txBody>
          <a:bodyPr>
            <a:normAutofit/>
          </a:bodyPr>
          <a:lstStyle/>
          <a:p>
            <a:r>
              <a:rPr lang="ru-RU" sz="2000" b="1" dirty="0" err="1" smtClean="0"/>
              <a:t>Справи</a:t>
            </a:r>
            <a:r>
              <a:rPr lang="ru-RU" sz="2000" b="1" dirty="0" smtClean="0"/>
              <a:t>, </a:t>
            </a:r>
            <a:r>
              <a:rPr lang="ru-RU" sz="2000" b="1" dirty="0" err="1" smtClean="0"/>
              <a:t>що</a:t>
            </a:r>
            <a:r>
              <a:rPr lang="ru-RU" sz="2000" b="1" dirty="0" smtClean="0"/>
              <a:t> </a:t>
            </a:r>
            <a:r>
              <a:rPr lang="ru-RU" sz="2000" b="1" dirty="0" err="1" smtClean="0"/>
              <a:t>виникають</a:t>
            </a:r>
            <a:r>
              <a:rPr lang="ru-RU" sz="2000" b="1" dirty="0" smtClean="0"/>
              <a:t> </a:t>
            </a:r>
            <a:r>
              <a:rPr lang="ru-RU" sz="2000" b="1" dirty="0" err="1" smtClean="0"/>
              <a:t>із</a:t>
            </a:r>
            <a:r>
              <a:rPr lang="ru-RU" sz="2000" b="1" dirty="0" smtClean="0"/>
              <a:t> </a:t>
            </a:r>
            <a:r>
              <a:rPr lang="ru-RU" sz="2000" b="1" dirty="0" err="1" smtClean="0"/>
              <a:t>житлових</a:t>
            </a:r>
            <a:r>
              <a:rPr lang="ru-RU" sz="2000" b="1" dirty="0" smtClean="0"/>
              <a:t> </a:t>
            </a:r>
            <a:r>
              <a:rPr lang="ru-RU" sz="2000" b="1" dirty="0" err="1" smtClean="0"/>
              <a:t>правовідносин</a:t>
            </a:r>
            <a:r>
              <a:rPr lang="ru-RU" sz="2000" b="1" dirty="0" smtClean="0"/>
              <a:t>:</a:t>
            </a:r>
            <a:endParaRPr lang="ru-RU" sz="2000" dirty="0"/>
          </a:p>
        </p:txBody>
      </p:sp>
      <p:sp>
        <p:nvSpPr>
          <p:cNvPr id="3" name="Содержимое 2"/>
          <p:cNvSpPr>
            <a:spLocks noGrp="1"/>
          </p:cNvSpPr>
          <p:nvPr>
            <p:ph idx="1"/>
          </p:nvPr>
        </p:nvSpPr>
        <p:spPr>
          <a:xfrm>
            <a:off x="677334" y="1072896"/>
            <a:ext cx="8381322" cy="5462015"/>
          </a:xfrm>
        </p:spPr>
        <p:txBody>
          <a:bodyPr>
            <a:normAutofit fontScale="92500"/>
          </a:bodyPr>
          <a:lstStyle/>
          <a:p>
            <a:r>
              <a:rPr lang="uk-UA" dirty="0" smtClean="0"/>
              <a:t>про визнання недійсним ордеру на житлове приміщення (ст. 59 ЖК УРСР); </a:t>
            </a:r>
          </a:p>
          <a:p>
            <a:r>
              <a:rPr lang="uk-UA" dirty="0" smtClean="0"/>
              <a:t>про визнання особи такою, що втратила право користування жилим приміщенням (ст. 72 ЖК УРСР); </a:t>
            </a:r>
          </a:p>
          <a:p>
            <a:r>
              <a:rPr lang="uk-UA" dirty="0" smtClean="0"/>
              <a:t>про розірвання договору найму жилого приміщення (ст.ст. 76, 108 ЖК УРСР); </a:t>
            </a:r>
          </a:p>
          <a:p>
            <a:r>
              <a:rPr lang="uk-UA" dirty="0" smtClean="0"/>
              <a:t>про примусовий обмін жилого приміщення (ст.ст. 80, 143 ЖК УРСР); </a:t>
            </a:r>
          </a:p>
          <a:p>
            <a:r>
              <a:rPr lang="uk-UA" dirty="0" smtClean="0"/>
              <a:t>про визнання обміну жилого приміщення недійсним (ч. 2 ст. 87 ЖК УРСР); </a:t>
            </a:r>
          </a:p>
          <a:p>
            <a:r>
              <a:rPr lang="uk-UA" dirty="0" smtClean="0"/>
              <a:t>про виселення з жилого приміщення (ст.ст. 94, 97, 98, 99, 109, 157 ЖК УРСР); </a:t>
            </a:r>
          </a:p>
          <a:p>
            <a:r>
              <a:rPr lang="uk-UA" dirty="0" smtClean="0"/>
              <a:t>про переобладнання чи перепланування жилого приміщення (ч. 2 ст. 100 ЖК УРСР); </a:t>
            </a:r>
          </a:p>
          <a:p>
            <a:r>
              <a:rPr lang="uk-UA" dirty="0" smtClean="0"/>
              <a:t>про надання громадянам іншого жилого приміщення (ст. 102 ЖК УРСР); </a:t>
            </a:r>
          </a:p>
          <a:p>
            <a:r>
              <a:rPr lang="uk-UA" dirty="0" smtClean="0"/>
              <a:t>про поділ жилого приміщення (ч. 1 ст. 146 ЖК УРСР); </a:t>
            </a:r>
          </a:p>
          <a:p>
            <a:r>
              <a:rPr lang="uk-UA" dirty="0" smtClean="0"/>
              <a:t>про розмір участі у витратах з утримання будинку (квартири) і </a:t>
            </a:r>
            <a:r>
              <a:rPr lang="uk-UA" dirty="0" err="1" smtClean="0"/>
              <a:t>придомової</a:t>
            </a:r>
            <a:r>
              <a:rPr lang="uk-UA" dirty="0" smtClean="0"/>
              <a:t> території та проведення ремонту (ч. 3 ст. 156 ЖК УРСР) тощо.</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526" y="316992"/>
            <a:ext cx="8527626" cy="487680"/>
          </a:xfrm>
        </p:spPr>
        <p:txBody>
          <a:bodyPr>
            <a:normAutofit/>
          </a:bodyPr>
          <a:lstStyle/>
          <a:p>
            <a:r>
              <a:rPr lang="ru-RU" sz="2000" b="1" dirty="0" err="1" smtClean="0"/>
              <a:t>Справи</a:t>
            </a:r>
            <a:r>
              <a:rPr lang="ru-RU" sz="2000" b="1" dirty="0" smtClean="0"/>
              <a:t>, </a:t>
            </a:r>
            <a:r>
              <a:rPr lang="ru-RU" sz="2000" b="1" dirty="0" err="1" smtClean="0"/>
              <a:t>що</a:t>
            </a:r>
            <a:r>
              <a:rPr lang="ru-RU" sz="2000" b="1" dirty="0" smtClean="0"/>
              <a:t> </a:t>
            </a:r>
            <a:r>
              <a:rPr lang="ru-RU" sz="2000" b="1" dirty="0" err="1" smtClean="0"/>
              <a:t>виникають</a:t>
            </a:r>
            <a:r>
              <a:rPr lang="ru-RU" sz="2000" b="1" dirty="0" smtClean="0"/>
              <a:t> </a:t>
            </a:r>
            <a:r>
              <a:rPr lang="ru-RU" sz="2000" b="1" dirty="0" err="1" smtClean="0"/>
              <a:t>із</a:t>
            </a:r>
            <a:r>
              <a:rPr lang="ru-RU" sz="2000" b="1" dirty="0" smtClean="0"/>
              <a:t> </a:t>
            </a:r>
            <a:r>
              <a:rPr lang="ru-RU" sz="2000" b="1" dirty="0" err="1" smtClean="0"/>
              <a:t>земельних</a:t>
            </a:r>
            <a:r>
              <a:rPr lang="ru-RU" sz="2000" b="1" dirty="0" smtClean="0"/>
              <a:t> </a:t>
            </a:r>
            <a:r>
              <a:rPr lang="ru-RU" sz="2000" b="1" dirty="0" err="1" smtClean="0"/>
              <a:t>правовідносин</a:t>
            </a:r>
            <a:r>
              <a:rPr lang="ru-RU" sz="2000" b="1" dirty="0" smtClean="0"/>
              <a:t>:</a:t>
            </a:r>
            <a:endParaRPr lang="ru-RU" sz="2000" dirty="0"/>
          </a:p>
        </p:txBody>
      </p:sp>
      <p:sp>
        <p:nvSpPr>
          <p:cNvPr id="3" name="Содержимое 2"/>
          <p:cNvSpPr>
            <a:spLocks noGrp="1"/>
          </p:cNvSpPr>
          <p:nvPr>
            <p:ph idx="1"/>
          </p:nvPr>
        </p:nvSpPr>
        <p:spPr>
          <a:xfrm>
            <a:off x="677334" y="804672"/>
            <a:ext cx="8527626" cy="5888736"/>
          </a:xfrm>
        </p:spPr>
        <p:txBody>
          <a:bodyPr>
            <a:normAutofit fontScale="92500" lnSpcReduction="20000"/>
          </a:bodyPr>
          <a:lstStyle/>
          <a:p>
            <a:r>
              <a:rPr lang="uk-UA" dirty="0" smtClean="0"/>
              <a:t>про встановлення права спільної часткової власності на земельну ділянку (ст. 87 ЗК України); </a:t>
            </a:r>
          </a:p>
          <a:p>
            <a:r>
              <a:rPr lang="uk-UA" dirty="0" smtClean="0"/>
              <a:t>про встановлення порядку володіння, користування та розпорядження земельною ділянкою, що перебуває у спільній частковій власності (ч. 1 ст. 88 ЗК України); </a:t>
            </a:r>
          </a:p>
          <a:p>
            <a:r>
              <a:rPr lang="uk-UA" dirty="0" smtClean="0"/>
              <a:t>про встановлення земельних сервітутів (ч. 1 ст. 100 ЗК України) та припинення їх дії (ст. 102 ЗК України); </a:t>
            </a:r>
          </a:p>
          <a:p>
            <a:r>
              <a:rPr lang="uk-UA" dirty="0" smtClean="0"/>
              <a:t>про встановлення обмежень у використанні земель (ч. 2 ст. 111 ЗК України); </a:t>
            </a:r>
          </a:p>
          <a:p>
            <a:r>
              <a:rPr lang="uk-UA" dirty="0" smtClean="0"/>
              <a:t> про примусове припинення прав на земельну ділянку (ст. 143 ЗК України); </a:t>
            </a:r>
          </a:p>
          <a:p>
            <a:r>
              <a:rPr lang="uk-UA" dirty="0" smtClean="0"/>
              <a:t>про вирішення питання щодо визнання недійсним чи розірвання договору викупу земельної ділянки та відшкодування збитків, пов’язаних з викупом земельної ділянки для суспільних потреб (ч. 3 ст. 153 ЗК України); </a:t>
            </a:r>
          </a:p>
          <a:p>
            <a:r>
              <a:rPr lang="uk-UA" dirty="0" smtClean="0"/>
              <a:t>про вирішення земельних спорів з приводу володіння, користування і розпорядження земельними ділянками, що перебувають у власності громадян і юридичних осіб, а також спори щодо розмежування територій сіл, селищ, міст, районів та областей (ч. 3 ст. 158 ЗК України); </a:t>
            </a:r>
          </a:p>
          <a:p>
            <a:r>
              <a:rPr lang="uk-UA" dirty="0" smtClean="0"/>
              <a:t>про визнання недійсними правочинів, укладених із порушенням встановленого законом порядку купівлі-продажу, дарування, застави, обміну земельних ділянок (ст. 210 ЗК України); </a:t>
            </a:r>
          </a:p>
          <a:p>
            <a:r>
              <a:rPr lang="uk-UA" dirty="0" smtClean="0"/>
              <a:t>про повернення самовільно зайнятих земельних ділянок (ч. 3 ст. 212 ЗК України) тощо. </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526" y="243840"/>
            <a:ext cx="8649546" cy="499872"/>
          </a:xfrm>
        </p:spPr>
        <p:txBody>
          <a:bodyPr>
            <a:normAutofit/>
          </a:bodyPr>
          <a:lstStyle/>
          <a:p>
            <a:r>
              <a:rPr lang="ru-RU" sz="2000" b="1" dirty="0" err="1" smtClean="0"/>
              <a:t>Справи</a:t>
            </a:r>
            <a:r>
              <a:rPr lang="ru-RU" sz="2000" b="1" dirty="0" smtClean="0"/>
              <a:t>, </a:t>
            </a:r>
            <a:r>
              <a:rPr lang="ru-RU" sz="2000" b="1" dirty="0" err="1" smtClean="0"/>
              <a:t>що</a:t>
            </a:r>
            <a:r>
              <a:rPr lang="ru-RU" sz="2000" b="1" dirty="0" smtClean="0"/>
              <a:t> </a:t>
            </a:r>
            <a:r>
              <a:rPr lang="ru-RU" sz="2000" b="1" dirty="0" err="1" smtClean="0"/>
              <a:t>виникають</a:t>
            </a:r>
            <a:r>
              <a:rPr lang="ru-RU" sz="2000" b="1" dirty="0" smtClean="0"/>
              <a:t> </a:t>
            </a:r>
            <a:r>
              <a:rPr lang="ru-RU" sz="2000" b="1" dirty="0" err="1" smtClean="0"/>
              <a:t>із</a:t>
            </a:r>
            <a:r>
              <a:rPr lang="ru-RU" sz="2000" b="1" dirty="0" smtClean="0"/>
              <a:t> </a:t>
            </a:r>
            <a:r>
              <a:rPr lang="ru-RU" sz="2000" b="1" dirty="0" err="1" smtClean="0"/>
              <a:t>сімейних</a:t>
            </a:r>
            <a:r>
              <a:rPr lang="ru-RU" sz="2000" b="1" dirty="0" smtClean="0"/>
              <a:t> </a:t>
            </a:r>
            <a:r>
              <a:rPr lang="ru-RU" sz="2000" b="1" dirty="0" err="1" smtClean="0"/>
              <a:t>правовідносин</a:t>
            </a:r>
            <a:r>
              <a:rPr lang="ru-RU" sz="2000" b="1" dirty="0" smtClean="0"/>
              <a:t>:</a:t>
            </a:r>
            <a:endParaRPr lang="ru-RU" sz="2000" dirty="0"/>
          </a:p>
        </p:txBody>
      </p:sp>
      <p:sp>
        <p:nvSpPr>
          <p:cNvPr id="3" name="Содержимое 2"/>
          <p:cNvSpPr>
            <a:spLocks noGrp="1"/>
          </p:cNvSpPr>
          <p:nvPr>
            <p:ph idx="1"/>
          </p:nvPr>
        </p:nvSpPr>
        <p:spPr>
          <a:xfrm>
            <a:off x="677334" y="719328"/>
            <a:ext cx="8808042" cy="5864352"/>
          </a:xfrm>
        </p:spPr>
        <p:txBody>
          <a:bodyPr>
            <a:normAutofit fontScale="85000" lnSpcReduction="10000"/>
          </a:bodyPr>
          <a:lstStyle/>
          <a:p>
            <a:r>
              <a:rPr lang="ru-RU" dirty="0" smtClean="0"/>
              <a:t>про </a:t>
            </a:r>
            <a:r>
              <a:rPr lang="ru-RU" dirty="0" err="1" smtClean="0"/>
              <a:t>надання</a:t>
            </a:r>
            <a:r>
              <a:rPr lang="ru-RU" dirty="0" smtClean="0"/>
              <a:t> права на </a:t>
            </a:r>
            <a:r>
              <a:rPr lang="ru-RU" dirty="0" err="1" smtClean="0"/>
              <a:t>шлюб</a:t>
            </a:r>
            <a:r>
              <a:rPr lang="ru-RU" dirty="0" smtClean="0"/>
              <a:t> (ч. 2 ст. 23, ч. 4 ст. 26 СК </a:t>
            </a:r>
            <a:r>
              <a:rPr lang="ru-RU" dirty="0" err="1" smtClean="0"/>
              <a:t>України</a:t>
            </a:r>
            <a:r>
              <a:rPr lang="ru-RU" dirty="0" smtClean="0"/>
              <a:t>); </a:t>
            </a:r>
          </a:p>
          <a:p>
            <a:r>
              <a:rPr lang="ru-RU" dirty="0" smtClean="0"/>
              <a:t>про </a:t>
            </a:r>
            <a:r>
              <a:rPr lang="ru-RU" dirty="0" err="1" smtClean="0"/>
              <a:t>визнання</a:t>
            </a:r>
            <a:r>
              <a:rPr lang="ru-RU" dirty="0" smtClean="0"/>
              <a:t> </a:t>
            </a:r>
            <a:r>
              <a:rPr lang="ru-RU" dirty="0" err="1" smtClean="0"/>
              <a:t>шлюбу</a:t>
            </a:r>
            <a:r>
              <a:rPr lang="ru-RU" dirty="0" smtClean="0"/>
              <a:t> </a:t>
            </a:r>
            <a:r>
              <a:rPr lang="ru-RU" dirty="0" err="1" smtClean="0"/>
              <a:t>недійсним</a:t>
            </a:r>
            <a:r>
              <a:rPr lang="ru-RU" dirty="0" smtClean="0"/>
              <a:t> (ст.ст. 40, 41 СК </a:t>
            </a:r>
            <a:r>
              <a:rPr lang="ru-RU" dirty="0" err="1" smtClean="0"/>
              <a:t>України</a:t>
            </a:r>
            <a:r>
              <a:rPr lang="ru-RU" dirty="0" smtClean="0"/>
              <a:t>); </a:t>
            </a:r>
          </a:p>
          <a:p>
            <a:r>
              <a:rPr lang="ru-RU" dirty="0" smtClean="0"/>
              <a:t>про </a:t>
            </a:r>
            <a:r>
              <a:rPr lang="ru-RU" dirty="0" err="1" smtClean="0"/>
              <a:t>визнання</a:t>
            </a:r>
            <a:r>
              <a:rPr lang="ru-RU" dirty="0" smtClean="0"/>
              <a:t> майна </a:t>
            </a:r>
            <a:r>
              <a:rPr lang="ru-RU" dirty="0" err="1" smtClean="0"/>
              <a:t>особистою</a:t>
            </a:r>
            <a:r>
              <a:rPr lang="ru-RU" dirty="0" smtClean="0"/>
              <a:t> приватною </a:t>
            </a:r>
            <a:r>
              <a:rPr lang="ru-RU" dirty="0" err="1" smtClean="0"/>
              <a:t>власністю</a:t>
            </a:r>
            <a:r>
              <a:rPr lang="ru-RU" dirty="0" smtClean="0"/>
              <a:t> </a:t>
            </a:r>
            <a:r>
              <a:rPr lang="ru-RU" dirty="0" err="1" smtClean="0"/>
              <a:t>дружини</a:t>
            </a:r>
            <a:r>
              <a:rPr lang="ru-RU" dirty="0" smtClean="0"/>
              <a:t> </a:t>
            </a:r>
            <a:r>
              <a:rPr lang="ru-RU" dirty="0" err="1" smtClean="0"/>
              <a:t>або</a:t>
            </a:r>
            <a:r>
              <a:rPr lang="ru-RU" dirty="0" smtClean="0"/>
              <a:t> </a:t>
            </a:r>
            <a:r>
              <a:rPr lang="ru-RU" dirty="0" err="1" smtClean="0"/>
              <a:t>чоловіка</a:t>
            </a:r>
            <a:r>
              <a:rPr lang="ru-RU" dirty="0" smtClean="0"/>
              <a:t> (ч. 6 ст. 57 СК </a:t>
            </a:r>
            <a:r>
              <a:rPr lang="ru-RU" dirty="0" err="1" smtClean="0"/>
              <a:t>України</a:t>
            </a:r>
            <a:r>
              <a:rPr lang="ru-RU" dirty="0" smtClean="0"/>
              <a:t>); </a:t>
            </a:r>
          </a:p>
          <a:p>
            <a:r>
              <a:rPr lang="ru-RU" dirty="0" smtClean="0"/>
              <a:t>про </a:t>
            </a:r>
            <a:r>
              <a:rPr lang="ru-RU" dirty="0" err="1" smtClean="0"/>
              <a:t>визнання</a:t>
            </a:r>
            <a:r>
              <a:rPr lang="ru-RU" dirty="0" smtClean="0"/>
              <a:t> майна </a:t>
            </a:r>
            <a:r>
              <a:rPr lang="ru-RU" dirty="0" err="1" smtClean="0"/>
              <a:t>об’єктом</a:t>
            </a:r>
            <a:r>
              <a:rPr lang="ru-RU" dirty="0" smtClean="0"/>
              <a:t> права </a:t>
            </a:r>
            <a:r>
              <a:rPr lang="ru-RU" dirty="0" err="1" smtClean="0"/>
              <a:t>спільної</a:t>
            </a:r>
            <a:r>
              <a:rPr lang="ru-RU" dirty="0" smtClean="0"/>
              <a:t> </a:t>
            </a:r>
            <a:r>
              <a:rPr lang="ru-RU" dirty="0" err="1" smtClean="0"/>
              <a:t>сумісної</a:t>
            </a:r>
            <a:r>
              <a:rPr lang="ru-RU" dirty="0" smtClean="0"/>
              <a:t> </a:t>
            </a:r>
            <a:r>
              <a:rPr lang="ru-RU" dirty="0" err="1" smtClean="0"/>
              <a:t>власності</a:t>
            </a:r>
            <a:r>
              <a:rPr lang="ru-RU" dirty="0" smtClean="0"/>
              <a:t> </a:t>
            </a:r>
            <a:r>
              <a:rPr lang="ru-RU" dirty="0" err="1" smtClean="0"/>
              <a:t>подружжя</a:t>
            </a:r>
            <a:r>
              <a:rPr lang="ru-RU" dirty="0" smtClean="0"/>
              <a:t> (ч. 3 ст. 57, ст. 62 СК </a:t>
            </a:r>
            <a:r>
              <a:rPr lang="ru-RU" dirty="0" err="1" smtClean="0"/>
              <a:t>України</a:t>
            </a:r>
            <a:r>
              <a:rPr lang="ru-RU" dirty="0" smtClean="0"/>
              <a:t>); </a:t>
            </a:r>
          </a:p>
          <a:p>
            <a:r>
              <a:rPr lang="ru-RU" dirty="0" smtClean="0"/>
              <a:t>про </a:t>
            </a:r>
            <a:r>
              <a:rPr lang="ru-RU" dirty="0" err="1" smtClean="0"/>
              <a:t>визначення</a:t>
            </a:r>
            <a:r>
              <a:rPr lang="ru-RU" dirty="0" smtClean="0"/>
              <a:t> </a:t>
            </a:r>
            <a:r>
              <a:rPr lang="ru-RU" dirty="0" err="1" smtClean="0"/>
              <a:t>часток</a:t>
            </a:r>
            <a:r>
              <a:rPr lang="ru-RU" dirty="0" smtClean="0"/>
              <a:t> </a:t>
            </a:r>
            <a:r>
              <a:rPr lang="ru-RU" dirty="0" err="1" smtClean="0"/>
              <a:t>подружжя</a:t>
            </a:r>
            <a:r>
              <a:rPr lang="ru-RU" dirty="0" smtClean="0"/>
              <a:t> </a:t>
            </a:r>
            <a:r>
              <a:rPr lang="ru-RU" dirty="0" err="1" smtClean="0"/>
              <a:t>під</a:t>
            </a:r>
            <a:r>
              <a:rPr lang="ru-RU" dirty="0" smtClean="0"/>
              <a:t> час </a:t>
            </a:r>
            <a:r>
              <a:rPr lang="ru-RU" dirty="0" err="1" smtClean="0"/>
              <a:t>поділу</a:t>
            </a:r>
            <a:r>
              <a:rPr lang="ru-RU" dirty="0" smtClean="0"/>
              <a:t> майна (ст. 70 СК </a:t>
            </a:r>
            <a:r>
              <a:rPr lang="ru-RU" dirty="0" err="1" smtClean="0"/>
              <a:t>України</a:t>
            </a:r>
            <a:r>
              <a:rPr lang="ru-RU" dirty="0" smtClean="0"/>
              <a:t>); </a:t>
            </a:r>
          </a:p>
          <a:p>
            <a:r>
              <a:rPr lang="ru-RU" dirty="0" smtClean="0"/>
              <a:t>про </a:t>
            </a:r>
            <a:r>
              <a:rPr lang="ru-RU" dirty="0" err="1" smtClean="0"/>
              <a:t>присудження</a:t>
            </a:r>
            <a:r>
              <a:rPr lang="ru-RU" dirty="0" smtClean="0"/>
              <a:t> </a:t>
            </a:r>
            <a:r>
              <a:rPr lang="ru-RU" dirty="0" err="1" smtClean="0"/>
              <a:t>аліментів</a:t>
            </a:r>
            <a:r>
              <a:rPr lang="ru-RU" dirty="0" smtClean="0"/>
              <a:t> (ч. 2 ст. 77, ч. 1 ст. 79, ч. 2 ст. 166 СК </a:t>
            </a:r>
            <a:r>
              <a:rPr lang="ru-RU" dirty="0" err="1" smtClean="0"/>
              <a:t>України</a:t>
            </a:r>
            <a:r>
              <a:rPr lang="ru-RU" dirty="0" smtClean="0"/>
              <a:t>), </a:t>
            </a:r>
            <a:r>
              <a:rPr lang="ru-RU" dirty="0" err="1" smtClean="0"/>
              <a:t>зміну</a:t>
            </a:r>
            <a:r>
              <a:rPr lang="ru-RU" dirty="0" smtClean="0"/>
              <a:t> </a:t>
            </a:r>
            <a:r>
              <a:rPr lang="ru-RU" dirty="0" err="1" smtClean="0"/>
              <a:t>їх</a:t>
            </a:r>
            <a:r>
              <a:rPr lang="ru-RU" dirty="0" smtClean="0"/>
              <a:t> </a:t>
            </a:r>
            <a:r>
              <a:rPr lang="ru-RU" dirty="0" err="1" smtClean="0"/>
              <a:t>розміру</a:t>
            </a:r>
            <a:r>
              <a:rPr lang="ru-RU" dirty="0" smtClean="0"/>
              <a:t> (ч. 3 ст. 80 СК </a:t>
            </a:r>
            <a:r>
              <a:rPr lang="ru-RU" dirty="0" err="1" smtClean="0"/>
              <a:t>України</a:t>
            </a:r>
            <a:r>
              <a:rPr lang="ru-RU" dirty="0" smtClean="0"/>
              <a:t>); </a:t>
            </a:r>
          </a:p>
          <a:p>
            <a:r>
              <a:rPr lang="ru-RU" dirty="0" smtClean="0"/>
              <a:t>про </a:t>
            </a:r>
            <a:r>
              <a:rPr lang="ru-RU" dirty="0" err="1" smtClean="0"/>
              <a:t>припинення</a:t>
            </a:r>
            <a:r>
              <a:rPr lang="ru-RU" dirty="0" smtClean="0"/>
              <a:t> права на </a:t>
            </a:r>
            <a:r>
              <a:rPr lang="ru-RU" dirty="0" err="1" smtClean="0"/>
              <a:t>утримання</a:t>
            </a:r>
            <a:r>
              <a:rPr lang="ru-RU" dirty="0" smtClean="0"/>
              <a:t> (ч. 3 ст. 83, ч. 2 ст. 85, ч. 2 ст. 87 СК </a:t>
            </a:r>
            <a:r>
              <a:rPr lang="ru-RU" dirty="0" err="1" smtClean="0"/>
              <a:t>України</a:t>
            </a:r>
            <a:r>
              <a:rPr lang="ru-RU" dirty="0" smtClean="0"/>
              <a:t>), </a:t>
            </a:r>
            <a:r>
              <a:rPr lang="ru-RU" dirty="0" err="1" smtClean="0"/>
              <a:t>позбавлення</a:t>
            </a:r>
            <a:r>
              <a:rPr lang="ru-RU" dirty="0" smtClean="0"/>
              <a:t> такого права </a:t>
            </a:r>
            <a:r>
              <a:rPr lang="ru-RU" dirty="0" err="1" smtClean="0"/>
              <a:t>або</a:t>
            </a:r>
            <a:r>
              <a:rPr lang="ru-RU" dirty="0" smtClean="0"/>
              <a:t> </a:t>
            </a:r>
            <a:r>
              <a:rPr lang="ru-RU" dirty="0" err="1" smtClean="0"/>
              <a:t>обмеження</a:t>
            </a:r>
            <a:r>
              <a:rPr lang="ru-RU" dirty="0" smtClean="0"/>
              <a:t> </a:t>
            </a:r>
            <a:r>
              <a:rPr lang="ru-RU" dirty="0" err="1" smtClean="0"/>
              <a:t>його</a:t>
            </a:r>
            <a:r>
              <a:rPr lang="ru-RU" dirty="0" smtClean="0"/>
              <a:t> </a:t>
            </a:r>
            <a:r>
              <a:rPr lang="ru-RU" dirty="0" err="1" smtClean="0"/>
              <a:t>строком</a:t>
            </a:r>
            <a:r>
              <a:rPr lang="ru-RU" dirty="0" smtClean="0"/>
              <a:t> (ст. 83 СК </a:t>
            </a:r>
            <a:r>
              <a:rPr lang="ru-RU" dirty="0" err="1" smtClean="0"/>
              <a:t>України</a:t>
            </a:r>
            <a:r>
              <a:rPr lang="ru-RU" dirty="0" smtClean="0"/>
              <a:t>); </a:t>
            </a:r>
          </a:p>
          <a:p>
            <a:r>
              <a:rPr lang="ru-RU" dirty="0" smtClean="0"/>
              <a:t>про </a:t>
            </a:r>
            <a:r>
              <a:rPr lang="ru-RU" dirty="0" err="1" smtClean="0"/>
              <a:t>зміну</a:t>
            </a:r>
            <a:r>
              <a:rPr lang="ru-RU" dirty="0" smtClean="0"/>
              <a:t> </a:t>
            </a:r>
            <a:r>
              <a:rPr lang="ru-RU" dirty="0" err="1" smtClean="0"/>
              <a:t>шлюбного</a:t>
            </a:r>
            <a:r>
              <a:rPr lang="ru-RU" dirty="0" smtClean="0"/>
              <a:t> договору (ч. 3 ст. 100 СК </a:t>
            </a:r>
            <a:r>
              <a:rPr lang="ru-RU" dirty="0" err="1" smtClean="0"/>
              <a:t>України</a:t>
            </a:r>
            <a:r>
              <a:rPr lang="ru-RU" dirty="0" smtClean="0"/>
              <a:t>), </a:t>
            </a:r>
            <a:r>
              <a:rPr lang="ru-RU" dirty="0" err="1" smtClean="0"/>
              <a:t>його</a:t>
            </a:r>
            <a:r>
              <a:rPr lang="ru-RU" dirty="0" smtClean="0"/>
              <a:t> </a:t>
            </a:r>
            <a:r>
              <a:rPr lang="ru-RU" dirty="0" err="1" smtClean="0"/>
              <a:t>розірвання</a:t>
            </a:r>
            <a:r>
              <a:rPr lang="ru-RU" dirty="0" smtClean="0"/>
              <a:t> (ст. 102 СК </a:t>
            </a:r>
            <a:r>
              <a:rPr lang="ru-RU" dirty="0" err="1" smtClean="0"/>
              <a:t>України</a:t>
            </a:r>
            <a:r>
              <a:rPr lang="ru-RU" dirty="0" smtClean="0"/>
              <a:t>) </a:t>
            </a:r>
            <a:r>
              <a:rPr lang="ru-RU" dirty="0" err="1" smtClean="0"/>
              <a:t>або</a:t>
            </a:r>
            <a:r>
              <a:rPr lang="ru-RU" dirty="0" smtClean="0"/>
              <a:t> </a:t>
            </a:r>
            <a:r>
              <a:rPr lang="ru-RU" dirty="0" err="1" smtClean="0"/>
              <a:t>визнання</a:t>
            </a:r>
            <a:r>
              <a:rPr lang="ru-RU" dirty="0" smtClean="0"/>
              <a:t> </a:t>
            </a:r>
            <a:r>
              <a:rPr lang="ru-RU" dirty="0" err="1" smtClean="0"/>
              <a:t>недійсним</a:t>
            </a:r>
            <a:r>
              <a:rPr lang="ru-RU" dirty="0" smtClean="0"/>
              <a:t> (ст. 103 СК </a:t>
            </a:r>
            <a:r>
              <a:rPr lang="ru-RU" dirty="0" err="1" smtClean="0"/>
              <a:t>України</a:t>
            </a:r>
            <a:r>
              <a:rPr lang="ru-RU" dirty="0" smtClean="0"/>
              <a:t>); </a:t>
            </a:r>
          </a:p>
          <a:p>
            <a:r>
              <a:rPr lang="ru-RU" dirty="0" smtClean="0"/>
              <a:t>про </a:t>
            </a:r>
            <a:r>
              <a:rPr lang="ru-RU" dirty="0" err="1" smtClean="0"/>
              <a:t>розірвання</a:t>
            </a:r>
            <a:r>
              <a:rPr lang="ru-RU" dirty="0" smtClean="0"/>
              <a:t> </a:t>
            </a:r>
            <a:r>
              <a:rPr lang="ru-RU" dirty="0" err="1" smtClean="0"/>
              <a:t>шлюбу</a:t>
            </a:r>
            <a:r>
              <a:rPr lang="ru-RU" dirty="0" smtClean="0"/>
              <a:t> (ст.ст. 109 СК </a:t>
            </a:r>
            <a:r>
              <a:rPr lang="ru-RU" dirty="0" err="1" smtClean="0"/>
              <a:t>України</a:t>
            </a:r>
            <a:r>
              <a:rPr lang="ru-RU" dirty="0" smtClean="0"/>
              <a:t>), </a:t>
            </a:r>
            <a:r>
              <a:rPr lang="ru-RU" dirty="0" err="1" smtClean="0"/>
              <a:t>визнання</a:t>
            </a:r>
            <a:r>
              <a:rPr lang="ru-RU" dirty="0" smtClean="0"/>
              <a:t> </a:t>
            </a:r>
            <a:r>
              <a:rPr lang="ru-RU" dirty="0" err="1" smtClean="0"/>
              <a:t>розірвання</a:t>
            </a:r>
            <a:r>
              <a:rPr lang="ru-RU" dirty="0" smtClean="0"/>
              <a:t> </a:t>
            </a:r>
            <a:r>
              <a:rPr lang="ru-RU" dirty="0" err="1" smtClean="0"/>
              <a:t>шлюбу</a:t>
            </a:r>
            <a:r>
              <a:rPr lang="ru-RU" dirty="0" smtClean="0"/>
              <a:t> </a:t>
            </a:r>
            <a:r>
              <a:rPr lang="ru-RU" dirty="0" err="1" smtClean="0"/>
              <a:t>фіктивним</a:t>
            </a:r>
            <a:r>
              <a:rPr lang="ru-RU" dirty="0" smtClean="0"/>
              <a:t> (ст. 108 СК </a:t>
            </a:r>
            <a:r>
              <a:rPr lang="ru-RU" dirty="0" err="1" smtClean="0"/>
              <a:t>України</a:t>
            </a:r>
            <a:r>
              <a:rPr lang="ru-RU" dirty="0" smtClean="0"/>
              <a:t>) та </a:t>
            </a:r>
            <a:r>
              <a:rPr lang="ru-RU" dirty="0" err="1" smtClean="0"/>
              <a:t>поновлення</a:t>
            </a:r>
            <a:r>
              <a:rPr lang="ru-RU" dirty="0" smtClean="0"/>
              <a:t> </a:t>
            </a:r>
            <a:r>
              <a:rPr lang="ru-RU" dirty="0" err="1" smtClean="0"/>
              <a:t>шлюбу</a:t>
            </a:r>
            <a:r>
              <a:rPr lang="ru-RU" dirty="0" smtClean="0"/>
              <a:t> </a:t>
            </a:r>
            <a:r>
              <a:rPr lang="ru-RU" dirty="0" err="1" smtClean="0"/>
              <a:t>після</a:t>
            </a:r>
            <a:r>
              <a:rPr lang="ru-RU" dirty="0" smtClean="0"/>
              <a:t> </a:t>
            </a:r>
            <a:r>
              <a:rPr lang="ru-RU" dirty="0" err="1" smtClean="0"/>
              <a:t>його</a:t>
            </a:r>
            <a:r>
              <a:rPr lang="ru-RU" dirty="0" smtClean="0"/>
              <a:t> </a:t>
            </a:r>
            <a:r>
              <a:rPr lang="ru-RU" dirty="0" err="1" smtClean="0"/>
              <a:t>розірвання</a:t>
            </a:r>
            <a:r>
              <a:rPr lang="ru-RU" dirty="0" smtClean="0"/>
              <a:t> (ст. 118 СК </a:t>
            </a:r>
            <a:r>
              <a:rPr lang="ru-RU" dirty="0" err="1" smtClean="0"/>
              <a:t>України</a:t>
            </a:r>
            <a:r>
              <a:rPr lang="ru-RU" dirty="0" smtClean="0"/>
              <a:t>);</a:t>
            </a:r>
            <a:r>
              <a:rPr lang="ru-RU" dirty="0" smtClean="0"/>
              <a:t> </a:t>
            </a:r>
            <a:endParaRPr lang="ru-RU" dirty="0" smtClean="0"/>
          </a:p>
          <a:p>
            <a:r>
              <a:rPr lang="ru-RU" dirty="0" smtClean="0"/>
              <a:t>про </a:t>
            </a:r>
            <a:r>
              <a:rPr lang="ru-RU" dirty="0" smtClean="0"/>
              <a:t>участь у </a:t>
            </a:r>
            <a:r>
              <a:rPr lang="ru-RU" dirty="0" err="1" smtClean="0"/>
              <a:t>вихованні</a:t>
            </a:r>
            <a:r>
              <a:rPr lang="ru-RU" dirty="0" smtClean="0"/>
              <a:t> </a:t>
            </a:r>
            <a:r>
              <a:rPr lang="ru-RU" dirty="0" err="1" smtClean="0"/>
              <a:t>дитини</a:t>
            </a:r>
            <a:r>
              <a:rPr lang="ru-RU" dirty="0" smtClean="0"/>
              <a:t> (ст.ст. 159, 263 СК </a:t>
            </a:r>
            <a:r>
              <a:rPr lang="ru-RU" dirty="0" err="1" smtClean="0"/>
              <a:t>України</a:t>
            </a:r>
            <a:r>
              <a:rPr lang="ru-RU" dirty="0" smtClean="0"/>
              <a:t>); </a:t>
            </a:r>
          </a:p>
          <a:p>
            <a:r>
              <a:rPr lang="ru-RU" dirty="0" smtClean="0"/>
              <a:t>про </a:t>
            </a:r>
            <a:r>
              <a:rPr lang="ru-RU" dirty="0" err="1" smtClean="0"/>
              <a:t>визначення</a:t>
            </a:r>
            <a:r>
              <a:rPr lang="ru-RU" dirty="0" smtClean="0"/>
              <a:t> </a:t>
            </a:r>
            <a:r>
              <a:rPr lang="ru-RU" dirty="0" err="1" smtClean="0"/>
              <a:t>місця</a:t>
            </a:r>
            <a:r>
              <a:rPr lang="ru-RU" dirty="0" smtClean="0"/>
              <a:t> </a:t>
            </a:r>
            <a:r>
              <a:rPr lang="ru-RU" dirty="0" err="1" smtClean="0"/>
              <a:t>проживання</a:t>
            </a:r>
            <a:r>
              <a:rPr lang="ru-RU" dirty="0" smtClean="0"/>
              <a:t> </a:t>
            </a:r>
            <a:r>
              <a:rPr lang="ru-RU" dirty="0" err="1" smtClean="0"/>
              <a:t>малолітньої</a:t>
            </a:r>
            <a:r>
              <a:rPr lang="ru-RU" dirty="0" smtClean="0"/>
              <a:t> </a:t>
            </a:r>
            <a:r>
              <a:rPr lang="ru-RU" dirty="0" err="1" smtClean="0"/>
              <a:t>дитини</a:t>
            </a:r>
            <a:r>
              <a:rPr lang="ru-RU" dirty="0" smtClean="0"/>
              <a:t> (ст. 161 СК </a:t>
            </a:r>
            <a:r>
              <a:rPr lang="ru-RU" dirty="0" err="1" smtClean="0"/>
              <a:t>України</a:t>
            </a:r>
            <a:r>
              <a:rPr lang="ru-RU" dirty="0" smtClean="0"/>
              <a:t>); </a:t>
            </a:r>
          </a:p>
          <a:p>
            <a:r>
              <a:rPr lang="ru-RU" dirty="0" smtClean="0"/>
              <a:t>про </a:t>
            </a:r>
            <a:r>
              <a:rPr lang="ru-RU" dirty="0" err="1" smtClean="0"/>
              <a:t>відібрання</a:t>
            </a:r>
            <a:r>
              <a:rPr lang="ru-RU" dirty="0" smtClean="0"/>
              <a:t> </a:t>
            </a:r>
            <a:r>
              <a:rPr lang="ru-RU" dirty="0" err="1" smtClean="0"/>
              <a:t>дитини</a:t>
            </a:r>
            <a:r>
              <a:rPr lang="ru-RU" dirty="0" smtClean="0"/>
              <a:t> (ч. 3 ст. 161, ч. 1 ст. 162, ст. 170 СК </a:t>
            </a:r>
            <a:r>
              <a:rPr lang="ru-RU" dirty="0" err="1" smtClean="0"/>
              <a:t>України</a:t>
            </a:r>
            <a:r>
              <a:rPr lang="ru-RU" dirty="0" smtClean="0"/>
              <a:t>); </a:t>
            </a:r>
          </a:p>
          <a:p>
            <a:r>
              <a:rPr lang="ru-RU" dirty="0" smtClean="0"/>
              <a:t>про </a:t>
            </a:r>
            <a:r>
              <a:rPr lang="ru-RU" dirty="0" err="1" smtClean="0"/>
              <a:t>позбавлення</a:t>
            </a:r>
            <a:r>
              <a:rPr lang="ru-RU" dirty="0" smtClean="0"/>
              <a:t> </a:t>
            </a:r>
            <a:r>
              <a:rPr lang="ru-RU" dirty="0" err="1" smtClean="0"/>
              <a:t>батьківських</a:t>
            </a:r>
            <a:r>
              <a:rPr lang="ru-RU" dirty="0" smtClean="0"/>
              <a:t> прав (ст. 164 СК </a:t>
            </a:r>
            <a:r>
              <a:rPr lang="ru-RU" dirty="0" err="1" smtClean="0"/>
              <a:t>України</a:t>
            </a:r>
            <a:r>
              <a:rPr lang="ru-RU" dirty="0" smtClean="0"/>
              <a:t>), </a:t>
            </a:r>
            <a:r>
              <a:rPr lang="ru-RU" dirty="0" err="1" smtClean="0"/>
              <a:t>їх</a:t>
            </a:r>
            <a:r>
              <a:rPr lang="ru-RU" dirty="0" smtClean="0"/>
              <a:t> </a:t>
            </a:r>
            <a:r>
              <a:rPr lang="ru-RU" dirty="0" err="1" smtClean="0"/>
              <a:t>поновлення</a:t>
            </a:r>
            <a:r>
              <a:rPr lang="ru-RU" dirty="0" smtClean="0"/>
              <a:t> (ст. 169 СК </a:t>
            </a:r>
            <a:r>
              <a:rPr lang="ru-RU" dirty="0" err="1" smtClean="0"/>
              <a:t>України</a:t>
            </a:r>
            <a:r>
              <a:rPr lang="ru-RU" dirty="0" smtClean="0"/>
              <a:t>). </a:t>
            </a:r>
            <a:endParaRPr lang="ru-RU" dirty="0"/>
          </a:p>
        </p:txBody>
      </p:sp>
    </p:spTree>
  </p:cSld>
  <p:clrMapOvr>
    <a:masterClrMapping/>
  </p:clrMapOvr>
</p:sld>
</file>

<file path=ppt/theme/theme1.xml><?xml version="1.0" encoding="utf-8"?>
<a:theme xmlns:a="http://schemas.openxmlformats.org/drawingml/2006/main" name="Аспект">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1138</TotalTime>
  <Words>3629</Words>
  <Application>Microsoft Office PowerPoint</Application>
  <PresentationFormat>Произвольный</PresentationFormat>
  <Paragraphs>155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Аспект</vt:lpstr>
      <vt:lpstr>Слайд 1</vt:lpstr>
      <vt:lpstr>Слайд 2</vt:lpstr>
      <vt:lpstr>Слайд 3</vt:lpstr>
      <vt:lpstr>Слайд 4</vt:lpstr>
      <vt:lpstr>Слайд 5</vt:lpstr>
      <vt:lpstr>Слайд 6</vt:lpstr>
      <vt:lpstr>Справи, що виникають із житлових правовідносин:</vt:lpstr>
      <vt:lpstr>Справи, що виникають із земельних правовідносин:</vt:lpstr>
      <vt:lpstr>Справи, що виникають із сімейних правовідносин:</vt:lpstr>
      <vt:lpstr>Справи, що виникають із трудових правовідносин</vt:lpstr>
      <vt:lpstr>Відповідно до ст.ст. 150, 151 Конституції України та ст. 13 ЗУ «Про Конституційний Суд» Конституційний Суд України розглядає справи щодо:</vt:lpstr>
      <vt:lpstr>Відповідно до статті 19 Кодексу адміністративного судочинства України юрисдикція адміністративних судів поширюється на справи у публічно-правових спорах, зокрема:</vt:lpstr>
      <vt:lpstr>Відповідно до статті 19 Кодексу адміністративного судочинства України юрисдикція адміністративних судів поширюється на справи у публічно-правових спорах, зокрема:</vt:lpstr>
      <vt:lpstr>Юрисдикція адміністративних судів не поширюється на справи:</vt:lpstr>
      <vt:lpstr>Відповідно до статті 20 Господарського процесуального кодексу України господарські суди розглядають справи у спорах, що виникають у зв’язку із здійсненням господарської діяльності (крім справ, передбачених частиною другою цієї статті), та інші справи у визначених законом випадках, зокрема:</vt:lpstr>
      <vt:lpstr>Слайд 16</vt:lpstr>
      <vt:lpstr>Слайд 17</vt:lpstr>
      <vt:lpstr>Вищий суд з питань інтелектуальної власності розглядає справи щодо прав інтелектуальної власності, зокрема:</vt:lpstr>
      <vt:lpstr>Судочинство в Україні здійснюється Конституційним Судом України та судами загальної юрисдикції. Згідно зі ст. 17 ЗУ «Про судоустрій та статус суддів» систему судів загальної юрисдикції становлять:</vt:lpstr>
      <vt:lpstr>Слайд 20</vt:lpstr>
      <vt:lpstr>Родова (предметна) підсудність визначає компетенцію окремих ланок судової системи України. Інстанційна юрисдикція. </vt:lpstr>
      <vt:lpstr>Територіальна підсудність розмежовує компетенцію судів у межах однієї ланки.</vt:lpstr>
      <vt:lpstr>Слайд 23</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KILNER</dc:creator>
  <cp:lastModifiedBy>Анна</cp:lastModifiedBy>
  <cp:revision>121</cp:revision>
  <dcterms:created xsi:type="dcterms:W3CDTF">2022-09-03T17:54:59Z</dcterms:created>
  <dcterms:modified xsi:type="dcterms:W3CDTF">2022-10-06T11:19:56Z</dcterms:modified>
</cp:coreProperties>
</file>