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60" r:id="rId3"/>
    <p:sldId id="289" r:id="rId4"/>
    <p:sldId id="287" r:id="rId5"/>
    <p:sldId id="286" r:id="rId6"/>
    <p:sldId id="259" r:id="rId7"/>
    <p:sldId id="288" r:id="rId8"/>
    <p:sldId id="263" r:id="rId9"/>
    <p:sldId id="291" r:id="rId10"/>
    <p:sldId id="292" r:id="rId11"/>
    <p:sldId id="293" r:id="rId12"/>
    <p:sldId id="295" r:id="rId13"/>
    <p:sldId id="294" r:id="rId14"/>
    <p:sldId id="296" r:id="rId15"/>
    <p:sldId id="265" r:id="rId16"/>
    <p:sldId id="298" r:id="rId17"/>
    <p:sldId id="297" r:id="rId18"/>
    <p:sldId id="271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278" r:id="rId33"/>
    <p:sldId id="283" r:id="rId34"/>
  </p:sldIdLst>
  <p:sldSz cx="7561263" cy="5364163"/>
  <p:notesSz cx="6858000" cy="9144000"/>
  <p:defaultTextStyle>
    <a:defPPr>
      <a:defRPr lang="ru-RU"/>
    </a:defPPr>
    <a:lvl1pPr marL="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33"/>
    <a:srgbClr val="FF7C80"/>
    <a:srgbClr val="F0F294"/>
    <a:srgbClr val="808000"/>
    <a:srgbClr val="CC99FF"/>
    <a:srgbClr val="00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9" autoAdjust="0"/>
  </p:normalViewPr>
  <p:slideViewPr>
    <p:cSldViewPr>
      <p:cViewPr>
        <p:scale>
          <a:sx n="89" d="100"/>
          <a:sy n="89" d="100"/>
        </p:scale>
        <p:origin x="-1290" y="-72"/>
      </p:cViewPr>
      <p:guideLst>
        <p:guide orient="horz" pos="1690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BC568-63B5-42C8-A97A-B8310C4BF763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685800"/>
            <a:ext cx="483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9096-D9C0-4B16-B3FE-67059DAF0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786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280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856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7841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712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6402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568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4963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4244" algn="l" defTabSz="73856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Офіційна назва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9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1924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6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60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1924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6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наслідки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020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наслідки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89096-D9C0-4B16-B3FE-67059DAF06B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02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44383" y="-16825"/>
            <a:ext cx="2898484" cy="1809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4066" y="2118505"/>
            <a:ext cx="2739846" cy="1331389"/>
          </a:xfrm>
        </p:spPr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4066" y="3458063"/>
            <a:ext cx="2736908" cy="98603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24242"/>
                </a:solidFill>
              </a:defRPr>
            </a:lvl1pPr>
            <a:lvl2pPr marL="36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8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7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5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18514" y="1186427"/>
            <a:ext cx="1764295" cy="587399"/>
          </a:xfrm>
        </p:spPr>
        <p:txBody>
          <a:bodyPr anchor="b"/>
          <a:lstStyle>
            <a:lvl1pPr algn="l">
              <a:defRPr sz="1900"/>
            </a:lvl1pPr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5533" y="4474021"/>
            <a:ext cx="2341471" cy="285592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44383" y="4474021"/>
            <a:ext cx="532254" cy="2855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1916" y="805756"/>
            <a:ext cx="1227509" cy="3739070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0981" y="805756"/>
            <a:ext cx="4484914" cy="3739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786" y="2268959"/>
            <a:ext cx="5488587" cy="1065382"/>
          </a:xfrm>
        </p:spPr>
        <p:txBody>
          <a:bodyPr anchor="b"/>
          <a:lstStyle>
            <a:lvl1pPr algn="l"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786" y="3337702"/>
            <a:ext cx="5488586" cy="1189231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9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85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78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71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640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56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496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542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984" y="1809511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41122" y="1809510"/>
            <a:ext cx="2827912" cy="2732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8" y="1811527"/>
            <a:ext cx="2527986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409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44338" y="1811528"/>
            <a:ext cx="2526802" cy="500406"/>
          </a:xfrm>
        </p:spPr>
        <p:txBody>
          <a:bodyPr anchor="b"/>
          <a:lstStyle>
            <a:lvl1pPr marL="0" indent="0">
              <a:buNone/>
              <a:defRPr sz="1900" b="1">
                <a:solidFill>
                  <a:schemeClr val="accent1"/>
                </a:solidFill>
              </a:defRPr>
            </a:lvl1pPr>
            <a:lvl2pPr marL="369280" indent="0">
              <a:buNone/>
              <a:defRPr sz="1600" b="1"/>
            </a:lvl2pPr>
            <a:lvl3pPr marL="738561" indent="0">
              <a:buNone/>
              <a:defRPr sz="1500" b="1"/>
            </a:lvl3pPr>
            <a:lvl4pPr marL="1107841" indent="0">
              <a:buNone/>
              <a:defRPr sz="1300" b="1"/>
            </a:lvl4pPr>
            <a:lvl5pPr marL="1477122" indent="0">
              <a:buNone/>
              <a:defRPr sz="1300" b="1"/>
            </a:lvl5pPr>
            <a:lvl6pPr marL="1846402" indent="0">
              <a:buNone/>
              <a:defRPr sz="1300" b="1"/>
            </a:lvl6pPr>
            <a:lvl7pPr marL="2215683" indent="0">
              <a:buNone/>
              <a:defRPr sz="1300" b="1"/>
            </a:lvl7pPr>
            <a:lvl8pPr marL="2584963" indent="0">
              <a:buNone/>
              <a:defRPr sz="1300" b="1"/>
            </a:lvl8pPr>
            <a:lvl9pPr marL="2954244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122" y="2326735"/>
            <a:ext cx="2827912" cy="2218092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51" y="669955"/>
            <a:ext cx="2555515" cy="4028781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414" y="2078582"/>
            <a:ext cx="2732583" cy="1144443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6734" y="3235857"/>
            <a:ext cx="2727797" cy="118726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16213" y="0"/>
            <a:ext cx="8213142" cy="5364163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771736" y="-16826"/>
            <a:ext cx="3042297" cy="490568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48826" y="470779"/>
            <a:ext cx="2945665" cy="441807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45866" y="4762110"/>
            <a:ext cx="2898484" cy="63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41" y="2081295"/>
            <a:ext cx="2729616" cy="1144355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1217" y="542670"/>
            <a:ext cx="2778105" cy="4277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accent1"/>
                </a:solidFill>
              </a:defRPr>
            </a:lvl1pPr>
            <a:lvl2pPr marL="369280" indent="0">
              <a:buNone/>
              <a:defRPr sz="2300"/>
            </a:lvl2pPr>
            <a:lvl3pPr marL="738561" indent="0">
              <a:buNone/>
              <a:defRPr sz="1900"/>
            </a:lvl3pPr>
            <a:lvl4pPr marL="1107841" indent="0">
              <a:buNone/>
              <a:defRPr sz="1600"/>
            </a:lvl4pPr>
            <a:lvl5pPr marL="1477122" indent="0">
              <a:buNone/>
              <a:defRPr sz="1600"/>
            </a:lvl5pPr>
            <a:lvl6pPr marL="1846402" indent="0">
              <a:buNone/>
              <a:defRPr sz="1600"/>
            </a:lvl6pPr>
            <a:lvl7pPr marL="2215683" indent="0">
              <a:buNone/>
              <a:defRPr sz="1600"/>
            </a:lvl7pPr>
            <a:lvl8pPr marL="2584963" indent="0">
              <a:buNone/>
              <a:defRPr sz="1600"/>
            </a:lvl8pPr>
            <a:lvl9pPr marL="2954244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5112" y="3232803"/>
            <a:ext cx="2729276" cy="1188564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424242"/>
                </a:solidFill>
              </a:defRPr>
            </a:lvl1pPr>
            <a:lvl2pPr marL="369280" indent="0">
              <a:buNone/>
              <a:defRPr sz="1000"/>
            </a:lvl2pPr>
            <a:lvl3pPr marL="738561" indent="0">
              <a:buNone/>
              <a:defRPr sz="800"/>
            </a:lvl3pPr>
            <a:lvl4pPr marL="1107841" indent="0">
              <a:buNone/>
              <a:defRPr sz="700"/>
            </a:lvl4pPr>
            <a:lvl5pPr marL="1477122" indent="0">
              <a:buNone/>
              <a:defRPr sz="700"/>
            </a:lvl5pPr>
            <a:lvl6pPr marL="1846402" indent="0">
              <a:buNone/>
              <a:defRPr sz="700"/>
            </a:lvl6pPr>
            <a:lvl7pPr marL="2215683" indent="0">
              <a:buNone/>
              <a:defRPr sz="700"/>
            </a:lvl7pPr>
            <a:lvl8pPr marL="2584963" indent="0">
              <a:buNone/>
              <a:defRPr sz="700"/>
            </a:lvl8pPr>
            <a:lvl9pPr marL="2954244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8059" y="4477829"/>
            <a:ext cx="2888945" cy="285592"/>
          </a:xfrm>
        </p:spPr>
        <p:txBody>
          <a:bodyPr>
            <a:norm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2042" y="0"/>
            <a:ext cx="8213142" cy="5364163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78063" y="260846"/>
            <a:ext cx="6805137" cy="483826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771736" y="-16825"/>
            <a:ext cx="3042297" cy="546932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844383" y="-16824"/>
            <a:ext cx="2898484" cy="4880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856" tIns="36928" rIns="73856" bIns="3692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2872" y="803814"/>
            <a:ext cx="5808829" cy="894027"/>
          </a:xfrm>
          <a:prstGeom prst="rect">
            <a:avLst/>
          </a:prstGeom>
        </p:spPr>
        <p:txBody>
          <a:bodyPr vert="horz" lIns="73856" tIns="36928" rIns="73856" bIns="36928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74" y="1817505"/>
            <a:ext cx="5604230" cy="2744638"/>
          </a:xfrm>
          <a:prstGeom prst="rect">
            <a:avLst/>
          </a:prstGeom>
        </p:spPr>
        <p:txBody>
          <a:bodyPr vert="horz" lIns="73856" tIns="36928" rIns="73856" bIns="369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9299" y="175593"/>
            <a:ext cx="1764295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732294"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8059" y="4577419"/>
            <a:ext cx="2895964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defTabSz="732294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383" y="175592"/>
            <a:ext cx="1101573" cy="285592"/>
          </a:xfrm>
          <a:prstGeom prst="rect">
            <a:avLst/>
          </a:prstGeom>
        </p:spPr>
        <p:txBody>
          <a:bodyPr vert="horz" lIns="73856" tIns="36928" rIns="73856" bIns="36928" rtlCol="0" anchor="ctr"/>
          <a:lstStyle>
            <a:lvl1pPr algn="l">
              <a:defRPr sz="1000">
                <a:solidFill>
                  <a:srgbClr val="FEFEFE"/>
                </a:solidFill>
              </a:defRPr>
            </a:lvl1pPr>
          </a:lstStyle>
          <a:p>
            <a:pPr defTabSz="732294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732294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561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6960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516993" indent="-221568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85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08430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070913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2601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6pPr>
      <a:lvl7pPr marL="1388494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7pPr>
      <a:lvl8pPr marL="1550978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1713461" indent="-184640" algn="l" defTabSz="738561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1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9280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856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7841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712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6402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568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4963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54244" algn="l" defTabSz="7385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255" y="1529953"/>
            <a:ext cx="3141528" cy="1690198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Велика</a:t>
            </a:r>
            <a:b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Британія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80631" y="3402161"/>
            <a:ext cx="3024336" cy="1296144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Дидактичний матеріал </a:t>
            </a:r>
            <a:endParaRPr lang="uk-UA" sz="2000" dirty="0" smtClean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до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уроків </a:t>
            </a:r>
          </a:p>
          <a:p>
            <a:pPr algn="ctr" eaLnBrk="1" hangingPunct="1"/>
            <a:r>
              <a:rPr lang="uk-UA" sz="2000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з всесвітньої історії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39" y="26783"/>
            <a:ext cx="2925880" cy="179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51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287" y="1835989"/>
            <a:ext cx="6139358" cy="25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 marL="2065338" indent="-2065338" defTabSz="730250"/>
            <a:r>
              <a:rPr lang="uk-UA" altLang="ru-RU" sz="2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Співдружність націй </a:t>
            </a:r>
            <a:r>
              <a:rPr lang="uk-UA" altLang="ru-RU" sz="320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065338" indent="-2065338" defTabSz="730250"/>
            <a:endParaRPr lang="uk-UA" altLang="ru-RU" sz="800" b="1" i="1" dirty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r>
              <a:rPr lang="uk-UA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vi-VN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(англ. </a:t>
            </a:r>
            <a:r>
              <a:rPr lang="en-US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Commonwealth of Nations</a:t>
            </a:r>
            <a:r>
              <a:rPr lang="en-US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uk-UA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асоціація незалежних держав, що раніше входили в Британську імперію, які визнають британського монарха як символ вільного </a:t>
            </a:r>
            <a:r>
              <a:rPr lang="vi-VN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єднання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Деколонізація Британської імперії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1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444483"/>
            <a:ext cx="6805137" cy="7974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 Британія наприкінці ХХ – </a:t>
            </a:r>
            <a:b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очатку ХХІ ст.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0951" y="2214030"/>
            <a:ext cx="4140000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Уряди Великої Британії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4095126"/>
              </p:ext>
            </p:extLst>
          </p:nvPr>
        </p:nvGraphicFramePr>
        <p:xfrm>
          <a:off x="2521199" y="2706281"/>
          <a:ext cx="4139752" cy="118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873"/>
                <a:gridCol w="1554879"/>
                <a:gridCol w="1656000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1979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- 1990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Маргарет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Тетчер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1990 - 1997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Джон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Мейджор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1997 - 2007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Ентоні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Блер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лейбористи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2007 - 2010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Гордон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 Браун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лейбористи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255" y="3474169"/>
            <a:ext cx="2016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Офіційна резиденція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премєр-міністра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Великої Британії.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 Лондон,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Даунінг-стріт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 10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2178025"/>
            <a:ext cx="194753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46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76575" y="2322041"/>
            <a:ext cx="3312368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впливу на уряд найбільших корпорацій для вирішення власних економічних інтересів;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більшення питомої ваги державного сектору економіки у традиційних галузях промисловості. Його перебудова під впливом досягнень НТР була надто повільною, а продукція – </a:t>
            </a:r>
            <a:r>
              <a:rPr lang="uk-UA" altLang="ru-RU" sz="1100" dirty="0" err="1" smtClean="0">
                <a:solidFill>
                  <a:srgbClr val="080808"/>
                </a:solidFill>
                <a:latin typeface="Arial" charset="0"/>
              </a:rPr>
              <a:t>неконкурентноздатною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на світовому ринку;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осилення у суспільстві тенденцій утриманства через непомірні витрати на соціальні програми;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рах колоніальної системи.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76575" y="1710009"/>
            <a:ext cx="3312368" cy="324000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Передумови та чинники кризи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20591" y="2106017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Економічна криза 1970-х рр.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245117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0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287" y="2183255"/>
            <a:ext cx="6139358" cy="163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7" rIns="91435" bIns="45717">
            <a:spAutoFit/>
          </a:bodyPr>
          <a:lstStyle/>
          <a:p>
            <a:pPr marL="2065338" indent="-2065338" defTabSz="730250"/>
            <a:r>
              <a:rPr lang="uk-UA" altLang="ru-RU" sz="2200" b="1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2200" b="1" i="1" dirty="0" smtClean="0">
                <a:solidFill>
                  <a:srgbClr val="FF0000"/>
                </a:solidFill>
                <a:latin typeface="Arial" charset="0"/>
              </a:rPr>
              <a:t>        </a:t>
            </a:r>
            <a:r>
              <a:rPr lang="uk-UA" altLang="ru-RU" sz="3200" b="1" i="1" dirty="0" err="1" smtClean="0">
                <a:solidFill>
                  <a:srgbClr val="FF0000"/>
                </a:solidFill>
                <a:latin typeface="Arial" charset="0"/>
              </a:rPr>
              <a:t>Тетчеризм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320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065338" indent="-2065338" defTabSz="730250"/>
            <a:endParaRPr lang="uk-UA" altLang="ru-RU" sz="800" b="1" i="1" dirty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r>
              <a:rPr lang="uk-UA" altLang="ru-RU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uk-UA" alt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політика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консервативного</a:t>
            </a:r>
          </a:p>
          <a:p>
            <a:pPr marL="2065338" indent="-2065338" defTabSz="730250"/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правління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Великої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чолі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 Маргарет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Тетчер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26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48583" y="2394049"/>
            <a:ext cx="2880320" cy="2321336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о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собиста ініціатива;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к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райній індивідуалізм;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івні можливості для всіх;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ільне підприємництво;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м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інімальне втручання держави в економіку;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овага до сім</a:t>
            </a:r>
            <a:r>
              <a:rPr lang="en-US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’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ї та релігії, закону та порядку;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б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ережливість, </a:t>
            </a:r>
            <a:r>
              <a:rPr lang="uk-UA" altLang="ru-RU" sz="11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трудолюбивість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ц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інності свободи та демократії;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</a:rPr>
              <a:t>римат прав особистості. </a:t>
            </a:r>
            <a:endParaRPr lang="uk-UA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48583" y="1421942"/>
            <a:ext cx="2880320" cy="684075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4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Засади та основи реформаторського курсу М.Тетчер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420591" y="2178025"/>
            <a:ext cx="2844000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19" y="1616641"/>
            <a:ext cx="1800000" cy="25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8303" y="4062427"/>
            <a:ext cx="2016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vi-VN" sz="1000" dirty="0">
                <a:latin typeface="Arial" pitchFamily="34" charset="0"/>
                <a:cs typeface="Arial" pitchFamily="34" charset="0"/>
              </a:rPr>
              <a:t>Баронеса </a:t>
            </a:r>
            <a:r>
              <a:rPr lang="vi-VN" sz="1000" dirty="0" smtClean="0">
                <a:latin typeface="Arial" pitchFamily="34" charset="0"/>
                <a:cs typeface="Arial" pitchFamily="34" charset="0"/>
              </a:rPr>
              <a:t>Маргарет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vi-VN" sz="1000" dirty="0" smtClean="0">
                <a:latin typeface="Arial" pitchFamily="34" charset="0"/>
                <a:cs typeface="Arial" pitchFamily="34" charset="0"/>
              </a:rPr>
              <a:t>ільда Тетчер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(у дівоцтві  Робертс),</a:t>
            </a:r>
          </a:p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ремєр-міністр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Великої Британії (1979 – 1990 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84487" y="2034009"/>
            <a:ext cx="4175984" cy="2808312"/>
          </a:xfrm>
          <a:prstGeom prst="rect">
            <a:avLst/>
          </a:prstGeom>
          <a:solidFill>
            <a:srgbClr val="FFFF66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ідтримка приватного підприємництва як основи економіки;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ідмова від жорсткої регламентації бізнесу та заохочення здорової конкуренції;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ш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ирока приватизація нафтової, авіаційної промисловості, вантажного транспорту, частини комунальної сфери;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ж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орсткі заходи у боротьбі з інфляцією: скорочення державних витрат на управлінський апарат та соціальні програми;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еформування податкової системи (зменшення податкових ставок та збільшення опосередкованих податків);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ідтримка приватної освіти та охорони здоров'я;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вуження сфери діяльності профспілок;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бмеження прав працівників на страйк.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84487" y="1385937"/>
            <a:ext cx="4175984" cy="396000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Внутрішньополітична діяльність уряду 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88543" y="1817985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96255" y="4266257"/>
            <a:ext cx="20162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Лондон – фінансовий центр Великої Британії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" y="1768713"/>
            <a:ext cx="1656000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127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0591" y="2305779"/>
            <a:ext cx="34372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Політика Тетчер була спрямована насамперед на задоволення інтересів великих власників.</a:t>
            </a: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Внаслідок занадто догматична внутрішня політика прем'єр-міністра поступово похитнула економіку країни. </a:t>
            </a:r>
            <a:endParaRPr lang="uk-UA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2280" y="3620507"/>
            <a:ext cx="272595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Одна з океанських нафтовидобувних свердловин британської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нафтогазової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нафтохімічної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вугільної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транснаціональної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монополі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ї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British Petroleum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" y="1998185"/>
            <a:ext cx="2725957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5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12959" y="1817985"/>
            <a:ext cx="3420000" cy="504056"/>
          </a:xfrm>
          <a:prstGeom prst="rect">
            <a:avLst/>
          </a:prstGeom>
          <a:solidFill>
            <a:srgbClr val="808000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Зовнішньополітична діяльність М.Тетчер </a:t>
            </a:r>
            <a:endParaRPr lang="uk-UA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99" y="2394049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12959" y="2610072"/>
            <a:ext cx="3420000" cy="1974413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т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існе співробітництво з США;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ж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орстка політика відносно країн 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третього світу</a:t>
            </a:r>
            <a:r>
              <a:rPr lang="en-US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міцнення взаємозв'язків всередині Співдружності націй;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окращення </a:t>
            </a:r>
            <a:r>
              <a:rPr lang="uk-UA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британо-радянських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відносин після приходу до влади в СРСР М.Горбачова;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ктивна участь у євроінтеграційних процесах;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тісне співробітництво з союзниками у рамках НАТО.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6658" y="3906217"/>
            <a:ext cx="24638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Спільна прес-конференція М.Тетчер та М.Горбачова. 16 грудня 1984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4" y="2163142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74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Цікаві картинки на всяк випадок\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2" y="20700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60550" y="2250033"/>
            <a:ext cx="4128393" cy="2376264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п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одолання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кризових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явищ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в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економіці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високі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темпи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економічного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зростання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с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труктурні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зміни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в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економіці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на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основі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наукомістких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технологій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м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одернізація традиційних галузей промисловості: суднобудівної, металургійної, вугільної тощо;</a:t>
            </a:r>
            <a:endParaRPr lang="ru-RU" altLang="ru-RU" sz="1100" dirty="0" smtClean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надходження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іноземних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інвестицій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корочення державного сектору економіки та підвищення його рентабельності;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err="1" smtClean="0">
                <a:solidFill>
                  <a:srgbClr val="080808"/>
                </a:solidFill>
                <a:latin typeface="Arial" charset="0"/>
              </a:rPr>
              <a:t>бездифіцитний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бюджет;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корочення безробіття, пожвавлення економічної активності населення.</a:t>
            </a:r>
            <a:endParaRPr lang="ru-RU" altLang="ru-RU" sz="1100" dirty="0" smtClean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60550" y="1529953"/>
            <a:ext cx="4128393" cy="360040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Позитивні наслідки реформ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012578" y="1962001"/>
            <a:ext cx="3024336" cy="2160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6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60551" y="2538065"/>
            <a:ext cx="3528392" cy="2016224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корочення робочих місць заради підвищення ефективності праці;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інфляційних процесів;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одорожчання комунальних і транспортних послуг;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більшення потоку мігрантів до країни;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агострення соціальної напруженості у суспільстві та наростання його поляризації;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агострення расової проблеми;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страйкового руху.</a:t>
            </a:r>
            <a:endParaRPr lang="ru-RU" altLang="ru-RU" sz="1100" dirty="0" smtClean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060551" y="1817985"/>
            <a:ext cx="3528392" cy="360040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chemeClr val="bg1"/>
                </a:solidFill>
                <a:latin typeface="Arial" charset="0"/>
              </a:rPr>
              <a:t>Протиріччя реформ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76575" y="2250033"/>
            <a:ext cx="3024336" cy="21602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Залізна леді</a:t>
            </a: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на чолі Великої Британії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 descr="D:\Цікаві картинки на всяк випадок\images 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235804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63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 Британія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1620391" y="1223900"/>
            <a:ext cx="5363920" cy="3672408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678" tIns="45838" rIns="91678" bIns="45838" rtlCol="0" anchor="ctr"/>
          <a:lstStyle/>
          <a:p>
            <a:endParaRPr lang="uk-UA" sz="1100" dirty="0">
              <a:solidFill>
                <a:srgbClr val="FF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8503" y="1241921"/>
            <a:ext cx="4176464" cy="335114"/>
          </a:xfrm>
          <a:prstGeom prst="rect">
            <a:avLst/>
          </a:prstGeom>
          <a:noFill/>
          <a:ln>
            <a:noFill/>
          </a:ln>
          <a:effectLst/>
        </p:spPr>
        <p:txBody>
          <a:bodyPr lIns="73042" tIns="36521" rIns="73042" bIns="36521"/>
          <a:lstStyle/>
          <a:p>
            <a:pPr marL="274638" indent="-274638"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800" b="1" i="1" dirty="0" smtClean="0">
                <a:solidFill>
                  <a:srgbClr val="FF0000"/>
                </a:solidFill>
                <a:latin typeface="Arial" charset="0"/>
              </a:rPr>
              <a:t>Коротка історична довідка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888903" y="1817984"/>
            <a:ext cx="2340000" cy="64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vi-VN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Сполучене Королівство Великої Британії </a:t>
            </a:r>
            <a:r>
              <a:rPr lang="vi-VN" altLang="ru-RU" sz="12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та </a:t>
            </a:r>
            <a:r>
              <a:rPr lang="vi-VN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Північної Ірландії</a:t>
            </a:r>
            <a:endParaRPr lang="uk-UA" altLang="ru-RU" sz="1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52691" y="2628104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Форма правління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888903" y="2610073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Конституційна монархія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888903" y="3186137"/>
            <a:ext cx="2340000" cy="468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Монарх</a:t>
            </a: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Королева Єлизавета ІІ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888903" y="3782941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endParaRPr lang="uk-UA" altLang="ru-RU" sz="200" b="1" dirty="0" smtClean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Двопалатний парламент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888903" y="4338265"/>
            <a:ext cx="2340000" cy="432000"/>
          </a:xfrm>
          <a:prstGeom prst="rect">
            <a:avLst/>
          </a:prstGeom>
          <a:solidFill>
            <a:srgbClr val="FFC00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Кабінет міністрів </a:t>
            </a:r>
          </a:p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2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(уряд)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0471" y="1835689"/>
            <a:ext cx="1152128" cy="64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Офіційна назва держави</a:t>
            </a:r>
            <a:endParaRPr lang="uk-UA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3312560" y="1997690"/>
            <a:ext cx="647998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3438599" y="2682104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340471" y="3186137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Глава держави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3438599" y="3240185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340471" y="3762249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Законодавча влада</a:t>
            </a: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3438599" y="3816249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40471" y="4338313"/>
            <a:ext cx="1152000" cy="432000"/>
          </a:xfrm>
          <a:prstGeom prst="rect">
            <a:avLst/>
          </a:prstGeom>
          <a:solidFill>
            <a:schemeClr val="accent5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rgbClr val="FF0000"/>
                </a:solidFill>
                <a:latin typeface="Arial" charset="0"/>
              </a:rPr>
              <a:t>Виконавча влада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3438599" y="4392313"/>
            <a:ext cx="432000" cy="32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upload.wikimedia.org/wikipedia/commons/thumb/a/ae/Flag_of_the_United_Kingdom.svg/125px-Flag_of_the_United_Kingdo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2" y="3474169"/>
            <a:ext cx="1190625" cy="600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5" y="1223900"/>
            <a:ext cx="1490760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40271" y="2699900"/>
            <a:ext cx="14946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Герб Великої Британії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468263" y="4050233"/>
            <a:ext cx="158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Прапор Великої Британії</a:t>
            </a:r>
          </a:p>
        </p:txBody>
      </p:sp>
    </p:spTree>
    <p:extLst>
      <p:ext uri="{BB962C8B-B14F-4D97-AF65-F5344CB8AC3E}">
        <p14:creationId xmlns="" xmlns:p14="http://schemas.microsoft.com/office/powerpoint/2010/main" val="32159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0591" y="1967225"/>
            <a:ext cx="3437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Протягом усієї другої половини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ст. Велику Британію лихоманила проблема Ольстеру, точніше, релігійно-етнічний конфлікт у Північній Ірландії, яку після утворення Ірландської Республіки було примусово залишено у складі Великої Британії на правах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автономії. </a:t>
            </a:r>
            <a:endParaRPr lang="uk-UA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Проблема Ольстеру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5" y="2113924"/>
            <a:ext cx="28575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768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0591" y="2111241"/>
            <a:ext cx="3437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Третину населення цієї автономії складають католики-ірландці, а решту - протестанти, нащадки колишніх колонізаторів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Фактично безправна та піддана релігійній дискримінації католицька меншість розпочала боротьбу за свої права.</a:t>
            </a:r>
            <a:endParaRPr lang="uk-UA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22627" y="3834209"/>
            <a:ext cx="27259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Заворушення в Ірландії. 1969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Проблема Ольстеру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51" y="2034009"/>
            <a:ext cx="220980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73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0591" y="2111241"/>
            <a:ext cx="34372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Мирні демонстрації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католиків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часто переростали в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криваві зіткнення з протестантами. </a:t>
            </a:r>
            <a:endParaRPr lang="uk-UA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відповідь британська влада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вдавалася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застосування зброї та військової сили.</a:t>
            </a: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 спонукало радикальні угруповання перейти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терористичних дій, жертвами яких до 2005 р. стало 3637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осіб.</a:t>
            </a:r>
            <a:endParaRPr lang="uk-UA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00311" y="3906217"/>
            <a:ext cx="237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Наслідки протистояння католиків і протестантів. 1971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Проблема Ольстеру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11" y="2250033"/>
            <a:ext cx="2376000" cy="165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0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0591" y="2111241"/>
            <a:ext cx="34372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Після тривалих і складних семимісячних переговорів, 10 квітня 1998 р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 урядом Великої Британії та лідерами основних політичних сил Північної Ірландії було підписано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мирну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угоду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 метою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припинення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конфлікту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Північній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Ірландії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uk-UA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4247" y="3404483"/>
            <a:ext cx="1512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Джон Г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юм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католицький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політик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один з авторів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Белфастської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Угоди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Проблема Ольстеру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9" y="2178025"/>
            <a:ext cx="972000" cy="123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12" y="2178025"/>
            <a:ext cx="1092857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836415" y="3402161"/>
            <a:ext cx="15121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Девід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Трімбл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протестантський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політик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один з авторів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Белфастської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Угоди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2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900311" y="1649939"/>
            <a:ext cx="5616224" cy="312062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err="1" smtClean="0">
                <a:solidFill>
                  <a:schemeClr val="bg1"/>
                </a:solidFill>
                <a:latin typeface="Arial" charset="0"/>
              </a:rPr>
              <a:t>Белфастська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 угода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0311" y="2250033"/>
            <a:ext cx="5688632" cy="2160240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Північна Ірландія залишилася частиною Великої Британії, але в майбутньому населення краю матиме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право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вирішити питання об'єднання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острова;</a:t>
            </a: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політичні угруповання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зобов'язалися використовувати лише мирні та демократичні способи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діяльності;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протягом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двох років </a:t>
            </a:r>
            <a:r>
              <a:rPr lang="uk-UA" altLang="ru-RU" sz="1100" dirty="0" err="1">
                <a:solidFill>
                  <a:srgbClr val="080808"/>
                </a:solidFill>
                <a:latin typeface="Arial" charset="0"/>
              </a:rPr>
              <a:t>парамілітарні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організації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повинні роззброїтися;</a:t>
            </a: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протягом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двох років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повинні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бути звільненими в'язні, пов'язані з </a:t>
            </a:r>
            <a:r>
              <a:rPr lang="uk-UA" altLang="ru-RU" sz="1100" dirty="0" err="1">
                <a:solidFill>
                  <a:srgbClr val="080808"/>
                </a:solidFill>
                <a:latin typeface="Arial" charset="0"/>
              </a:rPr>
              <a:t>парамілітарними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угрупуваннями, що склали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зброю;</a:t>
            </a: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в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Північній Ірландії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повинні забезпечуватися права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людини та рівноправ'я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громадян;</a:t>
            </a: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Республіка Ірландія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відмовляється від територіальних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претензій щодо Північної Ірландії, а Велика Британія —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скасовує </a:t>
            </a: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Акт про управління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Ірландією.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63" y="2031975"/>
            <a:ext cx="30241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56295" y="4518337"/>
            <a:ext cx="5976664" cy="468000"/>
          </a:xfrm>
          <a:prstGeom prst="rect">
            <a:avLst/>
          </a:prstGeom>
          <a:noFill/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altLang="ru-RU" sz="1300" b="1" dirty="0" err="1">
                <a:solidFill>
                  <a:srgbClr val="FF0000"/>
                </a:solidFill>
                <a:latin typeface="Arial" charset="0"/>
              </a:rPr>
              <a:t>Белфастська</a:t>
            </a:r>
            <a:r>
              <a:rPr lang="ru-RU" altLang="ru-RU" sz="1300" b="1" dirty="0">
                <a:solidFill>
                  <a:srgbClr val="FF0000"/>
                </a:solidFill>
                <a:latin typeface="Arial" charset="0"/>
              </a:rPr>
              <a:t> угода не </a:t>
            </a:r>
            <a:r>
              <a:rPr lang="ru-RU" altLang="ru-RU" sz="1300" b="1" dirty="0" err="1">
                <a:solidFill>
                  <a:srgbClr val="FF0000"/>
                </a:solidFill>
                <a:latin typeface="Arial" charset="0"/>
              </a:rPr>
              <a:t>вирішила</a:t>
            </a:r>
            <a:r>
              <a:rPr lang="ru-RU" altLang="ru-RU" sz="13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300" b="1" dirty="0" err="1">
                <a:solidFill>
                  <a:srgbClr val="FF0000"/>
                </a:solidFill>
                <a:latin typeface="Arial" charset="0"/>
              </a:rPr>
              <a:t>всіх</a:t>
            </a:r>
            <a:r>
              <a:rPr lang="ru-RU" altLang="ru-RU" sz="1300" b="1" dirty="0">
                <a:solidFill>
                  <a:srgbClr val="FF0000"/>
                </a:solidFill>
                <a:latin typeface="Arial" charset="0"/>
              </a:rPr>
              <a:t> проблем </a:t>
            </a:r>
            <a:r>
              <a:rPr lang="ru-RU" altLang="ru-RU" sz="1300" b="1" dirty="0" err="1">
                <a:solidFill>
                  <a:srgbClr val="FF0000"/>
                </a:solidFill>
                <a:latin typeface="Arial" charset="0"/>
              </a:rPr>
              <a:t>ані</a:t>
            </a:r>
            <a:r>
              <a:rPr lang="ru-RU" altLang="ru-RU" sz="1300" b="1" dirty="0">
                <a:solidFill>
                  <a:srgbClr val="FF0000"/>
                </a:solidFill>
                <a:latin typeface="Arial" charset="0"/>
              </a:rPr>
              <a:t> острова, </a:t>
            </a:r>
            <a:r>
              <a:rPr lang="ru-RU" altLang="ru-RU" sz="1300" b="1" dirty="0" err="1">
                <a:solidFill>
                  <a:srgbClr val="FF0000"/>
                </a:solidFill>
                <a:latin typeface="Arial" charset="0"/>
              </a:rPr>
              <a:t>ані</a:t>
            </a:r>
            <a:r>
              <a:rPr lang="ru-RU" altLang="ru-RU" sz="13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altLang="ru-RU" sz="1300" b="1" dirty="0" err="1">
                <a:solidFill>
                  <a:srgbClr val="FF0000"/>
                </a:solidFill>
                <a:latin typeface="Arial" charset="0"/>
              </a:rPr>
              <a:t>регіону</a:t>
            </a:r>
            <a:r>
              <a:rPr lang="ru-RU" altLang="ru-RU" sz="1300" b="1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Проблема Ольстеру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8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 Британія у ХХІ ст.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0951" y="2574070"/>
            <a:ext cx="4140000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Уряди Великої Британії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72128302"/>
              </p:ext>
            </p:extLst>
          </p:nvPr>
        </p:nvGraphicFramePr>
        <p:xfrm>
          <a:off x="2521199" y="3018217"/>
          <a:ext cx="4139752" cy="888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873"/>
                <a:gridCol w="1554879"/>
                <a:gridCol w="1656000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2010 - 2016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Девід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Кемерон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2016 - 2019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Тереза 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Мей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з 1919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Борис Джонсон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255" y="3834209"/>
            <a:ext cx="2016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Офіційна резиденція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премєр-міністра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Великої Британії.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 Лондон,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Даунінг-стріт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 10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2610073"/>
            <a:ext cx="194753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3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6615" y="2111241"/>
            <a:ext cx="32212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той час, як у 70 – 80-ті рр. минулого століття виходу із європейського співтовариства вимагали політичні ліві, на початку ХХІ ст. вихід із ЄС став головною політичною метою консервативної опозиції – націоналістів і 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євроскептиків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 Великої Британії із Європейського союзу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2209557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68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09625" y="1855734"/>
            <a:ext cx="5943600" cy="255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7" rIns="91435" bIns="45717">
            <a:spAutoFit/>
          </a:bodyPr>
          <a:lstStyle/>
          <a:p>
            <a:pPr marL="2065338" indent="-2065338" defTabSz="730250"/>
            <a:r>
              <a:rPr lang="uk-UA" altLang="ru-RU" sz="2200" b="1" i="1" dirty="0">
                <a:solidFill>
                  <a:srgbClr val="FF0000"/>
                </a:solidFill>
                <a:latin typeface="Arial" charset="0"/>
              </a:rPr>
              <a:t>     </a:t>
            </a:r>
            <a:r>
              <a:rPr lang="uk-UA" altLang="ru-RU" sz="2200" b="1" i="1" dirty="0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uk-UA" altLang="ru-RU" sz="3200" b="1" i="1" dirty="0" err="1" smtClean="0">
                <a:solidFill>
                  <a:srgbClr val="FF0000"/>
                </a:solidFill>
                <a:latin typeface="Arial" charset="0"/>
              </a:rPr>
              <a:t>Брексіт</a:t>
            </a:r>
            <a:r>
              <a:rPr lang="uk-UA" altLang="ru-RU" sz="3200" b="1" i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uk-UA" altLang="ru-RU" sz="3200" b="1" i="1" dirty="0">
                <a:solidFill>
                  <a:srgbClr val="FF0000"/>
                </a:solidFill>
                <a:latin typeface="Arial" charset="0"/>
              </a:rPr>
              <a:t>–</a:t>
            </a:r>
          </a:p>
          <a:p>
            <a:pPr marL="2065338" indent="-2065338" defTabSz="730250"/>
            <a:endParaRPr lang="uk-UA" altLang="ru-RU" sz="800" b="1" i="1" dirty="0" smtClean="0">
              <a:solidFill>
                <a:srgbClr val="FF0000"/>
              </a:solidFill>
              <a:latin typeface="Arial" charset="0"/>
            </a:endParaRPr>
          </a:p>
          <a:p>
            <a:pPr marL="2065338" indent="-2065338" defTabSz="730250"/>
            <a:r>
              <a:rPr lang="uk-UA" altLang="ru-RU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англ. 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Brexit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ru-RU" altLang="ru-RU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itain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(Британия) + </a:t>
            </a:r>
            <a:r>
              <a:rPr lang="ru-RU" altLang="ru-RU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exit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вихід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— </a:t>
            </a:r>
          </a:p>
          <a:p>
            <a:pPr marL="2065338" indent="-2065338" defTabSz="730250"/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припинення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членства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Великої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у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Європейскому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Союзі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і 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</a:t>
            </a:r>
            <a:r>
              <a:rPr lang="en-US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altLang="ru-RU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язана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alt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ним </a:t>
            </a: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процедура.</a:t>
            </a:r>
            <a:endParaRPr lang="ru-RU" altLang="ru-RU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 Великої Британії із Європейського союзу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9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</a:t>
            </a: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5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союзу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0591" y="1601962"/>
            <a:ext cx="3240360" cy="733582"/>
          </a:xfrm>
          <a:prstGeom prst="rect">
            <a:avLst/>
          </a:prstGeom>
          <a:solidFill>
            <a:schemeClr val="accent3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r>
              <a:rPr lang="uk-UA" altLang="ru-RU" sz="1400" b="1" dirty="0" smtClean="0">
                <a:solidFill>
                  <a:srgbClr val="FF0000"/>
                </a:solidFill>
                <a:latin typeface="Arial" charset="0"/>
              </a:rPr>
              <a:t>Аргументи прибічників 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tabLst>
                <a:tab pos="0" algn="l"/>
              </a:tabLst>
            </a:pPr>
            <a:r>
              <a:rPr lang="uk-UA" altLang="ru-RU" sz="1400" b="1" dirty="0" smtClean="0">
                <a:solidFill>
                  <a:srgbClr val="FF0000"/>
                </a:solidFill>
                <a:latin typeface="Arial" charset="0"/>
              </a:rPr>
              <a:t>виходу Великої Британії із Євросоюзу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420943" y="2394145"/>
            <a:ext cx="3168000" cy="180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20591" y="2682081"/>
            <a:ext cx="3240360" cy="1872208"/>
          </a:xfrm>
          <a:prstGeom prst="rect">
            <a:avLst/>
          </a:prstGeom>
          <a:solidFill>
            <a:schemeClr val="accent2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Брюссель своїми нормами гальмує економічний розвиток </a:t>
            </a:r>
            <a:r>
              <a:rPr lang="uk-UA" altLang="ru-RU" sz="11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країни;</a:t>
            </a:r>
            <a:endParaRPr lang="uk-UA" altLang="ru-RU" sz="11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постійний потік мігрантів сприяє зниженню рівня життя британців;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щорічний внесок в Євросоюз (15 </a:t>
            </a:r>
            <a:r>
              <a:rPr lang="uk-UA" altLang="ru-RU" sz="110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млрд</a:t>
            </a:r>
            <a:r>
              <a:rPr lang="uk-UA" altLang="ru-RU" sz="11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євро) доцільніше </a:t>
            </a:r>
            <a:r>
              <a:rPr lang="uk-UA" altLang="ru-RU" sz="1100" dirty="0" smtClean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використати </a:t>
            </a:r>
            <a:r>
              <a:rPr lang="uk-UA" altLang="ru-RU" sz="11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на зниження податків;</a:t>
            </a:r>
          </a:p>
          <a:p>
            <a:pPr marL="171450" indent="-171450" defTabSz="731838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v"/>
            </a:pPr>
            <a:r>
              <a:rPr lang="uk-UA" altLang="ru-RU" sz="11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вихід з Євросоюзу сприятиме зміцненню суверенітету країни.</a:t>
            </a:r>
            <a:endParaRPr lang="ru-RU" altLang="ru-RU" sz="1100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09689" y="3794139"/>
            <a:ext cx="25228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Карикатура з французького видання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“Le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Mond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2018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Презентації до уроків всесвітньої історії\фото\брексі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1" y="2646209"/>
            <a:ext cx="2702898" cy="118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15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8583" y="1601961"/>
            <a:ext cx="35092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референдумі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23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червня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2016 р. 51,9 % тих,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хто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проголосував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підтримали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вихід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 ЄС.</a:t>
            </a:r>
          </a:p>
          <a:p>
            <a:pPr indent="177800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Перша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реакція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спільноти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була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здивованою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референдума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шокували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декого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оскільки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більшість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політологів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передбачали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інший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результат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голосування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враховуючи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правляча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Консервативна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партія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той момент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офіційно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виступала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виходу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країни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 ЄС. 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 Великої Британії із Європейського союзу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3" y="2106017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27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 Британія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503" y="2250033"/>
            <a:ext cx="1944000" cy="2232248"/>
          </a:xfrm>
          <a:prstGeom prst="rect">
            <a:avLst/>
          </a:prstGeom>
          <a:solidFill>
            <a:schemeClr val="accent1">
              <a:lumMod val="60000"/>
              <a:lumOff val="4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rgbClr val="FF0000"/>
                </a:solidFill>
                <a:latin typeface="Arial" charset="0"/>
              </a:rPr>
              <a:t>Консервативна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>
              <a:solidFill>
                <a:schemeClr val="bg1"/>
              </a:solidFill>
              <a:latin typeface="Arial" charset="0"/>
            </a:endParaRPr>
          </a:p>
          <a:p>
            <a:pPr marL="354013" algn="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 основі діяльності – схильність до традицій, стійких цінностей, свобода підприємництва, непорушність приватної власності, парламентаризм у поєднанні з монархічними традиціями</a:t>
            </a:r>
            <a:r>
              <a:rPr lang="uk-UA" alt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.</a:t>
            </a:r>
            <a:endParaRPr lang="uk-UA" alt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96991" y="2255112"/>
            <a:ext cx="1944000" cy="2232248"/>
          </a:xfrm>
          <a:prstGeom prst="rect">
            <a:avLst/>
          </a:prstGeom>
          <a:solidFill>
            <a:srgbClr val="92D05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rgbClr val="FF0000"/>
                </a:solidFill>
                <a:latin typeface="Arial" charset="0"/>
              </a:rPr>
              <a:t>Ліберально-демократична</a:t>
            </a: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uk-UA" altLang="ru-RU" sz="200" b="1" dirty="0">
              <a:solidFill>
                <a:schemeClr val="bg1"/>
              </a:solidFill>
              <a:latin typeface="Arial" charset="0"/>
            </a:endParaRPr>
          </a:p>
          <a:p>
            <a:pPr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Головні цінності: свобода</a:t>
            </a: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відповідальність, верховенство права, толерантність, солідарність і рівність можливостей. 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Держава є </a:t>
            </a:r>
            <a:r>
              <a:rPr lang="ru-RU" alt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інструментом</a:t>
            </a:r>
            <a:r>
              <a:rPr lang="ru-RU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для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громадян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ru-RU" altLang="ru-RU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яким</a:t>
            </a:r>
            <a:r>
              <a:rPr lang="ru-RU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вона служить.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836869" y="2250033"/>
            <a:ext cx="1944000" cy="2232248"/>
          </a:xfrm>
          <a:prstGeom prst="rect">
            <a:avLst/>
          </a:prstGeom>
          <a:solidFill>
            <a:srgbClr val="FFC000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400" b="1" dirty="0" smtClean="0">
                <a:solidFill>
                  <a:srgbClr val="FF0000"/>
                </a:solidFill>
                <a:latin typeface="Arial" charset="0"/>
              </a:rPr>
              <a:t>Лейбористська</a:t>
            </a:r>
            <a:endParaRPr lang="uk-UA" altLang="ru-RU" sz="200" b="1" dirty="0">
              <a:solidFill>
                <a:schemeClr val="bg1"/>
              </a:solidFill>
              <a:latin typeface="Arial" charset="0"/>
            </a:endParaRPr>
          </a:p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В основі діяльності – демократизація державного та політичного ладу</a:t>
            </a: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широкі соціальні 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реформи з метою соціального захисту населення, перевага державної та суспільної власності перед приватною.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84503" y="1745977"/>
            <a:ext cx="6264264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Сучасні провідні політичні партії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5" y="3929371"/>
            <a:ext cx="1188000" cy="84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67" y="4272231"/>
            <a:ext cx="1152000" cy="64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15" y="4194249"/>
            <a:ext cx="1095652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2599" y="1948060"/>
            <a:ext cx="33652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 березня 2017 р. прем'єр-міністр Великої Британії Тереза 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Мей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підписала листа на ім'я голови Європейської ради з повідомленням керівництва Європейського союзу про початок процедури виходу країни з ЄС.</a:t>
            </a: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Передбачалося, що процедура виходу Великої Британії із Євросоюзу займе близько двох років.  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 Великої Британії із Європейського союзу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2297633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4287" y="4062427"/>
            <a:ext cx="26098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Тереза Мері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Мей</a:t>
            </a:r>
            <a:r>
              <a:rPr lang="vi-VN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(у дівоцтві 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Бресіер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ремєр-міністр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Великої Британії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 (2016 – 2019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8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96655" y="1876052"/>
            <a:ext cx="28611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Опівночі з 31 січня на 1 лютого 2020 р. за центральноєвропейським часом Велика Британія формально вийшла з Європейського союзу.</a:t>
            </a: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Брюсселі біля будівлі </a:t>
            </a:r>
            <a:r>
              <a:rPr lang="uk-UA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Європарламента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спустили британський прапор, замінивши його на прапор Євросоюзу.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 Великої Британії із Європейського союзу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7" y="1889993"/>
            <a:ext cx="3204000" cy="203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3647" y="3938155"/>
            <a:ext cx="33789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Англійці чекають виходу Великої Британії з ЄС. Лондон, Парламентська площа, 31 січня 2020 р.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5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4567" y="1313929"/>
            <a:ext cx="3456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Особливістю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політичної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є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монархії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популярна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громадян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Хоча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реальна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країні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давно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не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королеві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яка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царствує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але не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володарює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парламенту та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кабінету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міністрів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британці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пов’язують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монархією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стабільність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традиційні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підвалини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старої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доброї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Англії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тверді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моральні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принципи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асоціюються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постаттю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королеви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Єлізавети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II (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королева з 1952 р.).</a:t>
            </a:r>
            <a:endParaRPr lang="uk-UA" sz="14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Справи монарші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2319" y="3848970"/>
            <a:ext cx="2016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ru-RU" sz="1000" dirty="0" err="1">
                <a:latin typeface="Arial" pitchFamily="34" charset="0"/>
                <a:cs typeface="Arial" pitchFamily="34" charset="0"/>
              </a:rPr>
              <a:t>Єлизавета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II, Королева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Великої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Британії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Співдружності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>
                <a:latin typeface="Arial" pitchFamily="34" charset="0"/>
                <a:cs typeface="Arial" pitchFamily="34" charset="0"/>
              </a:rPr>
              <a:t>Націй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5" y="1610595"/>
            <a:ext cx="16192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77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Загальний підсумок</a:t>
            </a:r>
            <a:endParaRPr lang="ru-RU" sz="2500" b="1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336" y="2150730"/>
            <a:ext cx="6097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ctr"/>
            <a:r>
              <a:rPr lang="uk-UA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Після Другої світової війни Англія остаточно втратила свою першість у світі. Почався розпад Британської колоніальної імперії. Цей процес виявився занадто болючим для Англії. 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6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 Британія після Другої світової війни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00311" y="2610073"/>
            <a:ext cx="5688632" cy="2088232"/>
          </a:xfrm>
          <a:prstGeom prst="rect">
            <a:avLst/>
          </a:prstGeom>
          <a:solidFill>
            <a:srgbClr val="92D050">
              <a:alpha val="60392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адіння промислового виробництва;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ростання зовнішнього державного боргу;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трата зовнішніх ринків і капіталовкладень, скорочення експорту британських товарів;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ідставання від розвинених країн Європи у найважливіших і найпрестижніших галузях промисловості;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ростання імпорту сировини та продовольства;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в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ивезення капіталів за кордон;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впливу лівих сил;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осилення національно-визвольного руху в домініонах.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endParaRPr lang="uk-UA" altLang="ru-RU" sz="1100" dirty="0">
              <a:solidFill>
                <a:srgbClr val="080808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0311" y="1913941"/>
            <a:ext cx="5688632" cy="4081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Проблеми післявоєнної країни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68463" y="2391091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0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Велика Британія у 40-70-х рр. ХХ ст.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20951" y="1637966"/>
            <a:ext cx="4140000" cy="396043"/>
          </a:xfrm>
          <a:prstGeom prst="rect">
            <a:avLst/>
          </a:prstGeom>
          <a:solidFill>
            <a:srgbClr val="0070C0">
              <a:alpha val="60784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algn="ctr" defTabSz="730250">
              <a:spcBef>
                <a:spcPct val="20000"/>
              </a:spcBef>
              <a:buClr>
                <a:srgbClr val="33CC33"/>
              </a:buClr>
              <a:buSzPct val="90000"/>
              <a:tabLst>
                <a:tab pos="0" algn="l"/>
              </a:tabLst>
            </a:pPr>
            <a:r>
              <a:rPr lang="uk-UA" altLang="ru-RU" sz="16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Уряди Великої Британії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4439257"/>
              </p:ext>
            </p:extLst>
          </p:nvPr>
        </p:nvGraphicFramePr>
        <p:xfrm>
          <a:off x="2521199" y="2140746"/>
          <a:ext cx="4139752" cy="2794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28873"/>
                <a:gridCol w="1554879"/>
                <a:gridCol w="1656000"/>
              </a:tblGrid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1945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- 1951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Клемент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Еттлі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лейбористи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1951 - 1955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Уінстон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Черчілль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1955 - 1957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Ентоні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Іден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1957 - 1963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Гарольд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Макміллан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1963 - 1964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Александр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Дуглас-Хьюм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1964 - 1970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Гарольд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Вільсон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лейбористи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1970 - 1974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Едвард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Хіт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1974 - 1976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Гарольд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Вільсон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лейбористи</a:t>
                      </a:r>
                      <a:endParaRPr lang="ru-RU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6000"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1976 - 1979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Джеймс</a:t>
                      </a:r>
                      <a:r>
                        <a:rPr lang="uk-UA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0" dirty="0" err="1" smtClean="0">
                          <a:latin typeface="Arial" pitchFamily="34" charset="0"/>
                          <a:cs typeface="Arial" pitchFamily="34" charset="0"/>
                        </a:rPr>
                        <a:t>Каллаген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latin typeface="Arial" pitchFamily="34" charset="0"/>
                          <a:cs typeface="Arial" pitchFamily="34" charset="0"/>
                        </a:rPr>
                        <a:t>консерватори</a:t>
                      </a:r>
                      <a:endParaRPr lang="ru-RU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96255" y="4202913"/>
            <a:ext cx="2016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Офіційна резиденція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премєр-міністра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Великої Британії.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 Лондон,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Даунінг-стріт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 10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2924555"/>
            <a:ext cx="194753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42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Лейбористи при владі. 1945 - 1951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124447" y="2178025"/>
            <a:ext cx="4536000" cy="2592288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міцнення та розвиток державного сектору економіки: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   -- націоналізація Англійського банку, вугільної та газової галузей промисловості, електростанцій, транспорту, цивільної авіації;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д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ержавне регулювання приватнокапіталістичного господарства: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    -- укрупнення корпорацій;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    -- фінансування наукових досліджень в інтересах виробництва;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     -- використання американської фінансової допомоги;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міцнення ролі держави у регулюванні соціальних процесів: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   -- скасування антипрофспілкового закону;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  -- впровадження нової системи соціального страхування;</a:t>
            </a:r>
          </a:p>
          <a:p>
            <a:pPr defTabSz="730250">
              <a:spcBef>
                <a:spcPct val="20000"/>
              </a:spcBef>
              <a:buClr>
                <a:srgbClr val="002060"/>
              </a:buClr>
              <a:buSzPct val="90000"/>
              <a:tabLst>
                <a:tab pos="0" algn="l"/>
              </a:tabLst>
            </a:pPr>
            <a:r>
              <a:rPr lang="uk-UA" altLang="ru-RU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uk-UA" alt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    -- впровадження нових державних пенсій та соціальної допомоги.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24447" y="1529953"/>
            <a:ext cx="4536000" cy="360000"/>
          </a:xfrm>
          <a:prstGeom prst="rect">
            <a:avLst/>
          </a:prstGeom>
          <a:solidFill>
            <a:srgbClr val="993366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Демократичний соціалізм</a:t>
            </a: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”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16535" y="1962001"/>
            <a:ext cx="3024336" cy="14697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4247" y="4050233"/>
            <a:ext cx="2016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Клемент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Еттлі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Прем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єр-міністр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Великої Британії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(1945 – 1951 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2538065"/>
            <a:ext cx="1162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74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Реванш консерваторів. 1951 - 1964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6375" y="1529953"/>
            <a:ext cx="4572513" cy="360000"/>
          </a:xfrm>
          <a:prstGeom prst="rect">
            <a:avLst/>
          </a:prstGeom>
          <a:solidFill>
            <a:srgbClr val="808000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uk-UA" altLang="ru-RU" b="1" dirty="0" smtClean="0">
                <a:solidFill>
                  <a:schemeClr val="bg1"/>
                </a:solidFill>
                <a:latin typeface="Arial" charset="0"/>
              </a:rPr>
              <a:t>Тринадцять даремно згаяних років</a:t>
            </a:r>
            <a:r>
              <a:rPr lang="en-US" altLang="ru-RU" b="1" dirty="0" smtClean="0">
                <a:solidFill>
                  <a:schemeClr val="bg1"/>
                </a:solidFill>
                <a:latin typeface="Arial" charset="0"/>
              </a:rPr>
              <a:t>”</a:t>
            </a:r>
            <a:endParaRPr lang="uk-UA" altLang="ru-RU" sz="15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644727" y="2466057"/>
            <a:ext cx="1440000" cy="1440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76375" y="2682025"/>
            <a:ext cx="2952328" cy="1872264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д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енаціоналізація промисловості (колишнім власникам поверталася їхня раніше націоналізована власність);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корочення соціальних програм щодо освіти, охорони здоров'я, житлового будівництва, соціальних гарантій тощо;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р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озвиток нових галузей промисловості (атомна та хімічна, авіамоторобудування, автотранспорт тощо).</a:t>
            </a:r>
            <a:endParaRPr lang="uk-UA" alt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76375" y="1998049"/>
            <a:ext cx="2952329" cy="396000"/>
          </a:xfrm>
          <a:prstGeom prst="rect">
            <a:avLst/>
          </a:prstGeom>
          <a:solidFill>
            <a:schemeClr val="accent5">
              <a:lumMod val="50000"/>
              <a:alpha val="81175"/>
            </a:scheme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>
                <a:solidFill>
                  <a:schemeClr val="bg1"/>
                </a:solidFill>
                <a:latin typeface="Arial" charset="0"/>
              </a:rPr>
              <a:t>у</a:t>
            </a: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 сфері внутрішньої політики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44727" y="1998049"/>
            <a:ext cx="1440000" cy="396000"/>
          </a:xfrm>
          <a:prstGeom prst="rect">
            <a:avLst/>
          </a:prstGeom>
          <a:solidFill>
            <a:srgbClr val="FF0000">
              <a:alpha val="81175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>
                <a:solidFill>
                  <a:schemeClr val="bg1"/>
                </a:solidFill>
                <a:latin typeface="Arial" charset="0"/>
              </a:rPr>
              <a:t>у</a:t>
            </a: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 зовнішній політиці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44887" y="2682081"/>
            <a:ext cx="1440000" cy="1872208"/>
          </a:xfrm>
          <a:prstGeom prst="rect">
            <a:avLst/>
          </a:prstGeom>
          <a:solidFill>
            <a:srgbClr val="FF7C80">
              <a:alpha val="60000"/>
            </a:srgb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з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міцнення стратегічного партнерства з США;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п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родовження політики з позицій сили;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а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ктивний курс на </a:t>
            </a:r>
            <a:r>
              <a:rPr lang="en-US" altLang="ru-RU" sz="1100" dirty="0" smtClean="0">
                <a:solidFill>
                  <a:srgbClr val="080808"/>
                </a:solidFill>
                <a:latin typeface="Arial" charset="0"/>
              </a:rPr>
              <a:t>“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стримування комунізму</a:t>
            </a:r>
            <a:r>
              <a:rPr lang="en-US" altLang="ru-RU" sz="1100" dirty="0" smtClean="0">
                <a:solidFill>
                  <a:srgbClr val="080808"/>
                </a:solidFill>
                <a:latin typeface="Arial" charset="0"/>
              </a:rPr>
              <a:t>”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.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2052439" y="2466057"/>
            <a:ext cx="1908000" cy="14401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107801" y="2394049"/>
            <a:ext cx="2016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Уінстон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Черчілль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єр-міністр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Великої Британії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(1951 – 1955 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1529953"/>
            <a:ext cx="9360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07801" y="4266257"/>
            <a:ext cx="20162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Ентоні 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Іден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єр-міністр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Великої Британії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(1955 – 1957 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1" y="3402161"/>
            <a:ext cx="7137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905079" y="2394049"/>
            <a:ext cx="14759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>
                <a:latin typeface="Arial" pitchFamily="34" charset="0"/>
                <a:cs typeface="Arial" pitchFamily="34" charset="0"/>
              </a:rPr>
              <a:t>Гарольд 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Макміллан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єр-міністр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Великої Британії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(1957 – 1963 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40" y="1534766"/>
            <a:ext cx="713843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899926" y="4194249"/>
            <a:ext cx="147595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Александр</a:t>
            </a:r>
            <a:r>
              <a:rPr lang="uk-UA" sz="1000" dirty="0">
                <a:latin typeface="Arial" pitchFamily="34" charset="0"/>
                <a:cs typeface="Arial" pitchFamily="34" charset="0"/>
              </a:rPr>
              <a:t> </a:t>
            </a: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Дуглас-Хьюм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 defTabSz="730250"/>
            <a:r>
              <a:rPr lang="uk-UA" sz="1000" dirty="0" err="1">
                <a:latin typeface="Arial" pitchFamily="34" charset="0"/>
                <a:cs typeface="Arial" pitchFamily="34" charset="0"/>
              </a:rPr>
              <a:t>п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рем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1000" dirty="0" err="1" smtClean="0">
                <a:latin typeface="Arial" pitchFamily="34" charset="0"/>
                <a:cs typeface="Arial" pitchFamily="34" charset="0"/>
              </a:rPr>
              <a:t>єр-міністр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Великої Британії</a:t>
            </a:r>
          </a:p>
          <a:p>
            <a:pPr algn="ctr" defTabSz="730250"/>
            <a:r>
              <a:rPr lang="uk-UA" sz="1000" dirty="0" smtClean="0">
                <a:latin typeface="Arial" pitchFamily="34" charset="0"/>
                <a:cs typeface="Arial" pitchFamily="34" charset="0"/>
              </a:rPr>
              <a:t>(1963 – 1964 рр.)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28" y="3329236"/>
            <a:ext cx="64005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37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0591" y="1817985"/>
            <a:ext cx="34372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Опір колоніальній політиці Великої Британії почав наростати після Другої світової війни. </a:t>
            </a:r>
            <a:endParaRPr lang="uk-UA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Першими у 1947 р. незалежність здобули Індія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Пакистан. Кордон </a:t>
            </a:r>
            <a:r>
              <a:rPr lang="uk-UA" sz="14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між ними при участі колоніальної влади був проведений штучно, за релігійною ознакою, що стало причиною воєн у майбутньому.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Деколонізація Британської імперії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7" y="2191717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008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80631" y="1889993"/>
            <a:ext cx="2880000" cy="540000"/>
          </a:xfrm>
          <a:prstGeom prst="rect">
            <a:avLst/>
          </a:prstGeom>
          <a:solidFill>
            <a:srgbClr val="00B050">
              <a:alpha val="80784"/>
            </a:srgbClr>
          </a:solidFill>
          <a:ln>
            <a:noFill/>
          </a:ln>
          <a:effectLst/>
        </p:spPr>
        <p:txBody>
          <a:bodyPr lIns="73042" tIns="36521" rIns="73042" bIns="36521"/>
          <a:lstStyle/>
          <a:p>
            <a:pPr algn="ctr" defTabSz="731838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uk-UA" altLang="ru-RU" sz="1200" b="1" dirty="0" smtClean="0">
                <a:solidFill>
                  <a:schemeClr val="bg1"/>
                </a:solidFill>
                <a:latin typeface="Arial" charset="0"/>
              </a:rPr>
              <a:t>Особливості ліквідації Британської колоніальної імперії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816943" y="2491028"/>
            <a:ext cx="2772000" cy="19105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7C80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80630" y="2754089"/>
            <a:ext cx="2880320" cy="1368152"/>
          </a:xfrm>
          <a:prstGeom prst="rect">
            <a:avLst/>
          </a:pr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txBody>
          <a:bodyPr lIns="73550" tIns="36775" rIns="73550" bIns="36775"/>
          <a:lstStyle/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истема колоніального управління реорганізовувалася поетапно;</a:t>
            </a:r>
          </a:p>
          <a:p>
            <a:pPr marL="171450" indent="-171450" defTabSz="730250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v"/>
              <a:tabLst>
                <a:tab pos="0" algn="l"/>
              </a:tabLst>
            </a:pPr>
            <a:r>
              <a:rPr lang="uk-UA" altLang="ru-RU" sz="1100" dirty="0">
                <a:solidFill>
                  <a:srgbClr val="080808"/>
                </a:solidFill>
                <a:latin typeface="Arial" charset="0"/>
              </a:rPr>
              <a:t>с</a:t>
            </a:r>
            <a:r>
              <a:rPr lang="uk-UA" altLang="ru-RU" sz="1100" dirty="0" smtClean="0">
                <a:solidFill>
                  <a:srgbClr val="080808"/>
                </a:solidFill>
                <a:latin typeface="Arial" charset="0"/>
              </a:rPr>
              <a:t>истема колоніальних володінь перетворилася  у Співдружність націй, яка 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є 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не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політичним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союзом, а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міжурядовою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організацією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і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станом 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на 26 </a:t>
            </a:r>
            <a:r>
              <a:rPr lang="ru-RU" altLang="ru-RU" sz="1100" dirty="0" err="1" smtClean="0">
                <a:solidFill>
                  <a:srgbClr val="080808"/>
                </a:solidFill>
                <a:latin typeface="Arial" charset="0"/>
              </a:rPr>
              <a:t>червня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 2020 р. </a:t>
            </a:r>
            <a:r>
              <a:rPr lang="ru-RU" altLang="ru-RU" sz="1100" dirty="0" err="1">
                <a:solidFill>
                  <a:srgbClr val="080808"/>
                </a:solidFill>
                <a:latin typeface="Arial" charset="0"/>
              </a:rPr>
              <a:t>налічує</a:t>
            </a:r>
            <a:r>
              <a:rPr lang="ru-RU" altLang="ru-RU" sz="1100" dirty="0">
                <a:solidFill>
                  <a:srgbClr val="080808"/>
                </a:solidFill>
                <a:latin typeface="Arial" charset="0"/>
              </a:rPr>
              <a:t> 53 </a:t>
            </a:r>
            <a:r>
              <a:rPr lang="ru-RU" altLang="ru-RU" sz="1100" dirty="0" smtClean="0">
                <a:solidFill>
                  <a:srgbClr val="080808"/>
                </a:solidFill>
                <a:latin typeface="Arial" charset="0"/>
              </a:rPr>
              <a:t>члени.</a:t>
            </a:r>
            <a:endParaRPr lang="uk-UA" altLang="ru-RU" sz="1100" dirty="0" smtClean="0">
              <a:latin typeface="Arial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78064" y="521841"/>
            <a:ext cx="6805137" cy="504056"/>
          </a:xfrm>
        </p:spPr>
        <p:txBody>
          <a:bodyPr>
            <a:normAutofit/>
          </a:bodyPr>
          <a:lstStyle/>
          <a:p>
            <a:pPr algn="ctr"/>
            <a:r>
              <a:rPr lang="uk-UA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Деколонізація Британської імперії</a:t>
            </a:r>
            <a:endParaRPr lang="ru-RU" sz="2500" b="0" dirty="0"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2718298"/>
              </p:ext>
            </p:extLst>
          </p:nvPr>
        </p:nvGraphicFramePr>
        <p:xfrm>
          <a:off x="900311" y="1349793"/>
          <a:ext cx="2520280" cy="3060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{0505E3EF-67EA-436B-97B2-0124C06EBD24}</a:tableStyleId>
              </a:tblPr>
              <a:tblGrid>
                <a:gridCol w="1368152"/>
                <a:gridCol w="1152128"/>
              </a:tblGrid>
              <a:tr h="301987">
                <a:tc>
                  <a:txBody>
                    <a:bodyPr/>
                    <a:lstStyle/>
                    <a:p>
                      <a:pPr algn="ctr"/>
                      <a:endParaRPr lang="uk-UA" sz="200" dirty="0" smtClean="0"/>
                    </a:p>
                    <a:p>
                      <a:pPr algn="ctr"/>
                      <a:r>
                        <a:rPr lang="uk-UA" sz="1000" dirty="0" smtClean="0"/>
                        <a:t>Країни</a:t>
                      </a:r>
                      <a:endParaRPr lang="uk-UA" sz="1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Рік набуття незалежності</a:t>
                      </a:r>
                      <a:endParaRPr lang="ru-RU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Індія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1947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Пакистан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1947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Бірма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1948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Гана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1957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Нігерія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1960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Кенія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1963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Танзанія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1964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err="1" smtClean="0"/>
                        <a:t>Боствана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1966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Бруней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1983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Гонконг передано Китаю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dirty="0" smtClean="0"/>
                        <a:t>1997</a:t>
                      </a:r>
                      <a:endParaRPr lang="ru-RU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684287" y="4425555"/>
            <a:ext cx="2880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730250"/>
            <a:r>
              <a:rPr lang="uk-UA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Показники ліквідації Британської колоніальної імперії</a:t>
            </a:r>
            <a:endParaRPr lang="en-US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2529</TotalTime>
  <Words>2023</Words>
  <Application>Microsoft Office PowerPoint</Application>
  <PresentationFormat>Произвольный</PresentationFormat>
  <Paragraphs>319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Остин</vt:lpstr>
      <vt:lpstr>Велика Британія</vt:lpstr>
      <vt:lpstr>Велика Британія</vt:lpstr>
      <vt:lpstr>Велика Британія</vt:lpstr>
      <vt:lpstr>Велика Британія після Другої світової війни</vt:lpstr>
      <vt:lpstr>Велика Британія у 40-70-х рр. ХХ ст.</vt:lpstr>
      <vt:lpstr>Лейбористи при владі. 1945 - 1951</vt:lpstr>
      <vt:lpstr>Реванш консерваторів. 1951 - 1964</vt:lpstr>
      <vt:lpstr>Деколонізація Британської імперії</vt:lpstr>
      <vt:lpstr>Деколонізація Британської імперії</vt:lpstr>
      <vt:lpstr>Деколонізація Британської імперії</vt:lpstr>
      <vt:lpstr>Велика Британія наприкінці ХХ –  на початку ХХІ ст.</vt:lpstr>
      <vt:lpstr>Економічна криза 1970-х рр.</vt:lpstr>
      <vt:lpstr>“Залізна леді” на чолі Великої Британії</vt:lpstr>
      <vt:lpstr>“Залізна леді” на чолі Великої Британії</vt:lpstr>
      <vt:lpstr>“Залізна леді” на чолі Великої Британії</vt:lpstr>
      <vt:lpstr>“Залізна леді” на чолі Великої Британії</vt:lpstr>
      <vt:lpstr>“Залізна леді” на чолі Великої Британії</vt:lpstr>
      <vt:lpstr>“Залізна леді” на чолі Великої Британії</vt:lpstr>
      <vt:lpstr>“Залізна леді” на чолі Великої Британії</vt:lpstr>
      <vt:lpstr>Проблема Ольстеру</vt:lpstr>
      <vt:lpstr>Проблема Ольстеру</vt:lpstr>
      <vt:lpstr>Проблема Ольстеру</vt:lpstr>
      <vt:lpstr>Проблема Ольстеру</vt:lpstr>
      <vt:lpstr>Проблема Ольстеру</vt:lpstr>
      <vt:lpstr>Велика Британія у ХХІ ст.</vt:lpstr>
      <vt:lpstr>Вихід Великої Британії із Європейського союзу</vt:lpstr>
      <vt:lpstr>Вихід Великої Британії із Європейського союзу</vt:lpstr>
      <vt:lpstr>Вихід Великої Британії із Європейського союзу</vt:lpstr>
      <vt:lpstr>Вихід Великої Британії із Європейського союзу</vt:lpstr>
      <vt:lpstr>Вихід Великої Британії із Європейського союзу</vt:lpstr>
      <vt:lpstr>Вихід Великої Британії із Європейського союзу</vt:lpstr>
      <vt:lpstr>Справи монарші</vt:lpstr>
      <vt:lpstr>Загальний підсумок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Британія</dc:title>
  <dc:creator>user</dc:creator>
  <cp:lastModifiedBy>user</cp:lastModifiedBy>
  <cp:revision>146</cp:revision>
  <dcterms:created xsi:type="dcterms:W3CDTF">2020-04-25T14:58:26Z</dcterms:created>
  <dcterms:modified xsi:type="dcterms:W3CDTF">2023-09-27T17:37:34Z</dcterms:modified>
</cp:coreProperties>
</file>