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68" r:id="rId3"/>
    <p:sldMasterId id="2147483780" r:id="rId4"/>
  </p:sldMasterIdLst>
  <p:sldIdLst>
    <p:sldId id="319" r:id="rId5"/>
    <p:sldId id="320" r:id="rId6"/>
    <p:sldId id="316" r:id="rId7"/>
    <p:sldId id="317" r:id="rId8"/>
    <p:sldId id="318" r:id="rId9"/>
    <p:sldId id="259" r:id="rId10"/>
    <p:sldId id="321" r:id="rId11"/>
    <p:sldId id="307" r:id="rId12"/>
    <p:sldId id="308" r:id="rId13"/>
    <p:sldId id="322" r:id="rId14"/>
    <p:sldId id="309" r:id="rId15"/>
    <p:sldId id="310" r:id="rId16"/>
    <p:sldId id="311" r:id="rId17"/>
    <p:sldId id="261" r:id="rId18"/>
    <p:sldId id="273" r:id="rId19"/>
    <p:sldId id="314" r:id="rId20"/>
    <p:sldId id="31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2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255BD4-B4AD-4020-9441-FCED572A9A17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2324A8C-FEB5-4655-B216-BC22FE7520C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7372" y="-18459"/>
            <a:ext cx="8305800" cy="1981200"/>
          </a:xfrm>
        </p:spPr>
        <p:txBody>
          <a:bodyPr/>
          <a:lstStyle/>
          <a:p>
            <a:r>
              <a:rPr lang="ru-RU" sz="6000" dirty="0" err="1" smtClean="0"/>
              <a:t>Процес</a:t>
            </a:r>
            <a:r>
              <a:rPr lang="ru-RU" sz="6000" dirty="0" smtClean="0"/>
              <a:t> </a:t>
            </a:r>
            <a:r>
              <a:rPr lang="ru-RU" sz="6000" dirty="0" err="1" smtClean="0"/>
              <a:t>комунікації</a:t>
            </a:r>
            <a:endParaRPr lang="ru-RU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4277025" cy="284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91683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Уміння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спілкуватися</a:t>
            </a:r>
            <a:r>
              <a:rPr lang="ru-RU" b="1" i="1" dirty="0">
                <a:solidFill>
                  <a:schemeClr val="bg1"/>
                </a:solidFill>
              </a:rPr>
              <a:t> з людьми – </a:t>
            </a:r>
            <a:r>
              <a:rPr lang="ru-RU" b="1" i="1" dirty="0" err="1">
                <a:solidFill>
                  <a:schemeClr val="bg1"/>
                </a:solidFill>
              </a:rPr>
              <a:t>це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товар,і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я заплачу за </a:t>
            </a:r>
            <a:r>
              <a:rPr lang="ru-RU" b="1" i="1" dirty="0" err="1">
                <a:solidFill>
                  <a:schemeClr val="bg1"/>
                </a:solidFill>
              </a:rPr>
              <a:t>нього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більше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ніж</a:t>
            </a:r>
            <a:r>
              <a:rPr lang="ru-RU" b="1" i="1" dirty="0">
                <a:solidFill>
                  <a:schemeClr val="bg1"/>
                </a:solidFill>
              </a:rPr>
              <a:t> за будь-</a:t>
            </a:r>
            <a:r>
              <a:rPr lang="ru-RU" b="1" i="1" dirty="0" err="1">
                <a:solidFill>
                  <a:schemeClr val="bg1"/>
                </a:solidFill>
              </a:rPr>
              <a:t>що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інше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світі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/>
              <a:t>							Дж</a:t>
            </a:r>
            <a:r>
              <a:rPr lang="ru-RU" dirty="0"/>
              <a:t>. Д. Рокфеллер</a:t>
            </a:r>
          </a:p>
        </p:txBody>
      </p:sp>
    </p:spTree>
    <p:extLst>
      <p:ext uri="{BB962C8B-B14F-4D97-AF65-F5344CB8AC3E}">
        <p14:creationId xmlns:p14="http://schemas.microsoft.com/office/powerpoint/2010/main" val="30392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Зовнішні</a:t>
            </a:r>
            <a:r>
              <a:rPr lang="uk-UA" sz="2800" dirty="0" smtClean="0"/>
              <a:t> </a:t>
            </a:r>
            <a:endParaRPr lang="uk-UA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err="1" smtClean="0"/>
              <a:t>комунікації</a:t>
            </a:r>
            <a:r>
              <a:rPr lang="ru-RU" sz="2800" dirty="0" smtClean="0"/>
              <a:t> </a:t>
            </a:r>
            <a:r>
              <a:rPr lang="ru-RU" sz="2800" dirty="0"/>
              <a:t>з </a:t>
            </a:r>
            <a:r>
              <a:rPr lang="ru-RU" sz="2800" dirty="0" err="1" smtClean="0"/>
              <a:t>клієнтами</a:t>
            </a:r>
            <a:r>
              <a:rPr lang="ru-RU" sz="2800" dirty="0" smtClean="0"/>
              <a:t>;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err="1" smtClean="0"/>
              <a:t>комунікації</a:t>
            </a:r>
            <a:r>
              <a:rPr lang="ru-RU" sz="2800" dirty="0" smtClean="0"/>
              <a:t> </a:t>
            </a:r>
            <a:r>
              <a:rPr lang="ru-RU" sz="2800" dirty="0"/>
              <a:t>з державою і </a:t>
            </a:r>
            <a:r>
              <a:rPr lang="ru-RU" sz="2800" dirty="0" err="1"/>
              <a:t>державними</a:t>
            </a:r>
            <a:r>
              <a:rPr lang="ru-RU" sz="2800" dirty="0"/>
              <a:t> </a:t>
            </a:r>
            <a:r>
              <a:rPr lang="ru-RU" sz="2800" dirty="0" smtClean="0"/>
              <a:t>структурами;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err="1" smtClean="0"/>
              <a:t>комунікації</a:t>
            </a:r>
            <a:r>
              <a:rPr lang="ru-RU" sz="2800" dirty="0" smtClean="0"/>
              <a:t> </a:t>
            </a:r>
            <a:r>
              <a:rPr lang="ru-RU" sz="2800" dirty="0"/>
              <a:t>з </a:t>
            </a:r>
            <a:r>
              <a:rPr lang="ru-RU" sz="2800" dirty="0" err="1" smtClean="0"/>
              <a:t>громадськістю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r>
              <a:rPr lang="ru-RU" sz="2800" dirty="0" err="1" smtClean="0">
                <a:solidFill>
                  <a:schemeClr val="bg1"/>
                </a:solidFill>
              </a:rPr>
              <a:t>Внутрішні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err="1" smtClean="0"/>
              <a:t>вертикальні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err="1" smtClean="0"/>
              <a:t>горизонтальні</a:t>
            </a:r>
            <a:endParaRPr lang="ru-RU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/>
              <a:t> </a:t>
            </a:r>
            <a:r>
              <a:rPr lang="ru-RU" sz="2800" dirty="0" err="1" smtClean="0"/>
              <a:t>діагональні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		</a:t>
            </a:r>
            <a:r>
              <a:rPr lang="uk-UA" dirty="0" smtClean="0">
                <a:solidFill>
                  <a:schemeClr val="bg1"/>
                </a:solidFill>
              </a:rPr>
              <a:t>Форми комунікації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3200" i="1" dirty="0"/>
              <a:t>передача інформації, утримання, інформування</a:t>
            </a:r>
            <a:r>
              <a:rPr lang="uk-UA" sz="3200" dirty="0"/>
              <a:t> </a:t>
            </a:r>
            <a:endParaRPr lang="uk-UA" sz="3200" dirty="0" smtClean="0"/>
          </a:p>
          <a:p>
            <a:pPr lvl="0"/>
            <a:r>
              <a:rPr lang="uk-UA" sz="3200" i="1" dirty="0" smtClean="0"/>
              <a:t>експресивна</a:t>
            </a:r>
            <a:r>
              <a:rPr lang="uk-UA" sz="3200" dirty="0" smtClean="0"/>
              <a:t> </a:t>
            </a:r>
          </a:p>
          <a:p>
            <a:pPr lvl="0"/>
            <a:r>
              <a:rPr lang="uk-UA" sz="3200" i="1" dirty="0" smtClean="0"/>
              <a:t>переконуюча</a:t>
            </a:r>
            <a:r>
              <a:rPr lang="uk-UA" sz="3200" dirty="0" smtClean="0"/>
              <a:t> </a:t>
            </a:r>
          </a:p>
          <a:p>
            <a:pPr lvl="0"/>
            <a:r>
              <a:rPr lang="uk-UA" sz="3200" i="1" dirty="0" smtClean="0"/>
              <a:t>соціально-ритуальна</a:t>
            </a:r>
            <a:endParaRPr lang="ru-RU" sz="3200" dirty="0"/>
          </a:p>
          <a:p>
            <a:r>
              <a:rPr lang="uk-UA" sz="3200" i="1" dirty="0" err="1" smtClean="0"/>
              <a:t>паралігвистична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Види комунікацій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Усні</a:t>
            </a:r>
          </a:p>
          <a:p>
            <a:r>
              <a:rPr lang="uk-UA" sz="4000" dirty="0" smtClean="0"/>
              <a:t>Письмові</a:t>
            </a:r>
          </a:p>
          <a:p>
            <a:r>
              <a:rPr lang="uk-UA" sz="4000" dirty="0" smtClean="0"/>
              <a:t>Візуальні 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/>
              </a:rPr>
              <a:t>Способи комунікації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99" y="3429000"/>
            <a:ext cx="3931518" cy="306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3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dirty="0" smtClean="0"/>
              <a:t>Вибіркове </a:t>
            </a:r>
            <a:r>
              <a:rPr lang="uk-UA" sz="3200" dirty="0"/>
              <a:t>сприйняття </a:t>
            </a:r>
            <a:endParaRPr lang="uk-UA" sz="3200" dirty="0" smtClean="0"/>
          </a:p>
          <a:p>
            <a:r>
              <a:rPr lang="uk-UA" sz="3200" dirty="0"/>
              <a:t>Семантичні перешкоди </a:t>
            </a:r>
            <a:endParaRPr lang="uk-UA" sz="3200" dirty="0" smtClean="0"/>
          </a:p>
          <a:p>
            <a:r>
              <a:rPr lang="uk-UA" sz="3200" dirty="0"/>
              <a:t>Соціокультурні відмінності відправника та одержувача </a:t>
            </a:r>
            <a:endParaRPr lang="uk-UA" sz="3200" dirty="0" smtClean="0"/>
          </a:p>
          <a:p>
            <a:r>
              <a:rPr lang="uk-UA" sz="3200" dirty="0"/>
              <a:t>Слабкий зворотній зв</a:t>
            </a:r>
            <a:r>
              <a:rPr lang="ru-RU" sz="3200" dirty="0"/>
              <a:t>’</a:t>
            </a:r>
            <a:r>
              <a:rPr lang="uk-UA" sz="3200" dirty="0" err="1" smtClean="0"/>
              <a:t>язок</a:t>
            </a:r>
            <a:endParaRPr lang="uk-UA" sz="3200" dirty="0" smtClean="0"/>
          </a:p>
          <a:p>
            <a:pPr lvl="0"/>
            <a:r>
              <a:rPr lang="uk-UA" sz="3200" dirty="0"/>
              <a:t>Невміння слухати.</a:t>
            </a:r>
            <a:endParaRPr lang="ru-RU" sz="32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 err="1">
                <a:solidFill>
                  <a:schemeClr val="bg1"/>
                </a:solidFill>
              </a:rPr>
              <a:t>Комунікаційні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перешкоди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3267447" cy="217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Пасивне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уважним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співбесідника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вислуховуванням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висловлюючи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суть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співбесідника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2731836" cy="181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3068770" cy="204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2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96944" cy="412122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Психологічні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прийоми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позитивного </a:t>
            </a:r>
            <a:r>
              <a:rPr lang="ru-RU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впливу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на </a:t>
            </a:r>
            <a:r>
              <a:rPr lang="ru-RU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людину</a:t>
            </a:r>
            <a:endParaRPr lang="ru-RU" sz="3600" b="1" dirty="0" smtClean="0">
              <a:solidFill>
                <a:schemeClr val="accent1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3600" b="1" dirty="0" err="1" smtClean="0">
                <a:cs typeface="Times New Roman" panose="02020603050405020304" pitchFamily="18" charset="0"/>
              </a:rPr>
              <a:t>Прийом</a:t>
            </a:r>
            <a:r>
              <a:rPr lang="ru-RU" sz="3600" b="1" dirty="0" smtClean="0">
                <a:cs typeface="Times New Roman" panose="02020603050405020304" pitchFamily="18" charset="0"/>
              </a:rPr>
              <a:t> </a:t>
            </a:r>
            <a:r>
              <a:rPr lang="ru-RU" sz="3600" b="1" dirty="0">
                <a:cs typeface="Times New Roman" panose="02020603050405020304" pitchFamily="18" charset="0"/>
              </a:rPr>
              <a:t>«</a:t>
            </a:r>
            <a:r>
              <a:rPr lang="ru-RU" sz="3600" b="1" dirty="0" err="1">
                <a:cs typeface="Times New Roman" panose="02020603050405020304" pitchFamily="18" charset="0"/>
              </a:rPr>
              <a:t>Власне</a:t>
            </a:r>
            <a:r>
              <a:rPr lang="ru-RU" sz="3600" b="1" dirty="0"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cs typeface="Times New Roman" panose="02020603050405020304" pitchFamily="18" charset="0"/>
              </a:rPr>
              <a:t>ім’я</a:t>
            </a:r>
            <a:r>
              <a:rPr lang="ru-RU" sz="3600" b="1" dirty="0" smtClean="0">
                <a:cs typeface="Times New Roman" panose="02020603050405020304" pitchFamily="18" charset="0"/>
              </a:rPr>
              <a:t>».</a:t>
            </a:r>
          </a:p>
          <a:p>
            <a:pPr indent="0">
              <a:buNone/>
            </a:pPr>
            <a:r>
              <a:rPr lang="ru-RU" sz="2800" dirty="0" smtClean="0"/>
              <a:t>при </a:t>
            </a:r>
            <a:r>
              <a:rPr lang="ru-RU" sz="2800" dirty="0" err="1"/>
              <a:t>зверненні</a:t>
            </a:r>
            <a:r>
              <a:rPr lang="ru-RU" sz="2800" dirty="0"/>
              <a:t> до </a:t>
            </a:r>
            <a:r>
              <a:rPr lang="ru-RU" sz="2800" dirty="0" err="1"/>
              <a:t>людини</a:t>
            </a:r>
            <a:r>
              <a:rPr lang="ru-RU" sz="2800" dirty="0"/>
              <a:t> </a:t>
            </a:r>
            <a:r>
              <a:rPr lang="ru-RU" sz="2800" dirty="0" err="1"/>
              <a:t>вимовляється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ім'я</a:t>
            </a:r>
            <a:r>
              <a:rPr lang="ru-RU" sz="2800" dirty="0"/>
              <a:t>, то </a:t>
            </a:r>
            <a:r>
              <a:rPr lang="ru-RU" sz="2800" dirty="0" err="1"/>
              <a:t>цим</a:t>
            </a:r>
            <a:r>
              <a:rPr lang="ru-RU" sz="2800" dirty="0"/>
              <a:t> </a:t>
            </a:r>
            <a:r>
              <a:rPr lang="ru-RU" sz="2800" dirty="0" err="1"/>
              <a:t>виявляється</a:t>
            </a:r>
            <a:r>
              <a:rPr lang="ru-RU" sz="2800" dirty="0"/>
              <a:t> </a:t>
            </a:r>
            <a:r>
              <a:rPr lang="ru-RU" sz="2800" dirty="0" err="1"/>
              <a:t>увага</a:t>
            </a:r>
            <a:r>
              <a:rPr lang="ru-RU" sz="2800" dirty="0"/>
              <a:t> </a:t>
            </a:r>
            <a:r>
              <a:rPr lang="ru-RU" sz="2800" dirty="0" err="1"/>
              <a:t>саме</a:t>
            </a:r>
            <a:r>
              <a:rPr lang="ru-RU" sz="2800" dirty="0"/>
              <a:t> </a:t>
            </a:r>
            <a:r>
              <a:rPr lang="ru-RU" sz="2800" dirty="0" err="1"/>
              <a:t>саме</a:t>
            </a:r>
            <a:r>
              <a:rPr lang="ru-RU" sz="2800" dirty="0"/>
              <a:t> до </a:t>
            </a:r>
            <a:r>
              <a:rPr lang="ru-RU" sz="2800" dirty="0" err="1"/>
              <a:t>особистості</a:t>
            </a:r>
            <a:r>
              <a:rPr lang="ru-RU" sz="2800" dirty="0"/>
              <a:t>, </a:t>
            </a:r>
            <a:r>
              <a:rPr lang="ru-RU" sz="2800" dirty="0" err="1"/>
              <a:t>задовольняється</a:t>
            </a:r>
            <a:r>
              <a:rPr lang="ru-RU" sz="2800" dirty="0"/>
              <a:t> потреба - бути </a:t>
            </a:r>
            <a:r>
              <a:rPr lang="ru-RU" sz="2800" dirty="0" err="1"/>
              <a:t>особистістю</a:t>
            </a:r>
            <a:r>
              <a:rPr lang="ru-RU" sz="2800" dirty="0"/>
              <a:t>.</a:t>
            </a:r>
            <a:endParaRPr lang="ru-RU" sz="3600" dirty="0"/>
          </a:p>
          <a:p>
            <a:pPr indent="0">
              <a:buNone/>
            </a:pPr>
            <a:endParaRPr lang="ru-RU" sz="3600" dirty="0"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608934" cy="240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4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4248472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Психологічні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прийоми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позитивного </a:t>
            </a:r>
            <a:r>
              <a:rPr lang="ru-RU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впливу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на </a:t>
            </a:r>
            <a:r>
              <a:rPr lang="ru-RU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людину</a:t>
            </a:r>
            <a:endParaRPr lang="ru-RU" sz="3600" b="1" dirty="0" smtClean="0">
              <a:solidFill>
                <a:schemeClr val="accent1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800" dirty="0" smtClean="0"/>
              <a:t> </a:t>
            </a:r>
          </a:p>
          <a:p>
            <a:pPr indent="0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посмішку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лагідний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відвертий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4973166" cy="248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8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64" y="260648"/>
            <a:ext cx="9144000" cy="378904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Психологічні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прийоми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позитивного </a:t>
            </a:r>
            <a:r>
              <a:rPr lang="ru-RU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впливу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на </a:t>
            </a:r>
            <a:r>
              <a:rPr lang="ru-RU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людину</a:t>
            </a:r>
            <a:endParaRPr lang="ru-RU" sz="3600" b="1" dirty="0" smtClean="0">
              <a:solidFill>
                <a:schemeClr val="accent1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слова»</a:t>
            </a:r>
          </a:p>
          <a:p>
            <a:pPr indent="0">
              <a:buNone/>
            </a:pPr>
            <a:r>
              <a:rPr lang="ru-RU" sz="2800" dirty="0" err="1" smtClean="0">
                <a:cs typeface="Times New Roman" panose="02020603050405020304" pitchFamily="18" charset="0"/>
              </a:rPr>
              <a:t>Компліменти</a:t>
            </a:r>
            <a:r>
              <a:rPr lang="ru-RU" sz="2800" dirty="0" smtClean="0"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cs typeface="Times New Roman" panose="02020603050405020304" pitchFamily="18" charset="0"/>
              </a:rPr>
              <a:t>тобто</a:t>
            </a:r>
            <a:r>
              <a:rPr lang="ru-RU" sz="2800" dirty="0" smtClean="0">
                <a:cs typeface="Times New Roman" panose="02020603050405020304" pitchFamily="18" charset="0"/>
              </a:rPr>
              <a:t> </a:t>
            </a:r>
            <a:r>
              <a:rPr lang="ru-RU" sz="2800" dirty="0">
                <a:cs typeface="Times New Roman" panose="02020603050405020304" pitchFamily="18" charset="0"/>
              </a:rPr>
              <a:t>слова, </a:t>
            </a:r>
            <a:r>
              <a:rPr lang="ru-RU" sz="2800" dirty="0" err="1">
                <a:cs typeface="Times New Roman" panose="02020603050405020304" pitchFamily="18" charset="0"/>
              </a:rPr>
              <a:t>що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містять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невелике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перебільшення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позитивних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ділових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чи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особистісних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якостей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співрозмовника</a:t>
            </a:r>
            <a:endParaRPr lang="ru-RU" sz="2800" dirty="0"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355951" cy="258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4176464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bg1"/>
                </a:solidFill>
              </a:rPr>
              <a:t>Інформація</a:t>
            </a:r>
            <a:r>
              <a:rPr lang="ru-RU" dirty="0"/>
              <a:t> 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усунути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стан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неопрацьовані цифри і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факти,що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відображають окремі аспекти стану керованої та керуючої систем і зовнішнього середовища.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371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56" y="3557588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5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uk-UA" b="1" i="1" dirty="0">
                <a:solidFill>
                  <a:schemeClr val="bg1"/>
                </a:solidFill>
              </a:rPr>
              <a:t>за формою відображення: 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uk-UA" dirty="0"/>
              <a:t>візуальна (графіки, таблиці та ін.);</a:t>
            </a:r>
            <a:endParaRPr lang="ru-RU" dirty="0"/>
          </a:p>
          <a:p>
            <a:pPr lvl="0"/>
            <a:r>
              <a:rPr lang="uk-UA" dirty="0"/>
              <a:t> аудіо інформація (сприймається на слух завдяки звукозапису), </a:t>
            </a:r>
            <a:endParaRPr lang="ru-RU" dirty="0"/>
          </a:p>
          <a:p>
            <a:pPr lvl="0"/>
            <a:r>
              <a:rPr lang="uk-UA" dirty="0"/>
              <a:t>аудіовізуальна (поєднує інформацію у формі зображення і звуку);</a:t>
            </a:r>
            <a:endParaRPr lang="ru-RU" dirty="0"/>
          </a:p>
          <a:p>
            <a:pPr marL="0" lvl="0" indent="0">
              <a:buNone/>
            </a:pPr>
            <a:r>
              <a:rPr lang="uk-UA" b="1" i="1" dirty="0">
                <a:solidFill>
                  <a:schemeClr val="bg1"/>
                </a:solidFill>
              </a:rPr>
              <a:t>за формою подання: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uk-UA" dirty="0"/>
              <a:t>цифрова;</a:t>
            </a:r>
            <a:endParaRPr lang="ru-RU" dirty="0"/>
          </a:p>
          <a:p>
            <a:pPr lvl="0"/>
            <a:r>
              <a:rPr lang="uk-UA" dirty="0"/>
              <a:t>буквена;</a:t>
            </a:r>
            <a:endParaRPr lang="ru-RU" dirty="0"/>
          </a:p>
          <a:p>
            <a:pPr lvl="0"/>
            <a:r>
              <a:rPr lang="uk-UA" dirty="0"/>
              <a:t>кодова;</a:t>
            </a:r>
            <a:endParaRPr lang="ru-RU" dirty="0"/>
          </a:p>
          <a:p>
            <a:pPr marL="0" lvl="0" indent="0">
              <a:buNone/>
            </a:pPr>
            <a:r>
              <a:rPr lang="uk-UA" b="1" i="1" dirty="0">
                <a:solidFill>
                  <a:schemeClr val="bg1"/>
                </a:solidFill>
              </a:rPr>
              <a:t>за порядком виникнення: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uk-UA" dirty="0"/>
              <a:t>первинна;</a:t>
            </a:r>
            <a:endParaRPr lang="ru-RU" dirty="0"/>
          </a:p>
          <a:p>
            <a:pPr lvl="0"/>
            <a:r>
              <a:rPr lang="uk-UA" dirty="0"/>
              <a:t>вторинна;</a:t>
            </a:r>
            <a:endParaRPr lang="ru-RU" dirty="0"/>
          </a:p>
          <a:p>
            <a:pPr marL="0" lvl="0" indent="0">
              <a:buNone/>
            </a:pPr>
            <a:r>
              <a:rPr lang="uk-UA" b="1" i="1" dirty="0">
                <a:solidFill>
                  <a:schemeClr val="bg1"/>
                </a:solidFill>
              </a:rPr>
              <a:t>за характером носіїв інформації: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uk-UA" dirty="0"/>
              <a:t>документована;</a:t>
            </a:r>
            <a:endParaRPr lang="ru-RU" dirty="0"/>
          </a:p>
          <a:p>
            <a:pPr lvl="0"/>
            <a:r>
              <a:rPr lang="uk-UA" dirty="0"/>
              <a:t>не документована;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управлінської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8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7200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uk-UA" sz="1800" b="1" i="1" dirty="0" smtClean="0">
                <a:solidFill>
                  <a:schemeClr val="bg1"/>
                </a:solidFill>
              </a:rPr>
              <a:t>за </a:t>
            </a:r>
            <a:r>
              <a:rPr lang="uk-UA" sz="1800" b="1" i="1" dirty="0">
                <a:solidFill>
                  <a:schemeClr val="bg1"/>
                </a:solidFill>
              </a:rPr>
              <a:t>призначенням:</a:t>
            </a:r>
            <a:endParaRPr lang="ru-RU" sz="1800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</a:pPr>
            <a:r>
              <a:rPr lang="uk-UA" sz="1800" dirty="0"/>
              <a:t>директивна (розпорядча</a:t>
            </a:r>
            <a:r>
              <a:rPr lang="uk-UA" sz="1800" dirty="0" smtClean="0"/>
              <a:t>);  </a:t>
            </a:r>
            <a:endParaRPr lang="ru-RU" sz="1800" dirty="0"/>
          </a:p>
          <a:p>
            <a:pPr lvl="0">
              <a:spcBef>
                <a:spcPts val="0"/>
              </a:spcBef>
            </a:pPr>
            <a:r>
              <a:rPr lang="uk-UA" sz="1800" dirty="0"/>
              <a:t>звітна;</a:t>
            </a:r>
            <a:endParaRPr lang="ru-RU" sz="1800" dirty="0"/>
          </a:p>
          <a:p>
            <a:pPr lvl="0">
              <a:spcBef>
                <a:spcPts val="0"/>
              </a:spcBef>
            </a:pPr>
            <a:r>
              <a:rPr lang="uk-UA" sz="1800" dirty="0"/>
              <a:t>довідково-нормативна;</a:t>
            </a:r>
            <a:endParaRPr lang="ru-RU" sz="1800" dirty="0"/>
          </a:p>
          <a:p>
            <a:pPr marL="0" lvl="0" indent="0">
              <a:spcBef>
                <a:spcPts val="0"/>
              </a:spcBef>
              <a:buNone/>
            </a:pPr>
            <a:r>
              <a:rPr lang="uk-UA" sz="1800" b="1" i="1" dirty="0">
                <a:solidFill>
                  <a:schemeClr val="bg1"/>
                </a:solidFill>
              </a:rPr>
              <a:t>за напрямом руху:</a:t>
            </a:r>
            <a:endParaRPr lang="ru-RU" sz="1800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</a:pPr>
            <a:r>
              <a:rPr lang="uk-UA" sz="1800" dirty="0"/>
              <a:t>вхідна;</a:t>
            </a:r>
            <a:endParaRPr lang="ru-RU" sz="1800" dirty="0"/>
          </a:p>
          <a:p>
            <a:pPr lvl="0">
              <a:spcBef>
                <a:spcPts val="0"/>
              </a:spcBef>
            </a:pPr>
            <a:r>
              <a:rPr lang="uk-UA" sz="1800" dirty="0"/>
              <a:t>вихідна;</a:t>
            </a:r>
            <a:endParaRPr lang="ru-RU" sz="1800" dirty="0"/>
          </a:p>
          <a:p>
            <a:pPr marL="0" lvl="0" indent="0">
              <a:spcBef>
                <a:spcPts val="0"/>
              </a:spcBef>
              <a:buNone/>
            </a:pPr>
            <a:r>
              <a:rPr lang="uk-UA" sz="1800" b="1" i="1" dirty="0">
                <a:solidFill>
                  <a:schemeClr val="bg1"/>
                </a:solidFill>
              </a:rPr>
              <a:t>за стабільністю:</a:t>
            </a:r>
            <a:endParaRPr lang="ru-RU" sz="1800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</a:pPr>
            <a:r>
              <a:rPr lang="uk-UA" sz="1800" dirty="0"/>
              <a:t>умовно-перемінна;</a:t>
            </a:r>
            <a:endParaRPr lang="ru-RU" sz="1800" dirty="0"/>
          </a:p>
          <a:p>
            <a:pPr lvl="0">
              <a:spcBef>
                <a:spcPts val="0"/>
              </a:spcBef>
            </a:pPr>
            <a:r>
              <a:rPr lang="uk-UA" sz="1800" dirty="0"/>
              <a:t>умовно-постійна;</a:t>
            </a:r>
            <a:endParaRPr lang="ru-RU" sz="1800" dirty="0"/>
          </a:p>
          <a:p>
            <a:pPr marL="0" lvl="0" indent="0">
              <a:spcBef>
                <a:spcPts val="0"/>
              </a:spcBef>
              <a:buNone/>
            </a:pPr>
            <a:r>
              <a:rPr lang="uk-UA" sz="1800" b="1" i="1" dirty="0">
                <a:solidFill>
                  <a:schemeClr val="bg1"/>
                </a:solidFill>
              </a:rPr>
              <a:t>за способом  відображення:</a:t>
            </a:r>
            <a:endParaRPr lang="ru-RU" sz="1800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</a:pPr>
            <a:r>
              <a:rPr lang="uk-UA" sz="1800" dirty="0"/>
              <a:t>текстова (алфавітна, алфавітно-цифрова);</a:t>
            </a:r>
            <a:endParaRPr lang="ru-RU" sz="1800" dirty="0"/>
          </a:p>
          <a:p>
            <a:pPr lvl="0">
              <a:spcBef>
                <a:spcPts val="0"/>
              </a:spcBef>
            </a:pPr>
            <a:r>
              <a:rPr lang="uk-UA" sz="1800" dirty="0"/>
              <a:t>графічна (креслення, діаграми, схеми, графіки).</a:t>
            </a:r>
            <a:endParaRPr lang="ru-RU" sz="1800" dirty="0"/>
          </a:p>
          <a:p>
            <a:pPr marL="0" lvl="0" indent="0">
              <a:spcBef>
                <a:spcPts val="0"/>
              </a:spcBef>
              <a:buNone/>
            </a:pPr>
            <a:r>
              <a:rPr lang="uk-UA" sz="1800" b="1" i="1" dirty="0">
                <a:solidFill>
                  <a:schemeClr val="bg1"/>
                </a:solidFill>
              </a:rPr>
              <a:t>за місцем виникнення</a:t>
            </a:r>
            <a:r>
              <a:rPr lang="uk-UA" sz="1800" b="1" i="1" dirty="0"/>
              <a:t>:</a:t>
            </a:r>
            <a:endParaRPr lang="ru-RU" sz="1800" dirty="0"/>
          </a:p>
          <a:p>
            <a:pPr lvl="0">
              <a:spcBef>
                <a:spcPts val="0"/>
              </a:spcBef>
            </a:pPr>
            <a:r>
              <a:rPr lang="uk-UA" sz="1800" dirty="0"/>
              <a:t> зовнішня інформація (надходить від вищих органів, а також підприємств, організацій і установ, які підтримують з об’єктом управління господарські зв’язки;</a:t>
            </a:r>
            <a:endParaRPr lang="ru-RU" sz="1800" dirty="0"/>
          </a:p>
          <a:p>
            <a:pPr lvl="0">
              <a:spcBef>
                <a:spcPts val="0"/>
              </a:spcBef>
            </a:pPr>
            <a:r>
              <a:rPr lang="uk-UA" sz="1800" dirty="0"/>
              <a:t>внутрішня інформація (виникає на підприємстві).</a:t>
            </a:r>
            <a:endParaRPr lang="ru-RU" sz="1800" dirty="0"/>
          </a:p>
          <a:p>
            <a:pPr marL="0" lvl="0" indent="0">
              <a:buNone/>
            </a:pPr>
            <a:endParaRPr lang="ru-RU" sz="1800" dirty="0"/>
          </a:p>
          <a:p>
            <a:pPr lvl="0"/>
            <a:endParaRPr lang="ru-RU" sz="1800" dirty="0"/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управлінської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09463"/>
            <a:ext cx="426287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8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</a:rPr>
              <a:t>Комунікація</a:t>
            </a:r>
            <a:r>
              <a:rPr lang="uk-UA" b="1" dirty="0"/>
              <a:t> - </a:t>
            </a:r>
            <a:r>
              <a:rPr lang="uk-UA" i="1" dirty="0"/>
              <a:t>це обмін інформацією, на основі якої керівник отримує дані, необхідні для прийняття рішень, і доводить їх до працівників організації.</a:t>
            </a:r>
            <a:endParaRPr lang="ru-RU" dirty="0"/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Комунікаційна </a:t>
            </a:r>
            <a:r>
              <a:rPr lang="uk-UA" b="1" dirty="0">
                <a:solidFill>
                  <a:schemeClr val="bg1"/>
                </a:solidFill>
              </a:rPr>
              <a:t>мережа </a:t>
            </a:r>
            <a:r>
              <a:rPr lang="uk-UA" b="1" i="1" dirty="0"/>
              <a:t>–</a:t>
            </a:r>
            <a:r>
              <a:rPr lang="uk-UA" i="1" dirty="0"/>
              <a:t> це сукупність людей, які постійно взаємодіють між собою на основі створених та функціонуючих інформаційних каналів.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316710" cy="238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9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відправник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sz="5000" i="1" dirty="0" smtClean="0"/>
              <a:t>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	Модель </a:t>
            </a:r>
            <a:r>
              <a:rPr lang="ru-RU" sz="4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4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31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одержувач</a:t>
            </a:r>
            <a:endParaRPr lang="ru-RU" sz="3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259632" y="2996952"/>
            <a:ext cx="1368152" cy="13681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652120" y="2996952"/>
            <a:ext cx="1368152" cy="13681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1462268" y="220486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5878996" y="208255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843808" y="3119264"/>
            <a:ext cx="244827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843808" y="4005064"/>
            <a:ext cx="244827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9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6277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6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зародження ідеї;</a:t>
            </a:r>
            <a:endParaRPr lang="ru-RU" dirty="0"/>
          </a:p>
          <a:p>
            <a:pPr lvl="0"/>
            <a:r>
              <a:rPr lang="uk-UA" dirty="0"/>
              <a:t>кодування інформації і вибір каналу передавання;</a:t>
            </a:r>
            <a:endParaRPr lang="ru-RU" dirty="0"/>
          </a:p>
          <a:p>
            <a:pPr lvl="0"/>
            <a:r>
              <a:rPr lang="uk-UA" dirty="0"/>
              <a:t>передавання ідеї;</a:t>
            </a:r>
            <a:endParaRPr lang="ru-RU" dirty="0"/>
          </a:p>
          <a:p>
            <a:pPr lvl="0"/>
            <a:r>
              <a:rPr lang="uk-UA" dirty="0"/>
              <a:t>декодування (розшифрування символів відправника мовою отримувача);</a:t>
            </a:r>
            <a:endParaRPr lang="ru-RU" dirty="0"/>
          </a:p>
          <a:p>
            <a:pPr lvl="0"/>
            <a:r>
              <a:rPr lang="uk-UA" dirty="0"/>
              <a:t>здійснення зворотного зв</a:t>
            </a:r>
            <a:r>
              <a:rPr lang="en-US" dirty="0"/>
              <a:t>’</a:t>
            </a:r>
            <a:r>
              <a:rPr lang="uk-UA" dirty="0" err="1"/>
              <a:t>язку</a:t>
            </a:r>
            <a:r>
              <a:rPr lang="uk-UA" dirty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>
                <a:effectLst/>
              </a:rPr>
              <a:t>Комунікаційний процес здійснюється в кілька етапів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6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5050904" cy="4572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Формальна </a:t>
            </a:r>
            <a:r>
              <a:rPr lang="uk-UA" sz="2800" dirty="0" smtClean="0">
                <a:solidFill>
                  <a:schemeClr val="bg1"/>
                </a:solidFill>
              </a:rPr>
              <a:t>- </a:t>
            </a:r>
            <a:r>
              <a:rPr lang="ru-RU" sz="2800" dirty="0" err="1"/>
              <a:t>встановлюються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правил, </a:t>
            </a:r>
            <a:r>
              <a:rPr lang="ru-RU" sz="2800" dirty="0" err="1"/>
              <a:t>закріплених</a:t>
            </a:r>
            <a:r>
              <a:rPr lang="ru-RU" sz="2800" dirty="0"/>
              <a:t> у  </a:t>
            </a:r>
            <a:r>
              <a:rPr lang="ru-RU" sz="2800" dirty="0" err="1"/>
              <a:t>посадових</a:t>
            </a:r>
            <a:r>
              <a:rPr lang="ru-RU" sz="2800" dirty="0"/>
              <a:t> </a:t>
            </a:r>
            <a:r>
              <a:rPr lang="ru-RU" sz="2800" dirty="0" err="1"/>
              <a:t>інструкціях</a:t>
            </a:r>
            <a:r>
              <a:rPr lang="ru-RU" sz="2800" dirty="0"/>
              <a:t> і </a:t>
            </a:r>
            <a:r>
              <a:rPr lang="ru-RU" sz="2800" dirty="0" err="1"/>
              <a:t>внутрішніх</a:t>
            </a:r>
            <a:r>
              <a:rPr lang="ru-RU" sz="2800" dirty="0"/>
              <a:t> </a:t>
            </a:r>
            <a:r>
              <a:rPr lang="ru-RU" sz="2800" dirty="0" err="1"/>
              <a:t>нормативних</a:t>
            </a:r>
            <a:r>
              <a:rPr lang="ru-RU" sz="2800" dirty="0"/>
              <a:t> </a:t>
            </a:r>
            <a:r>
              <a:rPr lang="ru-RU" sz="2800" dirty="0" smtClean="0"/>
              <a:t>документах</a:t>
            </a:r>
          </a:p>
          <a:p>
            <a:pPr marL="0" indent="0">
              <a:buNone/>
            </a:pPr>
            <a:endParaRPr lang="uk-UA" sz="2800" dirty="0" smtClean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</a:rPr>
              <a:t>Неформальна - </a:t>
            </a:r>
            <a:r>
              <a:rPr lang="ru-RU" sz="2800" dirty="0"/>
              <a:t>проходить поза </a:t>
            </a:r>
            <a:r>
              <a:rPr lang="ru-RU" sz="2800" dirty="0" err="1"/>
              <a:t>офіційними</a:t>
            </a:r>
            <a:r>
              <a:rPr lang="ru-RU" sz="2800" dirty="0"/>
              <a:t> каналами: чутки</a:t>
            </a:r>
            <a:r>
              <a:rPr lang="uk-UA" sz="2800" dirty="0"/>
              <a:t>, плітки</a:t>
            </a:r>
            <a:endParaRPr lang="uk-UA" sz="2800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		</a:t>
            </a:r>
            <a:r>
              <a:rPr lang="uk-UA" dirty="0" smtClean="0">
                <a:solidFill>
                  <a:schemeClr val="bg1"/>
                </a:solidFill>
              </a:rPr>
              <a:t>Форми комунікації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81940"/>
            <a:ext cx="2965740" cy="20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34" y="1844824"/>
            <a:ext cx="3028883" cy="200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1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458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Бумажная</vt:lpstr>
      <vt:lpstr>Городская</vt:lpstr>
      <vt:lpstr>NewsPrint</vt:lpstr>
      <vt:lpstr>1_Бумажная</vt:lpstr>
      <vt:lpstr>Процес комунікації</vt:lpstr>
      <vt:lpstr>Презентация PowerPoint</vt:lpstr>
      <vt:lpstr>Класифікація управлінської інформації</vt:lpstr>
      <vt:lpstr>Класифікація управлінської інформації</vt:lpstr>
      <vt:lpstr>Презентация PowerPoint</vt:lpstr>
      <vt:lpstr>     Модель комунікації                                           одержувач</vt:lpstr>
      <vt:lpstr>Презентация PowerPoint</vt:lpstr>
      <vt:lpstr>Комунікаційний процес здійснюється в кілька етапів</vt:lpstr>
      <vt:lpstr>  Форми комунікації</vt:lpstr>
      <vt:lpstr>  Форми комунікації</vt:lpstr>
      <vt:lpstr>Види комунікацій</vt:lpstr>
      <vt:lpstr>Способи комунікації </vt:lpstr>
      <vt:lpstr> Комунікаційні перешкоди</vt:lpstr>
      <vt:lpstr>     Розрізняються два способи слухання: пасивне і активне.    Пасивне слухання полягає в тому, що важливо бути уважним, тобто необхідно не тільки слухати, а й чути, сприймаючи співбесідника розумом і почуттями.    Активне  слухання вимагає діалогу, тобто поряд з вислуховуванням треба підтримувати й розвивати діалог, висловлюючи власне ставлення до почутого, ставлячи різноманітні питання, щоб краще з’ясувати суть справи та залучити співбесідника до спільного пошуку шляхів вирішення проблеми  </vt:lpstr>
      <vt:lpstr> </vt:lpstr>
      <vt:lpstr> </vt:lpstr>
      <vt:lpstr>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</dc:title>
  <dc:creator>Loner-XP</dc:creator>
  <cp:lastModifiedBy>Наташа</cp:lastModifiedBy>
  <cp:revision>86</cp:revision>
  <dcterms:created xsi:type="dcterms:W3CDTF">2011-11-16T15:02:36Z</dcterms:created>
  <dcterms:modified xsi:type="dcterms:W3CDTF">2023-04-30T14:13:24Z</dcterms:modified>
</cp:coreProperties>
</file>