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Тема 1. 1. </a:t>
            </a:r>
            <a:r>
              <a:rPr lang="uk-UA" dirty="0">
                <a:solidFill>
                  <a:schemeClr val="tx2"/>
                </a:solidFill>
              </a:rPr>
              <a:t>Дидактики вищої школи як навчальна дисципліна. Об’єкт. Предмет. Мета вивчення.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</a:rPr>
              <a:t>Викладачка:</a:t>
            </a:r>
            <a:endParaRPr lang="uk-UA" b="1" dirty="0" smtClean="0">
              <a:solidFill>
                <a:schemeClr val="tx2"/>
              </a:solidFill>
            </a:endParaRPr>
          </a:p>
          <a:p>
            <a:r>
              <a:rPr lang="uk-UA" b="1" dirty="0" smtClean="0">
                <a:solidFill>
                  <a:schemeClr val="tx2"/>
                </a:solidFill>
              </a:rPr>
              <a:t>к. </a:t>
            </a:r>
            <a:r>
              <a:rPr lang="uk-UA" b="1" dirty="0" err="1" smtClean="0">
                <a:solidFill>
                  <a:schemeClr val="tx2"/>
                </a:solidFill>
              </a:rPr>
              <a:t>соц</a:t>
            </a:r>
            <a:r>
              <a:rPr lang="uk-UA" b="1" dirty="0" smtClean="0">
                <a:solidFill>
                  <a:schemeClr val="tx2"/>
                </a:solidFill>
              </a:rPr>
              <a:t>. н. В. Євдокимова</a:t>
            </a:r>
            <a:endParaRPr lang="uk-U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4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/>
                </a:solidFill>
              </a:rPr>
              <a:t>Новий тлумачний словник української мови: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/>
                </a:solidFill>
              </a:rPr>
              <a:t>«Дидактика – частина педагогіки, теорія освіти й навчання, що </a:t>
            </a:r>
            <a:r>
              <a:rPr lang="uk-UA" b="1" dirty="0" err="1" smtClean="0">
                <a:solidFill>
                  <a:schemeClr val="accent2"/>
                </a:solidFill>
              </a:rPr>
              <a:t>обгрунтовує</a:t>
            </a:r>
            <a:r>
              <a:rPr lang="uk-UA" b="1" dirty="0" smtClean="0">
                <a:solidFill>
                  <a:schemeClr val="accent2"/>
                </a:solidFill>
              </a:rPr>
              <a:t> і розвиває зміст освіти,  методи і організаційні форми навчання»</a:t>
            </a:r>
            <a:endParaRPr lang="uk-U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2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tx2"/>
                </a:solidFill>
              </a:rPr>
              <a:t>Ян Амос </a:t>
            </a:r>
            <a:r>
              <a:rPr lang="uk-UA" sz="3600" b="1" dirty="0" err="1">
                <a:solidFill>
                  <a:schemeClr val="tx2"/>
                </a:solidFill>
              </a:rPr>
              <a:t>Коменський</a:t>
            </a:r>
            <a:r>
              <a:rPr lang="uk-UA" sz="3600" dirty="0">
                <a:solidFill>
                  <a:schemeClr val="tx2"/>
                </a:solidFill>
              </a:rPr>
              <a:t> (1592 — 1670) — чеський педагог, мислитель і </a:t>
            </a:r>
            <a:r>
              <a:rPr lang="uk-UA" sz="3600" dirty="0" smtClean="0">
                <a:solidFill>
                  <a:schemeClr val="tx2"/>
                </a:solidFill>
              </a:rPr>
              <a:t>письменник.</a:t>
            </a:r>
          </a:p>
          <a:p>
            <a:r>
              <a:rPr lang="uk-UA" sz="3600" dirty="0" smtClean="0">
                <a:solidFill>
                  <a:schemeClr val="tx2"/>
                </a:solidFill>
              </a:rPr>
              <a:t>Один </a:t>
            </a:r>
            <a:r>
              <a:rPr lang="uk-UA" sz="3600" dirty="0">
                <a:solidFill>
                  <a:schemeClr val="tx2"/>
                </a:solidFill>
              </a:rPr>
              <a:t>із </a:t>
            </a:r>
            <a:r>
              <a:rPr lang="uk-UA" sz="3600" dirty="0" smtClean="0">
                <a:solidFill>
                  <a:schemeClr val="tx2"/>
                </a:solidFill>
              </a:rPr>
              <a:t>основоположників дидактики,  автор праці: </a:t>
            </a:r>
            <a:r>
              <a:rPr lang="uk-UA" sz="3600" b="1" dirty="0" smtClean="0">
                <a:solidFill>
                  <a:schemeClr val="tx2"/>
                </a:solidFill>
              </a:rPr>
              <a:t>«Велика дидактика»</a:t>
            </a:r>
          </a:p>
          <a:p>
            <a:r>
              <a:rPr lang="uk-UA" sz="3600" b="1" dirty="0" smtClean="0">
                <a:solidFill>
                  <a:schemeClr val="tx2"/>
                </a:solidFill>
              </a:rPr>
              <a:t>(</a:t>
            </a:r>
            <a:r>
              <a:rPr lang="uk-UA" sz="3600" b="1" dirty="0">
                <a:solidFill>
                  <a:schemeClr val="tx2"/>
                </a:solidFill>
              </a:rPr>
              <a:t>1657 p</a:t>
            </a:r>
            <a:r>
              <a:rPr lang="uk-UA" sz="3600" b="1" dirty="0" smtClean="0">
                <a:solidFill>
                  <a:schemeClr val="tx2"/>
                </a:solidFill>
              </a:rPr>
              <a:t>.)</a:t>
            </a:r>
            <a:endParaRPr lang="uk-UA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7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/>
                </a:solidFill>
              </a:rPr>
              <a:t>Ян Амос </a:t>
            </a:r>
            <a:r>
              <a:rPr lang="uk-UA" b="1" dirty="0" err="1" smtClean="0">
                <a:solidFill>
                  <a:schemeClr val="tx2"/>
                </a:solidFill>
              </a:rPr>
              <a:t>Коменський</a:t>
            </a:r>
            <a:r>
              <a:rPr lang="uk-UA" b="1" dirty="0" smtClean="0">
                <a:solidFill>
                  <a:schemeClr val="tx2"/>
                </a:solidFill>
              </a:rPr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/>
                </a:solidFill>
              </a:rPr>
              <a:t>Основне завдання освіти — навчати всіх, всьому і ґрунтовно</a:t>
            </a:r>
            <a:r>
              <a:rPr lang="uk-UA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uk-UA" b="1" dirty="0" smtClean="0">
                <a:solidFill>
                  <a:schemeClr val="tx2"/>
                </a:solidFill>
              </a:rPr>
              <a:t>Хороших </a:t>
            </a:r>
            <a:r>
              <a:rPr lang="uk-UA" b="1" dirty="0">
                <a:solidFill>
                  <a:schemeClr val="tx2"/>
                </a:solidFill>
              </a:rPr>
              <a:t>освіта оберігає від </a:t>
            </a:r>
            <a:r>
              <a:rPr lang="uk-UA" b="1" dirty="0" err="1">
                <a:solidFill>
                  <a:schemeClr val="tx2"/>
                </a:solidFill>
              </a:rPr>
              <a:t>пороку</a:t>
            </a:r>
            <a:r>
              <a:rPr lang="uk-UA" b="1" dirty="0">
                <a:solidFill>
                  <a:schemeClr val="tx2"/>
                </a:solidFill>
              </a:rPr>
              <a:t>, а у поганих — виправляє природні недоліки</a:t>
            </a:r>
          </a:p>
        </p:txBody>
      </p:sp>
    </p:spTree>
    <p:extLst>
      <p:ext uri="{BB962C8B-B14F-4D97-AF65-F5344CB8AC3E}">
        <p14:creationId xmlns:p14="http://schemas.microsoft.com/office/powerpoint/2010/main" val="364564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/>
                </a:solidFill>
              </a:rPr>
              <a:t>Ян Амос </a:t>
            </a:r>
            <a:r>
              <a:rPr lang="uk-UA" b="1" dirty="0" err="1">
                <a:solidFill>
                  <a:schemeClr val="tx2"/>
                </a:solidFill>
              </a:rPr>
              <a:t>Коменський</a:t>
            </a:r>
            <a:r>
              <a:rPr lang="uk-UA" b="1" dirty="0">
                <a:solidFill>
                  <a:schemeClr val="tx2"/>
                </a:solidFill>
              </a:rPr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/>
                </a:solidFill>
              </a:rPr>
              <a:t>Освіта не просто Божий дар, вона природний стан людини, те, що відрізняє її від всіх інших істот</a:t>
            </a:r>
          </a:p>
        </p:txBody>
      </p:sp>
    </p:spTree>
    <p:extLst>
      <p:ext uri="{BB962C8B-B14F-4D97-AF65-F5344CB8AC3E}">
        <p14:creationId xmlns:p14="http://schemas.microsoft.com/office/powerpoint/2010/main" val="424121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Вольфганг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Ратке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 (1571– 1635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г):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Загальні принципи навчання:</a:t>
            </a:r>
          </a:p>
          <a:p>
            <a:pPr lvl="0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Навчання повинно бути послідовним;</a:t>
            </a:r>
          </a:p>
          <a:p>
            <a:pPr lvl="0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У навчанні потрібно постійно використовувати повторення;</a:t>
            </a:r>
          </a:p>
          <a:p>
            <a:pPr lvl="0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Заучувати учні повинні тільки те, що їм зрозуміло;</a:t>
            </a:r>
          </a:p>
          <a:p>
            <a:pPr lvl="0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У навчанні потрібно йти від відомого до невідомого;</a:t>
            </a:r>
          </a:p>
          <a:p>
            <a:pPr lvl="0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У навчанні завжди потрібно спиратися  на досвід;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206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Йо́ганн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Ге́нріх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Пестало́цці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1746 – 1827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видатний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швейцарський педагог-новатор </a:t>
            </a:r>
            <a:endParaRPr lang="uk-UA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Розробив теорію «елементарної освіти», яка складає метод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</a:rPr>
              <a:t>Песталоцці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Здійснює навчання через розроблену ним систему спеціальних вправ.</a:t>
            </a:r>
          </a:p>
          <a:p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80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Основні принципи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Песталоцці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- принцип самоцінності особистості, який заперечував можливість приношення особистості в жертву навіть на благо суспільства;</a:t>
            </a:r>
          </a:p>
          <a:p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- принцип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</a:rPr>
              <a:t>природопоміркованості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, який передбачає розвиток фізичних і духовних можливостей дитини, закладених в нього природою;</a:t>
            </a:r>
          </a:p>
          <a:p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- принцип наочності, що сприяє всебічному розвитку дитини;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932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Фрі́дріх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Адо́льф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Вільге́льм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Дістерве́г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(1790 – 1866)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«Неправильне знання гірше , ніж незнання»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6731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288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1. 1. Дидактики вищої школи як навчальна дисципліна. Об’єкт. Предмет. Мета вивчення. </vt:lpstr>
      <vt:lpstr>Новий тлумачний словник української мови:</vt:lpstr>
      <vt:lpstr> </vt:lpstr>
      <vt:lpstr>Ян Амос Коменський:</vt:lpstr>
      <vt:lpstr>Ян Амос Коменський:</vt:lpstr>
      <vt:lpstr>Вольфганг Ратке (1571– 1635 г):</vt:lpstr>
      <vt:lpstr>Йо́ганн Ге́нріх Пестало́цці  (1746 – 1827)</vt:lpstr>
      <vt:lpstr>Основні принципи Песталоцці: </vt:lpstr>
      <vt:lpstr>Фрі́дріх Адо́льф Вільге́льм Дістерве́г (1790 – 1866)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1. Дидактики вищої школи як навчальна дисципліна. Об’єкт. Предмет. Мета вивчення. </dc:title>
  <dc:creator>Admin</dc:creator>
  <cp:lastModifiedBy>admin</cp:lastModifiedBy>
  <cp:revision>9</cp:revision>
  <dcterms:created xsi:type="dcterms:W3CDTF">2019-10-07T16:38:35Z</dcterms:created>
  <dcterms:modified xsi:type="dcterms:W3CDTF">2019-12-16T08:14:20Z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