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26"/>
  </p:notesMasterIdLst>
  <p:sldIdLst>
    <p:sldId id="829" r:id="rId2"/>
    <p:sldId id="849" r:id="rId3"/>
    <p:sldId id="851" r:id="rId4"/>
    <p:sldId id="852" r:id="rId5"/>
    <p:sldId id="839" r:id="rId6"/>
    <p:sldId id="855" r:id="rId7"/>
    <p:sldId id="854" r:id="rId8"/>
    <p:sldId id="853" r:id="rId9"/>
    <p:sldId id="856" r:id="rId10"/>
    <p:sldId id="857" r:id="rId11"/>
    <p:sldId id="845" r:id="rId12"/>
    <p:sldId id="840" r:id="rId13"/>
    <p:sldId id="841" r:id="rId14"/>
    <p:sldId id="842" r:id="rId15"/>
    <p:sldId id="843" r:id="rId16"/>
    <p:sldId id="834" r:id="rId17"/>
    <p:sldId id="809" r:id="rId18"/>
    <p:sldId id="810" r:id="rId19"/>
    <p:sldId id="811" r:id="rId20"/>
    <p:sldId id="812" r:id="rId21"/>
    <p:sldId id="813" r:id="rId22"/>
    <p:sldId id="818" r:id="rId23"/>
    <p:sldId id="817" r:id="rId24"/>
    <p:sldId id="844" r:id="rId25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33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2" autoAdjust="0"/>
    <p:restoredTop sz="94660"/>
  </p:normalViewPr>
  <p:slideViewPr>
    <p:cSldViewPr>
      <p:cViewPr>
        <p:scale>
          <a:sx n="50" d="100"/>
          <a:sy n="50" d="100"/>
        </p:scale>
        <p:origin x="-408" y="1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7F822F7-BF92-4997-9A85-0BFE1AC3B0F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889250" y="0"/>
            <a:ext cx="701675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53975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647440" y="533400"/>
            <a:ext cx="553085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633979" y="3539864"/>
            <a:ext cx="5541010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6361113" y="6557963"/>
            <a:ext cx="21685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F774A4-782C-4D1F-B07E-77A0C4C27C52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054350" y="6557963"/>
            <a:ext cx="3171825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537575" y="6556375"/>
            <a:ext cx="638175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5EE37E-E001-4B24-B7C9-318AB83A90DA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F61D0-E303-42A9-A29D-5E14B157D50C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9CB0-C5BC-4AD0-88D5-BA8EF382D352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9300" y="274956"/>
            <a:ext cx="1651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5813" y="6557963"/>
            <a:ext cx="2170112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9E88E6-56A4-495D-8F78-F9024AF01CB2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95300" y="6556375"/>
            <a:ext cx="3962400" cy="228600"/>
          </a:xfrm>
        </p:spPr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75450" y="6553200"/>
            <a:ext cx="6381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C893ACF-6BA8-498D-AACB-3F8A2F1DE164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632A4-A4D5-444E-BACA-A576B749D20B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5660-4E26-4163-85CA-461C7C2E3020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700" y="2821838"/>
            <a:ext cx="6776779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55700" y="1905001"/>
            <a:ext cx="6776779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18100" y="6556375"/>
            <a:ext cx="2168525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F6354FB-3603-40A5-B343-B7DD1227BFC1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879600" y="6556375"/>
            <a:ext cx="31369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94563" y="6554788"/>
            <a:ext cx="6381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863E97-B7C2-4D93-B644-643BF0174380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38138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27042" y="1600201"/>
            <a:ext cx="38138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A092C-7431-486C-828F-C6B98A902453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AF952-D151-4E99-B337-A6AFFBD5E924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27042" y="5867400"/>
            <a:ext cx="381381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27042" y="1711840"/>
            <a:ext cx="381381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83C0-CFDE-4C95-B12A-0C5B1203C5AA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46B1-0F1F-4789-9147-6986D2D925C8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41A0-5B6B-4B25-B658-B33C155E5342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391-F0B3-4B33-8F57-79B09337824E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EEB0-1FD8-4768-8435-7DC43AA75F81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6EFD-7E51-497B-85E0-08DAA40141B3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638937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5300" y="1497416"/>
            <a:ext cx="638937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95300" y="2133600"/>
            <a:ext cx="784225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974E-BD9A-476C-A448-702129708798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C4C01-2129-4939-BE78-527CABA55675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647700" y="1004888"/>
            <a:ext cx="4679950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646113" y="998538"/>
            <a:ext cx="4679950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8189" y="1143000"/>
            <a:ext cx="371475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38189" y="3283634"/>
            <a:ext cx="371475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718989" y="1041002"/>
            <a:ext cx="455676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0E5BFE-57F2-484C-9B11-DBDEBEF09623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1783CF-D8B9-4EBA-9F08-6AAA8EC74FCD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duotone>
              <a:schemeClr val="bg2">
                <a:shade val="60000"/>
                <a:satMod val="180000"/>
              </a:schemeClr>
              <a:schemeClr val="bg2">
                <a:tint val="500"/>
                <a:satMod val="150000"/>
              </a:schemeClr>
            </a:duotone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832850" y="0"/>
            <a:ext cx="107315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5300" y="320675"/>
            <a:ext cx="78422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95300" y="1609725"/>
            <a:ext cx="784225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598988" y="6557963"/>
            <a:ext cx="2170112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E5B21BCA-B490-4D9E-BE20-8B2686AA9C55}" type="datetime1">
              <a:rPr lang="ru-RU"/>
              <a:pPr>
                <a:defRPr/>
              </a:pPr>
              <a:t>15.05.2019</a:t>
            </a:fld>
            <a:endParaRPr lang="uk-UA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95300" y="6557963"/>
            <a:ext cx="39624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 dirty="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uk-UA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772275" y="6556375"/>
            <a:ext cx="6381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92A93E63-46A5-43B8-A98C-A77F1056A150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5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36" r:id="rId9"/>
    <p:sldLayoutId id="2147483727" r:id="rId10"/>
    <p:sldLayoutId id="21474837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84AA33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84AA33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84AA33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/>
          </p:cNvSpPr>
          <p:nvPr>
            <p:ph type="subTitle" idx="1"/>
          </p:nvPr>
        </p:nvSpPr>
        <p:spPr>
          <a:xfrm>
            <a:off x="2360613" y="1484313"/>
            <a:ext cx="7545387" cy="4945062"/>
          </a:xfrm>
        </p:spPr>
        <p:txBody>
          <a:bodyPr/>
          <a:lstStyle/>
          <a:p>
            <a:pPr marL="109538" eaLnBrk="1" hangingPunct="1"/>
            <a:endParaRPr lang="en-US" sz="2600" b="1" smtClean="0">
              <a:latin typeface="Arial" charset="0"/>
            </a:endParaRPr>
          </a:p>
          <a:p>
            <a:pPr marL="109538" algn="ctr" eaLnBrk="1" hangingPunct="1"/>
            <a:r>
              <a:rPr lang="uk-UA" sz="2400" b="1" smtClean="0">
                <a:latin typeface="Arial" charset="0"/>
              </a:rPr>
              <a:t>Теорія і практика формування навичок практичного психолога</a:t>
            </a:r>
          </a:p>
          <a:p>
            <a:pPr marL="109538" algn="ctr" eaLnBrk="1" hangingPunct="1"/>
            <a:endParaRPr lang="uk-UA" sz="2400" b="1" smtClean="0">
              <a:latin typeface="Arial" charset="0"/>
            </a:endParaRPr>
          </a:p>
          <a:p>
            <a:pPr marL="109538" algn="ctr" eaLnBrk="1" hangingPunct="1"/>
            <a:r>
              <a:rPr lang="uk-UA" sz="2400" b="1" smtClean="0">
                <a:latin typeface="Arial" charset="0"/>
              </a:rPr>
              <a:t>РОБОТА ШКІЛЬНОГО ПСИХОЛОГА В ІНКЛЮЗИВНОМУ СЕРЕДОВИЩІ</a:t>
            </a:r>
          </a:p>
          <a:p>
            <a:pPr marL="109538" algn="ctr" eaLnBrk="1" hangingPunct="1"/>
            <a:endParaRPr lang="uk-UA" sz="2400" b="1" smtClean="0">
              <a:latin typeface="Arial" charset="0"/>
            </a:endParaRPr>
          </a:p>
          <a:p>
            <a:pPr marL="109538" algn="ctr" eaLnBrk="1" hangingPunct="1"/>
            <a:endParaRPr lang="uk-UA" sz="2400" b="1" smtClean="0">
              <a:latin typeface="Arial" charset="0"/>
            </a:endParaRPr>
          </a:p>
          <a:p>
            <a:pPr marL="109538" algn="ctr" eaLnBrk="1" hangingPunct="1"/>
            <a:r>
              <a:rPr lang="uk-UA" sz="2400" b="1" smtClean="0">
                <a:latin typeface="Arial" charset="0"/>
              </a:rPr>
              <a:t>Кафедра психології</a:t>
            </a:r>
          </a:p>
          <a:p>
            <a:pPr marL="109538" algn="ctr" eaLnBrk="1" hangingPunct="1"/>
            <a:r>
              <a:rPr lang="uk-UA" sz="2000" b="1" smtClean="0">
                <a:latin typeface="Arial" charset="0"/>
              </a:rPr>
              <a:t>Вінницького інституту Університету “Україна”</a:t>
            </a:r>
          </a:p>
          <a:p>
            <a:pPr marL="109538" eaLnBrk="1" hangingPunct="1"/>
            <a:endParaRPr lang="uk-UA" sz="2000" b="1" smtClean="0">
              <a:latin typeface="Arial" charset="0"/>
            </a:endParaRPr>
          </a:p>
          <a:p>
            <a:pPr marL="109538" algn="ctr" eaLnBrk="1" hangingPunct="1"/>
            <a:r>
              <a:rPr lang="uk-UA" sz="2000" b="1" smtClean="0">
                <a:latin typeface="Arial" charset="0"/>
              </a:rPr>
              <a:t>2019</a:t>
            </a:r>
          </a:p>
        </p:txBody>
      </p:sp>
      <p:sp>
        <p:nvSpPr>
          <p:cNvPr id="1433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989996-581C-420F-B8A8-17BF24979AC9}" type="slidenum">
              <a:rPr lang="uk-UA" altLang="en-US" smtClean="0">
                <a:cs typeface="Arial" charset="0"/>
              </a:rPr>
              <a:pPr/>
              <a:t>1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Содержимое 2"/>
          <p:cNvSpPr>
            <a:spLocks noGrp="1"/>
          </p:cNvSpPr>
          <p:nvPr>
            <p:ph idx="4294967295"/>
          </p:nvPr>
        </p:nvSpPr>
        <p:spPr>
          <a:xfrm>
            <a:off x="495300" y="1071563"/>
            <a:ext cx="7986713" cy="5054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mtClean="0"/>
              <a:t>В українському законодавстві термін «діти з особливими освітніми потребами» використовується у вужчому розумінні інклюзивної освіти й охоплює дітей з порушеннями психофізичного розвитку та дітей з інвалідністю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495300" y="320675"/>
            <a:ext cx="7842250" cy="6604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uk-UA" sz="3400" cap="none" smtClean="0">
                <a:ln>
                  <a:noFill/>
                </a:ln>
                <a:solidFill>
                  <a:schemeClr val="tx1"/>
                </a:solidFill>
              </a:rPr>
              <a:t>Коло ваємодії шкільного психолога</a:t>
            </a: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pic>
        <p:nvPicPr>
          <p:cNvPr id="4" name="Содержимое 3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84250" y="1609725"/>
            <a:ext cx="6864350" cy="4846638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040"/>
            <a:ext cx="7845552" cy="894382"/>
          </a:xfrm>
        </p:spPr>
        <p:txBody>
          <a:bodyPr/>
          <a:lstStyle/>
          <a:p>
            <a:pPr algn="ctr">
              <a:defRPr/>
            </a:pPr>
            <a:r>
              <a:rPr lang="uk-UA" dirty="0" smtClean="0">
                <a:solidFill>
                  <a:schemeClr val="tx1"/>
                </a:solidFill>
              </a:rPr>
              <a:t>СТРЕС – ЦЕ: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3813175" cy="4525963"/>
          </a:xfrm>
        </p:spPr>
        <p:txBody>
          <a:bodyPr/>
          <a:lstStyle/>
          <a:p>
            <a:r>
              <a:rPr lang="ru-RU" smtClean="0"/>
              <a:t>Лікарі мають на увазі фізіологічні механізми навантажень</a:t>
            </a:r>
          </a:p>
          <a:p>
            <a:r>
              <a:rPr lang="ru-RU" smtClean="0"/>
              <a:t> фахівці менеджменту - вплив соціальних чинників</a:t>
            </a:r>
          </a:p>
          <a:p>
            <a:r>
              <a:rPr lang="ru-RU" smtClean="0"/>
              <a:t>пересічні громадяни - все, що заважає їм жити</a:t>
            </a:r>
          </a:p>
        </p:txBody>
      </p:sp>
      <p:sp>
        <p:nvSpPr>
          <p:cNvPr id="16387" name="Содержимое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3813175" cy="4829175"/>
          </a:xfrm>
        </p:spPr>
        <p:txBody>
          <a:bodyPr/>
          <a:lstStyle/>
          <a:p>
            <a:r>
              <a:rPr lang="uk-UA" sz="2400" smtClean="0"/>
              <a:t>В п</a:t>
            </a:r>
            <a:r>
              <a:rPr lang="ru-RU" sz="2400" smtClean="0"/>
              <a:t>сихолог</a:t>
            </a:r>
            <a:r>
              <a:rPr lang="uk-UA" sz="2400" smtClean="0"/>
              <a:t>ії </a:t>
            </a:r>
            <a:r>
              <a:rPr lang="ru-RU" sz="2400" smtClean="0"/>
              <a:t>найчастіше під стресом (від англ. </a:t>
            </a:r>
            <a:r>
              <a:rPr lang="ru-RU" sz="2400" b="1" smtClean="0"/>
              <a:t>Stress - тиск</a:t>
            </a:r>
            <a:r>
              <a:rPr lang="ru-RU" sz="2400" smtClean="0"/>
              <a:t>, </a:t>
            </a:r>
            <a:r>
              <a:rPr lang="ru-RU" sz="2400" b="1" smtClean="0"/>
              <a:t>напруження</a:t>
            </a:r>
            <a:r>
              <a:rPr lang="ru-RU" sz="2400" smtClean="0"/>
              <a:t>) розуміють емоційний стан, що виникає у відповідь на екстремальний вплив. Англійське слово </a:t>
            </a:r>
            <a:r>
              <a:rPr lang="ru-RU" sz="2400" b="1" smtClean="0"/>
              <a:t>«stress»</a:t>
            </a:r>
            <a:r>
              <a:rPr lang="ru-RU" sz="2400" smtClean="0"/>
              <a:t> походить від латинського </a:t>
            </a:r>
            <a:r>
              <a:rPr lang="ru-RU" sz="2400" b="1" smtClean="0"/>
              <a:t>«stringere» - затягувати</a:t>
            </a:r>
            <a:endParaRPr lang="ru-RU" sz="2400" smtClean="0"/>
          </a:p>
        </p:txBody>
      </p:sp>
      <p:sp>
        <p:nvSpPr>
          <p:cNvPr id="1638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FC171F-114F-499D-912D-A61C5D397864}" type="slidenum">
              <a:rPr lang="uk-UA" altLang="en-US" smtClean="0">
                <a:cs typeface="Arial" charset="0"/>
              </a:rPr>
              <a:pPr/>
              <a:t>12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675"/>
            <a:ext cx="7842250" cy="1036623"/>
          </a:xfrm>
        </p:spPr>
        <p:txBody>
          <a:bodyPr/>
          <a:lstStyle/>
          <a:p>
            <a:pPr algn="ctr">
              <a:defRPr/>
            </a:pPr>
            <a:r>
              <a:rPr lang="uk-UA" dirty="0" smtClean="0">
                <a:solidFill>
                  <a:schemeClr val="tx1"/>
                </a:solidFill>
              </a:rPr>
              <a:t>СТРЕСОСТІЙКІСТЬ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95300" y="1500188"/>
            <a:ext cx="7842250" cy="50720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3200" b="1" smtClean="0"/>
              <a:t>С</a:t>
            </a:r>
            <a:r>
              <a:rPr lang="ru-RU" sz="3200" b="1" smtClean="0"/>
              <a:t>тресостійкість - це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ru-RU" sz="3200" b="1" smtClean="0"/>
              <a:t>  </a:t>
            </a:r>
            <a:r>
              <a:rPr lang="ru-RU" sz="3200" smtClean="0"/>
              <a:t>термін в психології, який трактується як поєднання особистісних якостей, які дозволяють людині протистояти психологічним перевантаженям без негативних наслідків для своєї психіки і оточуючих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5C1B0F-F045-49D0-BAE4-EDB460B75496}" type="slidenum">
              <a:rPr lang="uk-UA" altLang="en-US" smtClean="0">
                <a:cs typeface="Arial" charset="0"/>
              </a:rPr>
              <a:pPr/>
              <a:t>13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95300" y="1000125"/>
            <a:ext cx="7842250" cy="54562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uk-UA" sz="2800" smtClean="0"/>
              <a:t>Б</a:t>
            </a:r>
            <a:r>
              <a:rPr lang="ru-RU" sz="2800" smtClean="0"/>
              <a:t>ути стійким до стресу - це мати адекватну реакцію на події, а в разі необхідності мобілізувати свою психіку і діяти розсудливо.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ru-RU" sz="2800" smtClean="0"/>
          </a:p>
          <a:p>
            <a:pPr>
              <a:lnSpc>
                <a:spcPct val="150000"/>
              </a:lnSpc>
            </a:pPr>
            <a:r>
              <a:rPr lang="ru-RU" sz="2800" smtClean="0"/>
              <a:t>стрес вивчається з позицій фізіологічного, психологічного, і поведінкового рівнів</a:t>
            </a:r>
          </a:p>
          <a:p>
            <a:pPr>
              <a:lnSpc>
                <a:spcPct val="150000"/>
              </a:lnSpc>
            </a:pPr>
            <a:endParaRPr lang="ru-RU" smtClean="0"/>
          </a:p>
        </p:txBody>
      </p:sp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E54EEC-FF32-4EDE-9877-B96B0E7571BF}" type="slidenum">
              <a:rPr lang="uk-UA" altLang="en-US" smtClean="0">
                <a:cs typeface="Arial" charset="0"/>
              </a:rPr>
              <a:pPr/>
              <a:t>14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320675"/>
            <a:ext cx="7842250" cy="35369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400" b="0" u="sng" cap="none" dirty="0" smtClean="0">
                <a:solidFill>
                  <a:schemeClr val="tx1"/>
                </a:solidFill>
              </a:rPr>
              <a:t>Фізіологічний стрес </a:t>
            </a:r>
            <a:r>
              <a:rPr lang="ru-RU" sz="2400" b="0" cap="none" dirty="0" smtClean="0">
                <a:solidFill>
                  <a:schemeClr val="tx1"/>
                </a:solidFill>
              </a:rPr>
              <a:t>пов'язаний з реальним подразником </a:t>
            </a:r>
            <a:br>
              <a:rPr lang="ru-RU" sz="2400" b="0" cap="none" dirty="0" smtClean="0">
                <a:solidFill>
                  <a:schemeClr val="tx1"/>
                </a:solidFill>
              </a:rPr>
            </a:br>
            <a:r>
              <a:rPr lang="ru-RU" sz="2400" b="0" cap="none" dirty="0" smtClean="0">
                <a:solidFill>
                  <a:schemeClr val="tx1"/>
                </a:solidFill>
              </a:rPr>
              <a:t/>
            </a:r>
            <a:br>
              <a:rPr lang="ru-RU" sz="2400" b="0" cap="none" dirty="0" smtClean="0">
                <a:solidFill>
                  <a:schemeClr val="tx1"/>
                </a:solidFill>
              </a:rPr>
            </a:br>
            <a:r>
              <a:rPr lang="ru-RU" sz="2400" b="0" u="sng" cap="none" dirty="0" smtClean="0">
                <a:solidFill>
                  <a:schemeClr val="tx1"/>
                </a:solidFill>
              </a:rPr>
              <a:t>Психологічний стресс </a:t>
            </a:r>
            <a:r>
              <a:rPr lang="ru-RU" sz="2400" b="0" cap="none" dirty="0" smtClean="0">
                <a:solidFill>
                  <a:schemeClr val="tx1"/>
                </a:solidFill>
              </a:rPr>
              <a:t>характерний тим, що під час нього людина оцінює майбутню ситуацію на основі індивідуальних знань і досвіду, як загрозливу, важку</a:t>
            </a:r>
            <a:endParaRPr lang="ru-RU" sz="2400" b="0" cap="none" dirty="0">
              <a:solidFill>
                <a:schemeClr val="tx1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95300" y="4214813"/>
            <a:ext cx="7842250" cy="224155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mtClean="0"/>
              <a:t>психологічний стрес ділиться на </a:t>
            </a:r>
            <a:r>
              <a:rPr lang="uk-UA" smtClean="0"/>
              <a:t>інформаційний</a:t>
            </a:r>
            <a:r>
              <a:rPr lang="ru-RU" smtClean="0"/>
              <a:t> та емоційний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FC4D5A-4DCD-4FC4-A514-D0C1FC9C607E}" type="slidenum">
              <a:rPr lang="uk-UA" altLang="en-US" smtClean="0">
                <a:cs typeface="Arial" charset="0"/>
              </a:rPr>
              <a:pPr/>
              <a:t>15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 bwMode="auto">
          <a:xfrm>
            <a:off x="238092" y="214290"/>
            <a:ext cx="8572560" cy="857256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0" dirty="0" smtClean="0">
                <a:solidFill>
                  <a:srgbClr val="FF3300"/>
                </a:solidFill>
                <a:cs typeface="Times New Roman" pitchFamily="18" charset="0"/>
              </a:rPr>
              <a:t>Професійне вигорання</a:t>
            </a:r>
            <a:endParaRPr lang="ru-RU" sz="3200" dirty="0" smtClean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495300" y="1357313"/>
            <a:ext cx="7842250" cy="5143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sz="3200" b="1" i="1" smtClean="0">
                <a:cs typeface="Times New Roman" pitchFamily="18" charset="0"/>
              </a:rPr>
              <a:t>Професійне вигорання</a:t>
            </a:r>
            <a:r>
              <a:rPr lang="uk-UA" sz="3200" smtClean="0">
                <a:cs typeface="Times New Roman" pitchFamily="18" charset="0"/>
              </a:rPr>
              <a:t> – це синдром, який розвивається на тлі хронічного стресу та призводить до виснаження емоційно-енергетичних і особистих ресурсів працівника.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3200" smtClean="0">
                <a:cs typeface="Times New Roman" pitchFamily="18" charset="0"/>
              </a:rPr>
              <a:t> Професійне вигорання – сукупність негативних переживань, пов’язаних з роботою, колективом та всією організацією в цілому</a:t>
            </a:r>
            <a:endParaRPr lang="ru-RU" sz="3200" smtClean="0"/>
          </a:p>
          <a:p>
            <a:pPr eaLnBrk="1" hangingPunct="1"/>
            <a:endParaRPr lang="ru-RU" sz="3200" smtClean="0">
              <a:latin typeface="Rockwell" pitchFamily="18" charset="0"/>
            </a:endParaRPr>
          </a:p>
        </p:txBody>
      </p:sp>
      <p:sp>
        <p:nvSpPr>
          <p:cNvPr id="20483" name="Номер слайда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440082-4A54-4466-8781-0169369909F6}" type="slidenum">
              <a:rPr lang="uk-UA" altLang="en-US" smtClean="0">
                <a:cs typeface="Arial" charset="0"/>
              </a:rPr>
              <a:pPr/>
              <a:t>16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D1E40D-16E9-4EB0-B3D1-2E250F9240B7}" type="slidenum">
              <a:rPr lang="uk-UA" altLang="en-US" smtClean="0">
                <a:cs typeface="Arial" charset="0"/>
              </a:rPr>
              <a:pPr/>
              <a:t>17</a:t>
            </a:fld>
            <a:endParaRPr lang="uk-UA" altLang="en-US" smtClean="0">
              <a:cs typeface="Arial" charset="0"/>
            </a:endParaRPr>
          </a:p>
        </p:txBody>
      </p:sp>
      <p:sp>
        <p:nvSpPr>
          <p:cNvPr id="7219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9530" y="214290"/>
            <a:ext cx="8429684" cy="785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b="0" dirty="0">
                <a:solidFill>
                  <a:srgbClr val="FF3300"/>
                </a:solidFill>
                <a:cs typeface="Times New Roman" pitchFamily="18" charset="0"/>
              </a:rPr>
              <a:t>Професійне вигорання</a:t>
            </a:r>
            <a:endParaRPr lang="ru-RU" sz="32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4294967295"/>
          </p:nvPr>
        </p:nvSpPr>
        <p:spPr>
          <a:xfrm>
            <a:off x="523875" y="1500188"/>
            <a:ext cx="8143875" cy="5000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b="1" dirty="0" smtClean="0"/>
              <a:t>   </a:t>
            </a:r>
            <a:r>
              <a:rPr lang="uk-UA" sz="3200" b="1" u="sng" dirty="0" smtClean="0">
                <a:cs typeface="Times New Roman" pitchFamily="18" charset="0"/>
              </a:rPr>
              <a:t>Ознаки професійного вигорання:</a:t>
            </a:r>
            <a:endParaRPr lang="ru-RU" sz="3200" b="1" u="sng" dirty="0" smtClean="0"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uk-UA" sz="3200" b="1" dirty="0" smtClean="0">
                <a:cs typeface="Times New Roman" pitchFamily="18" charset="0"/>
              </a:rPr>
              <a:t>почуття байдужості, емоційного виснаження, зне</a:t>
            </a:r>
            <a:r>
              <a:rPr lang="uk-UA" sz="3200" b="1" dirty="0" smtClean="0">
                <a:latin typeface="Arial" charset="0"/>
                <a:cs typeface="Times New Roman" pitchFamily="18" charset="0"/>
              </a:rPr>
              <a:t>силення</a:t>
            </a:r>
            <a:r>
              <a:rPr lang="uk-UA" sz="3200" b="1" dirty="0" smtClean="0">
                <a:cs typeface="Times New Roman" pitchFamily="18" charset="0"/>
              </a:rPr>
              <a:t> (людина не може віддаватися роботі так, як це було раніше)</a:t>
            </a:r>
            <a:endParaRPr lang="ru-RU" sz="32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uk-UA" sz="3200" b="1" dirty="0" smtClean="0">
                <a:cs typeface="Times New Roman" pitchFamily="18" charset="0"/>
              </a:rPr>
              <a:t>розвиток негативного ставлення до своїх колег і клієнт</a:t>
            </a:r>
            <a:r>
              <a:rPr lang="uk-UA" sz="3200" b="1" dirty="0" smtClean="0">
                <a:latin typeface="Arial" charset="0"/>
                <a:cs typeface="Times New Roman" pitchFamily="18" charset="0"/>
              </a:rPr>
              <a:t>ів</a:t>
            </a:r>
            <a:endParaRPr lang="ru-RU" sz="32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uk-UA" sz="3200" b="1" dirty="0" smtClean="0">
                <a:cs typeface="Times New Roman" pitchFamily="18" charset="0"/>
              </a:rPr>
              <a:t>професійне само</a:t>
            </a:r>
            <a:r>
              <a:rPr lang="uk-UA" sz="3200" b="1" dirty="0" smtClean="0">
                <a:latin typeface="Arial" charset="0"/>
                <a:cs typeface="Times New Roman" pitchFamily="18" charset="0"/>
              </a:rPr>
              <a:t>знецінення</a:t>
            </a:r>
            <a:r>
              <a:rPr lang="uk-UA" sz="3200" b="1" dirty="0" smtClean="0">
                <a:cs typeface="Times New Roman" pitchFamily="18" charset="0"/>
              </a:rPr>
              <a:t> - відчуття власної некомпетентності, нестачі професійної майстерності</a:t>
            </a:r>
            <a:endParaRPr lang="ru-RU" sz="32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32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13A4E4-3E13-48F5-AEE1-4AA1543E4758}" type="slidenum">
              <a:rPr lang="uk-UA" altLang="en-US" smtClean="0">
                <a:cs typeface="Arial" charset="0"/>
              </a:rPr>
              <a:pPr/>
              <a:t>18</a:t>
            </a:fld>
            <a:endParaRPr lang="uk-UA" altLang="en-US" smtClean="0">
              <a:cs typeface="Arial" charset="0"/>
            </a:endParaRPr>
          </a:p>
        </p:txBody>
      </p:sp>
      <p:sp>
        <p:nvSpPr>
          <p:cNvPr id="7229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" y="122238"/>
            <a:ext cx="8882089" cy="8778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dirty="0">
                <a:solidFill>
                  <a:srgbClr val="FF3300"/>
                </a:solidFill>
                <a:cs typeface="Times New Roman" pitchFamily="18" charset="0"/>
              </a:rPr>
              <a:t>Психофізичні симптоми </a:t>
            </a:r>
            <a:r>
              <a:rPr lang="uk-UA" sz="2800" dirty="0" smtClean="0">
                <a:solidFill>
                  <a:srgbClr val="FF3300"/>
                </a:solidFill>
                <a:cs typeface="Times New Roman" pitchFamily="18" charset="0"/>
              </a:rPr>
              <a:t>вигорання</a:t>
            </a:r>
            <a:endParaRPr lang="ru-RU" sz="28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4294967295"/>
          </p:nvPr>
        </p:nvSpPr>
        <p:spPr>
          <a:xfrm>
            <a:off x="309563" y="1285875"/>
            <a:ext cx="8605837" cy="5357813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Arial" charset="0"/>
                <a:cs typeface="Times New Roman" pitchFamily="18" charset="0"/>
              </a:rPr>
              <a:t>відчуття постійної, хронічної втоми не лише вечорами, але і одразу після сну</a:t>
            </a:r>
            <a:endParaRPr lang="ru-RU" sz="24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400" b="1" smtClean="0">
                <a:latin typeface="Arial" charset="0"/>
                <a:cs typeface="Times New Roman" pitchFamily="18" charset="0"/>
              </a:rPr>
              <a:t>відчуття емоційного і фізичного виснаження</a:t>
            </a:r>
            <a:endParaRPr lang="ru-RU" sz="24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400" b="1" smtClean="0">
                <a:latin typeface="Arial" charset="0"/>
                <a:cs typeface="Times New Roman" pitchFamily="18" charset="0"/>
              </a:rPr>
              <a:t>зниження сприйняття і реакцій на зміни зовнішнього середовища</a:t>
            </a:r>
            <a:endParaRPr lang="ru-RU" sz="24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400" b="1" smtClean="0">
                <a:latin typeface="Arial" charset="0"/>
                <a:cs typeface="Times New Roman" pitchFamily="18" charset="0"/>
              </a:rPr>
              <a:t>загальна астенія</a:t>
            </a:r>
            <a:endParaRPr lang="ru-RU" sz="24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400" b="1" smtClean="0">
                <a:latin typeface="Arial" charset="0"/>
                <a:cs typeface="Times New Roman" pitchFamily="18" charset="0"/>
              </a:rPr>
              <a:t>часті безпричинні головні болі</a:t>
            </a:r>
            <a:endParaRPr lang="ru-RU" sz="24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400" b="1" smtClean="0">
                <a:latin typeface="Arial" charset="0"/>
                <a:cs typeface="Times New Roman" pitchFamily="18" charset="0"/>
              </a:rPr>
              <a:t>різка втрата або різке збільшення ваги</a:t>
            </a:r>
            <a:endParaRPr lang="ru-RU" sz="24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400" b="1" smtClean="0">
                <a:latin typeface="Arial" charset="0"/>
                <a:cs typeface="Times New Roman" pitchFamily="18" charset="0"/>
              </a:rPr>
              <a:t>повне або часткове безсоння</a:t>
            </a:r>
            <a:endParaRPr lang="ru-RU" sz="24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400" b="1" smtClean="0">
                <a:latin typeface="Arial" charset="0"/>
                <a:cs typeface="Times New Roman" pitchFamily="18" charset="0"/>
              </a:rPr>
              <a:t>постійна загальмованість, сонливість</a:t>
            </a:r>
            <a:endParaRPr lang="ru-RU" sz="24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400" b="1" smtClean="0">
                <a:latin typeface="Arial" charset="0"/>
                <a:cs typeface="Times New Roman" pitchFamily="18" charset="0"/>
              </a:rPr>
              <a:t>задишка або порушення дихання під час фізичного або емоційного навантаження</a:t>
            </a:r>
            <a:endParaRPr lang="ru-RU" sz="24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ru-RU" sz="2100" b="1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004207-AD74-456B-8005-FF3E0A86EC49}" type="slidenum">
              <a:rPr lang="uk-UA" altLang="en-US" smtClean="0">
                <a:cs typeface="Arial" charset="0"/>
              </a:rPr>
              <a:pPr/>
              <a:t>19</a:t>
            </a:fld>
            <a:endParaRPr lang="uk-UA" altLang="en-US" smtClean="0">
              <a:cs typeface="Arial" charset="0"/>
            </a:endParaRPr>
          </a:p>
        </p:txBody>
      </p:sp>
      <p:sp>
        <p:nvSpPr>
          <p:cNvPr id="7239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8882090" cy="9493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rgbClr val="FF3300"/>
                </a:solidFill>
                <a:cs typeface="Times New Roman" pitchFamily="18" charset="0"/>
              </a:rPr>
              <a:t>Соціально-психологічні симптоми </a:t>
            </a:r>
            <a:r>
              <a:rPr lang="uk-UA" sz="3200" dirty="0" smtClean="0">
                <a:solidFill>
                  <a:srgbClr val="FF3300"/>
                </a:solidFill>
                <a:cs typeface="Times New Roman" pitchFamily="18" charset="0"/>
              </a:rPr>
              <a:t>вигорання </a:t>
            </a:r>
            <a:endParaRPr lang="ru-RU" sz="32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4294967295"/>
          </p:nvPr>
        </p:nvSpPr>
        <p:spPr>
          <a:xfrm>
            <a:off x="309563" y="1643063"/>
            <a:ext cx="8501062" cy="4786312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байдужість, нудьга, пасивність і депресія</a:t>
            </a:r>
            <a:endParaRPr lang="ru-RU" sz="28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підвищена дратівливість на незначні, дрібні події</a:t>
            </a:r>
            <a:endParaRPr lang="ru-RU" sz="28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часті нервові «зриви»</a:t>
            </a:r>
            <a:endParaRPr lang="ru-RU" sz="28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постійне переживання негативних емоцій, </a:t>
            </a:r>
            <a:r>
              <a:rPr lang="uk-UA" sz="2800" b="1" dirty="0" smtClean="0">
                <a:latin typeface="Arial" charset="0"/>
                <a:cs typeface="Times New Roman" pitchFamily="18" charset="0"/>
              </a:rPr>
              <a:t>які</a:t>
            </a:r>
            <a:r>
              <a:rPr lang="uk-UA" sz="2800" b="1" dirty="0" smtClean="0">
                <a:cs typeface="Times New Roman" pitchFamily="18" charset="0"/>
              </a:rPr>
              <a:t> не пов'язан</a:t>
            </a:r>
            <a:r>
              <a:rPr lang="uk-UA" sz="2800" b="1" dirty="0" smtClean="0">
                <a:latin typeface="Arial" charset="0"/>
                <a:cs typeface="Times New Roman" pitchFamily="18" charset="0"/>
              </a:rPr>
              <a:t>і</a:t>
            </a:r>
            <a:r>
              <a:rPr lang="uk-UA" sz="2800" b="1" dirty="0" smtClean="0">
                <a:cs typeface="Times New Roman" pitchFamily="18" charset="0"/>
              </a:rPr>
              <a:t> з </a:t>
            </a:r>
            <a:r>
              <a:rPr lang="uk-UA" sz="2800" b="1" dirty="0" smtClean="0">
                <a:latin typeface="Arial" charset="0"/>
                <a:cs typeface="Times New Roman" pitchFamily="18" charset="0"/>
              </a:rPr>
              <a:t>наявними </a:t>
            </a:r>
            <a:r>
              <a:rPr lang="uk-UA" sz="2800" b="1" dirty="0" smtClean="0">
                <a:cs typeface="Times New Roman" pitchFamily="18" charset="0"/>
              </a:rPr>
              <a:t>зовнішніми причинами</a:t>
            </a:r>
            <a:endParaRPr lang="ru-RU" sz="28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почуття неусвідомлено</a:t>
            </a:r>
            <a:r>
              <a:rPr lang="uk-UA" sz="2800" b="1" dirty="0" smtClean="0">
                <a:latin typeface="Arial" charset="0"/>
                <a:cs typeface="Times New Roman" pitchFamily="18" charset="0"/>
              </a:rPr>
              <a:t>ї</a:t>
            </a:r>
            <a:r>
              <a:rPr lang="uk-UA" sz="2800" b="1" dirty="0" smtClean="0">
                <a:cs typeface="Times New Roman" pitchFamily="18" charset="0"/>
              </a:rPr>
              <a:t> підвищеної тривожності</a:t>
            </a:r>
            <a:endParaRPr lang="ru-RU" sz="28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почуття надмірної відповідальності і постійне почуття страху, що </a:t>
            </a:r>
            <a:r>
              <a:rPr lang="uk-UA" sz="2800" b="1" dirty="0" smtClean="0">
                <a:latin typeface="Arial" charset="0"/>
                <a:cs typeface="Times New Roman" pitchFamily="18" charset="0"/>
              </a:rPr>
              <a:t>щось </a:t>
            </a:r>
            <a:r>
              <a:rPr lang="uk-UA" sz="2800" b="1" dirty="0" smtClean="0">
                <a:cs typeface="Times New Roman" pitchFamily="18" charset="0"/>
              </a:rPr>
              <a:t>«не вийде»</a:t>
            </a:r>
            <a:endParaRPr lang="ru-RU" sz="28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загальна негативна устано</a:t>
            </a:r>
            <a:r>
              <a:rPr lang="uk-UA" sz="2800" b="1" dirty="0" smtClean="0"/>
              <a:t>вка на життєві і професійні перспективи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840788" cy="1143000"/>
          </a:xfrm>
          <a:noFill/>
        </p:spPr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r>
              <a:rPr lang="ru-RU" sz="3000" b="0" cap="none" smtClean="0">
                <a:ln>
                  <a:noFill/>
                </a:ln>
                <a:solidFill>
                  <a:schemeClr val="tx1"/>
                </a:solidFill>
              </a:rPr>
              <a:t>Завдання шкільного психолога ґрунтуються на основі посадових обов’язків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smtClean="0"/>
              <a:t>Сприяння всебічному розвитку особистості школярів молодшого, середнього та старшого шкільного віку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Визначення рівня розвитку пізнавальних процесів пам’яті, уваги, уяви, мислення, сприйняття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Активізація прояву пізнавальної сфери учнів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Діагностика та корекція проблем у поведінці окремих учнів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Психологічний супровід учнів 1–5-х класів у процесі їх адаптації до навчання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Психологічна допомога учням в їх професійному самовизначенні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192527-88EA-4052-AF79-06C6A68748D8}" type="slidenum">
              <a:rPr lang="uk-UA" altLang="en-US" smtClean="0">
                <a:cs typeface="Arial" charset="0"/>
              </a:rPr>
              <a:pPr/>
              <a:t>20</a:t>
            </a:fld>
            <a:endParaRPr lang="uk-UA" altLang="en-US" smtClean="0">
              <a:cs typeface="Arial" charset="0"/>
            </a:endParaRPr>
          </a:p>
        </p:txBody>
      </p:sp>
      <p:sp>
        <p:nvSpPr>
          <p:cNvPr id="7249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90500"/>
            <a:ext cx="9239280" cy="66673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rgbClr val="FF3300"/>
                </a:solidFill>
                <a:cs typeface="Times New Roman" pitchFamily="18" charset="0"/>
              </a:rPr>
              <a:t>Поведінкові симптоми </a:t>
            </a:r>
            <a:r>
              <a:rPr lang="uk-UA" sz="3200" dirty="0" smtClean="0">
                <a:solidFill>
                  <a:srgbClr val="FF3300"/>
                </a:solidFill>
                <a:cs typeface="Times New Roman" pitchFamily="18" charset="0"/>
              </a:rPr>
              <a:t>вигорання </a:t>
            </a:r>
            <a:endParaRPr lang="ru-RU" sz="32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4294967295"/>
          </p:nvPr>
        </p:nvSpPr>
        <p:spPr>
          <a:xfrm>
            <a:off x="238125" y="1071563"/>
            <a:ext cx="8620125" cy="54721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b="1" dirty="0" smtClean="0"/>
              <a:t>відчуття, що робота стає все складнішою, а виконувати її - все важче</a:t>
            </a:r>
            <a:endParaRPr lang="ru-RU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b="1" dirty="0" smtClean="0"/>
              <a:t>співробітник істотно змінює свій робочий режим дня</a:t>
            </a:r>
            <a:endParaRPr lang="ru-RU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b="1" dirty="0" smtClean="0"/>
              <a:t>незалежно від об'єктивної необхідності працівник постійно бере роботу додому, але вдома її не робить</a:t>
            </a:r>
            <a:endParaRPr lang="ru-RU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b="1" dirty="0" smtClean="0"/>
              <a:t>почуття непотрібності, невіра в поліпшення, зниження ентузіазму у ставленні до роботи, байдужість до результатів</a:t>
            </a:r>
            <a:endParaRPr lang="ru-RU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b="1" dirty="0" smtClean="0"/>
              <a:t>саботаж важливих</a:t>
            </a:r>
            <a:r>
              <a:rPr lang="uk-UA" sz="2400" b="1" dirty="0" smtClean="0">
                <a:latin typeface="Arial" charset="0"/>
              </a:rPr>
              <a:t> </a:t>
            </a:r>
            <a:r>
              <a:rPr lang="uk-UA" sz="2400" b="1" dirty="0" smtClean="0"/>
              <a:t>завдань і «застрягання» на дрібних деталях, велика трата часу на виконання простих дій</a:t>
            </a:r>
            <a:endParaRPr lang="ru-RU" sz="2400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b="1" dirty="0" smtClean="0"/>
              <a:t>дистанційованість від співробітників і клієнтів, підвищення неадекватної критичності; зловживання алкоголем, палінням, вживання ПАР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679337-D70B-471F-9460-595903B0520B}" type="slidenum">
              <a:rPr lang="uk-UA" altLang="en-US" smtClean="0">
                <a:cs typeface="Arial" charset="0"/>
              </a:rPr>
              <a:pPr/>
              <a:t>21</a:t>
            </a:fld>
            <a:endParaRPr lang="uk-UA" altLang="en-US" smtClean="0">
              <a:cs typeface="Arial" charset="0"/>
            </a:endParaRPr>
          </a:p>
        </p:txBody>
      </p:sp>
      <p:sp>
        <p:nvSpPr>
          <p:cNvPr id="7260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8092" y="122238"/>
            <a:ext cx="8715436" cy="12350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rgbClr val="FF3300"/>
                </a:solidFill>
                <a:cs typeface="Times New Roman" pitchFamily="18" charset="0"/>
              </a:rPr>
              <a:t>Фактори, які провокують </a:t>
            </a:r>
            <a:r>
              <a:rPr lang="uk-UA" sz="3200" dirty="0" smtClean="0">
                <a:solidFill>
                  <a:srgbClr val="FF3300"/>
                </a:solidFill>
                <a:cs typeface="Times New Roman" pitchFamily="18" charset="0"/>
              </a:rPr>
              <a:t>професійне вигорання</a:t>
            </a:r>
            <a:endParaRPr lang="ru-RU" sz="3200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4294967295"/>
          </p:nvPr>
        </p:nvSpPr>
        <p:spPr>
          <a:xfrm>
            <a:off x="309563" y="2286000"/>
            <a:ext cx="8391525" cy="3290888"/>
          </a:xfrm>
        </p:spPr>
        <p:txBody>
          <a:bodyPr/>
          <a:lstStyle/>
          <a:p>
            <a:pPr eaLnBrk="1" hangingPunct="1"/>
            <a:r>
              <a:rPr lang="uk-UA" sz="3200" b="1" smtClean="0">
                <a:cs typeface="Times New Roman" pitchFamily="18" charset="0"/>
              </a:rPr>
              <a:t>особливості професійної діяльності</a:t>
            </a:r>
            <a:endParaRPr lang="uk-UA" sz="32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ru-RU" sz="32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3200" b="1" smtClean="0">
                <a:cs typeface="Times New Roman" pitchFamily="18" charset="0"/>
              </a:rPr>
              <a:t>індивідуально-психологічні характеристики самих професіоналів</a:t>
            </a:r>
            <a:endParaRPr lang="ru-RU" sz="3200" b="1" smtClean="0"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3200" b="1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омер слайда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479C18-5FC6-447D-A7D6-D95D253A6FB2}" type="slidenum">
              <a:rPr lang="uk-UA" altLang="en-US" smtClean="0">
                <a:cs typeface="Arial" charset="0"/>
              </a:rPr>
              <a:pPr/>
              <a:t>22</a:t>
            </a:fld>
            <a:endParaRPr lang="uk-UA" altLang="en-US" smtClean="0">
              <a:cs typeface="Arial" charset="0"/>
            </a:endParaRPr>
          </a:p>
        </p:txBody>
      </p:sp>
      <p:sp>
        <p:nvSpPr>
          <p:cNvPr id="7311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9530" y="339725"/>
            <a:ext cx="8286808" cy="6635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Причини стресів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4294967295"/>
          </p:nvPr>
        </p:nvSpPr>
        <p:spPr>
          <a:xfrm>
            <a:off x="381000" y="1643063"/>
            <a:ext cx="8429625" cy="4643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uk-UA" sz="2800" b="1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uk-UA" sz="2800" b="1" smtClean="0">
                <a:cs typeface="Times New Roman" pitchFamily="18" charset="0"/>
              </a:rPr>
              <a:t>Виділяють три стадії розвитку стресу:</a:t>
            </a:r>
            <a:endParaRPr lang="uk-UA" sz="2800" b="1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uk-UA" sz="28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800" b="1" smtClean="0">
                <a:cs typeface="Times New Roman" pitchFamily="18" charset="0"/>
              </a:rPr>
              <a:t> </a:t>
            </a:r>
            <a:r>
              <a:rPr lang="uk-UA" sz="2800" b="1" smtClean="0">
                <a:latin typeface="Arial" charset="0"/>
                <a:cs typeface="Times New Roman" pitchFamily="18" charset="0"/>
              </a:rPr>
              <a:t>Т</a:t>
            </a:r>
            <a:r>
              <a:rPr lang="uk-UA" sz="2800" b="1" smtClean="0">
                <a:cs typeface="Times New Roman" pitchFamily="18" charset="0"/>
              </a:rPr>
              <a:t>ривога</a:t>
            </a:r>
            <a:endParaRPr lang="uk-UA" sz="2800" b="1" smtClean="0">
              <a:latin typeface="Arial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uk-UA" sz="28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800" b="1" smtClean="0">
                <a:cs typeface="Times New Roman" pitchFamily="18" charset="0"/>
              </a:rPr>
              <a:t>Адаптація</a:t>
            </a:r>
            <a:endParaRPr lang="uk-UA" sz="28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endParaRPr lang="uk-UA" sz="2800" b="1" smtClean="0">
              <a:latin typeface="Arial" charset="0"/>
              <a:cs typeface="Times New Roman" pitchFamily="18" charset="0"/>
            </a:endParaRPr>
          </a:p>
          <a:p>
            <a:pPr eaLnBrk="1" hangingPunct="1"/>
            <a:r>
              <a:rPr lang="uk-UA" sz="2800" b="1" smtClean="0">
                <a:latin typeface="Arial" charset="0"/>
                <a:cs typeface="Times New Roman" pitchFamily="18" charset="0"/>
              </a:rPr>
              <a:t>В</a:t>
            </a:r>
            <a:r>
              <a:rPr lang="uk-UA" sz="2800" b="1" smtClean="0">
                <a:cs typeface="Times New Roman" pitchFamily="18" charset="0"/>
              </a:rPr>
              <a:t>иснаження</a:t>
            </a:r>
            <a:endParaRPr lang="ru-RU" sz="2800" b="1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1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002275-D177-4519-ACC8-BC77EF67B476}" type="slidenum">
              <a:rPr lang="uk-UA" altLang="en-US" smtClean="0">
                <a:cs typeface="Arial" charset="0"/>
              </a:rPr>
              <a:pPr/>
              <a:t>23</a:t>
            </a:fld>
            <a:endParaRPr lang="uk-UA" altLang="en-US" smtClean="0">
              <a:cs typeface="Arial" charset="0"/>
            </a:endParaRPr>
          </a:p>
        </p:txBody>
      </p:sp>
      <p:sp>
        <p:nvSpPr>
          <p:cNvPr id="7301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0969" y="285728"/>
            <a:ext cx="8358245" cy="785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dirty="0">
                <a:solidFill>
                  <a:srgbClr val="FF3300"/>
                </a:solidFill>
                <a:cs typeface="Times New Roman" pitchFamily="18" charset="0"/>
              </a:rPr>
              <a:t>Профілактика </a:t>
            </a:r>
            <a:r>
              <a:rPr lang="uk-UA" sz="3600" dirty="0" smtClean="0">
                <a:solidFill>
                  <a:srgbClr val="FF3300"/>
                </a:solidFill>
                <a:cs typeface="Times New Roman" pitchFamily="18" charset="0"/>
              </a:rPr>
              <a:t>вигорання</a:t>
            </a:r>
            <a:endParaRPr lang="ru-RU" sz="3000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4294967295"/>
          </p:nvPr>
        </p:nvSpPr>
        <p:spPr>
          <a:xfrm>
            <a:off x="452438" y="1714500"/>
            <a:ext cx="8143875" cy="47863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Діагностика синдрому професійного вигорання</a:t>
            </a:r>
            <a:endParaRPr lang="uk-UA" sz="2800" b="1" dirty="0" smtClean="0">
              <a:latin typeface="Arial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b="1" dirty="0" smtClean="0">
              <a:latin typeface="Arial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Управління стресом</a:t>
            </a:r>
            <a:endParaRPr lang="uk-UA" sz="2800" b="1" dirty="0" smtClean="0">
              <a:latin typeface="Arial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b="1" dirty="0" smtClean="0">
              <a:latin typeface="Arial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Управління конфліктами</a:t>
            </a:r>
            <a:endParaRPr lang="uk-UA" sz="2800" b="1" dirty="0" smtClean="0">
              <a:latin typeface="Arial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800" b="1" dirty="0" smtClean="0">
              <a:latin typeface="Arial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Управління часом та власним життям</a:t>
            </a:r>
            <a:endParaRPr lang="uk-UA" sz="2800" b="1" dirty="0" smtClean="0">
              <a:latin typeface="Arial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b="1" dirty="0" smtClean="0">
              <a:latin typeface="Arial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b="1" dirty="0" smtClean="0">
                <a:cs typeface="Times New Roman" pitchFamily="18" charset="0"/>
              </a:rPr>
              <a:t>Впевнена поведінка</a:t>
            </a:r>
            <a:endParaRPr lang="ru-RU" sz="2800" b="1" dirty="0" smtClean="0"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800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Содержимое 4" descr="СС 11226184_786601191409410_1603843801509151589_n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52500" y="1000125"/>
            <a:ext cx="7264400" cy="4843463"/>
          </a:xfrm>
        </p:spPr>
      </p:pic>
      <p:sp>
        <p:nvSpPr>
          <p:cNvPr id="2969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6D327C-7392-4E1C-8FBA-D43B4C1A4139}" type="slidenum">
              <a:rPr lang="uk-UA" altLang="en-US" smtClean="0">
                <a:cs typeface="Arial" charset="0"/>
              </a:rPr>
              <a:pPr/>
              <a:t>24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0" y="285750"/>
            <a:ext cx="8769350" cy="1143000"/>
          </a:xfrm>
          <a:noFill/>
        </p:spPr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r>
              <a:rPr lang="ru-RU" sz="3000" b="0" cap="none" smtClean="0">
                <a:ln>
                  <a:noFill/>
                </a:ln>
                <a:solidFill>
                  <a:schemeClr val="tx1"/>
                </a:solidFill>
              </a:rPr>
              <a:t>Завдання шкільного психолога ґрунтуються на основі посадових обов’язків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95300" y="1600200"/>
            <a:ext cx="8418513" cy="5257800"/>
          </a:xfrm>
          <a:ln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smtClean="0"/>
              <a:t>Виявлення учнів із затримкою психічного розвитку та психологічна допомога цим учням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Формування взаємної емпатії, поваги з метою згуртованості класного та педагогічного колективів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Аналіз сімейного виховання учнів і його впливу на поведінку та навчальну мотивацію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Формування взаємної стратегії поведінки між батьками та школою під час навчання й виховання учнів</a:t>
            </a:r>
          </a:p>
          <a:p>
            <a:pPr>
              <a:lnSpc>
                <a:spcPct val="150000"/>
              </a:lnSpc>
            </a:pPr>
            <a:r>
              <a:rPr lang="ru-RU" sz="2000" smtClean="0"/>
              <a:t> Психологічний супровід учнів 11-х класів у підготовці до зовнішнього незалежного оцінювання (ЗНО)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завдання реалізуються через такі напрями роботи, як:</a:t>
            </a:r>
          </a:p>
        </p:txBody>
      </p:sp>
      <p:sp>
        <p:nvSpPr>
          <p:cNvPr id="4710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mtClean="0"/>
              <a:t>• діагностична робота; </a:t>
            </a:r>
          </a:p>
          <a:p>
            <a:r>
              <a:rPr lang="ru-RU" smtClean="0"/>
              <a:t>• корекційно-розвивальні заняття; </a:t>
            </a:r>
          </a:p>
          <a:p>
            <a:r>
              <a:rPr lang="ru-RU" smtClean="0"/>
              <a:t>• психологічні тренінги; </a:t>
            </a:r>
          </a:p>
          <a:p>
            <a:r>
              <a:rPr lang="ru-RU" smtClean="0"/>
              <a:t>• психологічні консультації; </a:t>
            </a:r>
          </a:p>
          <a:p>
            <a:r>
              <a:rPr lang="ru-RU" smtClean="0"/>
              <a:t>• просвітницька діяльність; </a:t>
            </a:r>
          </a:p>
          <a:p>
            <a:r>
              <a:rPr lang="ru-RU" smtClean="0"/>
              <a:t>• участь у роботі батьківських зборів; </a:t>
            </a:r>
          </a:p>
          <a:p>
            <a:r>
              <a:rPr lang="ru-RU" smtClean="0"/>
              <a:t>• відвідування та аналіз уроків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530" y="320674"/>
            <a:ext cx="8358246" cy="27511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Здоров'я, </a:t>
            </a:r>
            <a:r>
              <a:rPr lang="ru-RU" sz="2400" b="0" dirty="0" smtClean="0">
                <a:solidFill>
                  <a:schemeClr val="tx1"/>
                </a:solidFill>
              </a:rPr>
              <a:t>за визначенням ВООЗ (Всесвітньої організації охорони здоров'я)</a:t>
            </a:r>
            <a:r>
              <a:rPr lang="ru-RU" sz="2800" dirty="0" smtClean="0">
                <a:solidFill>
                  <a:schemeClr val="tx1"/>
                </a:solidFill>
              </a:rPr>
              <a:t>,- це стан повного фізичного, душевного і соціального благополуччя, а не тільки відсутність хвороб і фізичних дефектів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5362" name="Содержимое 4" descr="10340410-R3L8T8D-650-blog-1-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2438" y="3214688"/>
            <a:ext cx="8072437" cy="3286125"/>
          </a:xfrm>
        </p:spPr>
      </p:pic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EDE4AA-C5C6-463F-850C-28DFDD0B9FC0}" type="slidenum">
              <a:rPr lang="uk-UA" altLang="en-US" smtClean="0">
                <a:cs typeface="Arial" charset="0"/>
              </a:rPr>
              <a:pPr/>
              <a:t>5</a:t>
            </a:fld>
            <a:endParaRPr lang="uk-UA" alt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Інтеграція vs. інклюзія</a:t>
            </a:r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</a:b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3251" name="Содержимое 2"/>
          <p:cNvSpPr>
            <a:spLocks noGrp="1"/>
          </p:cNvSpPr>
          <p:nvPr>
            <p:ph idx="4294967295"/>
          </p:nvPr>
        </p:nvSpPr>
        <p:spPr>
          <a:xfrm>
            <a:off x="309563" y="1285875"/>
            <a:ext cx="8388350" cy="5357813"/>
          </a:xfrm>
        </p:spPr>
        <p:txBody>
          <a:bodyPr/>
          <a:lstStyle/>
          <a:p>
            <a:pPr eaLnBrk="1" hangingPunct="1"/>
            <a:r>
              <a:rPr lang="ru-RU" sz="2000" b="1" i="1" smtClean="0"/>
              <a:t>Інтеграція</a:t>
            </a:r>
            <a:r>
              <a:rPr lang="ru-RU" sz="2000" smtClean="0"/>
              <a:t> - зусилля, спрямовані на введення дітей з особливими освітніми потребами у регулярний освітній простір. Ми пристосовуємо учня до вимог школи.</a:t>
            </a:r>
          </a:p>
          <a:p>
            <a:pPr eaLnBrk="1" hangingPunct="1"/>
            <a:r>
              <a:rPr lang="ru-RU" sz="2000" b="1" i="1" smtClean="0"/>
              <a:t>Інклюзія </a:t>
            </a:r>
            <a:r>
              <a:rPr lang="ru-RU" sz="2000" i="1" smtClean="0"/>
              <a:t>передбачає пристосування шкіл</a:t>
            </a:r>
            <a:r>
              <a:rPr lang="ru-RU" sz="2000" smtClean="0"/>
              <a:t> та їх загальної освітньої філософії та політики до потреб усіх учнів – як обдарованих дітей, так і тих, котрі мають особливі потреби. </a:t>
            </a:r>
            <a:r>
              <a:rPr lang="ru-RU" sz="2000" i="1" smtClean="0"/>
              <a:t>Інклюзія потребує змін</a:t>
            </a:r>
            <a:r>
              <a:rPr lang="ru-RU" sz="2000" smtClean="0"/>
              <a:t> на всіх рівнях освіти, оскільки це – особлива система навчання, яка охоплює весь різноманітний контингент учнів та диференціює освітній процес, відповідаючи на потреби учнів усіх груп та категорій.</a:t>
            </a:r>
          </a:p>
          <a:p>
            <a:pPr eaLnBrk="1" hangingPunct="1"/>
            <a:r>
              <a:rPr lang="ru-RU" sz="2000" smtClean="0"/>
              <a:t>Інклюзію в освіті можна розглядати як один із багатьох аспектів інклюзії в суспільстві в цілому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Розрізняють вужче й ширше розуміння інклюзивної освіти</a:t>
            </a:r>
          </a:p>
        </p:txBody>
      </p:sp>
      <p:sp>
        <p:nvSpPr>
          <p:cNvPr id="5222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ru-RU" sz="2200" smtClean="0"/>
              <a:t>Вужче розуміння інклюзії – це «включення» дітей з особливими освітніми потребами та дітей з інвалідністю в загальноосвітні навчальні заклади</a:t>
            </a:r>
            <a:endParaRPr lang="en-US" sz="2200" smtClean="0"/>
          </a:p>
          <a:p>
            <a:pPr eaLnBrk="1" hangingPunct="1">
              <a:lnSpc>
                <a:spcPct val="120000"/>
              </a:lnSpc>
            </a:pPr>
            <a:r>
              <a:rPr lang="ru-RU" sz="2200" smtClean="0"/>
              <a:t>Ширше розуміння інклюзивної освіти полягає в позитивному ставленні до багатоманітності учнів, цінуванні та врахуванні відмінностей кожного учня </a:t>
            </a:r>
            <a:r>
              <a:rPr lang="en-US" sz="2200" smtClean="0"/>
              <a:t>http://www.ussf.kiev.ua/ieeditions/264/</a:t>
            </a:r>
            <a:endParaRPr lang="ru-RU" sz="22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95300" y="1285875"/>
            <a:ext cx="7481888" cy="484028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ru-RU" sz="2300" smtClean="0"/>
              <a:t>практичний психолог, як і будь-який інший педагогічний працівник, </a:t>
            </a:r>
            <a:r>
              <a:rPr lang="ru-RU" sz="2300" b="1" smtClean="0"/>
              <a:t>не має права </a:t>
            </a:r>
            <a:r>
              <a:rPr lang="ru-RU" sz="2300" smtClean="0"/>
              <a:t>звернутись безпосередньо в ПМПК із заявою про здійснення психолого-педагогічного вивчення дитини, яка відвідує навчальний заклад. Таке право надане лише батькам або особам, які їх замінюють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Хто такі діти з особливими освітніми потребами?</a:t>
            </a:r>
          </a:p>
        </p:txBody>
      </p:sp>
      <p:sp>
        <p:nvSpPr>
          <p:cNvPr id="54275" name="Содержимое 2"/>
          <p:cNvSpPr>
            <a:spLocks noGrp="1"/>
          </p:cNvSpPr>
          <p:nvPr>
            <p:ph idx="4294967295"/>
          </p:nvPr>
        </p:nvSpPr>
        <p:spPr>
          <a:xfrm>
            <a:off x="495300" y="1600200"/>
            <a:ext cx="8129588" cy="49006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sz="1900" b="1" smtClean="0"/>
              <a:t>Відповідно до ширшого розуміння інклюзивної освіти та міжнародних документів, діти з особливими потребами – це особи до 18-ти років, які потребують додаткової підтримки в освітньому процесі </a:t>
            </a:r>
            <a:r>
              <a:rPr lang="ru-RU" sz="1900" smtClean="0"/>
              <a:t>(діти з порушеннями психофізичного розвитку, діти з інвалідністю, діти-біженці, працюючі діти, діти-мігранти, діти – представники національних меншин, </a:t>
            </a:r>
            <a:r>
              <a:rPr lang="uk-UA" sz="1900" smtClean="0"/>
              <a:t>д</a:t>
            </a:r>
            <a:r>
              <a:rPr lang="ru-RU" sz="1900" smtClean="0"/>
              <a:t>іти – представники релігійних меншин, діти із сімей з низьким прожитковим мінімумом, безпритульні діти, діти-сироти, діти із захворюваннями СНІД/ВІЛ та інші)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5461</TotalTime>
  <Words>846</Words>
  <Application>Microsoft PowerPoint</Application>
  <PresentationFormat>A4 Paper (210x297 mm)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24</vt:i4>
      </vt:variant>
    </vt:vector>
  </HeadingPairs>
  <TitlesOfParts>
    <vt:vector size="36" baseType="lpstr">
      <vt:lpstr>Times New Roman</vt:lpstr>
      <vt:lpstr>Arial</vt:lpstr>
      <vt:lpstr>Trebuchet MS</vt:lpstr>
      <vt:lpstr>Wingdings 2</vt:lpstr>
      <vt:lpstr>Wingdings</vt:lpstr>
      <vt:lpstr>Rockwell</vt:lpstr>
      <vt:lpstr>Wingdings 3</vt:lpstr>
      <vt:lpstr>Изящная</vt:lpstr>
      <vt:lpstr>Изящная</vt:lpstr>
      <vt:lpstr>Изящная</vt:lpstr>
      <vt:lpstr>Изящная</vt:lpstr>
      <vt:lpstr>Изящная</vt:lpstr>
      <vt:lpstr>Слайд 1</vt:lpstr>
      <vt:lpstr>Завдання шкільного психолога ґрунтуються на основі посадових обов’язків</vt:lpstr>
      <vt:lpstr>Завдання шкільного психолога ґрунтуються на основі посадових обов’язків</vt:lpstr>
      <vt:lpstr>завдання реалізуються через такі напрями роботи, як:</vt:lpstr>
      <vt:lpstr>Слайд 5</vt:lpstr>
      <vt:lpstr>Інтеграція vs. інклюзія </vt:lpstr>
      <vt:lpstr>Розрізняють вужче й ширше розуміння інклюзивної освіти</vt:lpstr>
      <vt:lpstr>Слайд 8</vt:lpstr>
      <vt:lpstr>Хто такі діти з особливими освітніми потребами?</vt:lpstr>
      <vt:lpstr>Слайд 10</vt:lpstr>
      <vt:lpstr>Коло ваємодії шкільного психолога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Лилия</dc:creator>
  <cp:lastModifiedBy>LILIYA</cp:lastModifiedBy>
  <cp:revision>397</cp:revision>
  <dcterms:created xsi:type="dcterms:W3CDTF">1601-01-01T00:00:00Z</dcterms:created>
  <dcterms:modified xsi:type="dcterms:W3CDTF">2019-05-15T18:02:51Z</dcterms:modified>
</cp:coreProperties>
</file>