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3BFF-191A-4245-A88A-EFE84522702E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D41F000-BD0F-4CEA-A2EB-5614F220A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01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3BFF-191A-4245-A88A-EFE84522702E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D41F000-BD0F-4CEA-A2EB-5614F220A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88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3BFF-191A-4245-A88A-EFE84522702E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D41F000-BD0F-4CEA-A2EB-5614F220A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146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3BFF-191A-4245-A88A-EFE84522702E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D41F000-BD0F-4CEA-A2EB-5614F220A6C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2160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3BFF-191A-4245-A88A-EFE84522702E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D41F000-BD0F-4CEA-A2EB-5614F220A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89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3BFF-191A-4245-A88A-EFE84522702E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F000-BD0F-4CEA-A2EB-5614F220A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932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3BFF-191A-4245-A88A-EFE84522702E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F000-BD0F-4CEA-A2EB-5614F220A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662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3BFF-191A-4245-A88A-EFE84522702E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F000-BD0F-4CEA-A2EB-5614F220A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2922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2903BFF-191A-4245-A88A-EFE84522702E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D41F000-BD0F-4CEA-A2EB-5614F220A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9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3BFF-191A-4245-A88A-EFE84522702E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F000-BD0F-4CEA-A2EB-5614F220A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34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3BFF-191A-4245-A88A-EFE84522702E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D41F000-BD0F-4CEA-A2EB-5614F220A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89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3BFF-191A-4245-A88A-EFE84522702E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F000-BD0F-4CEA-A2EB-5614F220A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87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3BFF-191A-4245-A88A-EFE84522702E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F000-BD0F-4CEA-A2EB-5614F220A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08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3BFF-191A-4245-A88A-EFE84522702E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F000-BD0F-4CEA-A2EB-5614F220A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53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3BFF-191A-4245-A88A-EFE84522702E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F000-BD0F-4CEA-A2EB-5614F220A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64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3BFF-191A-4245-A88A-EFE84522702E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F000-BD0F-4CEA-A2EB-5614F220A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47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3BFF-191A-4245-A88A-EFE84522702E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F000-BD0F-4CEA-A2EB-5614F220A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32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3BFF-191A-4245-A88A-EFE84522702E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1F000-BD0F-4CEA-A2EB-5614F220A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5683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vo.uu.edu.ua/mod/glossary/showentry.php?eid=26925&amp;displayformat=dictionary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vo.uu.edu.ua/mod/glossary/showentry.php?eid=26907&amp;displayformat=dictionary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o.uu.edu.ua/mod/glossary/showentry.php?eid=26907&amp;displayformat=dictionary" TargetMode="External"/><Relationship Id="rId2" Type="http://schemas.openxmlformats.org/officeDocument/2006/relationships/hyperlink" Target="https://vo.uu.edu.ua/mod/glossary/showentry.php?eid=26904&amp;displayformat=dictionary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361" y="3020969"/>
            <a:ext cx="8724095" cy="1373070"/>
          </a:xfrm>
        </p:spPr>
        <p:txBody>
          <a:bodyPr/>
          <a:lstStyle/>
          <a:p>
            <a:r>
              <a:rPr lang="uk-UA" sz="4000" b="1" dirty="0"/>
              <a:t>Лекція 4. Приватна особа як суб’єкт адміністративного права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16735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8496" y="2336872"/>
            <a:ext cx="6669024" cy="430776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ru-RU" dirty="0"/>
              <a:t>Підприємства - </a:t>
            </a:r>
            <a:r>
              <a:rPr lang="ru-RU" dirty="0" err="1"/>
              <a:t>самостійний</a:t>
            </a:r>
            <a:r>
              <a:rPr lang="ru-RU" dirty="0"/>
              <a:t> </a:t>
            </a:r>
            <a:r>
              <a:rPr lang="ru-RU" dirty="0" err="1"/>
              <a:t>господарський</a:t>
            </a:r>
            <a:r>
              <a:rPr lang="ru-RU" dirty="0"/>
              <a:t> </a:t>
            </a:r>
            <a:r>
              <a:rPr lang="ru-RU" dirty="0" err="1"/>
              <a:t>статутний</a:t>
            </a:r>
            <a:r>
              <a:rPr lang="ru-RU" dirty="0"/>
              <a:t> </a:t>
            </a:r>
            <a:r>
              <a:rPr lang="ru-RU" dirty="0" err="1"/>
              <a:t>суб’єкт</a:t>
            </a:r>
            <a:r>
              <a:rPr lang="ru-RU" dirty="0"/>
              <a:t>, який має права </a:t>
            </a:r>
            <a:r>
              <a:rPr lang="ru-RU" dirty="0" err="1"/>
              <a:t>юридичної</a:t>
            </a:r>
            <a:r>
              <a:rPr lang="ru-RU" dirty="0"/>
              <a:t> особи, здійснює </a:t>
            </a:r>
            <a:r>
              <a:rPr lang="ru-RU" dirty="0" err="1"/>
              <a:t>виробничу</a:t>
            </a:r>
            <a:r>
              <a:rPr lang="ru-RU" dirty="0"/>
              <a:t>, </a:t>
            </a:r>
            <a:r>
              <a:rPr lang="ru-RU" dirty="0" err="1"/>
              <a:t>науково-дослідну</a:t>
            </a:r>
            <a:r>
              <a:rPr lang="ru-RU" dirty="0"/>
              <a:t> й </a:t>
            </a:r>
            <a:r>
              <a:rPr lang="ru-RU" dirty="0" err="1"/>
              <a:t>комерційну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з метою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(доходу). </a:t>
            </a:r>
            <a:r>
              <a:rPr lang="ru-RU" dirty="0" err="1"/>
              <a:t>Підприємство</a:t>
            </a:r>
            <a:r>
              <a:rPr lang="ru-RU" dirty="0"/>
              <a:t> має </a:t>
            </a:r>
            <a:r>
              <a:rPr lang="ru-RU" dirty="0" err="1"/>
              <a:t>самостійний</a:t>
            </a:r>
            <a:r>
              <a:rPr lang="ru-RU" dirty="0"/>
              <a:t> баланс, </a:t>
            </a:r>
            <a:r>
              <a:rPr lang="ru-RU" dirty="0" err="1"/>
              <a:t>розрахункові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 в </a:t>
            </a:r>
            <a:r>
              <a:rPr lang="ru-RU" dirty="0" err="1"/>
              <a:t>установах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печатку, а </a:t>
            </a:r>
            <a:r>
              <a:rPr lang="ru-RU" dirty="0" err="1"/>
              <a:t>промислове</a:t>
            </a:r>
            <a:r>
              <a:rPr lang="ru-RU" dirty="0"/>
              <a:t> </a:t>
            </a:r>
            <a:r>
              <a:rPr lang="ru-RU" dirty="0" err="1"/>
              <a:t>підприємство</a:t>
            </a:r>
            <a:r>
              <a:rPr lang="ru-RU" dirty="0"/>
              <a:t> - і </a:t>
            </a:r>
            <a:r>
              <a:rPr lang="ru-RU" dirty="0" err="1"/>
              <a:t>товарний</a:t>
            </a:r>
            <a:r>
              <a:rPr lang="ru-RU" dirty="0"/>
              <a:t> знак.</a:t>
            </a:r>
          </a:p>
          <a:p>
            <a:pPr algn="just">
              <a:lnSpc>
                <a:spcPct val="110000"/>
              </a:lnSpc>
            </a:pPr>
            <a:r>
              <a:rPr lang="ru-RU" dirty="0"/>
              <a:t>Установи 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соціально-культурні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адміністративно</a:t>
            </a:r>
            <a:r>
              <a:rPr lang="ru-RU" dirty="0"/>
              <a:t>-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мета -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невиробничого</a:t>
            </a:r>
            <a:r>
              <a:rPr lang="ru-RU" dirty="0"/>
              <a:t> характеру (культура, </a:t>
            </a:r>
            <a:r>
              <a:rPr lang="ru-RU" dirty="0" err="1"/>
              <a:t>освіта</a:t>
            </a:r>
            <a:r>
              <a:rPr lang="ru-RU" dirty="0"/>
              <a:t>, </a:t>
            </a:r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937" y="2535937"/>
            <a:ext cx="5077947" cy="31144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03297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2880" y="2410024"/>
            <a:ext cx="6925056" cy="3795704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2900" i="1" dirty="0" err="1"/>
              <a:t>Громадська</a:t>
            </a:r>
            <a:r>
              <a:rPr lang="ru-RU" sz="2900" i="1" dirty="0"/>
              <a:t> </a:t>
            </a:r>
            <a:r>
              <a:rPr lang="ru-RU" sz="2900" i="1" dirty="0" err="1"/>
              <a:t>організація</a:t>
            </a:r>
            <a:r>
              <a:rPr lang="ru-RU" sz="2900" dirty="0"/>
              <a:t> - </a:t>
            </a:r>
            <a:r>
              <a:rPr lang="ru-RU" sz="2900" dirty="0" err="1"/>
              <a:t>це</a:t>
            </a:r>
            <a:r>
              <a:rPr lang="ru-RU" sz="2900" dirty="0"/>
              <a:t> </a:t>
            </a:r>
            <a:r>
              <a:rPr lang="ru-RU" sz="2900" u="sng" dirty="0" err="1">
                <a:hlinkClick r:id="rId2" tooltip="Глосарій Адміністративне право: Громадське об’єднання"/>
              </a:rPr>
              <a:t>громадське</a:t>
            </a:r>
            <a:r>
              <a:rPr lang="ru-RU" sz="2900" u="sng" dirty="0">
                <a:hlinkClick r:id="rId2" tooltip="Глосарій Адміністративне право: Громадське об’єднання"/>
              </a:rPr>
              <a:t> </a:t>
            </a:r>
            <a:r>
              <a:rPr lang="ru-RU" sz="2900" u="sng" dirty="0" err="1">
                <a:hlinkClick r:id="rId2" tooltip="Глосарій Адміністративне право: Громадське об’єднання"/>
              </a:rPr>
              <a:t>об’єднання</a:t>
            </a:r>
            <a:r>
              <a:rPr lang="ru-RU" sz="2900" dirty="0"/>
              <a:t>, </a:t>
            </a:r>
            <a:r>
              <a:rPr lang="ru-RU" sz="2900" dirty="0" err="1"/>
              <a:t>засновниками</a:t>
            </a:r>
            <a:r>
              <a:rPr lang="ru-RU" sz="2900" dirty="0"/>
              <a:t> та членами (</a:t>
            </a:r>
            <a:r>
              <a:rPr lang="ru-RU" sz="2900" dirty="0" err="1"/>
              <a:t>учасниками</a:t>
            </a:r>
            <a:r>
              <a:rPr lang="ru-RU" sz="2900" dirty="0"/>
              <a:t>) </a:t>
            </a:r>
            <a:r>
              <a:rPr lang="ru-RU" sz="2900" dirty="0" err="1"/>
              <a:t>якого</a:t>
            </a:r>
            <a:r>
              <a:rPr lang="ru-RU" sz="2900" dirty="0"/>
              <a:t> є </a:t>
            </a:r>
            <a:r>
              <a:rPr lang="ru-RU" sz="2900" dirty="0" err="1"/>
              <a:t>фізичні</a:t>
            </a:r>
            <a:r>
              <a:rPr lang="ru-RU" sz="2900" dirty="0"/>
              <a:t> особи.</a:t>
            </a:r>
          </a:p>
          <a:p>
            <a:pPr algn="just">
              <a:lnSpc>
                <a:spcPct val="120000"/>
              </a:lnSpc>
            </a:pPr>
            <a:r>
              <a:rPr lang="ru-RU" sz="2900" i="1" dirty="0" err="1"/>
              <a:t>Громадська</a:t>
            </a:r>
            <a:r>
              <a:rPr lang="ru-RU" sz="2900" i="1" dirty="0"/>
              <a:t> </a:t>
            </a:r>
            <a:r>
              <a:rPr lang="ru-RU" sz="2900" i="1" dirty="0" err="1"/>
              <a:t>спілка</a:t>
            </a:r>
            <a:r>
              <a:rPr lang="ru-RU" sz="2900" dirty="0"/>
              <a:t> - </a:t>
            </a:r>
            <a:r>
              <a:rPr lang="ru-RU" sz="2900" dirty="0" err="1"/>
              <a:t>це</a:t>
            </a:r>
            <a:r>
              <a:rPr lang="ru-RU" sz="2900" dirty="0"/>
              <a:t> </a:t>
            </a:r>
            <a:r>
              <a:rPr lang="ru-RU" sz="2900" u="sng" dirty="0" err="1">
                <a:hlinkClick r:id="rId2" tooltip="Глосарій Адміністративне право: Громадське об’єднання"/>
              </a:rPr>
              <a:t>громадське</a:t>
            </a:r>
            <a:r>
              <a:rPr lang="ru-RU" sz="2900" u="sng" dirty="0">
                <a:hlinkClick r:id="rId2" tooltip="Глосарій Адміністративне право: Громадське об’єднання"/>
              </a:rPr>
              <a:t> </a:t>
            </a:r>
            <a:r>
              <a:rPr lang="ru-RU" sz="2900" u="sng" dirty="0" err="1">
                <a:hlinkClick r:id="rId2" tooltip="Глосарій Адміністративне право: Громадське об’єднання"/>
              </a:rPr>
              <a:t>об’єднання</a:t>
            </a:r>
            <a:r>
              <a:rPr lang="ru-RU" sz="2900" dirty="0"/>
              <a:t>, </a:t>
            </a:r>
            <a:r>
              <a:rPr lang="ru-RU" sz="2900" dirty="0" err="1"/>
              <a:t>засновниками</a:t>
            </a:r>
            <a:r>
              <a:rPr lang="ru-RU" sz="2900" dirty="0"/>
              <a:t> </a:t>
            </a:r>
            <a:r>
              <a:rPr lang="ru-RU" sz="2900" dirty="0" err="1"/>
              <a:t>якого</a:t>
            </a:r>
            <a:r>
              <a:rPr lang="ru-RU" sz="2900" dirty="0"/>
              <a:t> є </a:t>
            </a:r>
            <a:r>
              <a:rPr lang="ru-RU" sz="2900" dirty="0" err="1"/>
              <a:t>юридичні</a:t>
            </a:r>
            <a:r>
              <a:rPr lang="ru-RU" sz="2900" dirty="0"/>
              <a:t> особи приватного права, а членами (</a:t>
            </a:r>
            <a:r>
              <a:rPr lang="ru-RU" sz="2900" dirty="0" err="1"/>
              <a:t>учасниками</a:t>
            </a:r>
            <a:r>
              <a:rPr lang="ru-RU" sz="2900" dirty="0"/>
              <a:t>) </a:t>
            </a:r>
            <a:r>
              <a:rPr lang="ru-RU" sz="2900" dirty="0" err="1"/>
              <a:t>можуть</a:t>
            </a:r>
            <a:r>
              <a:rPr lang="ru-RU" sz="2900" dirty="0"/>
              <a:t> бути </a:t>
            </a:r>
            <a:r>
              <a:rPr lang="ru-RU" sz="2900" dirty="0" err="1"/>
              <a:t>юридичні</a:t>
            </a:r>
            <a:r>
              <a:rPr lang="ru-RU" sz="2900" dirty="0"/>
              <a:t> особи приватного права й </a:t>
            </a:r>
            <a:r>
              <a:rPr lang="ru-RU" sz="2900" dirty="0" err="1"/>
              <a:t>фізичні</a:t>
            </a:r>
            <a:r>
              <a:rPr lang="ru-RU" sz="2900" dirty="0"/>
              <a:t> особи.</a:t>
            </a:r>
          </a:p>
          <a:p>
            <a:pPr algn="just">
              <a:lnSpc>
                <a:spcPct val="120000"/>
              </a:lnSpc>
            </a:pPr>
            <a:r>
              <a:rPr lang="ru-RU" sz="2900" dirty="0" err="1"/>
              <a:t>Учасниками</a:t>
            </a:r>
            <a:r>
              <a:rPr lang="ru-RU" sz="2900" dirty="0"/>
              <a:t> </a:t>
            </a:r>
            <a:r>
              <a:rPr lang="ru-RU" sz="2900" dirty="0" err="1"/>
              <a:t>адміністративно-правових</a:t>
            </a:r>
            <a:r>
              <a:rPr lang="ru-RU" sz="2900" dirty="0"/>
              <a:t> </a:t>
            </a:r>
            <a:r>
              <a:rPr lang="ru-RU" sz="2900" dirty="0" err="1"/>
              <a:t>відносин</a:t>
            </a:r>
            <a:r>
              <a:rPr lang="ru-RU" sz="2900" dirty="0"/>
              <a:t> </a:t>
            </a:r>
            <a:r>
              <a:rPr lang="ru-RU" sz="2900" dirty="0" err="1"/>
              <a:t>можуть</a:t>
            </a:r>
            <a:r>
              <a:rPr lang="ru-RU" sz="2900" dirty="0"/>
              <a:t> бути </a:t>
            </a:r>
            <a:r>
              <a:rPr lang="ru-RU" sz="2900" dirty="0" err="1"/>
              <a:t>також</a:t>
            </a:r>
            <a:r>
              <a:rPr lang="ru-RU" sz="2900" dirty="0"/>
              <a:t> </a:t>
            </a:r>
            <a:r>
              <a:rPr lang="ru-RU" sz="2900" dirty="0" err="1"/>
              <a:t>політичні</a:t>
            </a:r>
            <a:r>
              <a:rPr lang="ru-RU" sz="2900" dirty="0"/>
              <a:t> </a:t>
            </a:r>
            <a:r>
              <a:rPr lang="ru-RU" sz="2900" dirty="0" err="1"/>
              <a:t>партії</a:t>
            </a:r>
            <a:r>
              <a:rPr lang="ru-RU" sz="2900" dirty="0"/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2900" i="1" dirty="0" err="1"/>
              <a:t>Політичною</a:t>
            </a:r>
            <a:r>
              <a:rPr lang="ru-RU" sz="2900" i="1" dirty="0"/>
              <a:t> </a:t>
            </a:r>
            <a:r>
              <a:rPr lang="ru-RU" sz="2900" i="1" dirty="0" err="1"/>
              <a:t>партією</a:t>
            </a:r>
            <a:r>
              <a:rPr lang="ru-RU" sz="2900" dirty="0"/>
              <a:t> на </a:t>
            </a:r>
            <a:r>
              <a:rPr lang="ru-RU" sz="2900" dirty="0" err="1"/>
              <a:t>підставі</a:t>
            </a:r>
            <a:r>
              <a:rPr lang="ru-RU" sz="2900" dirty="0"/>
              <a:t> Закону </a:t>
            </a:r>
            <a:r>
              <a:rPr lang="ru-RU" sz="2900" dirty="0" err="1"/>
              <a:t>України</a:t>
            </a:r>
            <a:r>
              <a:rPr lang="ru-RU" sz="2900" dirty="0"/>
              <a:t> «Про </a:t>
            </a:r>
            <a:r>
              <a:rPr lang="ru-RU" sz="2900" dirty="0" err="1"/>
              <a:t>політичні</a:t>
            </a:r>
            <a:r>
              <a:rPr lang="ru-RU" sz="2900" dirty="0"/>
              <a:t> </a:t>
            </a:r>
            <a:r>
              <a:rPr lang="ru-RU" sz="2900" dirty="0" err="1"/>
              <a:t>партії</a:t>
            </a:r>
            <a:r>
              <a:rPr lang="ru-RU" sz="2900" dirty="0"/>
              <a:t> в </a:t>
            </a:r>
            <a:r>
              <a:rPr lang="ru-RU" sz="2900" dirty="0" err="1"/>
              <a:t>Україні</a:t>
            </a:r>
            <a:r>
              <a:rPr lang="ru-RU" sz="2900" dirty="0"/>
              <a:t>» </a:t>
            </a:r>
            <a:r>
              <a:rPr lang="ru-RU" sz="2900" dirty="0" err="1"/>
              <a:t>визнається</a:t>
            </a:r>
            <a:r>
              <a:rPr lang="ru-RU" sz="2900" dirty="0"/>
              <a:t> </a:t>
            </a:r>
            <a:r>
              <a:rPr lang="ru-RU" sz="2900" dirty="0" err="1"/>
              <a:t>зареєстроване</a:t>
            </a:r>
            <a:r>
              <a:rPr lang="ru-RU" sz="2900" dirty="0"/>
              <a:t> </a:t>
            </a:r>
            <a:r>
              <a:rPr lang="ru-RU" sz="2900" dirty="0" err="1"/>
              <a:t>згідно</a:t>
            </a:r>
            <a:r>
              <a:rPr lang="ru-RU" sz="2900" dirty="0"/>
              <a:t> </a:t>
            </a:r>
            <a:r>
              <a:rPr lang="ru-RU" sz="2900" dirty="0" err="1"/>
              <a:t>із</a:t>
            </a:r>
            <a:r>
              <a:rPr lang="ru-RU" sz="2900" dirty="0"/>
              <a:t> </a:t>
            </a:r>
            <a:r>
              <a:rPr lang="ru-RU" sz="2900" dirty="0" err="1"/>
              <a:t>законодавством</a:t>
            </a:r>
            <a:r>
              <a:rPr lang="ru-RU" sz="2900" dirty="0"/>
              <a:t> </a:t>
            </a:r>
            <a:r>
              <a:rPr lang="ru-RU" sz="2900" dirty="0" err="1"/>
              <a:t>України</a:t>
            </a:r>
            <a:r>
              <a:rPr lang="ru-RU" sz="2900" dirty="0"/>
              <a:t> </a:t>
            </a:r>
            <a:r>
              <a:rPr lang="ru-RU" sz="2900" dirty="0" err="1"/>
              <a:t>добровільне</a:t>
            </a:r>
            <a:r>
              <a:rPr lang="ru-RU" sz="2900" dirty="0"/>
              <a:t> </a:t>
            </a:r>
            <a:r>
              <a:rPr lang="ru-RU" sz="2900" dirty="0" err="1"/>
              <a:t>об’єднання</a:t>
            </a:r>
            <a:r>
              <a:rPr lang="ru-RU" sz="2900" dirty="0"/>
              <a:t> </a:t>
            </a:r>
            <a:r>
              <a:rPr lang="ru-RU" sz="2900" dirty="0" err="1"/>
              <a:t>громадян</a:t>
            </a:r>
            <a:r>
              <a:rPr lang="ru-RU" sz="2900" dirty="0"/>
              <a:t> - </a:t>
            </a:r>
            <a:r>
              <a:rPr lang="ru-RU" sz="2900" dirty="0" err="1"/>
              <a:t>прихильників</a:t>
            </a:r>
            <a:r>
              <a:rPr lang="ru-RU" sz="2900" dirty="0"/>
              <a:t> </a:t>
            </a:r>
            <a:r>
              <a:rPr lang="ru-RU" sz="2900" dirty="0" err="1"/>
              <a:t>певної</a:t>
            </a:r>
            <a:r>
              <a:rPr lang="ru-RU" sz="2900" dirty="0"/>
              <a:t> </a:t>
            </a:r>
            <a:r>
              <a:rPr lang="ru-RU" sz="2900" dirty="0" err="1"/>
              <a:t>загально­національної</a:t>
            </a:r>
            <a:r>
              <a:rPr lang="ru-RU" sz="2900" dirty="0"/>
              <a:t> </a:t>
            </a:r>
            <a:r>
              <a:rPr lang="ru-RU" sz="2900" dirty="0" err="1"/>
              <a:t>програми</a:t>
            </a:r>
            <a:r>
              <a:rPr lang="ru-RU" sz="2900" dirty="0"/>
              <a:t> </a:t>
            </a:r>
            <a:r>
              <a:rPr lang="ru-RU" sz="2900" dirty="0" err="1"/>
              <a:t>суспільного</a:t>
            </a:r>
            <a:r>
              <a:rPr lang="ru-RU" sz="2900" dirty="0"/>
              <a:t> </a:t>
            </a:r>
            <a:r>
              <a:rPr lang="ru-RU" sz="2900" dirty="0" err="1"/>
              <a:t>розвитку</a:t>
            </a:r>
            <a:r>
              <a:rPr lang="ru-RU" sz="2900" dirty="0"/>
              <a:t>, </a:t>
            </a:r>
            <a:r>
              <a:rPr lang="ru-RU" sz="2900" dirty="0" err="1"/>
              <a:t>що</a:t>
            </a:r>
            <a:r>
              <a:rPr lang="ru-RU" sz="2900" dirty="0"/>
              <a:t> має на </a:t>
            </a:r>
            <a:r>
              <a:rPr lang="ru-RU" sz="2900" dirty="0" err="1"/>
              <a:t>меті</a:t>
            </a:r>
            <a:r>
              <a:rPr lang="ru-RU" sz="2900" dirty="0"/>
              <a:t> </a:t>
            </a:r>
            <a:r>
              <a:rPr lang="ru-RU" sz="2900" dirty="0" err="1"/>
              <a:t>сприяння</a:t>
            </a:r>
            <a:r>
              <a:rPr lang="ru-RU" sz="2900" dirty="0"/>
              <a:t> </a:t>
            </a:r>
            <a:r>
              <a:rPr lang="ru-RU" sz="2900" dirty="0" err="1"/>
              <a:t>формуванню</a:t>
            </a:r>
            <a:r>
              <a:rPr lang="ru-RU" sz="2900" dirty="0"/>
              <a:t> й </a:t>
            </a:r>
            <a:r>
              <a:rPr lang="ru-RU" sz="2900" dirty="0" err="1"/>
              <a:t>вираженню</a:t>
            </a:r>
            <a:r>
              <a:rPr lang="ru-RU" sz="2900" dirty="0"/>
              <a:t> </a:t>
            </a:r>
            <a:r>
              <a:rPr lang="ru-RU" sz="2900" dirty="0" err="1"/>
              <a:t>політичної</a:t>
            </a:r>
            <a:r>
              <a:rPr lang="ru-RU" sz="2900" dirty="0"/>
              <a:t> </a:t>
            </a:r>
            <a:r>
              <a:rPr lang="ru-RU" sz="2900" dirty="0" err="1"/>
              <a:t>волі</a:t>
            </a:r>
            <a:r>
              <a:rPr lang="ru-RU" sz="2900" dirty="0"/>
              <a:t> </a:t>
            </a:r>
            <a:r>
              <a:rPr lang="ru-RU" sz="2900" dirty="0" err="1"/>
              <a:t>громадян</a:t>
            </a:r>
            <a:r>
              <a:rPr lang="ru-RU" sz="2900" dirty="0"/>
              <a:t>, </a:t>
            </a:r>
            <a:r>
              <a:rPr lang="ru-RU" sz="2900" dirty="0" err="1"/>
              <a:t>бере</a:t>
            </a:r>
            <a:r>
              <a:rPr lang="ru-RU" sz="2900" dirty="0"/>
              <a:t> участь у </a:t>
            </a:r>
            <a:r>
              <a:rPr lang="ru-RU" sz="2900" dirty="0" err="1"/>
              <a:t>виборах</a:t>
            </a:r>
            <a:r>
              <a:rPr lang="ru-RU" sz="2900" dirty="0"/>
              <a:t> та </a:t>
            </a:r>
            <a:r>
              <a:rPr lang="ru-RU" sz="2900" dirty="0" err="1"/>
              <a:t>інших</a:t>
            </a:r>
            <a:r>
              <a:rPr lang="ru-RU" sz="2900" dirty="0"/>
              <a:t> </a:t>
            </a:r>
            <a:r>
              <a:rPr lang="ru-RU" sz="2900" dirty="0" err="1"/>
              <a:t>політичних</a:t>
            </a:r>
            <a:r>
              <a:rPr lang="ru-RU" sz="2900" dirty="0"/>
              <a:t> заходах.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566640"/>
            <a:ext cx="4572000" cy="2968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476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9456" y="3031817"/>
            <a:ext cx="6035040" cy="235704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uk-UA" i="1" dirty="0" err="1"/>
              <a:t>Деліктоздатність</a:t>
            </a:r>
            <a:r>
              <a:rPr lang="uk-UA" dirty="0"/>
              <a:t> - це здатність особи нести юридичну відпо­відальність за шкоду, заподіяну її протиправними діями. Полягає вона в здатності суб’єкта самостійно усвідомлювати свій вчинок і його шкідливі результати, відповідати за свої протиправні дії й нести за них юридичну відповідальність.</a:t>
            </a:r>
            <a:endParaRPr lang="ru-RU" dirty="0"/>
          </a:p>
          <a:p>
            <a:pPr algn="just"/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73952" y="2499360"/>
            <a:ext cx="5490533" cy="359664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 err="1"/>
              <a:t>Адміністративна</a:t>
            </a:r>
            <a:r>
              <a:rPr lang="ru-RU" dirty="0"/>
              <a:t> </a:t>
            </a:r>
            <a:r>
              <a:rPr lang="ru-RU" dirty="0" err="1"/>
              <a:t>деліктоздатність</a:t>
            </a:r>
            <a:r>
              <a:rPr lang="ru-RU" dirty="0"/>
              <a:t> у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за </a:t>
            </a:r>
            <a:r>
              <a:rPr lang="ru-RU" dirty="0" err="1"/>
              <a:t>загальним</a:t>
            </a:r>
            <a:r>
              <a:rPr lang="ru-RU" dirty="0"/>
              <a:t> правилом, </a:t>
            </a:r>
            <a:r>
              <a:rPr lang="ru-RU" dirty="0" err="1"/>
              <a:t>настає</a:t>
            </a:r>
            <a:r>
              <a:rPr lang="ru-RU" dirty="0"/>
              <a:t> з 16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абстрагуватись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усталеного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адміністративної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та, як </a:t>
            </a:r>
            <a:r>
              <a:rPr lang="ru-RU" dirty="0" err="1"/>
              <a:t>наслідок</a:t>
            </a:r>
            <a:r>
              <a:rPr lang="ru-RU" dirty="0"/>
              <a:t>, </a:t>
            </a:r>
            <a:r>
              <a:rPr lang="ru-RU" dirty="0" err="1"/>
              <a:t>адміністративної</a:t>
            </a:r>
            <a:r>
              <a:rPr lang="ru-RU" dirty="0"/>
              <a:t> </a:t>
            </a:r>
            <a:r>
              <a:rPr lang="ru-RU" dirty="0" err="1"/>
              <a:t>деліктоздатності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учнем</a:t>
            </a:r>
            <a:r>
              <a:rPr lang="ru-RU" dirty="0"/>
              <a:t> (</a:t>
            </a:r>
            <a:r>
              <a:rPr lang="ru-RU" dirty="0" err="1"/>
              <a:t>дитиною</a:t>
            </a:r>
            <a:r>
              <a:rPr lang="ru-RU" dirty="0"/>
              <a:t> </a:t>
            </a:r>
            <a:r>
              <a:rPr lang="ru-RU" dirty="0" err="1"/>
              <a:t>шкільного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) правил </a:t>
            </a:r>
            <a:r>
              <a:rPr lang="ru-RU" dirty="0" err="1"/>
              <a:t>шкільного</a:t>
            </a:r>
            <a:r>
              <a:rPr lang="ru-RU" dirty="0"/>
              <a:t> </a:t>
            </a:r>
            <a:r>
              <a:rPr lang="ru-RU" dirty="0" err="1"/>
              <a:t>розпорядку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в </a:t>
            </a:r>
            <a:r>
              <a:rPr lang="ru-RU" dirty="0" err="1"/>
              <a:t>площині</a:t>
            </a:r>
            <a:r>
              <a:rPr lang="ru-RU" dirty="0"/>
              <a:t>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і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адміністративних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адміністрування</a:t>
            </a:r>
            <a:r>
              <a:rPr lang="ru-RU" dirty="0"/>
              <a:t>. Тому </a:t>
            </a:r>
            <a:r>
              <a:rPr lang="ru-RU" dirty="0" err="1"/>
              <a:t>часткова</a:t>
            </a:r>
            <a:r>
              <a:rPr lang="ru-RU" dirty="0"/>
              <a:t> </a:t>
            </a:r>
            <a:r>
              <a:rPr lang="ru-RU" dirty="0" err="1"/>
              <a:t>деліктоздатність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з моменту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до навчального закладу (тобто </a:t>
            </a:r>
            <a:r>
              <a:rPr lang="ru-RU" dirty="0" err="1"/>
              <a:t>вже</a:t>
            </a:r>
            <a:r>
              <a:rPr lang="ru-RU" dirty="0"/>
              <a:t> з 6-7 </a:t>
            </a:r>
            <a:r>
              <a:rPr lang="ru-RU" dirty="0" err="1"/>
              <a:t>років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194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264" y="2548128"/>
            <a:ext cx="11765279" cy="356006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500" i="1" dirty="0" err="1"/>
              <a:t>Суб’єктивні</a:t>
            </a:r>
            <a:r>
              <a:rPr lang="ru-RU" sz="2500" i="1" dirty="0"/>
              <a:t> права особи</a:t>
            </a:r>
            <a:r>
              <a:rPr lang="ru-RU" sz="2500" dirty="0"/>
              <a:t> - </a:t>
            </a:r>
            <a:r>
              <a:rPr lang="ru-RU" sz="2500" dirty="0" err="1"/>
              <a:t>це</a:t>
            </a:r>
            <a:r>
              <a:rPr lang="ru-RU" sz="2500" dirty="0"/>
              <a:t> </a:t>
            </a:r>
            <a:r>
              <a:rPr lang="ru-RU" sz="2500" dirty="0" err="1"/>
              <a:t>надана</a:t>
            </a:r>
            <a:r>
              <a:rPr lang="ru-RU" sz="2500" dirty="0"/>
              <a:t> й </a:t>
            </a:r>
            <a:r>
              <a:rPr lang="ru-RU" sz="2500" dirty="0" err="1"/>
              <a:t>гарантована</a:t>
            </a:r>
            <a:r>
              <a:rPr lang="ru-RU" sz="2500" dirty="0"/>
              <a:t> державою через </a:t>
            </a:r>
            <a:r>
              <a:rPr lang="ru-RU" sz="2500" dirty="0" err="1"/>
              <a:t>закріплення</a:t>
            </a:r>
            <a:r>
              <a:rPr lang="ru-RU" sz="2500" dirty="0"/>
              <a:t> у </a:t>
            </a:r>
            <a:r>
              <a:rPr lang="ru-RU" sz="2500" dirty="0" err="1"/>
              <a:t>правових</a:t>
            </a:r>
            <a:r>
              <a:rPr lang="ru-RU" sz="2500" dirty="0"/>
              <a:t> нормах </a:t>
            </a:r>
            <a:r>
              <a:rPr lang="ru-RU" sz="2500" dirty="0" err="1"/>
              <a:t>міра</a:t>
            </a:r>
            <a:r>
              <a:rPr lang="ru-RU" sz="2500" dirty="0"/>
              <a:t> </a:t>
            </a:r>
            <a:r>
              <a:rPr lang="ru-RU" sz="2500" dirty="0" err="1"/>
              <a:t>можливої</a:t>
            </a:r>
            <a:r>
              <a:rPr lang="ru-RU" sz="2500" dirty="0"/>
              <a:t> (</a:t>
            </a:r>
            <a:r>
              <a:rPr lang="ru-RU" sz="2500" dirty="0" err="1"/>
              <a:t>дозволеної</a:t>
            </a:r>
            <a:r>
              <a:rPr lang="ru-RU" sz="2500" dirty="0"/>
              <a:t>) </a:t>
            </a:r>
            <a:r>
              <a:rPr lang="ru-RU" sz="2500" dirty="0" err="1"/>
              <a:t>поведінки</a:t>
            </a:r>
            <a:r>
              <a:rPr lang="ru-RU" sz="2500" dirty="0"/>
              <a:t> </a:t>
            </a:r>
            <a:r>
              <a:rPr lang="ru-RU" sz="2500" dirty="0" err="1"/>
              <a:t>цієї</a:t>
            </a:r>
            <a:r>
              <a:rPr lang="ru-RU" sz="2500" dirty="0"/>
              <a:t> особи.</a:t>
            </a:r>
          </a:p>
          <a:p>
            <a:pPr algn="just">
              <a:lnSpc>
                <a:spcPct val="100000"/>
              </a:lnSpc>
            </a:pPr>
            <a:r>
              <a:rPr lang="ru-RU" sz="2500" i="1" dirty="0" err="1"/>
              <a:t>Суб’єктивні</a:t>
            </a:r>
            <a:r>
              <a:rPr lang="ru-RU" sz="2500" i="1" dirty="0"/>
              <a:t> права у </a:t>
            </a:r>
            <a:r>
              <a:rPr lang="ru-RU" sz="2500" i="1" dirty="0" err="1"/>
              <a:t>сфері</a:t>
            </a:r>
            <a:r>
              <a:rPr lang="ru-RU" sz="2500" i="1" dirty="0"/>
              <a:t> </a:t>
            </a:r>
            <a:r>
              <a:rPr lang="ru-RU" sz="2500" i="1" dirty="0" err="1"/>
              <a:t>публічного</a:t>
            </a:r>
            <a:r>
              <a:rPr lang="ru-RU" sz="2500" i="1" dirty="0"/>
              <a:t> </a:t>
            </a:r>
            <a:r>
              <a:rPr lang="ru-RU" sz="2500" i="1" dirty="0" err="1"/>
              <a:t>адміністрування</a:t>
            </a:r>
            <a:r>
              <a:rPr lang="ru-RU" sz="2500" dirty="0"/>
              <a:t> (</a:t>
            </a:r>
            <a:r>
              <a:rPr lang="ru-RU" sz="2500" dirty="0" err="1"/>
              <a:t>або</a:t>
            </a:r>
            <a:r>
              <a:rPr lang="ru-RU" sz="2500" dirty="0"/>
              <a:t> </a:t>
            </a:r>
            <a:r>
              <a:rPr lang="ru-RU" sz="2500" dirty="0" err="1"/>
              <a:t>суб’єктивні</a:t>
            </a:r>
            <a:r>
              <a:rPr lang="ru-RU" sz="2500" dirty="0"/>
              <a:t> </a:t>
            </a:r>
            <a:r>
              <a:rPr lang="ru-RU" sz="2500" dirty="0" err="1"/>
              <a:t>публічні</a:t>
            </a:r>
            <a:r>
              <a:rPr lang="ru-RU" sz="2500" dirty="0"/>
              <a:t> права </a:t>
            </a:r>
            <a:r>
              <a:rPr lang="ru-RU" sz="2500" dirty="0" err="1"/>
              <a:t>приватної</a:t>
            </a:r>
            <a:r>
              <a:rPr lang="ru-RU" sz="2500" dirty="0"/>
              <a:t> особи) - </a:t>
            </a:r>
            <a:r>
              <a:rPr lang="ru-RU" sz="2500" dirty="0" err="1"/>
              <a:t>це</a:t>
            </a:r>
            <a:r>
              <a:rPr lang="ru-RU" sz="2500" dirty="0"/>
              <a:t> </a:t>
            </a:r>
            <a:r>
              <a:rPr lang="ru-RU" sz="2500" dirty="0" err="1"/>
              <a:t>надана</a:t>
            </a:r>
            <a:r>
              <a:rPr lang="ru-RU" sz="2500" dirty="0"/>
              <a:t> і </a:t>
            </a:r>
            <a:r>
              <a:rPr lang="ru-RU" sz="2500" dirty="0" err="1"/>
              <a:t>гарантована</a:t>
            </a:r>
            <a:r>
              <a:rPr lang="ru-RU" sz="2500" dirty="0"/>
              <a:t> державою, а </a:t>
            </a:r>
            <a:r>
              <a:rPr lang="ru-RU" sz="2500" dirty="0" err="1"/>
              <a:t>також</a:t>
            </a:r>
            <a:r>
              <a:rPr lang="ru-RU" sz="2500" dirty="0"/>
              <a:t> </a:t>
            </a:r>
            <a:r>
              <a:rPr lang="ru-RU" sz="2500" dirty="0" err="1"/>
              <a:t>закріплена</a:t>
            </a:r>
            <a:r>
              <a:rPr lang="ru-RU" sz="2500" dirty="0"/>
              <a:t> в </a:t>
            </a:r>
            <a:r>
              <a:rPr lang="ru-RU" sz="2500" dirty="0" err="1"/>
              <a:t>адміністративно-правових</a:t>
            </a:r>
            <a:r>
              <a:rPr lang="ru-RU" sz="2500" dirty="0"/>
              <a:t> нормах </a:t>
            </a:r>
            <a:r>
              <a:rPr lang="ru-RU" sz="2500" dirty="0" err="1"/>
              <a:t>міра</a:t>
            </a:r>
            <a:r>
              <a:rPr lang="ru-RU" sz="2500" dirty="0"/>
              <a:t> </a:t>
            </a:r>
            <a:r>
              <a:rPr lang="ru-RU" sz="2500" dirty="0" err="1"/>
              <a:t>можливої</a:t>
            </a:r>
            <a:r>
              <a:rPr lang="ru-RU" sz="2500" dirty="0"/>
              <a:t> (</a:t>
            </a:r>
            <a:r>
              <a:rPr lang="ru-RU" sz="2500" dirty="0" err="1"/>
              <a:t>дозволеної</a:t>
            </a:r>
            <a:r>
              <a:rPr lang="ru-RU" sz="2500" dirty="0"/>
              <a:t>) </a:t>
            </a:r>
            <a:r>
              <a:rPr lang="ru-RU" sz="2500" dirty="0" err="1"/>
              <a:t>поведінки</a:t>
            </a:r>
            <a:r>
              <a:rPr lang="ru-RU" sz="2500" dirty="0"/>
              <a:t> особи (</a:t>
            </a:r>
            <a:r>
              <a:rPr lang="ru-RU" sz="2500" dirty="0" err="1"/>
              <a:t>суб’єкта</a:t>
            </a:r>
            <a:r>
              <a:rPr lang="ru-RU" sz="2500" dirty="0"/>
              <a:t>), </a:t>
            </a:r>
            <a:r>
              <a:rPr lang="ru-RU" sz="2500" dirty="0" err="1"/>
              <a:t>що</a:t>
            </a:r>
            <a:r>
              <a:rPr lang="ru-RU" sz="2500" dirty="0"/>
              <a:t> </a:t>
            </a:r>
            <a:r>
              <a:rPr lang="ru-RU" sz="2500" dirty="0" err="1"/>
              <a:t>забезпечена</a:t>
            </a:r>
            <a:r>
              <a:rPr lang="ru-RU" sz="2500" dirty="0"/>
              <a:t> </a:t>
            </a:r>
            <a:r>
              <a:rPr lang="ru-RU" sz="2500" dirty="0" err="1"/>
              <a:t>кореспондованим</a:t>
            </a:r>
            <a:r>
              <a:rPr lang="ru-RU" sz="2500" dirty="0"/>
              <a:t> </a:t>
            </a:r>
            <a:r>
              <a:rPr lang="ru-RU" sz="2500" dirty="0" err="1"/>
              <a:t>зобов’язанням</a:t>
            </a:r>
            <a:r>
              <a:rPr lang="ru-RU" sz="2500" dirty="0"/>
              <a:t> </a:t>
            </a:r>
            <a:r>
              <a:rPr lang="ru-RU" sz="2500" dirty="0" err="1"/>
              <a:t>іншого</a:t>
            </a:r>
            <a:r>
              <a:rPr lang="ru-RU" sz="2500" dirty="0"/>
              <a:t> </a:t>
            </a:r>
            <a:r>
              <a:rPr lang="ru-RU" sz="2500" dirty="0" err="1"/>
              <a:t>суб’єкта</a:t>
            </a:r>
            <a:r>
              <a:rPr lang="ru-RU" sz="2500" dirty="0"/>
              <a:t> у </a:t>
            </a:r>
            <a:r>
              <a:rPr lang="ru-RU" sz="2500" dirty="0" err="1"/>
              <a:t>правовідносинах</a:t>
            </a:r>
            <a:r>
              <a:rPr lang="ru-RU" sz="2500" dirty="0"/>
              <a:t> </a:t>
            </a:r>
            <a:r>
              <a:rPr lang="ru-RU" sz="2500" dirty="0" err="1"/>
              <a:t>публічного</a:t>
            </a:r>
            <a:r>
              <a:rPr lang="ru-RU" sz="2500" dirty="0"/>
              <a:t> </a:t>
            </a:r>
            <a:r>
              <a:rPr lang="ru-RU" sz="2500" dirty="0" err="1"/>
              <a:t>управління</a:t>
            </a:r>
            <a:r>
              <a:rPr lang="ru-RU" sz="25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03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ПЛАН</a:t>
            </a:r>
            <a:br>
              <a:rPr lang="uk-UA" dirty="0"/>
            </a:br>
            <a:r>
              <a:rPr lang="uk-UA" dirty="0"/>
              <a:t>лекції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124999"/>
            <a:ext cx="12099073" cy="4521127"/>
          </a:xfrm>
        </p:spPr>
        <p:txBody>
          <a:bodyPr/>
          <a:lstStyle/>
          <a:p>
            <a:pPr marL="0" indent="0">
              <a:buNone/>
            </a:pPr>
            <a:r>
              <a:rPr lang="ru-RU" sz="3000" b="1" dirty="0"/>
              <a:t>1. </a:t>
            </a:r>
            <a:r>
              <a:rPr lang="ru-RU" sz="3000" b="1" dirty="0" err="1"/>
              <a:t>Місце</a:t>
            </a:r>
            <a:r>
              <a:rPr lang="ru-RU" sz="3000" b="1" dirty="0"/>
              <a:t> </a:t>
            </a:r>
            <a:r>
              <a:rPr lang="ru-RU" sz="3000" b="1" dirty="0" err="1"/>
              <a:t>приватної</a:t>
            </a:r>
            <a:r>
              <a:rPr lang="ru-RU" sz="3000" b="1" dirty="0"/>
              <a:t> особи в </a:t>
            </a:r>
            <a:r>
              <a:rPr lang="ru-RU" sz="3000" b="1" dirty="0" err="1"/>
              <a:t>системі</a:t>
            </a:r>
            <a:r>
              <a:rPr lang="ru-RU" sz="3000" b="1" dirty="0"/>
              <a:t> </a:t>
            </a:r>
            <a:r>
              <a:rPr lang="ru-RU" sz="3000" b="1" dirty="0" err="1"/>
              <a:t>суб’єктів</a:t>
            </a:r>
            <a:r>
              <a:rPr lang="ru-RU" sz="3000" b="1" dirty="0"/>
              <a:t> </a:t>
            </a:r>
            <a:r>
              <a:rPr lang="ru-RU" sz="3000" b="1" dirty="0" err="1"/>
              <a:t>адміністративного</a:t>
            </a:r>
            <a:r>
              <a:rPr lang="ru-RU" sz="3000" b="1" dirty="0"/>
              <a:t> права</a:t>
            </a:r>
            <a:r>
              <a:rPr lang="uk-UA" sz="3000" b="1" dirty="0"/>
              <a:t>.</a:t>
            </a:r>
            <a:endParaRPr lang="ru-RU" sz="3000" b="1" dirty="0"/>
          </a:p>
          <a:p>
            <a:pPr marL="0" indent="0">
              <a:buNone/>
            </a:pPr>
            <a:r>
              <a:rPr lang="ru-RU" sz="3000" b="1" dirty="0"/>
              <a:t>	1.1.Види </a:t>
            </a:r>
            <a:r>
              <a:rPr lang="ru-RU" sz="3000" b="1" dirty="0" err="1"/>
              <a:t>приватних</a:t>
            </a:r>
            <a:r>
              <a:rPr lang="ru-RU" sz="3000" b="1" dirty="0"/>
              <a:t> ос</a:t>
            </a:r>
            <a:r>
              <a:rPr lang="uk-UA" sz="3000" b="1" dirty="0" err="1"/>
              <a:t>іб</a:t>
            </a:r>
            <a:r>
              <a:rPr lang="uk-UA" sz="3000" b="1" dirty="0"/>
              <a:t>;</a:t>
            </a:r>
            <a:endParaRPr lang="ru-RU" sz="3000" b="1" dirty="0"/>
          </a:p>
          <a:p>
            <a:pPr marL="0" indent="0">
              <a:buNone/>
            </a:pPr>
            <a:r>
              <a:rPr lang="ru-RU" sz="3000" b="1" dirty="0"/>
              <a:t>2.</a:t>
            </a:r>
            <a:r>
              <a:rPr lang="uk-UA" sz="3000" b="1" dirty="0"/>
              <a:t>Адміністративна правосуб’єктність приватної особи.</a:t>
            </a:r>
            <a:endParaRPr lang="ru-RU" sz="3000" b="1" dirty="0"/>
          </a:p>
          <a:p>
            <a:pPr marL="0" indent="0">
              <a:buNone/>
            </a:pPr>
            <a:r>
              <a:rPr lang="uk-UA" sz="3000" b="1" dirty="0"/>
              <a:t>	2.1.Адміністративна правоздатність;</a:t>
            </a:r>
            <a:endParaRPr lang="ru-RU" sz="3000" b="1" dirty="0"/>
          </a:p>
          <a:p>
            <a:pPr marL="0" indent="0">
              <a:buNone/>
            </a:pPr>
            <a:r>
              <a:rPr lang="uk-UA" sz="3000" b="1" dirty="0"/>
              <a:t>	2.2.Адміністративна дієздатність;</a:t>
            </a:r>
            <a:endParaRPr lang="ru-RU" sz="3000" b="1" dirty="0"/>
          </a:p>
          <a:p>
            <a:pPr marL="0" indent="0">
              <a:buNone/>
            </a:pPr>
            <a:r>
              <a:rPr lang="uk-UA" sz="3000" b="1" dirty="0"/>
              <a:t>	2.3.Адміністративна </a:t>
            </a:r>
            <a:r>
              <a:rPr lang="uk-UA" sz="3000" b="1" dirty="0" err="1"/>
              <a:t>деліктоздатність</a:t>
            </a:r>
            <a:r>
              <a:rPr lang="uk-UA" sz="3000" b="1" dirty="0"/>
              <a:t>;</a:t>
            </a:r>
            <a:endParaRPr lang="ru-RU" sz="3000" b="1" dirty="0"/>
          </a:p>
          <a:p>
            <a:pPr marL="0" indent="0">
              <a:buNone/>
            </a:pPr>
            <a:r>
              <a:rPr lang="uk-UA" sz="3000" b="1" dirty="0"/>
              <a:t>3.Суб’єктивне публічне право.</a:t>
            </a:r>
            <a:endParaRPr lang="ru-RU" sz="3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198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62" y="853589"/>
            <a:ext cx="10326028" cy="10809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1. </a:t>
            </a:r>
            <a:r>
              <a:rPr lang="ru-RU" b="1" dirty="0" err="1"/>
              <a:t>Місце</a:t>
            </a:r>
            <a:r>
              <a:rPr lang="ru-RU" b="1" dirty="0"/>
              <a:t> </a:t>
            </a:r>
            <a:r>
              <a:rPr lang="ru-RU" b="1" dirty="0" err="1"/>
              <a:t>приватної</a:t>
            </a:r>
            <a:r>
              <a:rPr lang="ru-RU" b="1" dirty="0"/>
              <a:t> особи в </a:t>
            </a:r>
            <a:r>
              <a:rPr lang="ru-RU" b="1" dirty="0" err="1"/>
              <a:t>системі</a:t>
            </a:r>
            <a:r>
              <a:rPr lang="ru-RU" b="1" dirty="0"/>
              <a:t> </a:t>
            </a:r>
            <a:r>
              <a:rPr lang="ru-RU" b="1" dirty="0" err="1"/>
              <a:t>суб’єктів</a:t>
            </a:r>
            <a:r>
              <a:rPr lang="ru-RU" b="1" dirty="0"/>
              <a:t> </a:t>
            </a:r>
            <a:r>
              <a:rPr lang="ru-RU" b="1" dirty="0" err="1"/>
              <a:t>адміністративного</a:t>
            </a:r>
            <a:r>
              <a:rPr lang="ru-RU" b="1" dirty="0"/>
              <a:t> права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4490" y="2320838"/>
            <a:ext cx="6468532" cy="4238005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Приватна особа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-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особа,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діє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себе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неофіційно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Вагомим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правом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приватної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особи 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правоможності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володіти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користуватися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розпоряджатися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власністю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приватною - як формою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привласнення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коли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належать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окремим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особам.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Зміст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поняття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«приватна особа» в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контексті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містить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таку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тріаду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    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приватна особа як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адміністративно-правових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    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приватна особа як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публічного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3)       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приватна особа як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суб’єкт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адміністративно-деліктних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відносин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/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B2C62C47-33AF-43E4-BEED-EC4855B923D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922" y="2466677"/>
            <a:ext cx="4700588" cy="292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83844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31648" y="2346960"/>
            <a:ext cx="6839712" cy="4511040"/>
          </a:xfrm>
        </p:spPr>
        <p:txBody>
          <a:bodyPr>
            <a:normAutofit/>
          </a:bodyPr>
          <a:lstStyle/>
          <a:p>
            <a:pPr algn="just"/>
            <a:r>
              <a:rPr lang="ru-RU" i="1" u="sng" dirty="0" err="1">
                <a:solidFill>
                  <a:schemeClr val="bg1">
                    <a:lumMod val="95000"/>
                    <a:lumOff val="5000"/>
                  </a:schemeClr>
                </a:solidFill>
                <a:hlinkClick r:id="rId2" tooltip="Глосарій Адміністративне право: Адміністративна правоздатність"/>
              </a:rPr>
              <a:t>Адміністративна</a:t>
            </a:r>
            <a:r>
              <a:rPr lang="ru-RU" i="1" u="sng" dirty="0">
                <a:solidFill>
                  <a:schemeClr val="bg1">
                    <a:lumMod val="95000"/>
                    <a:lumOff val="5000"/>
                  </a:schemeClr>
                </a:solidFill>
                <a:hlinkClick r:id="rId2" tooltip="Глосарій Адміністративне право: Адміністративна правоздатність"/>
              </a:rPr>
              <a:t> </a:t>
            </a:r>
            <a:r>
              <a:rPr lang="ru-RU" i="1" u="sng" dirty="0" err="1">
                <a:solidFill>
                  <a:schemeClr val="bg1">
                    <a:lumMod val="95000"/>
                    <a:lumOff val="5000"/>
                  </a:schemeClr>
                </a:solidFill>
                <a:hlinkClick r:id="rId2" tooltip="Глосарій Адміністративне право: Адміністративна правоздатність"/>
              </a:rPr>
              <a:t>правоздатність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права і нести </a:t>
            </a: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адміністративно</a:t>
            </a:r>
            <a:r>
              <a:rPr lang="ru-RU" dirty="0"/>
              <a:t>-правового характеру. Вона </a:t>
            </a:r>
            <a:r>
              <a:rPr lang="ru-RU" dirty="0" err="1"/>
              <a:t>виникає</a:t>
            </a:r>
            <a:r>
              <a:rPr lang="ru-RU" dirty="0"/>
              <a:t> в момент </a:t>
            </a:r>
            <a:r>
              <a:rPr lang="ru-RU" dirty="0" err="1"/>
              <a:t>народження</a:t>
            </a:r>
            <a:r>
              <a:rPr lang="ru-RU" dirty="0"/>
              <a:t> </a:t>
            </a:r>
            <a:r>
              <a:rPr lang="ru-RU" dirty="0" err="1"/>
              <a:t>громадянина</a:t>
            </a:r>
            <a:r>
              <a:rPr lang="ru-RU" dirty="0"/>
              <a:t> і </a:t>
            </a:r>
            <a:r>
              <a:rPr lang="ru-RU" dirty="0" err="1"/>
              <a:t>припиняється</a:t>
            </a:r>
            <a:r>
              <a:rPr lang="ru-RU" dirty="0"/>
              <a:t>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смертю</a:t>
            </a:r>
            <a:r>
              <a:rPr lang="ru-RU" dirty="0"/>
              <a:t>. Її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установлюють</a:t>
            </a:r>
            <a:r>
              <a:rPr lang="ru-RU" dirty="0"/>
              <a:t> і </a:t>
            </a:r>
            <a:r>
              <a:rPr lang="ru-RU" dirty="0" err="1"/>
              <a:t>змінюють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адміністративно-правових</a:t>
            </a:r>
            <a:r>
              <a:rPr lang="ru-RU" dirty="0"/>
              <a:t> норм. Вона </a:t>
            </a:r>
            <a:r>
              <a:rPr lang="ru-RU" dirty="0" err="1"/>
              <a:t>підтверджується</a:t>
            </a:r>
            <a:r>
              <a:rPr lang="ru-RU" dirty="0"/>
              <a:t> документами про </a:t>
            </a:r>
            <a:r>
              <a:rPr lang="ru-RU" dirty="0" err="1"/>
              <a:t>громадянство</a:t>
            </a:r>
            <a:r>
              <a:rPr lang="ru-RU" dirty="0"/>
              <a:t> - паспортом </a:t>
            </a:r>
            <a:r>
              <a:rPr lang="ru-RU" dirty="0" err="1"/>
              <a:t>громадянина</a:t>
            </a:r>
            <a:r>
              <a:rPr lang="ru-RU" dirty="0"/>
              <a:t>, а для </a:t>
            </a:r>
            <a:r>
              <a:rPr lang="ru-RU" dirty="0" err="1"/>
              <a:t>осіб</a:t>
            </a:r>
            <a:r>
              <a:rPr lang="ru-RU" dirty="0"/>
              <a:t> до 14 </a:t>
            </a:r>
            <a:r>
              <a:rPr lang="ru-RU" dirty="0" err="1"/>
              <a:t>років</a:t>
            </a:r>
            <a:r>
              <a:rPr lang="ru-RU" dirty="0"/>
              <a:t> - </a:t>
            </a:r>
            <a:r>
              <a:rPr lang="ru-RU" dirty="0" err="1"/>
              <a:t>свідоцтвом</a:t>
            </a:r>
            <a:r>
              <a:rPr lang="ru-RU" dirty="0"/>
              <a:t> про </a:t>
            </a:r>
            <a:r>
              <a:rPr lang="ru-RU" dirty="0" err="1"/>
              <a:t>народження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936" y="2423764"/>
            <a:ext cx="4470495" cy="29840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96172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1376" y="2109216"/>
            <a:ext cx="7181088" cy="45354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>
                <a:hlinkClick r:id="rId2" tooltip="Глосарій Адміністративне право: Адміністративна дієздатність"/>
              </a:rPr>
              <a:t>Адміністративна</a:t>
            </a:r>
            <a:r>
              <a:rPr lang="ru-RU" dirty="0">
                <a:hlinkClick r:id="rId2" tooltip="Глосарій Адміністративне право: Адміністративна дієздатність"/>
              </a:rPr>
              <a:t> </a:t>
            </a:r>
            <a:r>
              <a:rPr lang="ru-RU" dirty="0" err="1">
                <a:hlinkClick r:id="rId2" tooltip="Глосарій Адміністративне право: Адміністративна дієздатність"/>
              </a:rPr>
              <a:t>дієздатність</a:t>
            </a:r>
            <a:r>
              <a:rPr lang="ru-RU" dirty="0"/>
              <a:t> є другим </a:t>
            </a:r>
            <a:r>
              <a:rPr lang="ru-RU" dirty="0" err="1"/>
              <a:t>складником</a:t>
            </a:r>
            <a:r>
              <a:rPr lang="ru-RU" dirty="0"/>
              <a:t> </a:t>
            </a:r>
            <a:r>
              <a:rPr lang="ru-RU" dirty="0" err="1"/>
              <a:t>адміністративної</a:t>
            </a:r>
            <a:r>
              <a:rPr lang="ru-RU" dirty="0"/>
              <a:t> </a:t>
            </a:r>
            <a:r>
              <a:rPr lang="ru-RU" dirty="0" err="1"/>
              <a:t>правосуб’єктності</a:t>
            </a:r>
            <a:r>
              <a:rPr lang="ru-RU" dirty="0"/>
              <a:t> </a:t>
            </a:r>
            <a:r>
              <a:rPr lang="ru-RU" dirty="0" err="1"/>
              <a:t>громадянина</a:t>
            </a:r>
            <a:r>
              <a:rPr lang="ru-RU" dirty="0"/>
              <a:t>. </a:t>
            </a:r>
            <a:r>
              <a:rPr lang="ru-RU" dirty="0" err="1"/>
              <a:t>Важливо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 </a:t>
            </a:r>
            <a:r>
              <a:rPr lang="ru-RU" u="sng" dirty="0" err="1">
                <a:hlinkClick r:id="rId3" tooltip="Глосарій Адміністративне право: Адміністративна правоздатність"/>
              </a:rPr>
              <a:t>адміністративна</a:t>
            </a:r>
            <a:r>
              <a:rPr lang="ru-RU" u="sng" dirty="0">
                <a:hlinkClick r:id="rId3" tooltip="Глосарій Адміністративне право: Адміністративна правоздатність"/>
              </a:rPr>
              <a:t> </a:t>
            </a:r>
            <a:r>
              <a:rPr lang="ru-RU" u="sng" dirty="0" err="1">
                <a:hlinkClick r:id="rId3" tooltip="Глосарій Адміністративне право: Адміністративна правоздатність"/>
              </a:rPr>
              <a:t>правоздатність</a:t>
            </a:r>
            <a:r>
              <a:rPr lang="ru-RU" dirty="0"/>
              <a:t> є основою </a:t>
            </a:r>
            <a:r>
              <a:rPr lang="ru-RU" dirty="0" err="1"/>
              <a:t>адміністративної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вона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, за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реалізуються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суб’єктивні</a:t>
            </a:r>
            <a:r>
              <a:rPr lang="ru-RU" dirty="0"/>
              <a:t> права й </a:t>
            </a:r>
            <a:r>
              <a:rPr lang="ru-RU" dirty="0" err="1"/>
              <a:t>обов’язки</a:t>
            </a:r>
            <a:r>
              <a:rPr lang="ru-RU" dirty="0"/>
              <a:t>.</a:t>
            </a:r>
          </a:p>
          <a:p>
            <a:pPr algn="just"/>
            <a:r>
              <a:rPr lang="ru-RU" u="sng" dirty="0" err="1">
                <a:hlinkClick r:id="rId2" tooltip="Глосарій Адміністративне право: Адміністративна дієздатність"/>
              </a:rPr>
              <a:t>Адміністративна</a:t>
            </a:r>
            <a:r>
              <a:rPr lang="ru-RU" u="sng" dirty="0">
                <a:hlinkClick r:id="rId2" tooltip="Глосарій Адміністративне право: Адміністративна дієздатність"/>
              </a:rPr>
              <a:t> </a:t>
            </a:r>
            <a:r>
              <a:rPr lang="ru-RU" u="sng" dirty="0" err="1">
                <a:hlinkClick r:id="rId2" tooltip="Глосарій Адміністративне право: Адміністративна дієздатність"/>
              </a:rPr>
              <a:t>дієздатність</a:t>
            </a:r>
            <a:r>
              <a:rPr lang="ru-RU" dirty="0"/>
              <a:t> 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визнана</a:t>
            </a:r>
            <a:r>
              <a:rPr lang="ru-RU" dirty="0"/>
              <a:t> законом </a:t>
            </a:r>
            <a:r>
              <a:rPr lang="ru-RU" dirty="0" err="1"/>
              <a:t>спроможність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діями</a:t>
            </a:r>
            <a:r>
              <a:rPr lang="ru-RU" dirty="0"/>
              <a:t> </a:t>
            </a:r>
            <a:r>
              <a:rPr lang="ru-RU" dirty="0" err="1"/>
              <a:t>набувати</a:t>
            </a:r>
            <a:r>
              <a:rPr lang="ru-RU" dirty="0"/>
              <a:t> та </a:t>
            </a:r>
            <a:r>
              <a:rPr lang="ru-RU" dirty="0" err="1"/>
              <a:t>здійснювати</a:t>
            </a:r>
            <a:r>
              <a:rPr lang="ru-RU" dirty="0"/>
              <a:t> права й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адміністративно</a:t>
            </a:r>
            <a:r>
              <a:rPr lang="ru-RU" dirty="0"/>
              <a:t>-правового характеру.</a:t>
            </a:r>
          </a:p>
          <a:p>
            <a:pPr algn="just"/>
            <a:r>
              <a:rPr lang="ru-RU" dirty="0"/>
              <a:t>У повному обсязі </a:t>
            </a:r>
            <a:r>
              <a:rPr lang="ru-RU" u="sng" dirty="0" err="1">
                <a:hlinkClick r:id="rId2" tooltip="Глосарій Адміністративне право: Адміністративна дієздатність"/>
              </a:rPr>
              <a:t>адміністративна</a:t>
            </a:r>
            <a:r>
              <a:rPr lang="ru-RU" u="sng" dirty="0">
                <a:hlinkClick r:id="rId2" tooltip="Глосарій Адміністративне право: Адміністративна дієздатність"/>
              </a:rPr>
              <a:t> </a:t>
            </a:r>
            <a:r>
              <a:rPr lang="ru-RU" u="sng" dirty="0" err="1">
                <a:hlinkClick r:id="rId2" tooltip="Глосарій Адміністративне право: Адміністративна дієздатність"/>
              </a:rPr>
              <a:t>дієздатність</a:t>
            </a:r>
            <a:r>
              <a:rPr lang="ru-RU" dirty="0"/>
              <a:t> </a:t>
            </a:r>
            <a:r>
              <a:rPr lang="ru-RU" dirty="0" err="1"/>
              <a:t>настає</a:t>
            </a:r>
            <a:r>
              <a:rPr lang="ru-RU" dirty="0"/>
              <a:t> з </a:t>
            </a:r>
            <a:r>
              <a:rPr lang="ru-RU" dirty="0" err="1"/>
              <a:t>досягненням</a:t>
            </a:r>
            <a:r>
              <a:rPr lang="ru-RU" dirty="0"/>
              <a:t> 18- </a:t>
            </a:r>
            <a:r>
              <a:rPr lang="ru-RU" dirty="0" err="1"/>
              <a:t>річного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. Також вона </a:t>
            </a:r>
            <a:r>
              <a:rPr lang="ru-RU" dirty="0" err="1"/>
              <a:t>виникає</a:t>
            </a:r>
            <a:r>
              <a:rPr lang="ru-RU" dirty="0"/>
              <a:t> і по </a:t>
            </a:r>
            <a:r>
              <a:rPr lang="ru-RU" dirty="0" err="1"/>
              <a:t>досягненні</a:t>
            </a:r>
            <a:r>
              <a:rPr lang="ru-RU" dirty="0"/>
              <a:t> 14-річного </a:t>
            </a:r>
            <a:r>
              <a:rPr lang="ru-RU" dirty="0" err="1"/>
              <a:t>віку</a:t>
            </a:r>
            <a:r>
              <a:rPr lang="ru-RU" dirty="0"/>
              <a:t> (</a:t>
            </a:r>
            <a:r>
              <a:rPr lang="ru-RU" dirty="0" err="1"/>
              <a:t>одержання</a:t>
            </a:r>
            <a:r>
              <a:rPr lang="ru-RU" dirty="0"/>
              <a:t> паспорта, </a:t>
            </a:r>
            <a:r>
              <a:rPr lang="ru-RU" dirty="0" err="1"/>
              <a:t>дотримання</a:t>
            </a:r>
            <a:r>
              <a:rPr lang="ru-RU" dirty="0"/>
              <a:t> правил </a:t>
            </a:r>
            <a:r>
              <a:rPr lang="ru-RU" dirty="0" err="1"/>
              <a:t>паспортної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160" y="2336873"/>
            <a:ext cx="3802024" cy="35988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65074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6304" y="2336872"/>
            <a:ext cx="5900928" cy="391762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i="1" dirty="0" err="1"/>
              <a:t>Обов’язки</a:t>
            </a:r>
            <a:r>
              <a:rPr lang="ru-RU" i="1" dirty="0"/>
              <a:t> </a:t>
            </a:r>
            <a:r>
              <a:rPr lang="ru-RU" i="1" dirty="0" err="1"/>
              <a:t>громадян</a:t>
            </a:r>
            <a:r>
              <a:rPr lang="ru-RU" i="1" dirty="0"/>
              <a:t> </a:t>
            </a:r>
            <a:r>
              <a:rPr lang="ru-RU" i="1" dirty="0" err="1"/>
              <a:t>розрізняють</a:t>
            </a:r>
            <a:r>
              <a:rPr lang="ru-RU" i="1" dirty="0"/>
              <a:t> за такими </a:t>
            </a:r>
            <a:r>
              <a:rPr lang="ru-RU" i="1" dirty="0" err="1"/>
              <a:t>групами</a:t>
            </a:r>
            <a:r>
              <a:rPr lang="ru-RU" dirty="0"/>
              <a:t>:</a:t>
            </a:r>
          </a:p>
          <a:p>
            <a:pPr algn="just">
              <a:lnSpc>
                <a:spcPct val="120000"/>
              </a:lnSpc>
            </a:pPr>
            <a:r>
              <a:rPr lang="ru-RU" i="1" dirty="0" err="1"/>
              <a:t>Абсолютні</a:t>
            </a:r>
            <a:r>
              <a:rPr lang="ru-RU" i="1" dirty="0"/>
              <a:t> </a:t>
            </a:r>
            <a:r>
              <a:rPr lang="ru-RU" i="1" dirty="0" err="1"/>
              <a:t>обовя'зки</a:t>
            </a:r>
            <a:r>
              <a:rPr lang="ru-RU" dirty="0"/>
              <a:t> -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покладені</a:t>
            </a:r>
            <a:r>
              <a:rPr lang="ru-RU" dirty="0"/>
              <a:t> на </a:t>
            </a:r>
            <a:r>
              <a:rPr lang="ru-RU" dirty="0" err="1"/>
              <a:t>громадянина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публічного</a:t>
            </a:r>
            <a:r>
              <a:rPr lang="ru-RU" dirty="0"/>
              <a:t> </a:t>
            </a:r>
            <a:r>
              <a:rPr lang="ru-RU" dirty="0" err="1"/>
              <a:t>адміністрування</a:t>
            </a:r>
            <a:r>
              <a:rPr lang="ru-RU" dirty="0"/>
              <a:t> та виконання </a:t>
            </a:r>
            <a:r>
              <a:rPr lang="ru-RU" dirty="0" err="1"/>
              <a:t>яких</a:t>
            </a:r>
            <a:r>
              <a:rPr lang="ru-RU" dirty="0"/>
              <a:t> не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 нормами чинного </a:t>
            </a:r>
            <a:r>
              <a:rPr lang="ru-RU" dirty="0" err="1"/>
              <a:t>законодавства</a:t>
            </a:r>
            <a:r>
              <a:rPr lang="ru-RU" dirty="0"/>
              <a:t>. До таких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віднести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обов’язок</a:t>
            </a:r>
            <a:r>
              <a:rPr lang="ru-RU" dirty="0"/>
              <a:t> </a:t>
            </a:r>
            <a:r>
              <a:rPr lang="ru-RU" dirty="0" err="1"/>
              <a:t>дотримуватися</a:t>
            </a:r>
            <a:r>
              <a:rPr lang="ru-RU" dirty="0"/>
              <a:t> закону, </a:t>
            </a:r>
            <a:r>
              <a:rPr lang="ru-RU" dirty="0" err="1"/>
              <a:t>сплачувати</a:t>
            </a:r>
            <a:r>
              <a:rPr lang="ru-RU" dirty="0"/>
              <a:t> </a:t>
            </a:r>
            <a:r>
              <a:rPr lang="ru-RU" dirty="0" err="1"/>
              <a:t>податки</a:t>
            </a:r>
            <a:r>
              <a:rPr lang="ru-RU" dirty="0"/>
              <a:t>, не </a:t>
            </a:r>
            <a:r>
              <a:rPr lang="ru-RU" dirty="0" err="1"/>
              <a:t>завдавати</a:t>
            </a:r>
            <a:r>
              <a:rPr lang="ru-RU" dirty="0"/>
              <a:t> шкоду </a:t>
            </a:r>
            <a:r>
              <a:rPr lang="ru-RU" dirty="0" err="1"/>
              <a:t>природі</a:t>
            </a:r>
            <a:r>
              <a:rPr lang="ru-RU" dirty="0"/>
              <a:t>, </a:t>
            </a:r>
            <a:r>
              <a:rPr lang="ru-RU" dirty="0" err="1"/>
              <a:t>культурним</a:t>
            </a:r>
            <a:r>
              <a:rPr lang="ru-RU" dirty="0"/>
              <a:t> й </a:t>
            </a:r>
            <a:r>
              <a:rPr lang="ru-RU" dirty="0" err="1"/>
              <a:t>історичним</a:t>
            </a:r>
            <a:r>
              <a:rPr lang="ru-RU" dirty="0"/>
              <a:t> </a:t>
            </a:r>
            <a:r>
              <a:rPr lang="ru-RU" dirty="0" err="1"/>
              <a:t>пам’яткам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важливий</a:t>
            </a:r>
            <a:r>
              <a:rPr lang="ru-RU" dirty="0"/>
              <a:t> </a:t>
            </a:r>
            <a:r>
              <a:rPr lang="ru-RU" dirty="0" err="1"/>
              <a:t>обов’язок</a:t>
            </a:r>
            <a:r>
              <a:rPr lang="ru-RU" dirty="0"/>
              <a:t> не </a:t>
            </a:r>
            <a:r>
              <a:rPr lang="ru-RU" dirty="0" err="1"/>
              <a:t>зловживати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правами, </a:t>
            </a:r>
            <a:r>
              <a:rPr lang="ru-RU" dirty="0" err="1"/>
              <a:t>тим</a:t>
            </a:r>
            <a:r>
              <a:rPr lang="ru-RU" dirty="0"/>
              <a:t> самим </a:t>
            </a:r>
            <a:r>
              <a:rPr lang="ru-RU" dirty="0" err="1"/>
              <a:t>порушуючи</a:t>
            </a:r>
            <a:r>
              <a:rPr lang="ru-RU" dirty="0"/>
              <a:t> права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64224" y="2178376"/>
            <a:ext cx="5417381" cy="423461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i="1" dirty="0" err="1"/>
              <a:t>Відносні</a:t>
            </a:r>
            <a:r>
              <a:rPr lang="ru-RU" i="1" dirty="0"/>
              <a:t> </a:t>
            </a:r>
            <a:r>
              <a:rPr lang="ru-RU" i="1" dirty="0" err="1"/>
              <a:t>обов’язки</a:t>
            </a:r>
            <a:r>
              <a:rPr lang="ru-RU" dirty="0"/>
              <a:t> 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публічного</a:t>
            </a:r>
            <a:r>
              <a:rPr lang="ru-RU" dirty="0"/>
              <a:t> </a:t>
            </a:r>
            <a:r>
              <a:rPr lang="ru-RU" dirty="0" err="1"/>
              <a:t>адміністрування</a:t>
            </a:r>
            <a:r>
              <a:rPr lang="ru-RU" dirty="0"/>
              <a:t>, виконання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низки </a:t>
            </a:r>
            <a:r>
              <a:rPr lang="ru-RU" dirty="0" err="1"/>
              <a:t>чинників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стосуватись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волевиявлення</a:t>
            </a:r>
            <a:r>
              <a:rPr lang="ru-RU" dirty="0"/>
              <a:t> </a:t>
            </a:r>
            <a:r>
              <a:rPr lang="ru-RU" dirty="0" err="1"/>
              <a:t>громадянина</a:t>
            </a:r>
            <a:r>
              <a:rPr lang="ru-RU" dirty="0"/>
              <a:t> (</a:t>
            </a:r>
            <a:r>
              <a:rPr lang="ru-RU" dirty="0" err="1"/>
              <a:t>вступ</a:t>
            </a:r>
            <a:r>
              <a:rPr lang="ru-RU" dirty="0"/>
              <a:t> до ВНЗ - </a:t>
            </a: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абітурієнта</a:t>
            </a:r>
            <a:r>
              <a:rPr lang="ru-RU" dirty="0"/>
              <a:t>; </a:t>
            </a:r>
            <a:r>
              <a:rPr lang="ru-RU" dirty="0" err="1"/>
              <a:t>вступ</a:t>
            </a:r>
            <a:r>
              <a:rPr lang="ru-RU" dirty="0"/>
              <a:t> на </a:t>
            </a:r>
            <a:r>
              <a:rPr lang="ru-RU" dirty="0" err="1"/>
              <a:t>державну</a:t>
            </a:r>
            <a:r>
              <a:rPr lang="ru-RU" dirty="0"/>
              <a:t> службу - </a:t>
            </a:r>
            <a:r>
              <a:rPr lang="ru-RU" dirty="0" err="1"/>
              <a:t>обов’язки</a:t>
            </a:r>
            <a:r>
              <a:rPr lang="ru-RU" dirty="0"/>
              <a:t>, </a:t>
            </a:r>
            <a:r>
              <a:rPr lang="ru-RU" dirty="0" err="1"/>
              <a:t>визначені</a:t>
            </a:r>
            <a:r>
              <a:rPr lang="ru-RU" dirty="0"/>
              <a:t> Законом </a:t>
            </a:r>
            <a:r>
              <a:rPr lang="ru-RU" dirty="0" err="1"/>
              <a:t>України</a:t>
            </a:r>
            <a:r>
              <a:rPr lang="ru-RU" dirty="0"/>
              <a:t> про </a:t>
            </a:r>
            <a:r>
              <a:rPr lang="ru-RU" dirty="0" err="1"/>
              <a:t>державну</a:t>
            </a:r>
            <a:r>
              <a:rPr lang="ru-RU" dirty="0"/>
              <a:t> службу),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(у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надзвичайного</a:t>
            </a:r>
            <a:r>
              <a:rPr lang="ru-RU" dirty="0"/>
              <a:t> стану - </a:t>
            </a:r>
            <a:r>
              <a:rPr lang="ru-RU" dirty="0" err="1"/>
              <a:t>обов’язок</a:t>
            </a:r>
            <a:r>
              <a:rPr lang="ru-RU" dirty="0"/>
              <a:t> </a:t>
            </a:r>
            <a:r>
              <a:rPr lang="ru-RU" dirty="0" err="1"/>
              <a:t>обмежити</a:t>
            </a:r>
            <a:r>
              <a:rPr lang="ru-RU" dirty="0"/>
              <a:t> </a:t>
            </a:r>
            <a:r>
              <a:rPr lang="ru-RU" dirty="0" err="1"/>
              <a:t>пересування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  <a:p>
            <a:pPr algn="just"/>
            <a:r>
              <a:rPr lang="ru-RU" i="1" dirty="0" err="1"/>
              <a:t>Деліктні</a:t>
            </a:r>
            <a:r>
              <a:rPr lang="ru-RU" i="1" dirty="0"/>
              <a:t> </a:t>
            </a:r>
            <a:r>
              <a:rPr lang="ru-RU" i="1" dirty="0" err="1"/>
              <a:t>обов’язкі</a:t>
            </a:r>
            <a:r>
              <a:rPr lang="ru-RU" dirty="0"/>
              <a:t> 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деліктних</a:t>
            </a:r>
            <a:r>
              <a:rPr lang="ru-RU" dirty="0"/>
              <a:t> </a:t>
            </a:r>
            <a:r>
              <a:rPr lang="ru-RU" dirty="0" err="1"/>
              <a:t>правовідносин</a:t>
            </a:r>
            <a:r>
              <a:rPr lang="ru-RU" dirty="0"/>
              <a:t>, складають </a:t>
            </a:r>
            <a:r>
              <a:rPr lang="ru-RU" dirty="0" err="1"/>
              <a:t>особливу</a:t>
            </a:r>
            <a:r>
              <a:rPr lang="ru-RU" dirty="0"/>
              <a:t> </a:t>
            </a:r>
            <a:r>
              <a:rPr lang="ru-RU" dirty="0" err="1"/>
              <a:t>групу</a:t>
            </a:r>
            <a:r>
              <a:rPr lang="ru-RU" dirty="0"/>
              <a:t>, тобто </a:t>
            </a:r>
            <a:r>
              <a:rPr lang="ru-RU" dirty="0" err="1"/>
              <a:t>обов’язки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покладені</a:t>
            </a:r>
            <a:r>
              <a:rPr lang="ru-RU" dirty="0"/>
              <a:t> на </a:t>
            </a:r>
            <a:r>
              <a:rPr lang="ru-RU" dirty="0" err="1"/>
              <a:t>громадянина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протиправною</a:t>
            </a:r>
            <a:r>
              <a:rPr lang="ru-RU" dirty="0"/>
              <a:t> </a:t>
            </a:r>
            <a:r>
              <a:rPr lang="ru-RU" dirty="0" err="1"/>
              <a:t>поведінкою</a:t>
            </a:r>
            <a:r>
              <a:rPr lang="ru-RU" dirty="0"/>
              <a:t> і </a:t>
            </a:r>
            <a:r>
              <a:rPr lang="ru-RU" dirty="0" err="1"/>
              <a:t>полягають</a:t>
            </a:r>
            <a:r>
              <a:rPr lang="ru-RU" dirty="0"/>
              <a:t>, </a:t>
            </a:r>
            <a:r>
              <a:rPr lang="ru-RU" dirty="0" err="1"/>
              <a:t>власне</a:t>
            </a:r>
            <a:r>
              <a:rPr lang="ru-RU" dirty="0"/>
              <a:t>, в </a:t>
            </a:r>
            <a:r>
              <a:rPr lang="ru-RU" dirty="0" err="1"/>
              <a:t>обов’язку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зазнати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прав і свобод як </a:t>
            </a:r>
            <a:r>
              <a:rPr lang="ru-RU" dirty="0" err="1"/>
              <a:t>покарання</a:t>
            </a:r>
            <a:r>
              <a:rPr lang="ru-RU" dirty="0"/>
              <a:t> за </a:t>
            </a:r>
            <a:r>
              <a:rPr lang="ru-RU" dirty="0" err="1"/>
              <a:t>вчинений</a:t>
            </a:r>
            <a:r>
              <a:rPr lang="ru-RU" dirty="0"/>
              <a:t> проступок. </a:t>
            </a:r>
            <a:r>
              <a:rPr lang="ru-RU" dirty="0" err="1"/>
              <a:t>Способи</a:t>
            </a:r>
            <a:r>
              <a:rPr lang="ru-RU" dirty="0"/>
              <a:t> виконання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. Вони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конкретного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. </a:t>
            </a:r>
            <a:r>
              <a:rPr lang="ru-RU" dirty="0" err="1"/>
              <a:t>Одні</a:t>
            </a:r>
            <a:r>
              <a:rPr lang="ru-RU" dirty="0"/>
              <a:t> </a:t>
            </a:r>
            <a:r>
              <a:rPr lang="ru-RU" dirty="0" err="1"/>
              <a:t>виконуються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активних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- з </a:t>
            </a:r>
            <a:r>
              <a:rPr lang="ru-RU" dirty="0" err="1"/>
              <a:t>утриманням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заборонених</a:t>
            </a:r>
            <a:r>
              <a:rPr lang="ru-RU" dirty="0"/>
              <a:t> нормами права.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444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12096" y="2166112"/>
            <a:ext cx="7220096" cy="4271191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ru-RU" dirty="0"/>
              <a:t>Особа без </a:t>
            </a:r>
            <a:r>
              <a:rPr lang="ru-RU" dirty="0" err="1"/>
              <a:t>громадянства</a:t>
            </a:r>
            <a:r>
              <a:rPr lang="ru-RU" dirty="0"/>
              <a:t> - </a:t>
            </a:r>
            <a:r>
              <a:rPr lang="ru-RU" dirty="0" err="1"/>
              <a:t>це</a:t>
            </a:r>
            <a:r>
              <a:rPr lang="ru-RU" dirty="0"/>
              <a:t> особа, яку </a:t>
            </a:r>
            <a:r>
              <a:rPr lang="ru-RU" dirty="0" err="1"/>
              <a:t>жодна</a:t>
            </a:r>
            <a:r>
              <a:rPr lang="ru-RU" dirty="0"/>
              <a:t> держава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не </a:t>
            </a:r>
            <a:r>
              <a:rPr lang="ru-RU" dirty="0" err="1"/>
              <a:t>вважає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громадянином</a:t>
            </a:r>
            <a:r>
              <a:rPr lang="ru-RU" dirty="0"/>
              <a:t>.</a:t>
            </a:r>
          </a:p>
          <a:p>
            <a:pPr algn="just">
              <a:lnSpc>
                <a:spcPct val="120000"/>
              </a:lnSpc>
            </a:pPr>
            <a:r>
              <a:rPr lang="ru-RU" dirty="0"/>
              <a:t>Для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і </a:t>
            </a:r>
            <a:r>
              <a:rPr lang="ru-RU" dirty="0" err="1"/>
              <a:t>осіб</a:t>
            </a:r>
            <a:r>
              <a:rPr lang="ru-RU" dirty="0"/>
              <a:t> без </a:t>
            </a:r>
            <a:r>
              <a:rPr lang="ru-RU" dirty="0" err="1"/>
              <a:t>громадянства</a:t>
            </a:r>
            <a:r>
              <a:rPr lang="ru-RU" dirty="0"/>
              <a:t> </a:t>
            </a:r>
            <a:r>
              <a:rPr lang="ru-RU" dirty="0" err="1"/>
              <a:t>обов’язковими</a:t>
            </a:r>
            <a:r>
              <a:rPr lang="ru-RU" dirty="0"/>
              <a:t> є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Конституції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, </a:t>
            </a:r>
            <a:r>
              <a:rPr lang="ru-RU" dirty="0" err="1"/>
              <a:t>загальнообов’язкові</a:t>
            </a:r>
            <a:r>
              <a:rPr lang="ru-RU" dirty="0"/>
              <a:t> правила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, </a:t>
            </a:r>
            <a:r>
              <a:rPr lang="ru-RU" dirty="0" err="1"/>
              <a:t>санітарії</a:t>
            </a:r>
            <a:r>
              <a:rPr lang="ru-RU" dirty="0"/>
              <a:t>, </a:t>
            </a:r>
            <a:r>
              <a:rPr lang="ru-RU" dirty="0" err="1"/>
              <a:t>пожежної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, </a:t>
            </a:r>
            <a:r>
              <a:rPr lang="ru-RU" dirty="0" err="1"/>
              <a:t>громадського</a:t>
            </a:r>
            <a:r>
              <a:rPr lang="ru-RU" dirty="0"/>
              <a:t> порядку,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транспортними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, </a:t>
            </a:r>
            <a:r>
              <a:rPr lang="ru-RU" dirty="0" err="1"/>
              <a:t>в’їзду</a:t>
            </a:r>
            <a:r>
              <a:rPr lang="ru-RU" dirty="0"/>
              <a:t> та </a:t>
            </a:r>
            <a:r>
              <a:rPr lang="ru-RU" dirty="0" err="1"/>
              <a:t>виїзду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особи не </a:t>
            </a:r>
            <a:r>
              <a:rPr lang="ru-RU" dirty="0" err="1"/>
              <a:t>користуються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прав і </a:t>
            </a:r>
            <a:r>
              <a:rPr lang="ru-RU" dirty="0" err="1"/>
              <a:t>обов’язків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групу</a:t>
            </a:r>
            <a:r>
              <a:rPr lang="ru-RU" dirty="0"/>
              <a:t> </a:t>
            </a:r>
            <a:r>
              <a:rPr lang="ru-RU" dirty="0" err="1"/>
              <a:t>виняткових</a:t>
            </a:r>
            <a:r>
              <a:rPr lang="ru-RU" dirty="0"/>
              <a:t> прав і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виборче</a:t>
            </a:r>
            <a:r>
              <a:rPr lang="ru-RU" dirty="0"/>
              <a:t> право, право </a:t>
            </a:r>
            <a:r>
              <a:rPr lang="ru-RU" dirty="0" err="1"/>
              <a:t>мати</a:t>
            </a:r>
            <a:r>
              <a:rPr lang="ru-RU" dirty="0"/>
              <a:t> паспорт </a:t>
            </a:r>
            <a:r>
              <a:rPr lang="ru-RU" dirty="0" err="1"/>
              <a:t>громадянина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  <a:p>
            <a:pPr algn="just">
              <a:lnSpc>
                <a:spcPct val="120000"/>
              </a:lnSpc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807" y="2166112"/>
            <a:ext cx="2748672" cy="3598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42535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3840" y="2336872"/>
            <a:ext cx="6339840" cy="4295575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i="1" dirty="0" err="1"/>
              <a:t>Біженці</a:t>
            </a:r>
            <a:r>
              <a:rPr lang="ru-RU" i="1" dirty="0"/>
              <a:t> та особи,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потребують</a:t>
            </a:r>
            <a:r>
              <a:rPr lang="ru-RU" i="1" dirty="0"/>
              <a:t> </a:t>
            </a:r>
            <a:r>
              <a:rPr lang="ru-RU" i="1" dirty="0" err="1"/>
              <a:t>додаткового</a:t>
            </a:r>
            <a:r>
              <a:rPr lang="ru-RU" i="1" dirty="0"/>
              <a:t> чи </a:t>
            </a:r>
            <a:r>
              <a:rPr lang="ru-RU" i="1" dirty="0" err="1"/>
              <a:t>тимчасово</a:t>
            </a:r>
            <a:r>
              <a:rPr lang="ru-RU" i="1" dirty="0"/>
              <a:t> </a:t>
            </a:r>
            <a:r>
              <a:rPr lang="ru-RU" i="1" dirty="0" err="1"/>
              <a:t>захисту</a:t>
            </a:r>
            <a:r>
              <a:rPr lang="ru-RU" dirty="0"/>
              <a:t>,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особливу</a:t>
            </a:r>
            <a:r>
              <a:rPr lang="ru-RU" dirty="0"/>
              <a:t> </a:t>
            </a:r>
            <a:r>
              <a:rPr lang="ru-RU" dirty="0" err="1"/>
              <a:t>категорію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 Ними є особи, </a:t>
            </a:r>
            <a:r>
              <a:rPr lang="ru-RU" dirty="0" err="1"/>
              <a:t>які</a:t>
            </a:r>
            <a:r>
              <a:rPr lang="ru-RU" dirty="0"/>
              <a:t> з </a:t>
            </a:r>
            <a:r>
              <a:rPr lang="ru-RU" dirty="0" err="1"/>
              <a:t>певних</a:t>
            </a:r>
            <a:r>
              <a:rPr lang="ru-RU" dirty="0"/>
              <a:t> причин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перебувати</a:t>
            </a:r>
            <a:r>
              <a:rPr lang="ru-RU" dirty="0"/>
              <a:t> в межах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громадянства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подальше </a:t>
            </a: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пов’язано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загрозою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життю</a:t>
            </a:r>
            <a:r>
              <a:rPr lang="ru-RU" dirty="0"/>
              <a:t>, здоров’ 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свободі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особи є по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іноземцями</a:t>
            </a:r>
            <a:r>
              <a:rPr lang="ru-RU" dirty="0"/>
              <a:t>, 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них </a:t>
            </a:r>
            <a:r>
              <a:rPr lang="ru-RU" dirty="0" err="1"/>
              <a:t>поширюються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, </a:t>
            </a:r>
            <a:r>
              <a:rPr lang="ru-RU" dirty="0" err="1"/>
              <a:t>викладені</a:t>
            </a:r>
            <a:r>
              <a:rPr lang="ru-RU" dirty="0"/>
              <a:t> нами </a:t>
            </a:r>
            <a:r>
              <a:rPr lang="ru-RU" dirty="0" err="1"/>
              <a:t>стосовно</a:t>
            </a:r>
            <a:r>
              <a:rPr lang="ru-RU" dirty="0"/>
              <a:t> прав, </a:t>
            </a:r>
            <a:r>
              <a:rPr lang="ru-RU" dirty="0" err="1"/>
              <a:t>обов’язків</a:t>
            </a:r>
            <a:r>
              <a:rPr lang="ru-RU" dirty="0"/>
              <a:t> та </a:t>
            </a:r>
            <a:r>
              <a:rPr lang="ru-RU" dirty="0" err="1"/>
              <a:t>обмежень</a:t>
            </a:r>
            <a:r>
              <a:rPr lang="ru-RU" dirty="0"/>
              <a:t> </a:t>
            </a:r>
            <a:r>
              <a:rPr lang="ru-RU" dirty="0" err="1"/>
              <a:t>іноземців</a:t>
            </a:r>
            <a:r>
              <a:rPr lang="ru-RU" dirty="0"/>
              <a:t> й </a:t>
            </a:r>
            <a:r>
              <a:rPr lang="ru-RU" dirty="0" err="1"/>
              <a:t>осіб</a:t>
            </a:r>
            <a:r>
              <a:rPr lang="ru-RU" dirty="0"/>
              <a:t> без </a:t>
            </a:r>
            <a:r>
              <a:rPr lang="ru-RU" dirty="0" err="1"/>
              <a:t>громадянства</a:t>
            </a:r>
            <a:r>
              <a:rPr lang="ru-RU" dirty="0"/>
              <a:t>. </a:t>
            </a:r>
            <a:r>
              <a:rPr lang="ru-RU" dirty="0" err="1"/>
              <a:t>Питання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біженцями</a:t>
            </a:r>
            <a:r>
              <a:rPr lang="ru-RU" dirty="0"/>
              <a:t>, </a:t>
            </a:r>
            <a:r>
              <a:rPr lang="ru-RU" dirty="0" err="1"/>
              <a:t>регулюються</a:t>
            </a:r>
            <a:r>
              <a:rPr lang="ru-RU" dirty="0"/>
              <a:t> </a:t>
            </a:r>
            <a:r>
              <a:rPr lang="ru-RU" dirty="0" err="1"/>
              <a:t>Конституцією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Законом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біженців</a:t>
            </a:r>
            <a:r>
              <a:rPr lang="ru-RU" dirty="0"/>
              <a:t> та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потребують</a:t>
            </a:r>
            <a:r>
              <a:rPr lang="ru-RU" dirty="0"/>
              <a:t> </a:t>
            </a:r>
            <a:r>
              <a:rPr lang="ru-RU" dirty="0" err="1"/>
              <a:t>додаткового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», </a:t>
            </a:r>
            <a:r>
              <a:rPr lang="ru-RU" dirty="0" err="1"/>
              <a:t>іншими</a:t>
            </a:r>
            <a:r>
              <a:rPr lang="ru-RU" dirty="0"/>
              <a:t> нормативно- </a:t>
            </a:r>
            <a:r>
              <a:rPr lang="ru-RU" dirty="0" err="1"/>
              <a:t>правовими</a:t>
            </a:r>
            <a:r>
              <a:rPr lang="ru-RU" dirty="0"/>
              <a:t> актами,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міжнародними</a:t>
            </a:r>
            <a:r>
              <a:rPr lang="ru-RU" dirty="0"/>
              <a:t> договорами, </a:t>
            </a:r>
            <a:r>
              <a:rPr lang="ru-RU" dirty="0" err="1"/>
              <a:t>згода</a:t>
            </a:r>
            <a:r>
              <a:rPr lang="ru-RU" dirty="0"/>
              <a:t> на </a:t>
            </a:r>
            <a:r>
              <a:rPr lang="ru-RU" dirty="0" err="1"/>
              <a:t>обов’язковість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надана</a:t>
            </a:r>
            <a:r>
              <a:rPr lang="ru-RU" dirty="0"/>
              <a:t> Верховною Радою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084" y="2608144"/>
            <a:ext cx="4928722" cy="2768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80159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2880" y="2336872"/>
            <a:ext cx="6669024" cy="413707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ru-RU" dirty="0" err="1"/>
              <a:t>Фізичні</a:t>
            </a:r>
            <a:r>
              <a:rPr lang="ru-RU" dirty="0"/>
              <a:t> особи-</a:t>
            </a:r>
            <a:r>
              <a:rPr lang="ru-RU" dirty="0" err="1"/>
              <a:t>підприємці</a:t>
            </a:r>
            <a:endParaRPr lang="ru-RU" dirty="0"/>
          </a:p>
          <a:p>
            <a:pPr algn="just">
              <a:lnSpc>
                <a:spcPct val="110000"/>
              </a:lnSpc>
            </a:pPr>
            <a:r>
              <a:rPr lang="ru-RU" dirty="0"/>
              <a:t>У </a:t>
            </a:r>
            <a:r>
              <a:rPr lang="ru-RU" dirty="0" err="1"/>
              <a:t>розвинених</a:t>
            </a:r>
            <a:r>
              <a:rPr lang="ru-RU" dirty="0"/>
              <a:t> </a:t>
            </a:r>
            <a:r>
              <a:rPr lang="ru-RU" dirty="0" err="1"/>
              <a:t>демократичних</a:t>
            </a:r>
            <a:r>
              <a:rPr lang="ru-RU" dirty="0"/>
              <a:t> </a:t>
            </a:r>
            <a:r>
              <a:rPr lang="ru-RU" dirty="0" err="1"/>
              <a:t>правових</a:t>
            </a:r>
            <a:r>
              <a:rPr lang="ru-RU" dirty="0"/>
              <a:t> країнах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достойне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- малого й </a:t>
            </a:r>
            <a:r>
              <a:rPr lang="ru-RU" dirty="0" err="1"/>
              <a:t>середнього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.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громадяни</a:t>
            </a:r>
            <a:r>
              <a:rPr lang="ru-RU" dirty="0"/>
              <a:t> </a:t>
            </a:r>
            <a:r>
              <a:rPr lang="ru-RU" dirty="0" err="1"/>
              <a:t>займаються</a:t>
            </a:r>
            <a:r>
              <a:rPr lang="ru-RU" dirty="0"/>
              <a:t> </a:t>
            </a:r>
            <a:r>
              <a:rPr lang="ru-RU" dirty="0" err="1"/>
              <a:t>малим</a:t>
            </a:r>
            <a:r>
              <a:rPr lang="ru-RU" dirty="0"/>
              <a:t> </a:t>
            </a:r>
            <a:r>
              <a:rPr lang="ru-RU" dirty="0" err="1"/>
              <a:t>бізнесом</a:t>
            </a:r>
            <a:r>
              <a:rPr lang="ru-RU" dirty="0"/>
              <a:t>, як правило, через </a:t>
            </a:r>
            <a:r>
              <a:rPr lang="ru-RU" dirty="0" err="1"/>
              <a:t>легалізацію</a:t>
            </a:r>
            <a:r>
              <a:rPr lang="ru-RU" dirty="0"/>
              <a:t> себе як </a:t>
            </a:r>
            <a:r>
              <a:rPr lang="ru-RU" dirty="0" err="1"/>
              <a:t>фізичної</a:t>
            </a:r>
            <a:r>
              <a:rPr lang="ru-RU" dirty="0"/>
              <a:t> особи-</a:t>
            </a:r>
            <a:r>
              <a:rPr lang="ru-RU" dirty="0" err="1"/>
              <a:t>підприємця</a:t>
            </a:r>
            <a:r>
              <a:rPr lang="ru-RU" dirty="0"/>
              <a:t>.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категорію</a:t>
            </a:r>
            <a:r>
              <a:rPr lang="ru-RU" dirty="0"/>
              <a:t> </a:t>
            </a:r>
            <a:r>
              <a:rPr lang="ru-RU" dirty="0" err="1"/>
              <a:t>юридично</a:t>
            </a:r>
            <a:r>
              <a:rPr lang="ru-RU" dirty="0"/>
              <a:t> </a:t>
            </a:r>
            <a:r>
              <a:rPr lang="ru-RU" dirty="0" err="1"/>
              <a:t>закріплено</a:t>
            </a:r>
            <a:r>
              <a:rPr lang="ru-RU" dirty="0"/>
              <a:t> в </a:t>
            </a:r>
            <a:r>
              <a:rPr lang="ru-RU" dirty="0" err="1"/>
              <a:t>низці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в ЦК, ПК, </a:t>
            </a:r>
            <a:r>
              <a:rPr lang="ru-RU" dirty="0" err="1"/>
              <a:t>Законі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реєстрацію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та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осіб-підприємців</a:t>
            </a:r>
            <a:r>
              <a:rPr lang="ru-RU" dirty="0"/>
              <a:t> та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формувань</a:t>
            </a:r>
            <a:r>
              <a:rPr lang="ru-RU" dirty="0"/>
              <a:t>».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774" y="2435257"/>
            <a:ext cx="4700588" cy="3133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9182760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87</TotalTime>
  <Words>321</Words>
  <Application>Microsoft Office PowerPoint</Application>
  <PresentationFormat>Широкоэкранный</PresentationFormat>
  <Paragraphs>38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Берлин</vt:lpstr>
      <vt:lpstr>Лекція 4. Приватна особа як суб’єкт адміністративного права </vt:lpstr>
      <vt:lpstr>ПЛАН лекції</vt:lpstr>
      <vt:lpstr>1. Місце приватної особи в системі суб’єктів адміністративного права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4. Приватна особа як суб’єкт адміністративного права </dc:title>
  <dc:creator>Пользователь Windows</dc:creator>
  <cp:lastModifiedBy>user</cp:lastModifiedBy>
  <cp:revision>10</cp:revision>
  <dcterms:created xsi:type="dcterms:W3CDTF">2022-08-07T13:40:13Z</dcterms:created>
  <dcterms:modified xsi:type="dcterms:W3CDTF">2022-09-19T11:33:07Z</dcterms:modified>
</cp:coreProperties>
</file>