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EA61D-3014-45AD-9C6B-4F549A6A470E}" v="429" dt="2022-11-08T15:10:22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3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E945B-DC4D-40BF-9650-CE440DEC8B2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158307B-FB37-4DA5-9A60-5F88076E6E28}">
      <dgm:prSet/>
      <dgm:spPr/>
      <dgm:t>
        <a:bodyPr/>
        <a:lstStyle/>
        <a:p>
          <a:r>
            <a:rPr lang="ru-RU"/>
            <a:t>1.Економічна безпека підприємства: сутність, мета, елементи і схема організації.</a:t>
          </a:r>
          <a:endParaRPr lang="en-US"/>
        </a:p>
      </dgm:t>
    </dgm:pt>
    <dgm:pt modelId="{040675EE-8DE8-4DBD-AAD4-0BC5FFB4A0C4}" type="parTrans" cxnId="{4BD8065E-A799-45E6-97B9-52933D7C1990}">
      <dgm:prSet/>
      <dgm:spPr/>
      <dgm:t>
        <a:bodyPr/>
        <a:lstStyle/>
        <a:p>
          <a:endParaRPr lang="en-US"/>
        </a:p>
      </dgm:t>
    </dgm:pt>
    <dgm:pt modelId="{88AAF705-D9C9-479C-B484-C2EED985F970}" type="sibTrans" cxnId="{4BD8065E-A799-45E6-97B9-52933D7C1990}">
      <dgm:prSet/>
      <dgm:spPr/>
      <dgm:t>
        <a:bodyPr/>
        <a:lstStyle/>
        <a:p>
          <a:endParaRPr lang="en-US"/>
        </a:p>
      </dgm:t>
    </dgm:pt>
    <dgm:pt modelId="{044574C2-0FCD-491C-A763-DBB3B09E6307}">
      <dgm:prSet/>
      <dgm:spPr/>
      <dgm:t>
        <a:bodyPr/>
        <a:lstStyle/>
        <a:p>
          <a:r>
            <a:rPr lang="ru-RU"/>
            <a:t>2.Напрямки    організації    економічної    безпеки    підприємства    за функціональними складовими.</a:t>
          </a:r>
          <a:endParaRPr lang="en-US"/>
        </a:p>
      </dgm:t>
    </dgm:pt>
    <dgm:pt modelId="{58C7774D-12AE-4DAA-AF03-84CC09978987}" type="parTrans" cxnId="{EAFECD5F-D2F7-45EB-969A-4D639BA7C3F9}">
      <dgm:prSet/>
      <dgm:spPr/>
      <dgm:t>
        <a:bodyPr/>
        <a:lstStyle/>
        <a:p>
          <a:endParaRPr lang="en-US"/>
        </a:p>
      </dgm:t>
    </dgm:pt>
    <dgm:pt modelId="{4892CEC1-9D49-4243-8C50-A46CE2D4496F}" type="sibTrans" cxnId="{EAFECD5F-D2F7-45EB-969A-4D639BA7C3F9}">
      <dgm:prSet/>
      <dgm:spPr/>
      <dgm:t>
        <a:bodyPr/>
        <a:lstStyle/>
        <a:p>
          <a:endParaRPr lang="en-US"/>
        </a:p>
      </dgm:t>
    </dgm:pt>
    <dgm:pt modelId="{2348E12F-901C-4971-9E32-3684C2C2F22A}">
      <dgm:prSet/>
      <dgm:spPr/>
      <dgm:t>
        <a:bodyPr/>
        <a:lstStyle/>
        <a:p>
          <a:r>
            <a:rPr lang="ru-RU"/>
            <a:t>3.Оцінка рівня економічної безпеки підприємства.</a:t>
          </a:r>
          <a:endParaRPr lang="en-US"/>
        </a:p>
      </dgm:t>
    </dgm:pt>
    <dgm:pt modelId="{5EBB266B-5D33-4D5C-9108-D02686F03AA9}" type="parTrans" cxnId="{9F1E8031-3136-416C-8EA5-A686939AB166}">
      <dgm:prSet/>
      <dgm:spPr/>
      <dgm:t>
        <a:bodyPr/>
        <a:lstStyle/>
        <a:p>
          <a:endParaRPr lang="en-US"/>
        </a:p>
      </dgm:t>
    </dgm:pt>
    <dgm:pt modelId="{678839AC-D8B5-4879-929A-54B6A5035705}" type="sibTrans" cxnId="{9F1E8031-3136-416C-8EA5-A686939AB166}">
      <dgm:prSet/>
      <dgm:spPr/>
      <dgm:t>
        <a:bodyPr/>
        <a:lstStyle/>
        <a:p>
          <a:endParaRPr lang="en-US"/>
        </a:p>
      </dgm:t>
    </dgm:pt>
    <dgm:pt modelId="{56B36C5B-F227-43F2-BA90-321E65E51467}">
      <dgm:prSet/>
      <dgm:spPr/>
      <dgm:t>
        <a:bodyPr/>
        <a:lstStyle/>
        <a:p>
          <a:r>
            <a:rPr lang="ru-RU"/>
            <a:t>4.Служба безпеки підприємства. Управління безпекою.</a:t>
          </a:r>
          <a:endParaRPr lang="en-US"/>
        </a:p>
      </dgm:t>
    </dgm:pt>
    <dgm:pt modelId="{0BA87EBC-3258-4B8A-B554-356F79EB788F}" type="parTrans" cxnId="{875282A6-4357-4D8B-BB32-DCC6AB17CAC3}">
      <dgm:prSet/>
      <dgm:spPr/>
      <dgm:t>
        <a:bodyPr/>
        <a:lstStyle/>
        <a:p>
          <a:endParaRPr lang="en-US"/>
        </a:p>
      </dgm:t>
    </dgm:pt>
    <dgm:pt modelId="{D6ECB931-3F0A-4B96-BE6C-24AC70E9FF59}" type="sibTrans" cxnId="{875282A6-4357-4D8B-BB32-DCC6AB17CAC3}">
      <dgm:prSet/>
      <dgm:spPr/>
      <dgm:t>
        <a:bodyPr/>
        <a:lstStyle/>
        <a:p>
          <a:endParaRPr lang="en-US"/>
        </a:p>
      </dgm:t>
    </dgm:pt>
    <dgm:pt modelId="{4EA42386-0DAE-470B-8F4B-442DB635ADAC}">
      <dgm:prSet/>
      <dgm:spPr/>
      <dgm:t>
        <a:bodyPr/>
        <a:lstStyle/>
        <a:p>
          <a:r>
            <a:rPr lang="ru-RU"/>
            <a:t>5.Управління ризиками господарської діяльності.</a:t>
          </a:r>
          <a:endParaRPr lang="en-US"/>
        </a:p>
      </dgm:t>
    </dgm:pt>
    <dgm:pt modelId="{6DD33F0C-A5C9-4BF5-85F6-655864D0E06B}" type="parTrans" cxnId="{00E24077-FDBF-4418-983D-73781F1FAF3B}">
      <dgm:prSet/>
      <dgm:spPr/>
      <dgm:t>
        <a:bodyPr/>
        <a:lstStyle/>
        <a:p>
          <a:endParaRPr lang="en-US"/>
        </a:p>
      </dgm:t>
    </dgm:pt>
    <dgm:pt modelId="{9926F2D4-3B0E-4662-A131-A8FD191B400D}" type="sibTrans" cxnId="{00E24077-FDBF-4418-983D-73781F1FAF3B}">
      <dgm:prSet/>
      <dgm:spPr/>
      <dgm:t>
        <a:bodyPr/>
        <a:lstStyle/>
        <a:p>
          <a:endParaRPr lang="en-US"/>
        </a:p>
      </dgm:t>
    </dgm:pt>
    <dgm:pt modelId="{F89EB392-BF89-42B5-B9D2-1804130ECB8F}">
      <dgm:prSet/>
      <dgm:spPr/>
      <dgm:t>
        <a:bodyPr/>
        <a:lstStyle/>
        <a:p>
          <a:r>
            <a:rPr lang="ru-RU"/>
            <a:t>6.Суть, мета і види санації підприємства.</a:t>
          </a:r>
          <a:endParaRPr lang="en-US"/>
        </a:p>
      </dgm:t>
    </dgm:pt>
    <dgm:pt modelId="{7893D03C-727F-4BAA-8102-5D6FEFBF390E}" type="parTrans" cxnId="{8FB235A2-2381-49AA-B13B-87E9C70C3CDB}">
      <dgm:prSet/>
      <dgm:spPr/>
      <dgm:t>
        <a:bodyPr/>
        <a:lstStyle/>
        <a:p>
          <a:endParaRPr lang="en-US"/>
        </a:p>
      </dgm:t>
    </dgm:pt>
    <dgm:pt modelId="{DE6E1345-03AC-490F-A02C-69C23603C241}" type="sibTrans" cxnId="{8FB235A2-2381-49AA-B13B-87E9C70C3CDB}">
      <dgm:prSet/>
      <dgm:spPr/>
      <dgm:t>
        <a:bodyPr/>
        <a:lstStyle/>
        <a:p>
          <a:endParaRPr lang="en-US"/>
        </a:p>
      </dgm:t>
    </dgm:pt>
    <dgm:pt modelId="{BE00DFEC-4929-446E-97E4-8732B6BB785B}">
      <dgm:prSet/>
      <dgm:spPr/>
      <dgm:t>
        <a:bodyPr/>
        <a:lstStyle/>
        <a:p>
          <a:r>
            <a:rPr lang="ru-RU"/>
            <a:t>7.Причини і симптоми банкрутства підприємства.</a:t>
          </a:r>
          <a:endParaRPr lang="en-US"/>
        </a:p>
      </dgm:t>
    </dgm:pt>
    <dgm:pt modelId="{4C20FF1C-2257-4F0D-B093-DF4B56A82DB7}" type="parTrans" cxnId="{5EFC5BBD-E307-4354-9BC1-97A999937CD6}">
      <dgm:prSet/>
      <dgm:spPr/>
      <dgm:t>
        <a:bodyPr/>
        <a:lstStyle/>
        <a:p>
          <a:endParaRPr lang="en-US"/>
        </a:p>
      </dgm:t>
    </dgm:pt>
    <dgm:pt modelId="{2C543BC8-825E-4AFD-94FF-4A6D0EB8D81B}" type="sibTrans" cxnId="{5EFC5BBD-E307-4354-9BC1-97A999937CD6}">
      <dgm:prSet/>
      <dgm:spPr/>
      <dgm:t>
        <a:bodyPr/>
        <a:lstStyle/>
        <a:p>
          <a:endParaRPr lang="en-US"/>
        </a:p>
      </dgm:t>
    </dgm:pt>
    <dgm:pt modelId="{FC3D24A4-DE06-4E1A-873F-AF7CD00E2F32}">
      <dgm:prSet/>
      <dgm:spPr/>
      <dgm:t>
        <a:bodyPr/>
        <a:lstStyle/>
        <a:p>
          <a:r>
            <a:rPr lang="ru-RU"/>
            <a:t>8.Процедура порушення справи про банкрутство.</a:t>
          </a:r>
          <a:endParaRPr lang="en-US"/>
        </a:p>
      </dgm:t>
    </dgm:pt>
    <dgm:pt modelId="{C9FCBC35-0498-44EA-967C-1DC0FCE37D66}" type="parTrans" cxnId="{A6A304E3-FC77-4ECA-B912-A223FE9F138E}">
      <dgm:prSet/>
      <dgm:spPr/>
      <dgm:t>
        <a:bodyPr/>
        <a:lstStyle/>
        <a:p>
          <a:endParaRPr lang="en-US"/>
        </a:p>
      </dgm:t>
    </dgm:pt>
    <dgm:pt modelId="{E7F5C298-232E-4D76-961F-E88F022FE323}" type="sibTrans" cxnId="{A6A304E3-FC77-4ECA-B912-A223FE9F138E}">
      <dgm:prSet/>
      <dgm:spPr/>
      <dgm:t>
        <a:bodyPr/>
        <a:lstStyle/>
        <a:p>
          <a:endParaRPr lang="en-US"/>
        </a:p>
      </dgm:t>
    </dgm:pt>
    <dgm:pt modelId="{019C21A2-C7FC-4676-AB23-2AB822832049}">
      <dgm:prSet/>
      <dgm:spPr/>
      <dgm:t>
        <a:bodyPr/>
        <a:lstStyle/>
        <a:p>
          <a:r>
            <a:rPr lang="ru-RU"/>
            <a:t>9.Процес ліквідації збанкрутілих підприємств.</a:t>
          </a:r>
          <a:endParaRPr lang="en-US"/>
        </a:p>
      </dgm:t>
    </dgm:pt>
    <dgm:pt modelId="{269F0E7D-82A8-43D1-A53E-341E6D8B6B79}" type="parTrans" cxnId="{63BC4493-543D-42C7-9DE4-EBBA0247213A}">
      <dgm:prSet/>
      <dgm:spPr/>
      <dgm:t>
        <a:bodyPr/>
        <a:lstStyle/>
        <a:p>
          <a:endParaRPr lang="en-US"/>
        </a:p>
      </dgm:t>
    </dgm:pt>
    <dgm:pt modelId="{001B1E8D-4F6B-4D04-9046-EC6D0DC85E0B}" type="sibTrans" cxnId="{63BC4493-543D-42C7-9DE4-EBBA0247213A}">
      <dgm:prSet/>
      <dgm:spPr/>
      <dgm:t>
        <a:bodyPr/>
        <a:lstStyle/>
        <a:p>
          <a:endParaRPr lang="en-US"/>
        </a:p>
      </dgm:t>
    </dgm:pt>
    <dgm:pt modelId="{6018D4AD-486E-4665-8C3A-4497716B8C44}" type="pres">
      <dgm:prSet presAssocID="{81BE945B-DC4D-40BF-9650-CE440DEC8B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299694-0013-4440-8591-260A3BF63C40}" type="pres">
      <dgm:prSet presAssocID="{E158307B-FB37-4DA5-9A60-5F88076E6E28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A0AEB-29DD-4979-90F0-B459483417E4}" type="pres">
      <dgm:prSet presAssocID="{88AAF705-D9C9-479C-B484-C2EED985F970}" presName="spacer" presStyleCnt="0"/>
      <dgm:spPr/>
    </dgm:pt>
    <dgm:pt modelId="{D622722D-8074-4C22-82A8-4EBB3CA1DDDF}" type="pres">
      <dgm:prSet presAssocID="{044574C2-0FCD-491C-A763-DBB3B09E630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F0DA0-9E99-4F4F-8694-61DF033346B3}" type="pres">
      <dgm:prSet presAssocID="{4892CEC1-9D49-4243-8C50-A46CE2D4496F}" presName="spacer" presStyleCnt="0"/>
      <dgm:spPr/>
    </dgm:pt>
    <dgm:pt modelId="{F2542F40-8611-4AB6-AEF7-4AFFFA13AFA4}" type="pres">
      <dgm:prSet presAssocID="{2348E12F-901C-4971-9E32-3684C2C2F22A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A07D2-4676-4078-85DB-CC877F364B7C}" type="pres">
      <dgm:prSet presAssocID="{678839AC-D8B5-4879-929A-54B6A5035705}" presName="spacer" presStyleCnt="0"/>
      <dgm:spPr/>
    </dgm:pt>
    <dgm:pt modelId="{F9E8909A-2CF1-459A-89DB-65BF94E4C9A9}" type="pres">
      <dgm:prSet presAssocID="{56B36C5B-F227-43F2-BA90-321E65E51467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B6BD3-BDC2-4766-A571-21EFC8C3615A}" type="pres">
      <dgm:prSet presAssocID="{D6ECB931-3F0A-4B96-BE6C-24AC70E9FF59}" presName="spacer" presStyleCnt="0"/>
      <dgm:spPr/>
    </dgm:pt>
    <dgm:pt modelId="{E89C8F8E-88AD-4CC9-965F-116C96587994}" type="pres">
      <dgm:prSet presAssocID="{4EA42386-0DAE-470B-8F4B-442DB635ADAC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56D08-F2D0-4F78-B834-A7C4F28F01F1}" type="pres">
      <dgm:prSet presAssocID="{9926F2D4-3B0E-4662-A131-A8FD191B400D}" presName="spacer" presStyleCnt="0"/>
      <dgm:spPr/>
    </dgm:pt>
    <dgm:pt modelId="{B79785DE-4C53-4C2D-828B-AF2DCF84390D}" type="pres">
      <dgm:prSet presAssocID="{F89EB392-BF89-42B5-B9D2-1804130ECB8F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7EA5B-B783-4D2E-85E3-5983A641930D}" type="pres">
      <dgm:prSet presAssocID="{DE6E1345-03AC-490F-A02C-69C23603C241}" presName="spacer" presStyleCnt="0"/>
      <dgm:spPr/>
    </dgm:pt>
    <dgm:pt modelId="{27F5ED55-756A-4797-A4AD-A8D63A10C6AF}" type="pres">
      <dgm:prSet presAssocID="{BE00DFEC-4929-446E-97E4-8732B6BB785B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1991C-C4DA-4E2F-9E10-111C49562BDE}" type="pres">
      <dgm:prSet presAssocID="{2C543BC8-825E-4AFD-94FF-4A6D0EB8D81B}" presName="spacer" presStyleCnt="0"/>
      <dgm:spPr/>
    </dgm:pt>
    <dgm:pt modelId="{D5CF867B-AF4D-4488-BFDA-EBA72ED27126}" type="pres">
      <dgm:prSet presAssocID="{FC3D24A4-DE06-4E1A-873F-AF7CD00E2F32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7740C-0732-46F0-8269-9EA549110FA2}" type="pres">
      <dgm:prSet presAssocID="{E7F5C298-232E-4D76-961F-E88F022FE323}" presName="spacer" presStyleCnt="0"/>
      <dgm:spPr/>
    </dgm:pt>
    <dgm:pt modelId="{9124B38B-E639-4835-ABF4-65E5E9519269}" type="pres">
      <dgm:prSet presAssocID="{019C21A2-C7FC-4676-AB23-2AB82283204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FAB345-07AB-4FFD-AA74-B33C3503BB6F}" type="presOf" srcId="{FC3D24A4-DE06-4E1A-873F-AF7CD00E2F32}" destId="{D5CF867B-AF4D-4488-BFDA-EBA72ED27126}" srcOrd="0" destOrd="0" presId="urn:microsoft.com/office/officeart/2005/8/layout/vList2"/>
    <dgm:cxn modelId="{5EFC5BBD-E307-4354-9BC1-97A999937CD6}" srcId="{81BE945B-DC4D-40BF-9650-CE440DEC8B27}" destId="{BE00DFEC-4929-446E-97E4-8732B6BB785B}" srcOrd="6" destOrd="0" parTransId="{4C20FF1C-2257-4F0D-B093-DF4B56A82DB7}" sibTransId="{2C543BC8-825E-4AFD-94FF-4A6D0EB8D81B}"/>
    <dgm:cxn modelId="{D2214175-0BCA-4F04-8644-D5684B0A0AC9}" type="presOf" srcId="{F89EB392-BF89-42B5-B9D2-1804130ECB8F}" destId="{B79785DE-4C53-4C2D-828B-AF2DCF84390D}" srcOrd="0" destOrd="0" presId="urn:microsoft.com/office/officeart/2005/8/layout/vList2"/>
    <dgm:cxn modelId="{EAFECD5F-D2F7-45EB-969A-4D639BA7C3F9}" srcId="{81BE945B-DC4D-40BF-9650-CE440DEC8B27}" destId="{044574C2-0FCD-491C-A763-DBB3B09E6307}" srcOrd="1" destOrd="0" parTransId="{58C7774D-12AE-4DAA-AF03-84CC09978987}" sibTransId="{4892CEC1-9D49-4243-8C50-A46CE2D4496F}"/>
    <dgm:cxn modelId="{DB0D679F-0CE6-4288-A08F-AE06AB88A37B}" type="presOf" srcId="{019C21A2-C7FC-4676-AB23-2AB822832049}" destId="{9124B38B-E639-4835-ABF4-65E5E9519269}" srcOrd="0" destOrd="0" presId="urn:microsoft.com/office/officeart/2005/8/layout/vList2"/>
    <dgm:cxn modelId="{1AC4658C-0B5B-4D8C-BF76-42467BEAD206}" type="presOf" srcId="{56B36C5B-F227-43F2-BA90-321E65E51467}" destId="{F9E8909A-2CF1-459A-89DB-65BF94E4C9A9}" srcOrd="0" destOrd="0" presId="urn:microsoft.com/office/officeart/2005/8/layout/vList2"/>
    <dgm:cxn modelId="{BD37842F-597A-4323-8B55-841499299465}" type="presOf" srcId="{044574C2-0FCD-491C-A763-DBB3B09E6307}" destId="{D622722D-8074-4C22-82A8-4EBB3CA1DDDF}" srcOrd="0" destOrd="0" presId="urn:microsoft.com/office/officeart/2005/8/layout/vList2"/>
    <dgm:cxn modelId="{63BC4493-543D-42C7-9DE4-EBBA0247213A}" srcId="{81BE945B-DC4D-40BF-9650-CE440DEC8B27}" destId="{019C21A2-C7FC-4676-AB23-2AB822832049}" srcOrd="8" destOrd="0" parTransId="{269F0E7D-82A8-43D1-A53E-341E6D8B6B79}" sibTransId="{001B1E8D-4F6B-4D04-9046-EC6D0DC85E0B}"/>
    <dgm:cxn modelId="{0FC32406-544D-4ADB-AEE2-6C6DD9505074}" type="presOf" srcId="{BE00DFEC-4929-446E-97E4-8732B6BB785B}" destId="{27F5ED55-756A-4797-A4AD-A8D63A10C6AF}" srcOrd="0" destOrd="0" presId="urn:microsoft.com/office/officeart/2005/8/layout/vList2"/>
    <dgm:cxn modelId="{F079F1C8-42B3-4A82-AEBD-6C9A0D483CC2}" type="presOf" srcId="{E158307B-FB37-4DA5-9A60-5F88076E6E28}" destId="{28299694-0013-4440-8591-260A3BF63C40}" srcOrd="0" destOrd="0" presId="urn:microsoft.com/office/officeart/2005/8/layout/vList2"/>
    <dgm:cxn modelId="{875282A6-4357-4D8B-BB32-DCC6AB17CAC3}" srcId="{81BE945B-DC4D-40BF-9650-CE440DEC8B27}" destId="{56B36C5B-F227-43F2-BA90-321E65E51467}" srcOrd="3" destOrd="0" parTransId="{0BA87EBC-3258-4B8A-B554-356F79EB788F}" sibTransId="{D6ECB931-3F0A-4B96-BE6C-24AC70E9FF59}"/>
    <dgm:cxn modelId="{9F1E8031-3136-416C-8EA5-A686939AB166}" srcId="{81BE945B-DC4D-40BF-9650-CE440DEC8B27}" destId="{2348E12F-901C-4971-9E32-3684C2C2F22A}" srcOrd="2" destOrd="0" parTransId="{5EBB266B-5D33-4D5C-9108-D02686F03AA9}" sibTransId="{678839AC-D8B5-4879-929A-54B6A5035705}"/>
    <dgm:cxn modelId="{2E3C29DB-8039-4CF5-8BCA-B150B1EC649D}" type="presOf" srcId="{2348E12F-901C-4971-9E32-3684C2C2F22A}" destId="{F2542F40-8611-4AB6-AEF7-4AFFFA13AFA4}" srcOrd="0" destOrd="0" presId="urn:microsoft.com/office/officeart/2005/8/layout/vList2"/>
    <dgm:cxn modelId="{00E24077-FDBF-4418-983D-73781F1FAF3B}" srcId="{81BE945B-DC4D-40BF-9650-CE440DEC8B27}" destId="{4EA42386-0DAE-470B-8F4B-442DB635ADAC}" srcOrd="4" destOrd="0" parTransId="{6DD33F0C-A5C9-4BF5-85F6-655864D0E06B}" sibTransId="{9926F2D4-3B0E-4662-A131-A8FD191B400D}"/>
    <dgm:cxn modelId="{8FB235A2-2381-49AA-B13B-87E9C70C3CDB}" srcId="{81BE945B-DC4D-40BF-9650-CE440DEC8B27}" destId="{F89EB392-BF89-42B5-B9D2-1804130ECB8F}" srcOrd="5" destOrd="0" parTransId="{7893D03C-727F-4BAA-8102-5D6FEFBF390E}" sibTransId="{DE6E1345-03AC-490F-A02C-69C23603C241}"/>
    <dgm:cxn modelId="{A6A304E3-FC77-4ECA-B912-A223FE9F138E}" srcId="{81BE945B-DC4D-40BF-9650-CE440DEC8B27}" destId="{FC3D24A4-DE06-4E1A-873F-AF7CD00E2F32}" srcOrd="7" destOrd="0" parTransId="{C9FCBC35-0498-44EA-967C-1DC0FCE37D66}" sibTransId="{E7F5C298-232E-4D76-961F-E88F022FE323}"/>
    <dgm:cxn modelId="{4BD8065E-A799-45E6-97B9-52933D7C1990}" srcId="{81BE945B-DC4D-40BF-9650-CE440DEC8B27}" destId="{E158307B-FB37-4DA5-9A60-5F88076E6E28}" srcOrd="0" destOrd="0" parTransId="{040675EE-8DE8-4DBD-AAD4-0BC5FFB4A0C4}" sibTransId="{88AAF705-D9C9-479C-B484-C2EED985F970}"/>
    <dgm:cxn modelId="{7BC1097B-8A41-4C3F-B99C-180CBDAB9488}" type="presOf" srcId="{81BE945B-DC4D-40BF-9650-CE440DEC8B27}" destId="{6018D4AD-486E-4665-8C3A-4497716B8C44}" srcOrd="0" destOrd="0" presId="urn:microsoft.com/office/officeart/2005/8/layout/vList2"/>
    <dgm:cxn modelId="{21B5C168-FABD-4019-BD6B-5664CC135CE0}" type="presOf" srcId="{4EA42386-0DAE-470B-8F4B-442DB635ADAC}" destId="{E89C8F8E-88AD-4CC9-965F-116C96587994}" srcOrd="0" destOrd="0" presId="urn:microsoft.com/office/officeart/2005/8/layout/vList2"/>
    <dgm:cxn modelId="{3E66DDD9-6101-454F-849D-E645BAD69116}" type="presParOf" srcId="{6018D4AD-486E-4665-8C3A-4497716B8C44}" destId="{28299694-0013-4440-8591-260A3BF63C40}" srcOrd="0" destOrd="0" presId="urn:microsoft.com/office/officeart/2005/8/layout/vList2"/>
    <dgm:cxn modelId="{2DE95604-C9EA-435F-84C0-41674B54895E}" type="presParOf" srcId="{6018D4AD-486E-4665-8C3A-4497716B8C44}" destId="{91AA0AEB-29DD-4979-90F0-B459483417E4}" srcOrd="1" destOrd="0" presId="urn:microsoft.com/office/officeart/2005/8/layout/vList2"/>
    <dgm:cxn modelId="{C092BDC7-D364-4DA2-9C1D-59F512C3391B}" type="presParOf" srcId="{6018D4AD-486E-4665-8C3A-4497716B8C44}" destId="{D622722D-8074-4C22-82A8-4EBB3CA1DDDF}" srcOrd="2" destOrd="0" presId="urn:microsoft.com/office/officeart/2005/8/layout/vList2"/>
    <dgm:cxn modelId="{A27CD1A3-4F30-4DE0-BC93-D62DAC110778}" type="presParOf" srcId="{6018D4AD-486E-4665-8C3A-4497716B8C44}" destId="{D45F0DA0-9E99-4F4F-8694-61DF033346B3}" srcOrd="3" destOrd="0" presId="urn:microsoft.com/office/officeart/2005/8/layout/vList2"/>
    <dgm:cxn modelId="{D668257C-59C4-4A43-BB33-49244B36EDE6}" type="presParOf" srcId="{6018D4AD-486E-4665-8C3A-4497716B8C44}" destId="{F2542F40-8611-4AB6-AEF7-4AFFFA13AFA4}" srcOrd="4" destOrd="0" presId="urn:microsoft.com/office/officeart/2005/8/layout/vList2"/>
    <dgm:cxn modelId="{C9DC803D-8471-4660-9106-D3818C2B3678}" type="presParOf" srcId="{6018D4AD-486E-4665-8C3A-4497716B8C44}" destId="{6ABA07D2-4676-4078-85DB-CC877F364B7C}" srcOrd="5" destOrd="0" presId="urn:microsoft.com/office/officeart/2005/8/layout/vList2"/>
    <dgm:cxn modelId="{9DF3BAB1-BA4F-4819-B0A5-A998DBC31131}" type="presParOf" srcId="{6018D4AD-486E-4665-8C3A-4497716B8C44}" destId="{F9E8909A-2CF1-459A-89DB-65BF94E4C9A9}" srcOrd="6" destOrd="0" presId="urn:microsoft.com/office/officeart/2005/8/layout/vList2"/>
    <dgm:cxn modelId="{D13180F9-C8A6-41DD-8B1C-239602AC46EA}" type="presParOf" srcId="{6018D4AD-486E-4665-8C3A-4497716B8C44}" destId="{029B6BD3-BDC2-4766-A571-21EFC8C3615A}" srcOrd="7" destOrd="0" presId="urn:microsoft.com/office/officeart/2005/8/layout/vList2"/>
    <dgm:cxn modelId="{C7F563D2-B7E8-46D7-AD41-5C720B33302C}" type="presParOf" srcId="{6018D4AD-486E-4665-8C3A-4497716B8C44}" destId="{E89C8F8E-88AD-4CC9-965F-116C96587994}" srcOrd="8" destOrd="0" presId="urn:microsoft.com/office/officeart/2005/8/layout/vList2"/>
    <dgm:cxn modelId="{0ADF70A7-1DAC-4E4C-8F2C-BEE07AC7A516}" type="presParOf" srcId="{6018D4AD-486E-4665-8C3A-4497716B8C44}" destId="{1E356D08-F2D0-4F78-B834-A7C4F28F01F1}" srcOrd="9" destOrd="0" presId="urn:microsoft.com/office/officeart/2005/8/layout/vList2"/>
    <dgm:cxn modelId="{36694FCD-EA34-415B-B318-9A71152D3A7C}" type="presParOf" srcId="{6018D4AD-486E-4665-8C3A-4497716B8C44}" destId="{B79785DE-4C53-4C2D-828B-AF2DCF84390D}" srcOrd="10" destOrd="0" presId="urn:microsoft.com/office/officeart/2005/8/layout/vList2"/>
    <dgm:cxn modelId="{A66E4CE2-9B2C-4687-80C0-90EEB33485FE}" type="presParOf" srcId="{6018D4AD-486E-4665-8C3A-4497716B8C44}" destId="{BAA7EA5B-B783-4D2E-85E3-5983A641930D}" srcOrd="11" destOrd="0" presId="urn:microsoft.com/office/officeart/2005/8/layout/vList2"/>
    <dgm:cxn modelId="{8D7CC06A-7E13-4200-9533-62D01471B876}" type="presParOf" srcId="{6018D4AD-486E-4665-8C3A-4497716B8C44}" destId="{27F5ED55-756A-4797-A4AD-A8D63A10C6AF}" srcOrd="12" destOrd="0" presId="urn:microsoft.com/office/officeart/2005/8/layout/vList2"/>
    <dgm:cxn modelId="{9F93F158-A0ED-4D4E-832B-EEE56DC00DA5}" type="presParOf" srcId="{6018D4AD-486E-4665-8C3A-4497716B8C44}" destId="{2931991C-C4DA-4E2F-9E10-111C49562BDE}" srcOrd="13" destOrd="0" presId="urn:microsoft.com/office/officeart/2005/8/layout/vList2"/>
    <dgm:cxn modelId="{6BDAFB4F-0018-47CE-838E-07C2E09AAD13}" type="presParOf" srcId="{6018D4AD-486E-4665-8C3A-4497716B8C44}" destId="{D5CF867B-AF4D-4488-BFDA-EBA72ED27126}" srcOrd="14" destOrd="0" presId="urn:microsoft.com/office/officeart/2005/8/layout/vList2"/>
    <dgm:cxn modelId="{911F55A3-ABBB-4038-9BA3-039561ED2320}" type="presParOf" srcId="{6018D4AD-486E-4665-8C3A-4497716B8C44}" destId="{2D77740C-0732-46F0-8269-9EA549110FA2}" srcOrd="15" destOrd="0" presId="urn:microsoft.com/office/officeart/2005/8/layout/vList2"/>
    <dgm:cxn modelId="{31369F95-729B-46ED-B046-83A7F78F3312}" type="presParOf" srcId="{6018D4AD-486E-4665-8C3A-4497716B8C44}" destId="{9124B38B-E639-4835-ABF4-65E5E951926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299694-0013-4440-8591-260A3BF63C40}">
      <dsp:nvSpPr>
        <dsp:cNvPr id="0" name=""/>
        <dsp:cNvSpPr/>
      </dsp:nvSpPr>
      <dsp:spPr>
        <a:xfrm>
          <a:off x="0" y="26126"/>
          <a:ext cx="10515600" cy="431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1.Економічна безпека підприємства: сутність, мета, елементи і схема організації.</a:t>
          </a:r>
          <a:endParaRPr lang="en-US" sz="1800" kern="1200"/>
        </a:p>
      </dsp:txBody>
      <dsp:txXfrm>
        <a:off x="0" y="26126"/>
        <a:ext cx="10515600" cy="431730"/>
      </dsp:txXfrm>
    </dsp:sp>
    <dsp:sp modelId="{D622722D-8074-4C22-82A8-4EBB3CA1DDDF}">
      <dsp:nvSpPr>
        <dsp:cNvPr id="0" name=""/>
        <dsp:cNvSpPr/>
      </dsp:nvSpPr>
      <dsp:spPr>
        <a:xfrm>
          <a:off x="0" y="509696"/>
          <a:ext cx="10515600" cy="431730"/>
        </a:xfrm>
        <a:prstGeom prst="roundRect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2.Напрямки    організації    економічної    безпеки    підприємства    за функціональними складовими.</a:t>
          </a:r>
          <a:endParaRPr lang="en-US" sz="1800" kern="1200"/>
        </a:p>
      </dsp:txBody>
      <dsp:txXfrm>
        <a:off x="0" y="509696"/>
        <a:ext cx="10515600" cy="431730"/>
      </dsp:txXfrm>
    </dsp:sp>
    <dsp:sp modelId="{F2542F40-8611-4AB6-AEF7-4AFFFA13AFA4}">
      <dsp:nvSpPr>
        <dsp:cNvPr id="0" name=""/>
        <dsp:cNvSpPr/>
      </dsp:nvSpPr>
      <dsp:spPr>
        <a:xfrm>
          <a:off x="0" y="993266"/>
          <a:ext cx="10515600" cy="43173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3.Оцінка рівня економічної безпеки підприємства.</a:t>
          </a:r>
          <a:endParaRPr lang="en-US" sz="1800" kern="1200"/>
        </a:p>
      </dsp:txBody>
      <dsp:txXfrm>
        <a:off x="0" y="993266"/>
        <a:ext cx="10515600" cy="431730"/>
      </dsp:txXfrm>
    </dsp:sp>
    <dsp:sp modelId="{F9E8909A-2CF1-459A-89DB-65BF94E4C9A9}">
      <dsp:nvSpPr>
        <dsp:cNvPr id="0" name=""/>
        <dsp:cNvSpPr/>
      </dsp:nvSpPr>
      <dsp:spPr>
        <a:xfrm>
          <a:off x="0" y="1476836"/>
          <a:ext cx="10515600" cy="431730"/>
        </a:xfrm>
        <a:prstGeom prst="roundRect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4.Служба безпеки підприємства. Управління безпекою.</a:t>
          </a:r>
          <a:endParaRPr lang="en-US" sz="1800" kern="1200"/>
        </a:p>
      </dsp:txBody>
      <dsp:txXfrm>
        <a:off x="0" y="1476836"/>
        <a:ext cx="10515600" cy="431730"/>
      </dsp:txXfrm>
    </dsp:sp>
    <dsp:sp modelId="{E89C8F8E-88AD-4CC9-965F-116C96587994}">
      <dsp:nvSpPr>
        <dsp:cNvPr id="0" name=""/>
        <dsp:cNvSpPr/>
      </dsp:nvSpPr>
      <dsp:spPr>
        <a:xfrm>
          <a:off x="0" y="1960406"/>
          <a:ext cx="10515600" cy="43173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5.Управління ризиками господарської діяльності.</a:t>
          </a:r>
          <a:endParaRPr lang="en-US" sz="1800" kern="1200"/>
        </a:p>
      </dsp:txBody>
      <dsp:txXfrm>
        <a:off x="0" y="1960406"/>
        <a:ext cx="10515600" cy="431730"/>
      </dsp:txXfrm>
    </dsp:sp>
    <dsp:sp modelId="{B79785DE-4C53-4C2D-828B-AF2DCF84390D}">
      <dsp:nvSpPr>
        <dsp:cNvPr id="0" name=""/>
        <dsp:cNvSpPr/>
      </dsp:nvSpPr>
      <dsp:spPr>
        <a:xfrm>
          <a:off x="0" y="2443976"/>
          <a:ext cx="10515600" cy="431730"/>
        </a:xfrm>
        <a:prstGeom prst="roundRect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6.Суть, мета і види санації підприємства.</a:t>
          </a:r>
          <a:endParaRPr lang="en-US" sz="1800" kern="1200"/>
        </a:p>
      </dsp:txBody>
      <dsp:txXfrm>
        <a:off x="0" y="2443976"/>
        <a:ext cx="10515600" cy="431730"/>
      </dsp:txXfrm>
    </dsp:sp>
    <dsp:sp modelId="{27F5ED55-756A-4797-A4AD-A8D63A10C6AF}">
      <dsp:nvSpPr>
        <dsp:cNvPr id="0" name=""/>
        <dsp:cNvSpPr/>
      </dsp:nvSpPr>
      <dsp:spPr>
        <a:xfrm>
          <a:off x="0" y="2927546"/>
          <a:ext cx="10515600" cy="43173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7.Причини і симптоми банкрутства підприємства.</a:t>
          </a:r>
          <a:endParaRPr lang="en-US" sz="1800" kern="1200"/>
        </a:p>
      </dsp:txBody>
      <dsp:txXfrm>
        <a:off x="0" y="2927546"/>
        <a:ext cx="10515600" cy="431730"/>
      </dsp:txXfrm>
    </dsp:sp>
    <dsp:sp modelId="{D5CF867B-AF4D-4488-BFDA-EBA72ED27126}">
      <dsp:nvSpPr>
        <dsp:cNvPr id="0" name=""/>
        <dsp:cNvSpPr/>
      </dsp:nvSpPr>
      <dsp:spPr>
        <a:xfrm>
          <a:off x="0" y="3411117"/>
          <a:ext cx="10515600" cy="431730"/>
        </a:xfrm>
        <a:prstGeom prst="roundRect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8.Процедура порушення справи про банкрутство.</a:t>
          </a:r>
          <a:endParaRPr lang="en-US" sz="1800" kern="1200"/>
        </a:p>
      </dsp:txBody>
      <dsp:txXfrm>
        <a:off x="0" y="3411117"/>
        <a:ext cx="10515600" cy="431730"/>
      </dsp:txXfrm>
    </dsp:sp>
    <dsp:sp modelId="{9124B38B-E639-4835-ABF4-65E5E9519269}">
      <dsp:nvSpPr>
        <dsp:cNvPr id="0" name=""/>
        <dsp:cNvSpPr/>
      </dsp:nvSpPr>
      <dsp:spPr>
        <a:xfrm>
          <a:off x="0" y="3894687"/>
          <a:ext cx="10515600" cy="4317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9.Процес ліквідації збанкрутілих підприємств.</a:t>
          </a:r>
          <a:endParaRPr lang="en-US" sz="1800" kern="1200"/>
        </a:p>
      </dsp:txBody>
      <dsp:txXfrm>
        <a:off x="0" y="3894687"/>
        <a:ext cx="10515600" cy="431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830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202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518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992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213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462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856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579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802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37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590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158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000" dirty="0" smtClean="0">
                <a:solidFill>
                  <a:srgbClr val="080808"/>
                </a:solidFill>
              </a:rPr>
              <a:t>Викладач </a:t>
            </a:r>
            <a:r>
              <a:rPr lang="uk-UA" sz="2000" dirty="0" err="1" smtClean="0">
                <a:solidFill>
                  <a:srgbClr val="080808"/>
                </a:solidFill>
              </a:rPr>
              <a:t>Костіна</a:t>
            </a:r>
            <a:r>
              <a:rPr lang="uk-UA" sz="2000" dirty="0" smtClean="0">
                <a:solidFill>
                  <a:srgbClr val="080808"/>
                </a:solidFill>
              </a:rPr>
              <a:t> Т.Ю.</a:t>
            </a:r>
            <a:endParaRPr lang="ru-RU" sz="2000" dirty="0">
              <a:solidFill>
                <a:srgbClr val="08080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ru-RU" sz="3600" dirty="0" smtClean="0">
                <a:solidFill>
                  <a:srgbClr val="080808"/>
                </a:solidFill>
                <a:cs typeface="Calibri Light"/>
              </a:rPr>
              <a:t>Тема 17: </a:t>
            </a:r>
            <a:r>
              <a:rPr lang="ru-RU" sz="3600" dirty="0">
                <a:solidFill>
                  <a:srgbClr val="080808"/>
                </a:solidFill>
                <a:cs typeface="Calibri Light"/>
              </a:rPr>
              <a:t/>
            </a:r>
            <a:br>
              <a:rPr lang="ru-RU" sz="3600" dirty="0">
                <a:solidFill>
                  <a:srgbClr val="080808"/>
                </a:solidFill>
                <a:cs typeface="Calibri Light"/>
              </a:rPr>
            </a:br>
            <a:r>
              <a:rPr lang="ru-RU" sz="3600" b="1" dirty="0">
                <a:solidFill>
                  <a:srgbClr val="080808"/>
                </a:solidFill>
                <a:ea typeface="+mj-lt"/>
                <a:cs typeface="+mj-lt"/>
              </a:rPr>
              <a:t>ЕКОНОМІЧНА БЕЗПЕКА ТА АНТИКРИЗОВА ДІЯЛЬНІСТЬ</a:t>
            </a:r>
            <a:endParaRPr lang="ru-RU" sz="3600" dirty="0">
              <a:solidFill>
                <a:srgbClr val="080808"/>
              </a:solidFill>
              <a:ea typeface="+mj-lt"/>
              <a:cs typeface="+mj-lt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7A301D-5C9C-8A28-3093-C430E16C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2000" b="1" i="1">
                <a:ea typeface="+mj-lt"/>
                <a:cs typeface="+mj-lt"/>
              </a:rPr>
              <a:t>Екологічна складова </a:t>
            </a:r>
            <a:r>
              <a:rPr lang="ru-RU" sz="2000">
                <a:ea typeface="+mj-lt"/>
                <a:cs typeface="+mj-lt"/>
              </a:rPr>
              <a:t>може бути забезпечена через дотримання екологічних параметрів самої продукції підприємства, а також розробку і ретельне дотримання національних та міжнародних норм викидів шкідливих речовин у навколишнє середовище.</a:t>
            </a:r>
            <a:endParaRPr lang="ru-RU" sz="2000"/>
          </a:p>
          <a:p>
            <a:endParaRPr lang="ru-RU" sz="200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A7B2D2-3B00-3CAD-E2A5-8D8917D83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293998"/>
            <a:ext cx="4631838" cy="52660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600" dirty="0">
                <a:ea typeface="+mn-lt"/>
                <a:cs typeface="+mn-lt"/>
              </a:rPr>
              <a:t>Алгоритм </a:t>
            </a:r>
            <a:r>
              <a:rPr lang="ru-RU" sz="1600" dirty="0" err="1">
                <a:ea typeface="+mn-lt"/>
                <a:cs typeface="+mn-lt"/>
              </a:rPr>
              <a:t>процесу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забезпечення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екологічної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складової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складається</a:t>
            </a:r>
            <a:r>
              <a:rPr lang="ru-RU" sz="1600" dirty="0">
                <a:ea typeface="+mn-lt"/>
                <a:cs typeface="+mn-lt"/>
              </a:rPr>
              <a:t> з </a:t>
            </a:r>
            <a:r>
              <a:rPr lang="ru-RU" sz="1600" dirty="0" err="1">
                <a:ea typeface="+mn-lt"/>
                <a:cs typeface="+mn-lt"/>
              </a:rPr>
              <a:t>послідовності</a:t>
            </a:r>
            <a:r>
              <a:rPr lang="ru-RU" sz="1600" dirty="0">
                <a:ea typeface="+mn-lt"/>
                <a:cs typeface="+mn-lt"/>
              </a:rPr>
              <a:t> таких </a:t>
            </a:r>
            <a:r>
              <a:rPr lang="ru-RU" sz="1600" dirty="0" err="1">
                <a:ea typeface="+mn-lt"/>
                <a:cs typeface="+mn-lt"/>
              </a:rPr>
              <a:t>дій</a:t>
            </a:r>
            <a:r>
              <a:rPr lang="ru-RU" sz="1600" dirty="0">
                <a:ea typeface="+mn-lt"/>
                <a:cs typeface="+mn-lt"/>
              </a:rPr>
              <a:t>:</a:t>
            </a:r>
            <a:endParaRPr lang="ru-RU" sz="1600">
              <a:cs typeface="Calibri" panose="020F0502020204030204"/>
            </a:endParaRPr>
          </a:p>
          <a:p>
            <a:r>
              <a:rPr lang="ru-RU" sz="1600" dirty="0" err="1">
                <a:ea typeface="+mn-lt"/>
                <a:cs typeface="+mn-lt"/>
              </a:rPr>
              <a:t>розрахунок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ефективності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здійснюваних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заходів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забезпечення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екологічної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складової</a:t>
            </a:r>
            <a:r>
              <a:rPr lang="ru-RU" sz="1600" dirty="0">
                <a:ea typeface="+mn-lt"/>
                <a:cs typeface="+mn-lt"/>
              </a:rPr>
              <a:t> на </a:t>
            </a:r>
            <a:r>
              <a:rPr lang="ru-RU" sz="1600" dirty="0" err="1">
                <a:ea typeface="+mn-lt"/>
                <a:cs typeface="+mn-lt"/>
              </a:rPr>
              <a:t>підставі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звітних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даних</a:t>
            </a:r>
            <a:r>
              <a:rPr lang="ru-RU" sz="1600" dirty="0">
                <a:ea typeface="+mn-lt"/>
                <a:cs typeface="+mn-lt"/>
              </a:rPr>
              <a:t> про </a:t>
            </a:r>
            <a:r>
              <a:rPr lang="ru-RU" sz="1600" dirty="0" err="1">
                <a:ea typeface="+mn-lt"/>
                <a:cs typeface="+mn-lt"/>
              </a:rPr>
              <a:t>фінансово-господарську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діяльність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підприємства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>
              <a:cs typeface="Calibri"/>
            </a:endParaRPr>
          </a:p>
          <a:p>
            <a:r>
              <a:rPr lang="ru-RU" sz="1600" dirty="0" err="1">
                <a:ea typeface="+mn-lt"/>
                <a:cs typeface="+mn-lt"/>
              </a:rPr>
              <a:t>аналіз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цих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розрахунків</a:t>
            </a:r>
            <a:r>
              <a:rPr lang="ru-RU" sz="1600" dirty="0">
                <a:ea typeface="+mn-lt"/>
                <a:cs typeface="+mn-lt"/>
              </a:rPr>
              <a:t> та </a:t>
            </a:r>
            <a:r>
              <a:rPr lang="ru-RU" sz="1600" dirty="0" err="1">
                <a:ea typeface="+mn-lt"/>
                <a:cs typeface="+mn-lt"/>
              </a:rPr>
              <a:t>розробка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пропозицій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щодо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підвищення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ефективності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здійснюваних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заходів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>
              <a:cs typeface="Calibri"/>
            </a:endParaRPr>
          </a:p>
          <a:p>
            <a:r>
              <a:rPr lang="ru-RU" sz="1600" dirty="0" err="1">
                <a:ea typeface="+mn-lt"/>
                <a:cs typeface="+mn-lt"/>
              </a:rPr>
              <a:t>розробка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альтернативних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сценаріїв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реалізації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запланованих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заходів</a:t>
            </a:r>
            <a:r>
              <a:rPr lang="ru-RU" sz="1600" dirty="0">
                <a:ea typeface="+mn-lt"/>
                <a:cs typeface="+mn-lt"/>
              </a:rPr>
              <a:t> та </a:t>
            </a:r>
            <a:r>
              <a:rPr lang="ru-RU" sz="1600" dirty="0" err="1">
                <a:ea typeface="+mn-lt"/>
                <a:cs typeface="+mn-lt"/>
              </a:rPr>
              <a:t>вибір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пріоритетного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сценарію</a:t>
            </a:r>
            <a:r>
              <a:rPr lang="ru-RU" sz="1600" dirty="0">
                <a:ea typeface="+mn-lt"/>
                <a:cs typeface="+mn-lt"/>
              </a:rPr>
              <a:t> на </a:t>
            </a:r>
            <a:r>
              <a:rPr lang="ru-RU" sz="1600" dirty="0" err="1">
                <a:ea typeface="+mn-lt"/>
                <a:cs typeface="+mn-lt"/>
              </a:rPr>
              <a:t>основі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порівняння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розрахунків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ефективності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цих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заходів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>
              <a:cs typeface="Calibri"/>
            </a:endParaRPr>
          </a:p>
          <a:p>
            <a:r>
              <a:rPr lang="ru-RU" sz="1600" dirty="0" err="1">
                <a:ea typeface="+mn-lt"/>
                <a:cs typeface="+mn-lt"/>
              </a:rPr>
              <a:t>скерування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вибраного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сценарію</a:t>
            </a:r>
            <a:r>
              <a:rPr lang="ru-RU" sz="1600" dirty="0">
                <a:ea typeface="+mn-lt"/>
                <a:cs typeface="+mn-lt"/>
              </a:rPr>
              <a:t> у </a:t>
            </a:r>
            <a:r>
              <a:rPr lang="ru-RU" sz="1600" dirty="0" err="1">
                <a:ea typeface="+mn-lt"/>
                <a:cs typeface="+mn-lt"/>
              </a:rPr>
              <a:t>функціональні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підрозділи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які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здійснюють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планування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фінансово-господарської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діяльності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підприємства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 dirty="0">
              <a:cs typeface="Calibri"/>
            </a:endParaRPr>
          </a:p>
          <a:p>
            <a:r>
              <a:rPr lang="ru-RU" sz="1600" dirty="0" err="1">
                <a:ea typeface="+mn-lt"/>
                <a:cs typeface="+mn-lt"/>
              </a:rPr>
              <a:t>практичне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здійснення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запланованих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заходів</a:t>
            </a:r>
            <a:r>
              <a:rPr lang="ru-RU" sz="1600" dirty="0">
                <a:ea typeface="+mn-lt"/>
                <a:cs typeface="+mn-lt"/>
              </a:rPr>
              <a:t> в </a:t>
            </a:r>
            <a:r>
              <a:rPr lang="ru-RU" sz="1600" dirty="0" err="1">
                <a:ea typeface="+mn-lt"/>
                <a:cs typeface="+mn-lt"/>
              </a:rPr>
              <a:t>процесі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виробничо</a:t>
            </a:r>
            <a:r>
              <a:rPr lang="ru-RU" sz="1600" dirty="0">
                <a:ea typeface="+mn-lt"/>
                <a:cs typeface="+mn-lt"/>
              </a:rPr>
              <a:t>- </a:t>
            </a:r>
            <a:r>
              <a:rPr lang="ru-RU" sz="1600" dirty="0" err="1">
                <a:ea typeface="+mn-lt"/>
                <a:cs typeface="+mn-lt"/>
              </a:rPr>
              <a:t>господарської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діяльності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підприємства</a:t>
            </a:r>
            <a:r>
              <a:rPr lang="ru-RU" sz="1600" dirty="0">
                <a:ea typeface="+mn-lt"/>
                <a:cs typeface="+mn-lt"/>
              </a:rPr>
              <a:t>.</a:t>
            </a:r>
            <a:endParaRPr lang="ru-RU" sz="1600" dirty="0"/>
          </a:p>
          <a:p>
            <a:endParaRPr lang="ru-RU" sz="1300"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 descr="Изображение выглядит как зеле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8DAC01F-583C-96E3-32CF-D6B0C18B1B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5320" y="2205211"/>
            <a:ext cx="6253212" cy="35174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290327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597E5DA-4CE2-7685-D7EE-7ACA18CA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89" r="-1" b="-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69455C-4A2B-BFC0-C0E0-11994BB51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ru-RU" sz="3600" b="1">
                <a:ea typeface="+mj-lt"/>
                <a:cs typeface="+mj-lt"/>
              </a:rPr>
              <a:t>Оцінка рівня економічної безпеки підприємства</a:t>
            </a:r>
            <a:endParaRPr lang="ru-RU" sz="3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8D88F2-D5E1-7B1A-3599-BF0DC459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2000" i="1" dirty="0" err="1"/>
              <a:t>Загальна</a:t>
            </a:r>
            <a:r>
              <a:rPr lang="ru-RU" sz="2000" i="1" dirty="0"/>
              <a:t> </a:t>
            </a:r>
            <a:r>
              <a:rPr lang="ru-RU" sz="2000" i="1" dirty="0" err="1"/>
              <a:t>методологія</a:t>
            </a:r>
            <a:r>
              <a:rPr lang="ru-RU" sz="2000" i="1" dirty="0"/>
              <a:t> </a:t>
            </a:r>
            <a:r>
              <a:rPr lang="ru-RU" sz="2000" i="1" dirty="0" err="1"/>
              <a:t>оцінки</a:t>
            </a:r>
            <a:r>
              <a:rPr lang="ru-RU" sz="2000" i="1" dirty="0"/>
              <a:t> </a:t>
            </a:r>
            <a:r>
              <a:rPr lang="ru-RU" sz="2000" i="1" dirty="0" err="1"/>
              <a:t>рівня</a:t>
            </a:r>
            <a:r>
              <a:rPr lang="ru-RU" sz="2000" i="1" dirty="0"/>
              <a:t> </a:t>
            </a:r>
            <a:r>
              <a:rPr lang="ru-RU" sz="2000" i="1" dirty="0" err="1"/>
              <a:t>економічної</a:t>
            </a:r>
            <a:r>
              <a:rPr lang="ru-RU" sz="2000" i="1" dirty="0"/>
              <a:t> </a:t>
            </a:r>
            <a:r>
              <a:rPr lang="ru-RU" sz="2000" i="1" dirty="0" err="1"/>
              <a:t>безпеки</a:t>
            </a:r>
            <a:r>
              <a:rPr lang="ru-RU" sz="2000" i="1" dirty="0"/>
              <a:t> </a:t>
            </a:r>
            <a:r>
              <a:rPr lang="ru-RU" sz="2000" i="1" dirty="0" err="1"/>
              <a:t>підприємства</a:t>
            </a:r>
            <a:r>
              <a:rPr lang="ru-RU" sz="2000" i="1" dirty="0"/>
              <a:t> </a:t>
            </a:r>
            <a:r>
              <a:rPr lang="ru-RU" sz="2000" i="1" dirty="0" err="1"/>
              <a:t>передбачає</a:t>
            </a:r>
            <a:r>
              <a:rPr lang="ru-RU" sz="2000" i="1" dirty="0"/>
              <a:t> </a:t>
            </a:r>
            <a:r>
              <a:rPr lang="ru-RU" sz="2000" i="1" dirty="0" err="1"/>
              <a:t>його</a:t>
            </a:r>
            <a:r>
              <a:rPr lang="ru-RU" sz="2000" i="1" dirty="0"/>
              <a:t> </a:t>
            </a:r>
            <a:r>
              <a:rPr lang="ru-RU" sz="2000" i="1" dirty="0" err="1"/>
              <a:t>оцінку</a:t>
            </a:r>
            <a:r>
              <a:rPr lang="ru-RU" sz="2000" i="1" dirty="0"/>
              <a:t> на </a:t>
            </a:r>
            <a:r>
              <a:rPr lang="ru-RU" sz="2000" i="1" dirty="0" err="1"/>
              <a:t>підставі</a:t>
            </a:r>
            <a:r>
              <a:rPr lang="ru-RU" sz="2000" i="1" dirty="0"/>
              <a:t> </a:t>
            </a:r>
            <a:r>
              <a:rPr lang="ru-RU" sz="2000" i="1" dirty="0" err="1"/>
              <a:t>визначення</a:t>
            </a:r>
            <a:r>
              <a:rPr lang="ru-RU" sz="2000" i="1" dirty="0"/>
              <a:t> </a:t>
            </a:r>
            <a:r>
              <a:rPr lang="ru-RU" sz="2000" i="1" dirty="0" err="1"/>
              <a:t>сукупного</a:t>
            </a:r>
            <a:r>
              <a:rPr lang="ru-RU" sz="2000" i="1" dirty="0"/>
              <a:t> </a:t>
            </a:r>
            <a:r>
              <a:rPr lang="ru-RU" sz="2000" i="1" dirty="0" err="1"/>
              <a:t>критерію</a:t>
            </a:r>
            <a:r>
              <a:rPr lang="ru-RU" sz="2000" i="1" dirty="0"/>
              <a:t> через </a:t>
            </a:r>
            <a:r>
              <a:rPr lang="ru-RU" sz="2000" i="1" dirty="0" err="1"/>
              <a:t>зважування</a:t>
            </a:r>
            <a:r>
              <a:rPr lang="ru-RU" sz="2000" i="1" dirty="0"/>
              <a:t> та </a:t>
            </a:r>
            <a:r>
              <a:rPr lang="ru-RU" sz="2000" i="1" dirty="0" err="1"/>
              <a:t>підсумовування</a:t>
            </a:r>
            <a:r>
              <a:rPr lang="ru-RU" sz="2000" i="1" dirty="0"/>
              <a:t> </a:t>
            </a:r>
            <a:r>
              <a:rPr lang="ru-RU" sz="2000" i="1" dirty="0" err="1"/>
              <a:t>критеріїв</a:t>
            </a:r>
            <a:r>
              <a:rPr lang="ru-RU" sz="2000" i="1" dirty="0"/>
              <a:t> за кожною </a:t>
            </a:r>
            <a:r>
              <a:rPr lang="ru-RU" sz="2000" i="1" dirty="0" err="1"/>
              <a:t>із</a:t>
            </a:r>
            <a:r>
              <a:rPr lang="ru-RU" sz="2000" i="1" dirty="0"/>
              <a:t> </a:t>
            </a:r>
            <a:r>
              <a:rPr lang="ru-RU" sz="2000" i="1" dirty="0" err="1"/>
              <a:t>її</a:t>
            </a:r>
            <a:r>
              <a:rPr lang="ru-RU" sz="2000" i="1" dirty="0"/>
              <a:t> </a:t>
            </a:r>
            <a:r>
              <a:rPr lang="ru-RU" sz="2000" i="1" dirty="0" err="1"/>
              <a:t>функціональних</a:t>
            </a:r>
            <a:r>
              <a:rPr lang="ru-RU" sz="2000" i="1" dirty="0"/>
              <a:t> </a:t>
            </a:r>
            <a:r>
              <a:rPr lang="ru-RU" sz="2000" i="1" dirty="0" err="1"/>
              <a:t>складових</a:t>
            </a:r>
            <a:r>
              <a:rPr lang="ru-RU" sz="2000" i="1" dirty="0"/>
              <a:t>.</a:t>
            </a:r>
            <a:endParaRPr lang="ru-RU" sz="2000" dirty="0">
              <a:cs typeface="Calibri"/>
            </a:endParaRPr>
          </a:p>
          <a:p>
            <a:pPr marL="0" indent="0">
              <a:buNone/>
            </a:pPr>
            <a:r>
              <a:rPr lang="ru-RU" sz="2000" b="1" i="1" dirty="0" err="1">
                <a:ea typeface="+mn-lt"/>
                <a:cs typeface="+mn-lt"/>
              </a:rPr>
              <a:t>Критерій</a:t>
            </a:r>
            <a:r>
              <a:rPr lang="ru-RU" sz="2000" b="1" i="1" dirty="0">
                <a:ea typeface="+mn-lt"/>
                <a:cs typeface="+mn-lt"/>
              </a:rPr>
              <a:t> </a:t>
            </a:r>
            <a:r>
              <a:rPr lang="ru-RU" sz="2000" b="1" i="1" dirty="0" err="1">
                <a:ea typeface="+mn-lt"/>
                <a:cs typeface="+mn-lt"/>
              </a:rPr>
              <a:t>економічної</a:t>
            </a:r>
            <a:r>
              <a:rPr lang="ru-RU" sz="2000" b="1" i="1" dirty="0">
                <a:ea typeface="+mn-lt"/>
                <a:cs typeface="+mn-lt"/>
              </a:rPr>
              <a:t> </a:t>
            </a:r>
            <a:r>
              <a:rPr lang="ru-RU" sz="2000" b="1" i="1" dirty="0" err="1">
                <a:ea typeface="+mn-lt"/>
                <a:cs typeface="+mn-lt"/>
              </a:rPr>
              <a:t>безпеки</a:t>
            </a:r>
            <a:r>
              <a:rPr lang="ru-RU" sz="2000" b="1" i="1" dirty="0">
                <a:ea typeface="+mn-lt"/>
                <a:cs typeface="+mn-lt"/>
              </a:rPr>
              <a:t> </a:t>
            </a:r>
            <a:r>
              <a:rPr lang="ru-RU" sz="2000" i="1" dirty="0">
                <a:ea typeface="+mn-lt"/>
                <a:cs typeface="+mn-lt"/>
              </a:rPr>
              <a:t>- </a:t>
            </a:r>
            <a:r>
              <a:rPr lang="ru-RU" sz="2000" i="1" dirty="0" err="1">
                <a:ea typeface="+mn-lt"/>
                <a:cs typeface="+mn-lt"/>
              </a:rPr>
              <a:t>це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вимірник</a:t>
            </a:r>
            <a:r>
              <a:rPr lang="ru-RU" sz="2000" i="1" dirty="0">
                <a:ea typeface="+mn-lt"/>
                <a:cs typeface="+mn-lt"/>
              </a:rPr>
              <a:t> стану </a:t>
            </a:r>
            <a:r>
              <a:rPr lang="ru-RU" sz="2000" i="1" dirty="0" err="1">
                <a:ea typeface="+mn-lt"/>
                <a:cs typeface="+mn-lt"/>
              </a:rPr>
              <a:t>підприємства</a:t>
            </a:r>
            <a:r>
              <a:rPr lang="ru-RU" sz="2000" i="1" dirty="0">
                <a:ea typeface="+mn-lt"/>
                <a:cs typeface="+mn-lt"/>
              </a:rPr>
              <a:t> з точки </a:t>
            </a:r>
            <a:r>
              <a:rPr lang="ru-RU" sz="2000" i="1" dirty="0" err="1">
                <a:ea typeface="+mn-lt"/>
                <a:cs typeface="+mn-lt"/>
              </a:rPr>
              <a:t>зору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відповідності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фактично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досягнутих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показників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його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діяльності</a:t>
            </a:r>
            <a:r>
              <a:rPr lang="ru-RU" sz="2000" i="1" dirty="0">
                <a:ea typeface="+mn-lt"/>
                <a:cs typeface="+mn-lt"/>
              </a:rPr>
              <a:t> наперед </a:t>
            </a:r>
            <a:r>
              <a:rPr lang="ru-RU" sz="2000" i="1" dirty="0" err="1">
                <a:ea typeface="+mn-lt"/>
                <a:cs typeface="+mn-lt"/>
              </a:rPr>
              <a:t>встановленим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індикаторам</a:t>
            </a:r>
            <a:r>
              <a:rPr lang="ru-RU" sz="2000" i="1" dirty="0">
                <a:ea typeface="+mn-lt"/>
                <a:cs typeface="+mn-lt"/>
              </a:rPr>
              <a:t>, </a:t>
            </a:r>
            <a:r>
              <a:rPr lang="ru-RU" sz="2000" i="1" dirty="0" err="1">
                <a:ea typeface="+mn-lt"/>
                <a:cs typeface="+mn-lt"/>
              </a:rPr>
              <a:t>які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відображають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сутність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економічної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безпеки</a:t>
            </a:r>
            <a:endParaRPr lang="ru-RU" sz="2000" dirty="0" err="1"/>
          </a:p>
          <a:p>
            <a:pPr algn="just">
              <a:buNone/>
            </a:pPr>
            <a:r>
              <a:rPr lang="ru-RU" sz="2000" dirty="0" err="1">
                <a:ea typeface="+mn-lt"/>
                <a:cs typeface="+mn-lt"/>
              </a:rPr>
              <a:t>Оцінка</a:t>
            </a:r>
            <a:r>
              <a:rPr lang="ru-RU" sz="2000" dirty="0">
                <a:ea typeface="+mn-lt"/>
                <a:cs typeface="+mn-lt"/>
              </a:rPr>
              <a:t> стану </a:t>
            </a:r>
            <a:r>
              <a:rPr lang="ru-RU" sz="2000" dirty="0" err="1">
                <a:ea typeface="+mn-lt"/>
                <a:cs typeface="+mn-lt"/>
              </a:rPr>
              <a:t>економічної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безпеки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підприємства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передбачає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оцінку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його</a:t>
            </a:r>
            <a:endParaRPr lang="ru-RU" dirty="0" err="1"/>
          </a:p>
          <a:p>
            <a:pPr algn="just">
              <a:buNone/>
            </a:pPr>
            <a:r>
              <a:rPr lang="ru-RU" sz="2000" dirty="0">
                <a:ea typeface="+mn-lt"/>
                <a:cs typeface="+mn-lt"/>
              </a:rPr>
              <a:t>ресурсного </a:t>
            </a:r>
            <a:r>
              <a:rPr lang="ru-RU" sz="2000" dirty="0" err="1">
                <a:ea typeface="+mn-lt"/>
                <a:cs typeface="+mn-lt"/>
              </a:rPr>
              <a:t>потенціалу</a:t>
            </a:r>
            <a:r>
              <a:rPr lang="ru-RU" sz="2000" dirty="0">
                <a:ea typeface="+mn-lt"/>
                <a:cs typeface="+mn-lt"/>
              </a:rPr>
              <a:t> та </a:t>
            </a:r>
            <a:r>
              <a:rPr lang="ru-RU" sz="2000" dirty="0" err="1">
                <a:ea typeface="+mn-lt"/>
                <a:cs typeface="+mn-lt"/>
              </a:rPr>
              <a:t>узгодженості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інтересів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всіх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учасників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всередині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підприємства</a:t>
            </a:r>
            <a:r>
              <a:rPr lang="ru-RU" sz="2000" dirty="0">
                <a:ea typeface="+mn-lt"/>
                <a:cs typeface="+mn-lt"/>
              </a:rPr>
              <a:t>. При </a:t>
            </a:r>
            <a:r>
              <a:rPr lang="ru-RU" sz="2000" dirty="0" err="1">
                <a:ea typeface="+mn-lt"/>
                <a:cs typeface="+mn-lt"/>
              </a:rPr>
              <a:t>цьому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загрози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внутрішнього</a:t>
            </a:r>
            <a:r>
              <a:rPr lang="ru-RU" sz="2000" dirty="0">
                <a:ea typeface="+mn-lt"/>
                <a:cs typeface="+mn-lt"/>
              </a:rPr>
              <a:t> і </a:t>
            </a:r>
            <a:r>
              <a:rPr lang="ru-RU" sz="2000" dirty="0" err="1">
                <a:ea typeface="+mn-lt"/>
                <a:cs typeface="+mn-lt"/>
              </a:rPr>
              <a:t>зовнішнього</a:t>
            </a:r>
            <a:r>
              <a:rPr lang="ru-RU" sz="2000" dirty="0">
                <a:ea typeface="+mn-lt"/>
                <a:cs typeface="+mn-lt"/>
              </a:rPr>
              <a:t> характеру </a:t>
            </a:r>
            <a:r>
              <a:rPr lang="ru-RU" sz="2000" dirty="0" err="1">
                <a:ea typeface="+mn-lt"/>
                <a:cs typeface="+mn-lt"/>
              </a:rPr>
              <a:t>повинні</a:t>
            </a:r>
            <a:r>
              <a:rPr lang="ru-RU" sz="2000" dirty="0">
                <a:ea typeface="+mn-lt"/>
                <a:cs typeface="+mn-lt"/>
              </a:rPr>
              <a:t> бути </a:t>
            </a:r>
            <a:r>
              <a:rPr lang="ru-RU" sz="2000" dirty="0" err="1">
                <a:ea typeface="+mn-lt"/>
                <a:cs typeface="+mn-lt"/>
              </a:rPr>
              <a:t>зведеними</a:t>
            </a:r>
            <a:r>
              <a:rPr lang="ru-RU" sz="2000" dirty="0">
                <a:ea typeface="+mn-lt"/>
                <a:cs typeface="+mn-lt"/>
              </a:rPr>
              <a:t> до </a:t>
            </a:r>
            <a:r>
              <a:rPr lang="ru-RU" sz="2000" dirty="0" err="1">
                <a:ea typeface="+mn-lt"/>
                <a:cs typeface="+mn-lt"/>
              </a:rPr>
              <a:t>мінімуму</a:t>
            </a:r>
            <a:r>
              <a:rPr lang="ru-RU" sz="2000" dirty="0">
                <a:ea typeface="+mn-lt"/>
                <a:cs typeface="+mn-lt"/>
              </a:rPr>
              <a:t>.</a:t>
            </a:r>
            <a:endParaRPr lang="ru-RU" dirty="0"/>
          </a:p>
          <a:p>
            <a:pPr marL="0" indent="0">
              <a:buNone/>
            </a:pPr>
            <a:endParaRPr lang="ru-RU" sz="2000" dirty="0">
              <a:cs typeface="Calibri" panose="020F0502020204030204"/>
            </a:endParaRPr>
          </a:p>
          <a:p>
            <a:pPr marL="0" indent="0">
              <a:buNone/>
            </a:pPr>
            <a:endParaRPr lang="ru-RU" sz="2000" i="1">
              <a:cs typeface="Calibri"/>
            </a:endParaRPr>
          </a:p>
          <a:p>
            <a:endParaRPr lang="ru-RU" sz="2000"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4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E6B0416-77AC-03F8-75D0-A1A1106636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9111" b="-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0320C1-9E55-AD00-CE3C-32F57733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ru-RU" sz="2500" i="1">
                <a:ea typeface="+mj-lt"/>
                <a:cs typeface="+mj-lt"/>
              </a:rPr>
              <a:t>Аналіз та оцінка економічної безпеки підприємства передбачають виконання таких послідовних кроків:</a:t>
            </a:r>
            <a:endParaRPr lang="ru-RU" sz="2500"/>
          </a:p>
          <a:p>
            <a:endParaRPr lang="ru-RU" sz="250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4DDFF0-20DF-6D36-59D0-41B029E1B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600">
                <a:ea typeface="+mn-lt"/>
                <a:cs typeface="+mn-lt"/>
              </a:rPr>
              <a:t>визначення структури негативних впливів за функціональними складовими економічної безпеки, їх розподіл на об’єктивні та суб’єктивні;</a:t>
            </a:r>
            <a:endParaRPr lang="ru-RU" sz="1600">
              <a:cs typeface="Calibri" panose="020F0502020204030204"/>
            </a:endParaRPr>
          </a:p>
          <a:p>
            <a:r>
              <a:rPr lang="ru-RU" sz="1600">
                <a:ea typeface="+mn-lt"/>
                <a:cs typeface="+mn-lt"/>
              </a:rPr>
              <a:t>фіксація здійснених превентивних заходів для запобігання негативним впливам за всіма функціональними складовими економічної безпеки;</a:t>
            </a:r>
            <a:endParaRPr lang="ru-RU" sz="1600"/>
          </a:p>
          <a:p>
            <a:r>
              <a:rPr lang="ru-RU" sz="1600">
                <a:ea typeface="+mn-lt"/>
                <a:cs typeface="+mn-lt"/>
              </a:rPr>
              <a:t>оцінка ефективності здійснених заходів з точки зору нейтралізації конкретних негативних впливів за кожною складовою економічної безпеки;</a:t>
            </a:r>
            <a:endParaRPr lang="ru-RU" sz="1600"/>
          </a:p>
          <a:p>
            <a:r>
              <a:rPr lang="ru-RU" sz="1600">
                <a:ea typeface="+mn-lt"/>
                <a:cs typeface="+mn-lt"/>
              </a:rPr>
              <a:t>ідентифікація причин недостатньої ефективності заходів, здійснених для подолання наявних і ймовірних негативних впливів на економічну безпеку;</a:t>
            </a:r>
            <a:endParaRPr lang="ru-RU" sz="1600"/>
          </a:p>
          <a:p>
            <a:r>
              <a:rPr lang="ru-RU" sz="1600">
                <a:ea typeface="+mn-lt"/>
                <a:cs typeface="+mn-lt"/>
              </a:rPr>
              <a:t>виявлення неусувних, очікуваних та ймовірних негативних впливів на рівень економічної безпеки;</a:t>
            </a:r>
            <a:endParaRPr lang="ru-RU" sz="1600"/>
          </a:p>
          <a:p>
            <a:r>
              <a:rPr lang="ru-RU" sz="1600">
                <a:ea typeface="+mn-lt"/>
                <a:cs typeface="+mn-lt"/>
              </a:rPr>
              <a:t>розробка рекомендацій щодо усунення існуючих та запобігання ймовірних негативних впливів на економічну безпеку, оцінка їх вартості та визначення відповідальних за їх реалізацію.</a:t>
            </a:r>
            <a:endParaRPr lang="ru-RU" sz="1600"/>
          </a:p>
          <a:p>
            <a:endParaRPr lang="ru-RU" sz="1600"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9881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7DF5F-7F28-13E1-8638-51FA8485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66" y="427681"/>
            <a:ext cx="13182915" cy="1135737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ea typeface="+mj-lt"/>
                <a:cs typeface="+mj-lt"/>
              </a:rPr>
              <a:t>Підходи</a:t>
            </a:r>
            <a:r>
              <a:rPr lang="ru-RU" sz="2800" b="1" i="1" dirty="0">
                <a:ea typeface="+mj-lt"/>
                <a:cs typeface="+mj-lt"/>
              </a:rPr>
              <a:t> та </a:t>
            </a:r>
            <a:r>
              <a:rPr lang="ru-RU" sz="2800" b="1" i="1" dirty="0" err="1">
                <a:ea typeface="+mj-lt"/>
                <a:cs typeface="+mj-lt"/>
              </a:rPr>
              <a:t>методи</a:t>
            </a:r>
            <a:r>
              <a:rPr lang="ru-RU" sz="2800" b="1" i="1" dirty="0">
                <a:ea typeface="+mj-lt"/>
                <a:cs typeface="+mj-lt"/>
              </a:rPr>
              <a:t> </a:t>
            </a:r>
            <a:r>
              <a:rPr lang="ru-RU" sz="2800" b="1" i="1" dirty="0" err="1">
                <a:ea typeface="+mj-lt"/>
                <a:cs typeface="+mj-lt"/>
              </a:rPr>
              <a:t>оцінки</a:t>
            </a:r>
            <a:r>
              <a:rPr lang="ru-RU" sz="2800" b="1" i="1" dirty="0">
                <a:ea typeface="+mj-lt"/>
                <a:cs typeface="+mj-lt"/>
              </a:rPr>
              <a:t> стану і </a:t>
            </a:r>
            <a:r>
              <a:rPr lang="ru-RU" sz="2800" b="1" i="1" dirty="0" err="1">
                <a:ea typeface="+mj-lt"/>
                <a:cs typeface="+mj-lt"/>
              </a:rPr>
              <a:t>рівня</a:t>
            </a:r>
            <a:r>
              <a:rPr lang="ru-RU" sz="2800" b="1" i="1" dirty="0">
                <a:ea typeface="+mj-lt"/>
                <a:cs typeface="+mj-lt"/>
              </a:rPr>
              <a:t> </a:t>
            </a:r>
            <a:r>
              <a:rPr lang="ru-RU" sz="2800" b="1" i="1" dirty="0" err="1">
                <a:ea typeface="+mj-lt"/>
                <a:cs typeface="+mj-lt"/>
              </a:rPr>
              <a:t>економічної</a:t>
            </a:r>
            <a:r>
              <a:rPr lang="ru-RU" sz="2800" b="1" i="1" dirty="0">
                <a:ea typeface="+mj-lt"/>
                <a:cs typeface="+mj-lt"/>
              </a:rPr>
              <a:t> </a:t>
            </a:r>
            <a:r>
              <a:rPr lang="ru-RU" sz="2800" b="1" i="1" dirty="0" err="1">
                <a:ea typeface="+mj-lt"/>
                <a:cs typeface="+mj-lt"/>
              </a:rPr>
              <a:t>безпеки</a:t>
            </a:r>
            <a:endParaRPr lang="ru-RU" sz="2800">
              <a:cs typeface="Calibri Light"/>
            </a:endParaRPr>
          </a:p>
          <a:p>
            <a:endParaRPr lang="ru-RU" sz="3600"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1609891A-7AD5-1176-39D4-5BFC064ED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1F4AD4F-C214-F20D-576B-A4D25788F3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1416" y="1580986"/>
            <a:ext cx="7952431" cy="36982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1269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E48A5F-9B56-2C45-E6F8-38172F2B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58" y="501028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b="1">
                <a:ea typeface="+mj-lt"/>
                <a:cs typeface="+mj-lt"/>
              </a:rPr>
              <a:t>4. Служба безпеки підприємства. Управління безпекою</a:t>
            </a:r>
            <a:endParaRPr lang="ru-RU" sz="3600">
              <a:ea typeface="+mj-lt"/>
              <a:cs typeface="+mj-lt"/>
            </a:endParaRPr>
          </a:p>
          <a:p>
            <a:endParaRPr lang="ru-RU" sz="360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2413D2-1229-02E3-0886-5CDE2EA16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456992"/>
            <a:ext cx="4623688" cy="55186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>
                <a:ea typeface="+mn-lt"/>
                <a:cs typeface="+mn-lt"/>
              </a:rPr>
              <a:t>Одним </a:t>
            </a:r>
            <a:r>
              <a:rPr lang="ru-RU" sz="2000" dirty="0" err="1">
                <a:ea typeface="+mn-lt"/>
                <a:cs typeface="+mn-lt"/>
              </a:rPr>
              <a:t>із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функціональних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напрямів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організації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економічної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безпеки</a:t>
            </a:r>
            <a:r>
              <a:rPr lang="ru-RU" sz="2000" dirty="0">
                <a:ea typeface="+mn-lt"/>
                <a:cs typeface="+mn-lt"/>
              </a:rPr>
              <a:t> на </a:t>
            </a:r>
            <a:r>
              <a:rPr lang="ru-RU" sz="2000" dirty="0" err="1">
                <a:ea typeface="+mn-lt"/>
                <a:cs typeface="+mn-lt"/>
              </a:rPr>
              <a:t>підприємстві</a:t>
            </a:r>
            <a:r>
              <a:rPr lang="ru-RU" sz="2000" dirty="0">
                <a:ea typeface="+mn-lt"/>
                <a:cs typeface="+mn-lt"/>
              </a:rPr>
              <a:t> є </a:t>
            </a:r>
            <a:r>
              <a:rPr lang="ru-RU" sz="2000" i="1" dirty="0" err="1">
                <a:ea typeface="+mn-lt"/>
                <a:cs typeface="+mn-lt"/>
              </a:rPr>
              <a:t>силова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складова</a:t>
            </a:r>
            <a:r>
              <a:rPr lang="ru-RU" sz="2000" dirty="0">
                <a:ea typeface="+mn-lt"/>
                <a:cs typeface="+mn-lt"/>
              </a:rPr>
              <a:t>. На </a:t>
            </a:r>
            <a:r>
              <a:rPr lang="ru-RU" sz="2000" dirty="0" err="1">
                <a:ea typeface="+mn-lt"/>
                <a:cs typeface="+mn-lt"/>
              </a:rPr>
              <a:t>практиці</a:t>
            </a:r>
            <a:r>
              <a:rPr lang="ru-RU" sz="2000" dirty="0">
                <a:ea typeface="+mn-lt"/>
                <a:cs typeface="+mn-lt"/>
              </a:rPr>
              <a:t> вона </a:t>
            </a:r>
            <a:r>
              <a:rPr lang="ru-RU" sz="2000" dirty="0" err="1">
                <a:ea typeface="+mn-lt"/>
                <a:cs typeface="+mn-lt"/>
              </a:rPr>
              <a:t>реалізується</a:t>
            </a:r>
            <a:r>
              <a:rPr lang="ru-RU" sz="2000" dirty="0">
                <a:ea typeface="+mn-lt"/>
                <a:cs typeface="+mn-lt"/>
              </a:rPr>
              <a:t> шляхом </a:t>
            </a:r>
            <a:r>
              <a:rPr lang="ru-RU" sz="2000" dirty="0" err="1">
                <a:ea typeface="+mn-lt"/>
                <a:cs typeface="+mn-lt"/>
              </a:rPr>
              <a:t>створення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b="1" i="1" dirty="0" err="1">
                <a:ea typeface="+mn-lt"/>
                <a:cs typeface="+mn-lt"/>
              </a:rPr>
              <a:t>служби</a:t>
            </a:r>
            <a:r>
              <a:rPr lang="ru-RU" sz="2000" b="1" i="1" dirty="0">
                <a:ea typeface="+mn-lt"/>
                <a:cs typeface="+mn-lt"/>
              </a:rPr>
              <a:t> </a:t>
            </a:r>
            <a:r>
              <a:rPr lang="ru-RU" sz="2000" b="1" i="1" dirty="0" err="1">
                <a:ea typeface="+mn-lt"/>
                <a:cs typeface="+mn-lt"/>
              </a:rPr>
              <a:t>безпеки</a:t>
            </a:r>
            <a:r>
              <a:rPr lang="ru-RU" sz="2000" b="1" i="1" dirty="0">
                <a:ea typeface="+mn-lt"/>
                <a:cs typeface="+mn-lt"/>
              </a:rPr>
              <a:t> </a:t>
            </a:r>
            <a:r>
              <a:rPr lang="ru-RU" sz="2000" b="1" i="1" dirty="0" err="1">
                <a:ea typeface="+mn-lt"/>
                <a:cs typeface="+mn-lt"/>
              </a:rPr>
              <a:t>підприємства</a:t>
            </a:r>
            <a:r>
              <a:rPr lang="ru-RU" sz="2000" dirty="0">
                <a:ea typeface="+mn-lt"/>
                <a:cs typeface="+mn-lt"/>
              </a:rPr>
              <a:t>.</a:t>
            </a:r>
            <a:endParaRPr lang="ru-RU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ru-RU" sz="2000" i="1" dirty="0" err="1">
                <a:ea typeface="+mn-lt"/>
                <a:cs typeface="+mn-lt"/>
              </a:rPr>
              <a:t>Спонукальними</a:t>
            </a:r>
            <a:r>
              <a:rPr lang="ru-RU" sz="2000" i="1" dirty="0">
                <a:ea typeface="+mn-lt"/>
                <a:cs typeface="+mn-lt"/>
              </a:rPr>
              <a:t> мотивами </a:t>
            </a:r>
            <a:r>
              <a:rPr lang="ru-RU" sz="2000" i="1" dirty="0" err="1">
                <a:ea typeface="+mn-lt"/>
                <a:cs typeface="+mn-lt"/>
              </a:rPr>
              <a:t>створення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зазначеної</a:t>
            </a:r>
            <a:r>
              <a:rPr lang="ru-RU" sz="2000" i="1" dirty="0">
                <a:ea typeface="+mn-lt"/>
                <a:cs typeface="+mn-lt"/>
              </a:rPr>
              <a:t> </a:t>
            </a:r>
            <a:r>
              <a:rPr lang="ru-RU" sz="2000" i="1" dirty="0" err="1">
                <a:ea typeface="+mn-lt"/>
                <a:cs typeface="+mn-lt"/>
              </a:rPr>
              <a:t>служби</a:t>
            </a:r>
            <a:r>
              <a:rPr lang="ru-RU" sz="2000" i="1" dirty="0">
                <a:ea typeface="+mn-lt"/>
                <a:cs typeface="+mn-lt"/>
              </a:rPr>
              <a:t> є:</a:t>
            </a:r>
            <a:endParaRPr lang="ru-RU" sz="2000" dirty="0">
              <a:cs typeface="Calibri" panose="020F0502020204030204"/>
            </a:endParaRPr>
          </a:p>
          <a:p>
            <a:r>
              <a:rPr lang="ru-RU" sz="2000" dirty="0" err="1">
                <a:ea typeface="+mn-lt"/>
                <a:cs typeface="+mn-lt"/>
              </a:rPr>
              <a:t>гостре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бажання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керівників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підприємства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відреагувати</a:t>
            </a:r>
            <a:r>
              <a:rPr lang="ru-RU" sz="2000" dirty="0">
                <a:ea typeface="+mn-lt"/>
                <a:cs typeface="+mn-lt"/>
              </a:rPr>
              <a:t> на </a:t>
            </a:r>
            <a:r>
              <a:rPr lang="ru-RU" sz="2000" dirty="0" err="1">
                <a:ea typeface="+mn-lt"/>
                <a:cs typeface="+mn-lt"/>
              </a:rPr>
              <a:t>реальні</a:t>
            </a:r>
            <a:r>
              <a:rPr lang="ru-RU" sz="2000" dirty="0">
                <a:ea typeface="+mn-lt"/>
                <a:cs typeface="+mn-lt"/>
              </a:rPr>
              <a:t> погрози </a:t>
            </a:r>
            <a:r>
              <a:rPr lang="ru-RU" sz="2000" dirty="0" err="1">
                <a:ea typeface="+mn-lt"/>
                <a:cs typeface="+mn-lt"/>
              </a:rPr>
              <a:t>фізичної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розправи</a:t>
            </a:r>
            <a:r>
              <a:rPr lang="ru-RU" sz="2000" dirty="0">
                <a:ea typeface="+mn-lt"/>
                <a:cs typeface="+mn-lt"/>
              </a:rPr>
              <a:t> над персоналом, </a:t>
            </a:r>
            <a:r>
              <a:rPr lang="ru-RU" sz="2000" dirty="0" err="1">
                <a:ea typeface="+mn-lt"/>
                <a:cs typeface="+mn-lt"/>
              </a:rPr>
              <a:t>загрозу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знищення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або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пошкодження</a:t>
            </a:r>
            <a:r>
              <a:rPr lang="ru-RU" sz="2000" dirty="0">
                <a:ea typeface="+mn-lt"/>
                <a:cs typeface="+mn-lt"/>
              </a:rPr>
              <a:t> майна та </a:t>
            </a:r>
            <a:r>
              <a:rPr lang="ru-RU" sz="2000" dirty="0" err="1">
                <a:ea typeface="+mn-lt"/>
                <a:cs typeface="+mn-lt"/>
              </a:rPr>
              <a:t>ін</a:t>
            </a:r>
            <a:r>
              <a:rPr lang="ru-RU" sz="2000" dirty="0">
                <a:ea typeface="+mn-lt"/>
                <a:cs typeface="+mn-lt"/>
              </a:rPr>
              <a:t>.;</a:t>
            </a:r>
            <a:endParaRPr lang="ru-RU" sz="2000" dirty="0">
              <a:cs typeface="Calibri"/>
            </a:endParaRPr>
          </a:p>
          <a:p>
            <a:r>
              <a:rPr lang="ru-RU" sz="2000" dirty="0" err="1">
                <a:ea typeface="+mn-lt"/>
                <a:cs typeface="+mn-lt"/>
              </a:rPr>
              <a:t>усвідомлення</a:t>
            </a:r>
            <a:r>
              <a:rPr lang="ru-RU" sz="2000" dirty="0">
                <a:ea typeface="+mn-lt"/>
                <a:cs typeface="+mn-lt"/>
              </a:rPr>
              <a:t> на </a:t>
            </a:r>
            <a:r>
              <a:rPr lang="ru-RU" sz="2000" dirty="0" err="1">
                <a:ea typeface="+mn-lt"/>
                <a:cs typeface="+mn-lt"/>
              </a:rPr>
              <a:t>основі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проведених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досліджень</a:t>
            </a:r>
            <a:r>
              <a:rPr lang="ru-RU" sz="2000" dirty="0">
                <a:ea typeface="+mn-lt"/>
                <a:cs typeface="+mn-lt"/>
              </a:rPr>
              <a:t> і </a:t>
            </a:r>
            <a:r>
              <a:rPr lang="ru-RU" sz="2000" dirty="0" err="1">
                <a:ea typeface="+mn-lt"/>
                <a:cs typeface="+mn-lt"/>
              </a:rPr>
              <a:t>аналізу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незадовільного</a:t>
            </a:r>
            <a:r>
              <a:rPr lang="ru-RU" sz="2000" dirty="0">
                <a:ea typeface="+mn-lt"/>
                <a:cs typeface="+mn-lt"/>
              </a:rPr>
              <a:t> стану </a:t>
            </a:r>
            <a:r>
              <a:rPr lang="ru-RU" sz="2000" dirty="0" err="1">
                <a:ea typeface="+mn-lt"/>
                <a:cs typeface="+mn-lt"/>
              </a:rPr>
              <a:t>безпеки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підприємства</a:t>
            </a:r>
            <a:r>
              <a:rPr lang="ru-RU" sz="2000" dirty="0">
                <a:ea typeface="+mn-lt"/>
                <a:cs typeface="+mn-lt"/>
              </a:rPr>
              <a:t>.</a:t>
            </a:r>
            <a:endParaRPr lang="ru-RU" sz="2000" dirty="0">
              <a:cs typeface="Calibri"/>
            </a:endParaRPr>
          </a:p>
          <a:p>
            <a:endParaRPr lang="ru-RU" sz="1700"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 descr="Изображение выглядит как текст, электроника, цепь&#10;&#10;Автоматически созданное описание">
            <a:extLst>
              <a:ext uri="{FF2B5EF4-FFF2-40B4-BE49-F238E27FC236}">
                <a16:creationId xmlns:a16="http://schemas.microsoft.com/office/drawing/2014/main" xmlns="" id="{FAF22327-913C-4EB5-E91D-8504C75F2F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5320" y="1876917"/>
            <a:ext cx="6253212" cy="417401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28230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7BBBF4-88F1-75C9-BAA9-DE601638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439905"/>
            <a:ext cx="6891187" cy="1135737"/>
          </a:xfrm>
        </p:spPr>
        <p:txBody>
          <a:bodyPr>
            <a:normAutofit/>
          </a:bodyPr>
          <a:lstStyle/>
          <a:p>
            <a:r>
              <a:rPr lang="ru-RU" sz="2500" b="1" i="1" dirty="0" err="1"/>
              <a:t>Обґрунтовуючи</a:t>
            </a:r>
            <a:r>
              <a:rPr lang="ru-RU" sz="2500" b="1" i="1" dirty="0"/>
              <a:t>    </a:t>
            </a:r>
            <a:r>
              <a:rPr lang="ru-RU" sz="2500" b="1" i="1" dirty="0" err="1"/>
              <a:t>необхідність</a:t>
            </a:r>
            <a:r>
              <a:rPr lang="ru-RU" sz="2500" b="1" i="1" dirty="0"/>
              <a:t> </a:t>
            </a:r>
            <a:r>
              <a:rPr lang="ru-RU" sz="2500" b="1" i="1" dirty="0" err="1"/>
              <a:t>створення</a:t>
            </a:r>
            <a:r>
              <a:rPr lang="ru-RU" sz="2500" b="1" i="1" dirty="0"/>
              <a:t> </a:t>
            </a:r>
            <a:r>
              <a:rPr lang="ru-RU" sz="2500" b="1" i="1" dirty="0" err="1"/>
              <a:t>служби</a:t>
            </a:r>
            <a:r>
              <a:rPr lang="ru-RU" sz="2500" b="1" i="1" dirty="0"/>
              <a:t> </a:t>
            </a:r>
            <a:r>
              <a:rPr lang="ru-RU" sz="2500" b="1" i="1" dirty="0" err="1"/>
              <a:t>безпеки</a:t>
            </a:r>
            <a:r>
              <a:rPr lang="ru-RU" sz="2500" b="1" i="1" dirty="0"/>
              <a:t> </a:t>
            </a:r>
            <a:r>
              <a:rPr lang="ru-RU" sz="2500" b="1" i="1" dirty="0" err="1"/>
              <a:t>підприємства</a:t>
            </a:r>
            <a:r>
              <a:rPr lang="ru-RU" sz="2500" b="1" i="1" dirty="0"/>
              <a:t>, </a:t>
            </a:r>
            <a:r>
              <a:rPr lang="ru-RU" sz="2500" b="1" i="1" dirty="0" err="1"/>
              <a:t>її</a:t>
            </a:r>
            <a:r>
              <a:rPr lang="ru-RU" sz="2500" b="1" i="1" dirty="0"/>
              <a:t> структуру, </a:t>
            </a:r>
            <a:r>
              <a:rPr lang="ru-RU" sz="2500" b="1" i="1" dirty="0" err="1"/>
              <a:t>чисельний</a:t>
            </a:r>
            <a:r>
              <a:rPr lang="ru-RU" sz="2500" b="1" i="1" dirty="0"/>
              <a:t> склад </a:t>
            </a:r>
            <a:r>
              <a:rPr lang="ru-RU" sz="2500" b="1" i="1" dirty="0" err="1"/>
              <a:t>слід</a:t>
            </a:r>
            <a:r>
              <a:rPr lang="ru-RU" sz="2500" b="1" i="1" dirty="0"/>
              <a:t> </a:t>
            </a:r>
            <a:r>
              <a:rPr lang="ru-RU" sz="2500" b="1" i="1" dirty="0" err="1"/>
              <a:t>керуватись</a:t>
            </a:r>
            <a:r>
              <a:rPr lang="ru-RU" sz="2500" b="1" i="1" dirty="0"/>
              <a:t> </a:t>
            </a:r>
            <a:r>
              <a:rPr lang="ru-RU" sz="2500" b="1" i="1" dirty="0" err="1"/>
              <a:t>наступним</a:t>
            </a:r>
            <a:r>
              <a:rPr lang="ru-RU" sz="2500" b="1" i="1" dirty="0"/>
              <a:t>:</a:t>
            </a:r>
            <a:endParaRPr lang="ru-RU" sz="2500" dirty="0"/>
          </a:p>
          <a:p>
            <a:endParaRPr lang="ru-RU" sz="250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3B991A-981A-50A9-0152-3DEA0BEE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600" dirty="0" err="1">
                <a:ea typeface="+mn-lt"/>
                <a:cs typeface="+mn-lt"/>
              </a:rPr>
              <a:t>наявністю</a:t>
            </a:r>
            <a:r>
              <a:rPr lang="ru-RU" sz="1600" dirty="0">
                <a:ea typeface="+mn-lt"/>
                <a:cs typeface="+mn-lt"/>
              </a:rPr>
              <a:t> та </a:t>
            </a:r>
            <a:r>
              <a:rPr lang="ru-RU" sz="1600" dirty="0" err="1">
                <a:ea typeface="+mn-lt"/>
                <a:cs typeface="+mn-lt"/>
              </a:rPr>
              <a:t>обсягом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інформації</a:t>
            </a:r>
            <a:r>
              <a:rPr lang="ru-RU" sz="1600" dirty="0">
                <a:ea typeface="+mn-lt"/>
                <a:cs typeface="+mn-lt"/>
              </a:rPr>
              <a:t>, яка становить </a:t>
            </a:r>
            <a:r>
              <a:rPr lang="ru-RU" sz="1600" dirty="0" err="1">
                <a:ea typeface="+mn-lt"/>
                <a:cs typeface="+mn-lt"/>
              </a:rPr>
              <a:t>комерційну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таємницю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>
              <a:cs typeface="Calibri" panose="020F0502020204030204"/>
            </a:endParaRPr>
          </a:p>
          <a:p>
            <a:r>
              <a:rPr lang="ru-RU" sz="1600" dirty="0">
                <a:ea typeface="+mn-lt"/>
                <a:cs typeface="+mn-lt"/>
              </a:rPr>
              <a:t>станом, структурою і </a:t>
            </a:r>
            <a:r>
              <a:rPr lang="ru-RU" sz="1600" dirty="0" err="1">
                <a:ea typeface="+mn-lt"/>
                <a:cs typeface="+mn-lt"/>
              </a:rPr>
              <a:t>динамікою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правопорушень</a:t>
            </a:r>
            <a:r>
              <a:rPr lang="ru-RU" sz="1600" dirty="0">
                <a:ea typeface="+mn-lt"/>
                <a:cs typeface="+mn-lt"/>
              </a:rPr>
              <a:t> на </a:t>
            </a:r>
            <a:r>
              <a:rPr lang="ru-RU" sz="1600" dirty="0" err="1">
                <a:ea typeface="+mn-lt"/>
                <a:cs typeface="+mn-lt"/>
              </a:rPr>
              <a:t>підприємстві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>
              <a:cs typeface="Calibri"/>
            </a:endParaRPr>
          </a:p>
          <a:p>
            <a:r>
              <a:rPr lang="ru-RU" sz="1600" dirty="0" err="1">
                <a:ea typeface="+mn-lt"/>
                <a:cs typeface="+mn-lt"/>
              </a:rPr>
              <a:t>обсягом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вартістю</a:t>
            </a:r>
            <a:r>
              <a:rPr lang="ru-RU" sz="1600" dirty="0">
                <a:ea typeface="+mn-lt"/>
                <a:cs typeface="+mn-lt"/>
              </a:rPr>
              <a:t> та </a:t>
            </a:r>
            <a:r>
              <a:rPr lang="ru-RU" sz="1600" dirty="0" err="1">
                <a:ea typeface="+mn-lt"/>
                <a:cs typeface="+mn-lt"/>
              </a:rPr>
              <a:t>умовами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зберігання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матеріальних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цінностей</a:t>
            </a:r>
            <a:r>
              <a:rPr lang="ru-RU" sz="1600" dirty="0">
                <a:ea typeface="+mn-lt"/>
                <a:cs typeface="+mn-lt"/>
              </a:rPr>
              <a:t> і </a:t>
            </a:r>
            <a:r>
              <a:rPr lang="ru-RU" sz="1600" dirty="0" err="1">
                <a:ea typeface="+mn-lt"/>
                <a:cs typeface="+mn-lt"/>
              </a:rPr>
              <a:t>грошових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коштів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>
              <a:cs typeface="Calibri"/>
            </a:endParaRPr>
          </a:p>
          <a:p>
            <a:r>
              <a:rPr lang="ru-RU" sz="1600" dirty="0">
                <a:ea typeface="+mn-lt"/>
                <a:cs typeface="+mn-lt"/>
              </a:rPr>
              <a:t>реальною    сумою    </a:t>
            </a:r>
            <a:r>
              <a:rPr lang="ru-RU" sz="1600" dirty="0" err="1">
                <a:ea typeface="+mn-lt"/>
                <a:cs typeface="+mn-lt"/>
              </a:rPr>
              <a:t>нанесеного</a:t>
            </a:r>
            <a:r>
              <a:rPr lang="ru-RU" sz="1600" dirty="0">
                <a:ea typeface="+mn-lt"/>
                <a:cs typeface="+mn-lt"/>
              </a:rPr>
              <a:t>    </a:t>
            </a:r>
            <a:r>
              <a:rPr lang="ru-RU" sz="1600" dirty="0" err="1">
                <a:ea typeface="+mn-lt"/>
                <a:cs typeface="+mn-lt"/>
              </a:rPr>
              <a:t>підприємству</a:t>
            </a:r>
            <a:r>
              <a:rPr lang="ru-RU" sz="1600" dirty="0">
                <a:ea typeface="+mn-lt"/>
                <a:cs typeface="+mn-lt"/>
              </a:rPr>
              <a:t>    </a:t>
            </a:r>
            <a:r>
              <a:rPr lang="ru-RU" sz="1600" dirty="0" err="1">
                <a:ea typeface="+mn-lt"/>
                <a:cs typeface="+mn-lt"/>
              </a:rPr>
              <a:t>збитку</a:t>
            </a:r>
            <a:r>
              <a:rPr lang="ru-RU" sz="1600" dirty="0">
                <a:ea typeface="+mn-lt"/>
                <a:cs typeface="+mn-lt"/>
              </a:rPr>
              <a:t>    в    </a:t>
            </a:r>
            <a:r>
              <a:rPr lang="ru-RU" sz="1600" dirty="0" err="1">
                <a:ea typeface="+mn-lt"/>
                <a:cs typeface="+mn-lt"/>
              </a:rPr>
              <a:t>результаті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протиправних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дій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зловмисників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>
              <a:cs typeface="Calibri"/>
            </a:endParaRPr>
          </a:p>
          <a:p>
            <a:r>
              <a:rPr lang="ru-RU" sz="1600" dirty="0" err="1">
                <a:ea typeface="+mn-lt"/>
                <a:cs typeface="+mn-lt"/>
              </a:rPr>
              <a:t>наявністю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фактів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промислового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шпигунства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>
              <a:cs typeface="Calibri"/>
            </a:endParaRPr>
          </a:p>
          <a:p>
            <a:r>
              <a:rPr lang="ru-RU" sz="1600" dirty="0" err="1">
                <a:ea typeface="+mn-lt"/>
                <a:cs typeface="+mn-lt"/>
              </a:rPr>
              <a:t>реальністю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погроз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фізичної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розправи</a:t>
            </a:r>
            <a:r>
              <a:rPr lang="ru-RU" sz="1600" dirty="0">
                <a:ea typeface="+mn-lt"/>
                <a:cs typeface="+mn-lt"/>
              </a:rPr>
              <a:t> над </a:t>
            </a:r>
            <a:r>
              <a:rPr lang="ru-RU" sz="1600" dirty="0" err="1">
                <a:ea typeface="+mn-lt"/>
                <a:cs typeface="+mn-lt"/>
              </a:rPr>
              <a:t>працівниками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підприємства</a:t>
            </a:r>
            <a:r>
              <a:rPr lang="ru-RU" sz="1600" dirty="0">
                <a:ea typeface="+mn-lt"/>
                <a:cs typeface="+mn-lt"/>
              </a:rPr>
              <a:t> з боку </a:t>
            </a:r>
            <a:r>
              <a:rPr lang="ru-RU" sz="1600" dirty="0" err="1">
                <a:ea typeface="+mn-lt"/>
                <a:cs typeface="+mn-lt"/>
              </a:rPr>
              <a:t>злочинних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елементів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>
              <a:cs typeface="Calibri"/>
            </a:endParaRPr>
          </a:p>
          <a:p>
            <a:r>
              <a:rPr lang="ru-RU" sz="1600" dirty="0">
                <a:ea typeface="+mn-lt"/>
                <a:cs typeface="+mn-lt"/>
              </a:rPr>
              <a:t>фактичною </a:t>
            </a:r>
            <a:r>
              <a:rPr lang="ru-RU" sz="1600" dirty="0" err="1">
                <a:ea typeface="+mn-lt"/>
                <a:cs typeface="+mn-lt"/>
              </a:rPr>
              <a:t>можливістю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місцевих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правоохоронних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органів</a:t>
            </a:r>
            <a:r>
              <a:rPr lang="ru-RU" sz="1600" dirty="0">
                <a:ea typeface="+mn-lt"/>
                <a:cs typeface="+mn-lt"/>
              </a:rPr>
              <a:t> у </a:t>
            </a:r>
            <a:r>
              <a:rPr lang="ru-RU" sz="1600" dirty="0" err="1">
                <a:ea typeface="+mn-lt"/>
                <a:cs typeface="+mn-lt"/>
              </a:rPr>
              <a:t>наданні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допомоги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підприємству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щодо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запобігання</a:t>
            </a:r>
            <a:r>
              <a:rPr lang="ru-RU" sz="1600" dirty="0">
                <a:ea typeface="+mn-lt"/>
                <a:cs typeface="+mn-lt"/>
              </a:rPr>
              <a:t> та </a:t>
            </a:r>
            <a:r>
              <a:rPr lang="ru-RU" sz="1600" dirty="0" err="1">
                <a:ea typeface="+mn-lt"/>
                <a:cs typeface="+mn-lt"/>
              </a:rPr>
              <a:t>усунення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правопорушень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>
              <a:cs typeface="Calibri"/>
            </a:endParaRPr>
          </a:p>
          <a:p>
            <a:r>
              <a:rPr lang="ru-RU" sz="1600" dirty="0" err="1">
                <a:ea typeface="+mn-lt"/>
                <a:cs typeface="+mn-lt"/>
              </a:rPr>
              <a:t>взаєминами</a:t>
            </a:r>
            <a:r>
              <a:rPr lang="ru-RU" sz="1600" dirty="0">
                <a:ea typeface="+mn-lt"/>
                <a:cs typeface="+mn-lt"/>
              </a:rPr>
              <a:t> з конкурентами, </a:t>
            </a:r>
            <a:r>
              <a:rPr lang="ru-RU" sz="1600" dirty="0" err="1">
                <a:ea typeface="+mn-lt"/>
                <a:cs typeface="+mn-lt"/>
              </a:rPr>
              <a:t>їх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побудовою</a:t>
            </a:r>
            <a:r>
              <a:rPr lang="ru-RU" sz="1600" dirty="0">
                <a:ea typeface="+mn-lt"/>
                <a:cs typeface="+mn-lt"/>
              </a:rPr>
              <a:t> на </a:t>
            </a:r>
            <a:r>
              <a:rPr lang="ru-RU" sz="1600" dirty="0" err="1">
                <a:ea typeface="+mn-lt"/>
                <a:cs typeface="+mn-lt"/>
              </a:rPr>
              <a:t>цивілізованих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ринкових</a:t>
            </a:r>
            <a:r>
              <a:rPr lang="ru-RU" sz="1600" dirty="0">
                <a:ea typeface="+mn-lt"/>
                <a:cs typeface="+mn-lt"/>
              </a:rPr>
              <a:t> засадах;</a:t>
            </a:r>
            <a:endParaRPr lang="ru-RU" sz="1600">
              <a:cs typeface="Calibri"/>
            </a:endParaRPr>
          </a:p>
          <a:p>
            <a:r>
              <a:rPr lang="ru-RU" sz="1600" dirty="0" err="1">
                <a:ea typeface="+mn-lt"/>
                <a:cs typeface="+mn-lt"/>
              </a:rPr>
              <a:t>ступенем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правової</a:t>
            </a:r>
            <a:r>
              <a:rPr lang="ru-RU" sz="1600" dirty="0">
                <a:ea typeface="+mn-lt"/>
                <a:cs typeface="+mn-lt"/>
              </a:rPr>
              <a:t> та </a:t>
            </a:r>
            <a:r>
              <a:rPr lang="ru-RU" sz="1600" dirty="0" err="1">
                <a:ea typeface="+mn-lt"/>
                <a:cs typeface="+mn-lt"/>
              </a:rPr>
              <a:t>іншої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підготовки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працівників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підприємства</a:t>
            </a:r>
            <a:r>
              <a:rPr lang="ru-RU" sz="1600" dirty="0">
                <a:ea typeface="+mn-lt"/>
                <a:cs typeface="+mn-lt"/>
              </a:rPr>
              <a:t> з </a:t>
            </a:r>
            <a:r>
              <a:rPr lang="ru-RU" sz="1600" dirty="0" err="1">
                <a:ea typeface="+mn-lt"/>
                <a:cs typeface="+mn-lt"/>
              </a:rPr>
              <a:t>питань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його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безпеки</a:t>
            </a:r>
            <a:r>
              <a:rPr lang="ru-RU" sz="1600" dirty="0">
                <a:ea typeface="+mn-lt"/>
                <a:cs typeface="+mn-lt"/>
              </a:rPr>
              <a:t> та </a:t>
            </a:r>
            <a:r>
              <a:rPr lang="ru-RU" sz="1600" dirty="0" err="1">
                <a:ea typeface="+mn-lt"/>
                <a:cs typeface="+mn-lt"/>
              </a:rPr>
              <a:t>ін</a:t>
            </a:r>
            <a:r>
              <a:rPr lang="ru-RU" sz="1600" dirty="0">
                <a:ea typeface="+mn-lt"/>
                <a:cs typeface="+mn-lt"/>
              </a:rPr>
              <a:t>.</a:t>
            </a:r>
            <a:endParaRPr lang="ru-RU" sz="1600" dirty="0"/>
          </a:p>
          <a:p>
            <a:endParaRPr lang="ru-RU" sz="1400">
              <a:cs typeface="Calibri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B1E469F-7BA7-C906-6909-61A2261694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315" r="25261"/>
          <a:stretch/>
        </p:blipFill>
        <p:spPr>
          <a:xfrm>
            <a:off x="8129873" y="10"/>
            <a:ext cx="4062128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8646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63BCF2-EDF9-28A2-2DD7-160F142A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>
                <a:cs typeface="Calibri Light"/>
              </a:rPr>
              <a:t>5.</a:t>
            </a:r>
            <a:r>
              <a:rPr lang="ru-RU" sz="3600" b="1">
                <a:ea typeface="+mj-lt"/>
                <a:cs typeface="+mj-lt"/>
              </a:rPr>
              <a:t>Управління ризиками господарської діяльності</a:t>
            </a:r>
            <a:endParaRPr lang="ru-RU" sz="3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905D4C-7624-4633-6168-6E457873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89" y="1660736"/>
            <a:ext cx="4525891" cy="53637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700" b="1" i="1" dirty="0" err="1"/>
              <a:t>Ризик</a:t>
            </a:r>
            <a:r>
              <a:rPr lang="ru-RU" sz="1700" b="1" i="1" dirty="0"/>
              <a:t> у </a:t>
            </a:r>
            <a:r>
              <a:rPr lang="ru-RU" sz="1700" b="1" i="1" dirty="0" err="1"/>
              <a:t>виробничо-господарській</a:t>
            </a:r>
            <a:r>
              <a:rPr lang="ru-RU" sz="1700" b="1" i="1" dirty="0"/>
              <a:t> </a:t>
            </a:r>
            <a:r>
              <a:rPr lang="ru-RU" sz="1700" b="1" i="1" dirty="0" err="1"/>
              <a:t>діяльності</a:t>
            </a:r>
            <a:r>
              <a:rPr lang="ru-RU" sz="1700" b="1" i="1" dirty="0"/>
              <a:t> -</a:t>
            </a:r>
            <a:r>
              <a:rPr lang="ru-RU" sz="1700" i="1" dirty="0"/>
              <a:t> </a:t>
            </a:r>
            <a:r>
              <a:rPr lang="ru-RU" sz="1700" i="1" dirty="0" err="1"/>
              <a:t>це</a:t>
            </a:r>
            <a:r>
              <a:rPr lang="ru-RU" sz="1700" i="1" dirty="0"/>
              <a:t> </a:t>
            </a:r>
            <a:r>
              <a:rPr lang="ru-RU" sz="1700" i="1" dirty="0" err="1"/>
              <a:t>можливість</a:t>
            </a:r>
            <a:r>
              <a:rPr lang="ru-RU" sz="1700" i="1" dirty="0"/>
              <a:t> </a:t>
            </a:r>
            <a:r>
              <a:rPr lang="ru-RU" sz="1700" i="1" dirty="0" err="1"/>
              <a:t>втрати</a:t>
            </a:r>
            <a:r>
              <a:rPr lang="ru-RU" sz="1700" i="1" dirty="0"/>
              <a:t> </a:t>
            </a:r>
            <a:r>
              <a:rPr lang="ru-RU" sz="1700" i="1" dirty="0" err="1"/>
              <a:t>частини</a:t>
            </a:r>
            <a:r>
              <a:rPr lang="ru-RU" sz="1700" i="1" dirty="0"/>
              <a:t> </a:t>
            </a:r>
            <a:r>
              <a:rPr lang="ru-RU" sz="1700" i="1" dirty="0" err="1"/>
              <a:t>ресурсів</a:t>
            </a:r>
            <a:r>
              <a:rPr lang="ru-RU" sz="1700" i="1" dirty="0"/>
              <a:t> </a:t>
            </a:r>
            <a:r>
              <a:rPr lang="ru-RU" sz="1700" i="1" dirty="0" err="1"/>
              <a:t>або</a:t>
            </a:r>
            <a:r>
              <a:rPr lang="ru-RU" sz="1700" i="1" dirty="0"/>
              <a:t> </a:t>
            </a:r>
            <a:r>
              <a:rPr lang="ru-RU" sz="1700" i="1" dirty="0" err="1"/>
              <a:t>недоотримання</a:t>
            </a:r>
            <a:r>
              <a:rPr lang="ru-RU" sz="1700" i="1" dirty="0"/>
              <a:t> </a:t>
            </a:r>
            <a:r>
              <a:rPr lang="ru-RU" sz="1700" i="1" dirty="0" err="1"/>
              <a:t>прибутку</a:t>
            </a:r>
            <a:r>
              <a:rPr lang="ru-RU" sz="1700" i="1" dirty="0"/>
              <a:t> </a:t>
            </a:r>
            <a:r>
              <a:rPr lang="ru-RU" sz="1700" i="1" dirty="0" err="1"/>
              <a:t>порівняно</a:t>
            </a:r>
            <a:r>
              <a:rPr lang="ru-RU" sz="1700" i="1" dirty="0"/>
              <a:t> з </a:t>
            </a:r>
            <a:r>
              <a:rPr lang="ru-RU" sz="1700" i="1" dirty="0" err="1"/>
              <a:t>тим</a:t>
            </a:r>
            <a:r>
              <a:rPr lang="ru-RU" sz="1700" i="1" dirty="0"/>
              <a:t> </a:t>
            </a:r>
            <a:r>
              <a:rPr lang="ru-RU" sz="1700" i="1" dirty="0" err="1"/>
              <a:t>його</a:t>
            </a:r>
            <a:r>
              <a:rPr lang="ru-RU" sz="1700" i="1" dirty="0"/>
              <a:t> </a:t>
            </a:r>
            <a:r>
              <a:rPr lang="ru-RU" sz="1700" i="1" dirty="0" err="1"/>
              <a:t>рівнем</a:t>
            </a:r>
            <a:r>
              <a:rPr lang="ru-RU" sz="1700" i="1" dirty="0"/>
              <a:t>, </a:t>
            </a:r>
            <a:r>
              <a:rPr lang="ru-RU" sz="1700" i="1" dirty="0" err="1"/>
              <a:t>який</a:t>
            </a:r>
            <a:r>
              <a:rPr lang="ru-RU" sz="1700" i="1" dirty="0"/>
              <a:t> </a:t>
            </a:r>
            <a:r>
              <a:rPr lang="ru-RU" sz="1700" i="1" dirty="0" err="1"/>
              <a:t>міг</a:t>
            </a:r>
            <a:r>
              <a:rPr lang="ru-RU" sz="1700" i="1" dirty="0"/>
              <a:t> бути </a:t>
            </a:r>
            <a:r>
              <a:rPr lang="ru-RU" sz="1700" i="1" dirty="0" err="1"/>
              <a:t>досягнутим</a:t>
            </a:r>
            <a:r>
              <a:rPr lang="ru-RU" sz="1700" i="1" dirty="0"/>
              <a:t> за </a:t>
            </a:r>
            <a:r>
              <a:rPr lang="ru-RU" sz="1700" i="1" dirty="0" err="1"/>
              <a:t>найбільш</a:t>
            </a:r>
            <a:r>
              <a:rPr lang="ru-RU" sz="1700" i="1" dirty="0"/>
              <a:t> </a:t>
            </a:r>
            <a:r>
              <a:rPr lang="ru-RU" sz="1700" i="1" dirty="0" err="1"/>
              <a:t>раціонального</a:t>
            </a:r>
            <a:r>
              <a:rPr lang="ru-RU" sz="1700" i="1" dirty="0"/>
              <a:t> </a:t>
            </a:r>
            <a:r>
              <a:rPr lang="ru-RU" sz="1700" i="1" dirty="0" err="1"/>
              <a:t>використання</a:t>
            </a:r>
            <a:r>
              <a:rPr lang="ru-RU" sz="1700" i="1" dirty="0"/>
              <a:t> </a:t>
            </a:r>
            <a:r>
              <a:rPr lang="ru-RU" sz="1700" i="1" dirty="0" err="1"/>
              <a:t>ресурсів</a:t>
            </a:r>
            <a:r>
              <a:rPr lang="ru-RU" sz="1700" i="1" dirty="0"/>
              <a:t> і перспектив </a:t>
            </a:r>
            <a:r>
              <a:rPr lang="ru-RU" sz="1700" i="1" dirty="0" err="1"/>
              <a:t>розвитку</a:t>
            </a:r>
            <a:r>
              <a:rPr lang="ru-RU" sz="1700" i="1" dirty="0"/>
              <a:t> </a:t>
            </a:r>
            <a:r>
              <a:rPr lang="ru-RU" sz="1700" i="1" dirty="0" err="1"/>
              <a:t>кон’юнктури</a:t>
            </a:r>
            <a:r>
              <a:rPr lang="ru-RU" sz="1700" i="1" dirty="0"/>
              <a:t> ринку.</a:t>
            </a:r>
            <a:endParaRPr lang="ru-RU" sz="1700">
              <a:cs typeface="Calibri"/>
            </a:endParaRPr>
          </a:p>
          <a:p>
            <a:pPr marL="0" indent="0">
              <a:buNone/>
            </a:pPr>
            <a:r>
              <a:rPr lang="ru-RU" sz="1700" b="1" i="1" err="1">
                <a:ea typeface="+mn-lt"/>
                <a:cs typeface="+mn-lt"/>
              </a:rPr>
              <a:t>Управління</a:t>
            </a:r>
            <a:r>
              <a:rPr lang="ru-RU" sz="1700" b="1" i="1" dirty="0">
                <a:ea typeface="+mn-lt"/>
                <a:cs typeface="+mn-lt"/>
              </a:rPr>
              <a:t> </a:t>
            </a:r>
            <a:r>
              <a:rPr lang="ru-RU" sz="1700" b="1" i="1" err="1">
                <a:ea typeface="+mn-lt"/>
                <a:cs typeface="+mn-lt"/>
              </a:rPr>
              <a:t>ризиками</a:t>
            </a:r>
            <a:r>
              <a:rPr lang="ru-RU" sz="1700" b="1" i="1" dirty="0">
                <a:ea typeface="+mn-lt"/>
                <a:cs typeface="+mn-lt"/>
              </a:rPr>
              <a:t> в </a:t>
            </a:r>
            <a:r>
              <a:rPr lang="ru-RU" sz="1700" b="1" i="1" err="1">
                <a:ea typeface="+mn-lt"/>
                <a:cs typeface="+mn-lt"/>
              </a:rPr>
              <a:t>господарській</a:t>
            </a:r>
            <a:r>
              <a:rPr lang="ru-RU" sz="1700" b="1" i="1" dirty="0">
                <a:ea typeface="+mn-lt"/>
                <a:cs typeface="+mn-lt"/>
              </a:rPr>
              <a:t> </a:t>
            </a:r>
            <a:r>
              <a:rPr lang="ru-RU" sz="1700" b="1" i="1" err="1">
                <a:ea typeface="+mn-lt"/>
                <a:cs typeface="+mn-lt"/>
              </a:rPr>
              <a:t>діяльності</a:t>
            </a:r>
            <a:r>
              <a:rPr lang="ru-RU" sz="1700" b="1" i="1" dirty="0">
                <a:ea typeface="+mn-lt"/>
                <a:cs typeface="+mn-lt"/>
              </a:rPr>
              <a:t> </a:t>
            </a:r>
            <a:r>
              <a:rPr lang="ru-RU" sz="1700" i="1" dirty="0">
                <a:ea typeface="+mn-lt"/>
                <a:cs typeface="+mn-lt"/>
              </a:rPr>
              <a:t>- </a:t>
            </a:r>
            <a:r>
              <a:rPr lang="ru-RU" sz="1700" i="1" err="1">
                <a:ea typeface="+mn-lt"/>
                <a:cs typeface="+mn-lt"/>
              </a:rPr>
              <a:t>це</a:t>
            </a:r>
            <a:r>
              <a:rPr lang="ru-RU" sz="1700" i="1" dirty="0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процес</a:t>
            </a:r>
            <a:r>
              <a:rPr lang="ru-RU" sz="1700" i="1" dirty="0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встановлення</a:t>
            </a:r>
            <a:r>
              <a:rPr lang="ru-RU" sz="1700" i="1" dirty="0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видів</a:t>
            </a:r>
            <a:r>
              <a:rPr lang="ru-RU" sz="1700" i="1" dirty="0">
                <a:ea typeface="+mn-lt"/>
                <a:cs typeface="+mn-lt"/>
              </a:rPr>
              <a:t> і </a:t>
            </a:r>
            <a:r>
              <a:rPr lang="ru-RU" sz="1700" i="1" err="1">
                <a:ea typeface="+mn-lt"/>
                <a:cs typeface="+mn-lt"/>
              </a:rPr>
              <a:t>джерел</a:t>
            </a:r>
            <a:r>
              <a:rPr lang="ru-RU" sz="1700" i="1" dirty="0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ризиків</a:t>
            </a:r>
            <a:r>
              <a:rPr lang="ru-RU" sz="1700" i="1" dirty="0">
                <a:ea typeface="+mn-lt"/>
                <a:cs typeface="+mn-lt"/>
              </a:rPr>
              <a:t>, </a:t>
            </a:r>
            <a:r>
              <a:rPr lang="ru-RU" sz="1700" i="1" err="1">
                <a:ea typeface="+mn-lt"/>
                <a:cs typeface="+mn-lt"/>
              </a:rPr>
              <a:t>оцінки</a:t>
            </a:r>
            <a:r>
              <a:rPr lang="ru-RU" sz="1700" i="1" dirty="0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їх</a:t>
            </a:r>
            <a:r>
              <a:rPr lang="ru-RU" sz="1700" i="1" dirty="0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величини</a:t>
            </a:r>
            <a:r>
              <a:rPr lang="ru-RU" sz="1700" i="1" dirty="0">
                <a:ea typeface="+mn-lt"/>
                <a:cs typeface="+mn-lt"/>
              </a:rPr>
              <a:t>, </a:t>
            </a:r>
            <a:r>
              <a:rPr lang="ru-RU" sz="1700" i="1" err="1">
                <a:ea typeface="+mn-lt"/>
                <a:cs typeface="+mn-lt"/>
              </a:rPr>
              <a:t>розробки</a:t>
            </a:r>
            <a:r>
              <a:rPr lang="ru-RU" sz="1700" i="1" dirty="0">
                <a:ea typeface="+mn-lt"/>
                <a:cs typeface="+mn-lt"/>
              </a:rPr>
              <a:t> та </a:t>
            </a:r>
            <a:r>
              <a:rPr lang="ru-RU" sz="1700" i="1" err="1">
                <a:ea typeface="+mn-lt"/>
                <a:cs typeface="+mn-lt"/>
              </a:rPr>
              <a:t>реалізації</a:t>
            </a:r>
            <a:r>
              <a:rPr lang="ru-RU" sz="1700" i="1" dirty="0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заходів</a:t>
            </a:r>
            <a:r>
              <a:rPr lang="ru-RU" sz="1700" i="1" dirty="0">
                <a:ea typeface="+mn-lt"/>
                <a:cs typeface="+mn-lt"/>
              </a:rPr>
              <a:t>, </a:t>
            </a:r>
            <a:r>
              <a:rPr lang="ru-RU" sz="1700" i="1" err="1">
                <a:ea typeface="+mn-lt"/>
                <a:cs typeface="+mn-lt"/>
              </a:rPr>
              <a:t>спрямованих</a:t>
            </a:r>
            <a:r>
              <a:rPr lang="ru-RU" sz="1700" i="1" dirty="0">
                <a:ea typeface="+mn-lt"/>
                <a:cs typeface="+mn-lt"/>
              </a:rPr>
              <a:t> на </a:t>
            </a:r>
            <a:r>
              <a:rPr lang="ru-RU" sz="1700" i="1" err="1">
                <a:ea typeface="+mn-lt"/>
                <a:cs typeface="+mn-lt"/>
              </a:rPr>
              <a:t>передбачення</a:t>
            </a:r>
            <a:r>
              <a:rPr lang="ru-RU" sz="1700" i="1" dirty="0">
                <a:ea typeface="+mn-lt"/>
                <a:cs typeface="+mn-lt"/>
              </a:rPr>
              <a:t>, </a:t>
            </a:r>
            <a:r>
              <a:rPr lang="ru-RU" sz="1700" i="1" err="1">
                <a:ea typeface="+mn-lt"/>
                <a:cs typeface="+mn-lt"/>
              </a:rPr>
              <a:t>запобігання</a:t>
            </a:r>
            <a:r>
              <a:rPr lang="ru-RU" sz="1700" i="1" dirty="0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або</a:t>
            </a:r>
            <a:r>
              <a:rPr lang="ru-RU" sz="1700" i="1" dirty="0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зменшення</a:t>
            </a:r>
            <a:r>
              <a:rPr lang="ru-RU" sz="1700" i="1" dirty="0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можливих</a:t>
            </a:r>
            <a:r>
              <a:rPr lang="ru-RU" sz="1700" i="1" dirty="0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підприємницьких</a:t>
            </a:r>
            <a:r>
              <a:rPr lang="ru-RU" sz="1700" i="1" dirty="0">
                <a:ea typeface="+mn-lt"/>
                <a:cs typeface="+mn-lt"/>
              </a:rPr>
              <a:t> </a:t>
            </a:r>
            <a:r>
              <a:rPr lang="ru-RU" sz="1700" i="1" err="1">
                <a:ea typeface="+mn-lt"/>
                <a:cs typeface="+mn-lt"/>
              </a:rPr>
              <a:t>втрат</a:t>
            </a:r>
            <a:endParaRPr lang="ru-RU" sz="1700">
              <a:cs typeface="Calibri" panose="020F0502020204030204"/>
            </a:endParaRPr>
          </a:p>
          <a:p>
            <a:pPr marL="0" indent="0">
              <a:buNone/>
            </a:pPr>
            <a:r>
              <a:rPr lang="ru-RU" sz="1700" b="1" i="1" dirty="0">
                <a:ea typeface="+mn-lt"/>
                <a:cs typeface="+mn-lt"/>
              </a:rPr>
              <a:t>Метою </a:t>
            </a:r>
            <a:r>
              <a:rPr lang="ru-RU" sz="1700" b="1" i="1" err="1">
                <a:ea typeface="+mn-lt"/>
                <a:cs typeface="+mn-lt"/>
              </a:rPr>
              <a:t>управління</a:t>
            </a:r>
            <a:r>
              <a:rPr lang="ru-RU" sz="1700" b="1" i="1" dirty="0">
                <a:ea typeface="+mn-lt"/>
                <a:cs typeface="+mn-lt"/>
              </a:rPr>
              <a:t> </a:t>
            </a:r>
            <a:r>
              <a:rPr lang="ru-RU" sz="1700" b="1" i="1" err="1">
                <a:ea typeface="+mn-lt"/>
                <a:cs typeface="+mn-lt"/>
              </a:rPr>
              <a:t>ризиками</a:t>
            </a:r>
            <a:r>
              <a:rPr lang="ru-RU" sz="1700" b="1" i="1" dirty="0">
                <a:ea typeface="+mn-lt"/>
                <a:cs typeface="+mn-lt"/>
              </a:rPr>
              <a:t> </a:t>
            </a:r>
            <a:r>
              <a:rPr lang="ru-RU" sz="1700" dirty="0">
                <a:ea typeface="+mn-lt"/>
                <a:cs typeface="+mn-lt"/>
              </a:rPr>
              <a:t>є </a:t>
            </a:r>
            <a:r>
              <a:rPr lang="ru-RU" sz="1700" err="1">
                <a:ea typeface="+mn-lt"/>
                <a:cs typeface="+mn-lt"/>
              </a:rPr>
              <a:t>виявлення</a:t>
            </a:r>
            <a:r>
              <a:rPr lang="ru-RU" sz="1700" dirty="0">
                <a:ea typeface="+mn-lt"/>
                <a:cs typeface="+mn-lt"/>
              </a:rPr>
              <a:t>, </a:t>
            </a:r>
            <a:r>
              <a:rPr lang="ru-RU" sz="1700" err="1">
                <a:ea typeface="+mn-lt"/>
                <a:cs typeface="+mn-lt"/>
              </a:rPr>
              <a:t>аналіз</a:t>
            </a:r>
            <a:r>
              <a:rPr lang="ru-RU" sz="1700" dirty="0">
                <a:ea typeface="+mn-lt"/>
                <a:cs typeface="+mn-lt"/>
              </a:rPr>
              <a:t> і </a:t>
            </a:r>
            <a:r>
              <a:rPr lang="ru-RU" sz="1700" err="1">
                <a:ea typeface="+mn-lt"/>
                <a:cs typeface="+mn-lt"/>
              </a:rPr>
              <a:t>вплив</a:t>
            </a:r>
            <a:r>
              <a:rPr lang="ru-RU" sz="1700" dirty="0">
                <a:ea typeface="+mn-lt"/>
                <a:cs typeface="+mn-lt"/>
              </a:rPr>
              <a:t> на </a:t>
            </a:r>
            <a:r>
              <a:rPr lang="ru-RU" sz="1700" err="1">
                <a:ea typeface="+mn-lt"/>
                <a:cs typeface="+mn-lt"/>
              </a:rPr>
              <a:t>всі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ризики</a:t>
            </a:r>
            <a:r>
              <a:rPr lang="ru-RU" sz="1700" dirty="0">
                <a:ea typeface="+mn-lt"/>
                <a:cs typeface="+mn-lt"/>
              </a:rPr>
              <a:t>, з </a:t>
            </a:r>
            <a:r>
              <a:rPr lang="ru-RU" sz="1700" err="1">
                <a:ea typeface="+mn-lt"/>
                <a:cs typeface="+mn-lt"/>
              </a:rPr>
              <a:t>які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можуть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виникнути</a:t>
            </a:r>
            <a:r>
              <a:rPr lang="ru-RU" sz="1700" dirty="0">
                <a:ea typeface="+mn-lt"/>
                <a:cs typeface="+mn-lt"/>
              </a:rPr>
              <a:t> на </a:t>
            </a:r>
            <a:r>
              <a:rPr lang="ru-RU" sz="1700" err="1">
                <a:ea typeface="+mn-lt"/>
                <a:cs typeface="+mn-lt"/>
              </a:rPr>
              <a:t>підприємстві</a:t>
            </a:r>
            <a:r>
              <a:rPr lang="ru-RU" sz="1700" dirty="0">
                <a:ea typeface="+mn-lt"/>
                <a:cs typeface="+mn-lt"/>
              </a:rPr>
              <a:t>. В </a:t>
            </a:r>
            <a:r>
              <a:rPr lang="ru-RU" sz="1700" err="1">
                <a:ea typeface="+mn-lt"/>
                <a:cs typeface="+mn-lt"/>
              </a:rPr>
              <a:t>кінцевому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підсумку</a:t>
            </a:r>
            <a:r>
              <a:rPr lang="ru-RU" sz="1700" dirty="0">
                <a:ea typeface="+mn-lt"/>
                <a:cs typeface="+mn-lt"/>
              </a:rPr>
              <a:t> метою такого </a:t>
            </a:r>
            <a:r>
              <a:rPr lang="ru-RU" sz="1700" err="1">
                <a:ea typeface="+mn-lt"/>
                <a:cs typeface="+mn-lt"/>
              </a:rPr>
              <a:t>управління</a:t>
            </a:r>
            <a:r>
              <a:rPr lang="ru-RU" sz="1700" dirty="0">
                <a:ea typeface="+mn-lt"/>
                <a:cs typeface="+mn-lt"/>
              </a:rPr>
              <a:t> є </a:t>
            </a:r>
            <a:r>
              <a:rPr lang="ru-RU" sz="1700" err="1">
                <a:ea typeface="+mn-lt"/>
                <a:cs typeface="+mn-lt"/>
              </a:rPr>
              <a:t>передбачення</a:t>
            </a:r>
            <a:r>
              <a:rPr lang="ru-RU" sz="1700" dirty="0">
                <a:ea typeface="+mn-lt"/>
                <a:cs typeface="+mn-lt"/>
              </a:rPr>
              <a:t> та </a:t>
            </a:r>
            <a:r>
              <a:rPr lang="ru-RU" sz="1700" err="1">
                <a:ea typeface="+mn-lt"/>
                <a:cs typeface="+mn-lt"/>
              </a:rPr>
              <a:t>недопущення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втрати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підприємством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його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ринкової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err="1">
                <a:ea typeface="+mn-lt"/>
                <a:cs typeface="+mn-lt"/>
              </a:rPr>
              <a:t>вартості</a:t>
            </a:r>
            <a:r>
              <a:rPr lang="ru-RU" sz="1700" dirty="0">
                <a:ea typeface="+mn-lt"/>
                <a:cs typeface="+mn-lt"/>
              </a:rPr>
              <a:t>.</a:t>
            </a:r>
            <a:endParaRPr lang="ru-RU" sz="1700">
              <a:cs typeface="Calibri" panose="020F0502020204030204"/>
            </a:endParaRPr>
          </a:p>
          <a:p>
            <a:pPr marL="0" indent="0">
              <a:buNone/>
            </a:pPr>
            <a:endParaRPr lang="ru-RU" sz="1600" i="1">
              <a:cs typeface="Calibri"/>
            </a:endParaRPr>
          </a:p>
          <a:p>
            <a:pPr marL="0" indent="0">
              <a:buNone/>
            </a:pPr>
            <a:endParaRPr lang="ru-RU" sz="1600" i="1">
              <a:cs typeface="Calibri"/>
            </a:endParaRPr>
          </a:p>
          <a:p>
            <a:endParaRPr lang="ru-RU" sz="1600">
              <a:cs typeface="Calibri"/>
            </a:endParaRP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E123ACC-E5EC-21E9-5620-FE2D00C45D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5320" y="1947266"/>
            <a:ext cx="6253212" cy="4033321"/>
          </a:xfrm>
          <a:prstGeom prst="rect">
            <a:avLst/>
          </a:prstGeom>
        </p:spPr>
      </p:pic>
      <p:grpSp>
        <p:nvGrpSpPr>
          <p:cNvPr id="21" name="Group 14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16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31480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275ADA-F353-4DB7-2C9F-3D83B1AD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" y="321734"/>
            <a:ext cx="8723829" cy="1135737"/>
          </a:xfrm>
        </p:spPr>
        <p:txBody>
          <a:bodyPr>
            <a:normAutofit/>
          </a:bodyPr>
          <a:lstStyle/>
          <a:p>
            <a:r>
              <a:rPr lang="ru-RU" sz="2500" i="1">
                <a:ea typeface="+mj-lt"/>
                <a:cs typeface="+mj-lt"/>
              </a:rPr>
              <a:t>Ризик-менеджмент покликаний вирішити три завдання:</a:t>
            </a:r>
            <a:endParaRPr lang="ru-RU" sz="2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E0B577-7059-68C5-A1D0-1DE7AAE0F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42" y="1514040"/>
            <a:ext cx="6686396" cy="46669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dirty="0" err="1">
                <a:ea typeface="+mn-lt"/>
                <a:cs typeface="+mn-lt"/>
              </a:rPr>
              <a:t>профілактика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виникнення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ризиків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cs typeface="Calibri" panose="020F0502020204030204"/>
            </a:endParaRPr>
          </a:p>
          <a:p>
            <a:r>
              <a:rPr lang="ru-RU" sz="1800" dirty="0" err="1">
                <a:ea typeface="+mn-lt"/>
                <a:cs typeface="+mn-lt"/>
              </a:rPr>
              <a:t>мінімізація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збитку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спричиненого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ризиками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cs typeface="Calibri"/>
            </a:endParaRPr>
          </a:p>
          <a:p>
            <a:r>
              <a:rPr lang="ru-RU" sz="1800" err="1">
                <a:ea typeface="+mn-lt"/>
                <a:cs typeface="+mn-lt"/>
              </a:rPr>
              <a:t>максимізація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додаткового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прибутку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який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отримує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підприємство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внаслідок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управління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ризиками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 dirty="0">
              <a:cs typeface="Calibri" panose="020F0502020204030204"/>
            </a:endParaRPr>
          </a:p>
          <a:p>
            <a:pPr>
              <a:buNone/>
            </a:pPr>
            <a:r>
              <a:rPr lang="ru-RU" sz="1800" b="1" i="1" dirty="0"/>
              <a:t>Способами </a:t>
            </a:r>
            <a:r>
              <a:rPr lang="ru-RU" sz="1800" b="1" i="1" err="1"/>
              <a:t>усунення</a:t>
            </a:r>
            <a:r>
              <a:rPr lang="ru-RU" sz="1800" b="1" i="1" dirty="0"/>
              <a:t> </a:t>
            </a:r>
            <a:r>
              <a:rPr lang="ru-RU" sz="1800" b="1" i="1" err="1"/>
              <a:t>ризиків</a:t>
            </a:r>
            <a:r>
              <a:rPr lang="ru-RU" sz="1800" b="1" i="1" dirty="0"/>
              <a:t> </a:t>
            </a:r>
            <a:r>
              <a:rPr lang="ru-RU" sz="1800" b="1" dirty="0"/>
              <a:t>є:</a:t>
            </a:r>
            <a:endParaRPr lang="ru-RU" sz="18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800" err="1">
                <a:ea typeface="+mn-lt"/>
                <a:cs typeface="+mn-lt"/>
              </a:rPr>
              <a:t>уникнення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ризику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тобто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ухилення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від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дій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проектів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заходів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пов’язаних</a:t>
            </a:r>
            <a:r>
              <a:rPr lang="ru-RU" sz="1800" dirty="0">
                <a:ea typeface="+mn-lt"/>
                <a:cs typeface="+mn-lt"/>
              </a:rPr>
              <a:t> з </a:t>
            </a:r>
            <a:r>
              <a:rPr lang="ru-RU" sz="1800" err="1">
                <a:ea typeface="+mn-lt"/>
                <a:cs typeface="+mn-lt"/>
              </a:rPr>
              <a:t>ризиком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800" err="1">
                <a:ea typeface="+mn-lt"/>
                <a:cs typeface="+mn-lt"/>
              </a:rPr>
              <a:t>утримання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ризику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що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передбачає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залишення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ризику</a:t>
            </a:r>
            <a:r>
              <a:rPr lang="ru-RU" sz="1800" dirty="0">
                <a:ea typeface="+mn-lt"/>
                <a:cs typeface="+mn-lt"/>
              </a:rPr>
              <a:t> «на </a:t>
            </a:r>
            <a:r>
              <a:rPr lang="ru-RU" sz="1800" err="1">
                <a:ea typeface="+mn-lt"/>
                <a:cs typeface="+mn-lt"/>
              </a:rPr>
              <a:t>інвестора</a:t>
            </a:r>
            <a:r>
              <a:rPr lang="ru-RU" sz="1800" dirty="0">
                <a:ea typeface="+mn-lt"/>
                <a:cs typeface="+mn-lt"/>
              </a:rPr>
              <a:t>», </a:t>
            </a:r>
            <a:r>
              <a:rPr lang="ru-RU" sz="1800" err="1">
                <a:ea typeface="+mn-lt"/>
                <a:cs typeface="+mn-lt"/>
              </a:rPr>
              <a:t>тобто</a:t>
            </a:r>
            <a:r>
              <a:rPr lang="ru-RU" sz="1800" dirty="0">
                <a:ea typeface="+mn-lt"/>
                <a:cs typeface="+mn-lt"/>
              </a:rPr>
              <a:t> на </a:t>
            </a:r>
            <a:r>
              <a:rPr lang="ru-RU" sz="1800" err="1">
                <a:ea typeface="+mn-lt"/>
                <a:cs typeface="+mn-lt"/>
              </a:rPr>
              <a:t>його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відповідальність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800" dirty="0">
                <a:ea typeface="+mn-lt"/>
                <a:cs typeface="+mn-lt"/>
              </a:rPr>
              <a:t>передача </a:t>
            </a:r>
            <a:r>
              <a:rPr lang="ru-RU" sz="1800" err="1">
                <a:ea typeface="+mn-lt"/>
                <a:cs typeface="+mn-lt"/>
              </a:rPr>
              <a:t>ризику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що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означає</a:t>
            </a:r>
            <a:r>
              <a:rPr lang="ru-RU" sz="1800" dirty="0">
                <a:ea typeface="+mn-lt"/>
                <a:cs typeface="+mn-lt"/>
              </a:rPr>
              <a:t> передачу </a:t>
            </a:r>
            <a:r>
              <a:rPr lang="ru-RU" sz="1800" err="1">
                <a:ea typeface="+mn-lt"/>
                <a:cs typeface="+mn-lt"/>
              </a:rPr>
              <a:t>інвестором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відповідальності</a:t>
            </a:r>
            <a:r>
              <a:rPr lang="ru-RU" sz="1800" dirty="0">
                <a:ea typeface="+mn-lt"/>
                <a:cs typeface="+mn-lt"/>
              </a:rPr>
              <a:t> за </a:t>
            </a:r>
            <a:r>
              <a:rPr lang="ru-RU" sz="1800" err="1">
                <a:ea typeface="+mn-lt"/>
                <a:cs typeface="+mn-lt"/>
              </a:rPr>
              <a:t>ризик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комусь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іншому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i="1" err="1">
                <a:ea typeface="+mn-lt"/>
                <a:cs typeface="+mn-lt"/>
              </a:rPr>
              <a:t>наприклад</a:t>
            </a:r>
            <a:r>
              <a:rPr lang="ru-RU" sz="1800" i="1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страховій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компанії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800" err="1">
                <a:ea typeface="+mn-lt"/>
                <a:cs typeface="+mn-lt"/>
              </a:rPr>
              <a:t>зниження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ступеня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ризику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тобто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зменшення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імовірності</a:t>
            </a:r>
            <a:r>
              <a:rPr lang="ru-RU" sz="1800" dirty="0">
                <a:ea typeface="+mn-lt"/>
                <a:cs typeface="+mn-lt"/>
              </a:rPr>
              <a:t> та </a:t>
            </a:r>
            <a:r>
              <a:rPr lang="ru-RU" sz="1800" err="1">
                <a:ea typeface="+mn-lt"/>
                <a:cs typeface="+mn-lt"/>
              </a:rPr>
              <a:t>обсягу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втрат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>
              <a:cs typeface="Calibri"/>
            </a:endParaRPr>
          </a:p>
          <a:p>
            <a:pPr marL="0" indent="0">
              <a:buNone/>
            </a:pPr>
            <a:endParaRPr lang="ru-RU" sz="1800" dirty="0">
              <a:cs typeface="Calibri"/>
            </a:endParaRPr>
          </a:p>
          <a:p>
            <a:endParaRPr lang="ru-RU" sz="1600">
              <a:cs typeface="Calibri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8DA2A8F-CB41-7435-1FD0-6A67D632A2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6444" y="889586"/>
            <a:ext cx="5290720" cy="529072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5CBE6EC-46EF-45D9-8E16-DCDC5917C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DEEDCD65-9740-4F34-BDF1-9C068E0532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B3DA7FD-5CC0-46D1-9DFB-5BAF6BE249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34382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195D6F-57EF-2004-B9DA-A983BE054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37370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b="1">
                <a:ea typeface="+mj-lt"/>
                <a:cs typeface="+mj-lt"/>
              </a:rPr>
              <a:t>6. Суть, мета і види санації підприємства</a:t>
            </a:r>
            <a:endParaRPr lang="ru-RU" sz="3600">
              <a:cs typeface="Calibri Light" panose="020F0302020204030204"/>
            </a:endParaRPr>
          </a:p>
          <a:p>
            <a:endParaRPr lang="ru-RU" sz="3600">
              <a:cs typeface="Calibri Light" panose="020F03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C58560-578D-F1D4-69F7-475130775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872628"/>
            <a:ext cx="4807057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2000" b="1" i="1">
                <a:ea typeface="+mn-lt"/>
                <a:cs typeface="+mn-lt"/>
              </a:rPr>
              <a:t>Санація - </a:t>
            </a:r>
            <a:r>
              <a:rPr lang="ru-RU" sz="2000" i="1">
                <a:ea typeface="+mn-lt"/>
                <a:cs typeface="+mn-lt"/>
              </a:rPr>
              <a:t>це система заходів фінансового оздоровлення підприємства, які спрямовані на запобігання його банкрутству та ліквідації</a:t>
            </a:r>
            <a:endParaRPr lang="ru-RU" sz="2000">
              <a:cs typeface="Calibri" panose="020F0502020204030204"/>
            </a:endParaRPr>
          </a:p>
          <a:p>
            <a:pPr marL="0" indent="0">
              <a:buNone/>
            </a:pPr>
            <a:r>
              <a:rPr lang="ru-RU" sz="2000" i="1">
                <a:ea typeface="+mn-lt"/>
                <a:cs typeface="+mn-lt"/>
              </a:rPr>
              <a:t>Мета санації полягає у покритті поточних збитків підприємства та усунення причин їх виникнення, збереження або відновлення ліквідності і платоспроможності, покращення структури оборотного капіталу, формування резервів фінансових ресурсів для проведення оздоровчих заходів.</a:t>
            </a:r>
            <a:endParaRPr lang="ru-RU" sz="2000">
              <a:ea typeface="+mn-lt"/>
              <a:cs typeface="+mn-lt"/>
            </a:endParaRPr>
          </a:p>
          <a:p>
            <a:pPr marL="0" indent="0">
              <a:buNone/>
            </a:pPr>
            <a:endParaRPr lang="ru-RU" sz="2000" i="1">
              <a:ea typeface="+mn-lt"/>
              <a:cs typeface="+mn-lt"/>
            </a:endParaRPr>
          </a:p>
          <a:p>
            <a:endParaRPr lang="ru-RU" sz="2000">
              <a:cs typeface="Calibri"/>
            </a:endParaRPr>
          </a:p>
        </p:txBody>
      </p:sp>
      <p:grpSp>
        <p:nvGrpSpPr>
          <p:cNvPr id="25" name="Group 10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 descr="Изображение выглядит как кофе, чашка, внутренний, завтр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1234963-C357-2228-B6C7-A1E05EF8FC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4240" y="1936269"/>
            <a:ext cx="6253212" cy="3517431"/>
          </a:xfrm>
          <a:prstGeom prst="rect">
            <a:avLst/>
          </a:prstGeom>
        </p:spPr>
      </p:pic>
      <p:grpSp>
        <p:nvGrpSpPr>
          <p:cNvPr id="27" name="Group 14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16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31364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DA556F-9072-D5BE-D683-BFC8E0B78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87" y="753670"/>
            <a:ext cx="5136416" cy="1135737"/>
          </a:xfrm>
        </p:spPr>
        <p:txBody>
          <a:bodyPr>
            <a:normAutofit/>
          </a:bodyPr>
          <a:lstStyle/>
          <a:p>
            <a:r>
              <a:rPr lang="ru-RU" sz="3600" b="1">
                <a:ea typeface="+mj-lt"/>
                <a:cs typeface="+mj-lt"/>
              </a:rPr>
              <a:t>7.Причини і симптоми банкрутства підприємства</a:t>
            </a:r>
            <a:endParaRPr lang="ru-RU" sz="3600">
              <a:ea typeface="+mj-lt"/>
              <a:cs typeface="+mj-lt"/>
            </a:endParaRPr>
          </a:p>
          <a:p>
            <a:endParaRPr lang="ru-RU" sz="360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4C8BDD-6EF6-A9D9-9741-8B2E9845C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308" y="1730326"/>
            <a:ext cx="10081830" cy="44588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1700">
                <a:ea typeface="+mn-lt"/>
                <a:cs typeface="+mn-lt"/>
              </a:rPr>
              <a:t>Підприємству як мікроекономічній системі властиві явища циклічності у своєму розвитку. На одному із таких циклів загострюються суперечності між окремими елементами системи в процесі їх взаємодії. Такі суперечності можуть виникати між:</a:t>
            </a:r>
            <a:endParaRPr lang="ru-RU" sz="1700">
              <a:cs typeface="Calibri" panose="020F0502020204030204"/>
            </a:endParaRPr>
          </a:p>
          <a:p>
            <a:r>
              <a:rPr lang="ru-RU" sz="1700">
                <a:ea typeface="+mn-lt"/>
                <a:cs typeface="+mn-lt"/>
              </a:rPr>
              <a:t>ринковими цінами на продукцію та рівнем витрат підприємства на її виготовлення;</a:t>
            </a:r>
            <a:endParaRPr lang="ru-RU" sz="1700"/>
          </a:p>
          <a:p>
            <a:r>
              <a:rPr lang="ru-RU" sz="1700">
                <a:ea typeface="+mn-lt"/>
                <a:cs typeface="+mn-lt"/>
              </a:rPr>
              <a:t>ринковими    вимогами    до    продукції    та    якісними    і    кількісними    її характеристиками;</a:t>
            </a:r>
            <a:endParaRPr lang="ru-RU" sz="1700"/>
          </a:p>
          <a:p>
            <a:r>
              <a:rPr lang="ru-RU" sz="1700">
                <a:ea typeface="+mn-lt"/>
                <a:cs typeface="+mn-lt"/>
              </a:rPr>
              <a:t>необхідною і можливою виробничою потужністю підприємства;</a:t>
            </a:r>
            <a:endParaRPr lang="ru-RU" sz="1700"/>
          </a:p>
          <a:p>
            <a:r>
              <a:rPr lang="ru-RU" sz="1700">
                <a:ea typeface="+mn-lt"/>
                <a:cs typeface="+mn-lt"/>
              </a:rPr>
              <a:t>потребою у виробничих ресурсах та можливістю її задовільними;</a:t>
            </a:r>
            <a:endParaRPr lang="ru-RU" sz="1700"/>
          </a:p>
          <a:p>
            <a:r>
              <a:rPr lang="ru-RU" sz="1700" dirty="0">
                <a:ea typeface="+mn-lt"/>
                <a:cs typeface="+mn-lt"/>
              </a:rPr>
              <a:t>фондами </a:t>
            </a:r>
            <a:r>
              <a:rPr lang="ru-RU" sz="1700" dirty="0" err="1">
                <a:ea typeface="+mn-lt"/>
                <a:cs typeface="+mn-lt"/>
              </a:rPr>
              <a:t>споживання</a:t>
            </a:r>
            <a:r>
              <a:rPr lang="ru-RU" sz="1700" dirty="0">
                <a:ea typeface="+mn-lt"/>
                <a:cs typeface="+mn-lt"/>
              </a:rPr>
              <a:t> і </a:t>
            </a:r>
            <a:r>
              <a:rPr lang="ru-RU" sz="1700" dirty="0" err="1">
                <a:ea typeface="+mn-lt"/>
                <a:cs typeface="+mn-lt"/>
              </a:rPr>
              <a:t>нагромадження</a:t>
            </a:r>
            <a:r>
              <a:rPr lang="ru-RU" sz="1700" dirty="0">
                <a:ea typeface="+mn-lt"/>
                <a:cs typeface="+mn-lt"/>
              </a:rPr>
              <a:t> при </a:t>
            </a:r>
            <a:r>
              <a:rPr lang="ru-RU" sz="1700" dirty="0" err="1">
                <a:ea typeface="+mn-lt"/>
                <a:cs typeface="+mn-lt"/>
              </a:rPr>
              <a:t>розподілі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прибутку</a:t>
            </a:r>
            <a:r>
              <a:rPr lang="ru-RU" sz="1700" dirty="0">
                <a:ea typeface="+mn-lt"/>
                <a:cs typeface="+mn-lt"/>
              </a:rPr>
              <a:t> </a:t>
            </a:r>
            <a:r>
              <a:rPr lang="ru-RU" sz="1700" dirty="0" err="1">
                <a:ea typeface="+mn-lt"/>
                <a:cs typeface="+mn-lt"/>
              </a:rPr>
              <a:t>підприємства</a:t>
            </a:r>
            <a:r>
              <a:rPr lang="ru-RU" sz="1700" dirty="0">
                <a:ea typeface="+mn-lt"/>
                <a:cs typeface="+mn-lt"/>
              </a:rPr>
              <a:t> та </a:t>
            </a:r>
            <a:r>
              <a:rPr lang="ru-RU" sz="1700" dirty="0" err="1">
                <a:ea typeface="+mn-lt"/>
                <a:cs typeface="+mn-lt"/>
              </a:rPr>
              <a:t>ін</a:t>
            </a:r>
            <a:r>
              <a:rPr lang="ru-RU" sz="1700" dirty="0">
                <a:ea typeface="+mn-lt"/>
                <a:cs typeface="+mn-lt"/>
              </a:rPr>
              <a:t>.</a:t>
            </a:r>
            <a:endParaRPr lang="ru-RU" sz="1700" dirty="0"/>
          </a:p>
          <a:p>
            <a:endParaRPr lang="ru-RU" sz="1700">
              <a:cs typeface="Calibri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0426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033B05-32A3-FD6B-AD35-487FFF77A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ru-RU" sz="5200"/>
              <a:t>План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8CA8DA7D-14D0-64F6-B1C5-81CF8C878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723274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8910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E05C39-0C93-5E5A-3BA4-2E24CDD2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05954"/>
            <a:ext cx="11334833" cy="1135737"/>
          </a:xfrm>
        </p:spPr>
        <p:txBody>
          <a:bodyPr>
            <a:normAutofit/>
          </a:bodyPr>
          <a:lstStyle/>
          <a:p>
            <a:r>
              <a:rPr lang="ru-RU" sz="2500">
                <a:ea typeface="+mj-lt"/>
                <a:cs typeface="+mj-lt"/>
              </a:rPr>
              <a:t>1. Економічна безпека підприємства: сутність, мета, елементи і схема організації.</a:t>
            </a:r>
            <a:endParaRPr lang="ru-RU" sz="2500"/>
          </a:p>
          <a:p>
            <a:endParaRPr lang="ru-RU" sz="2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A84C2C-F09B-9B47-82A4-B0F87D54A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94" y="1640629"/>
            <a:ext cx="5561217" cy="44693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600" b="1" i="1" dirty="0" err="1">
                <a:ea typeface="+mn-lt"/>
                <a:cs typeface="+mn-lt"/>
              </a:rPr>
              <a:t>Економічна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b="1" i="1" dirty="0" err="1">
                <a:ea typeface="+mn-lt"/>
                <a:cs typeface="+mn-lt"/>
              </a:rPr>
              <a:t>безпека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b="1" i="1" dirty="0" err="1">
                <a:ea typeface="+mn-lt"/>
                <a:cs typeface="+mn-lt"/>
              </a:rPr>
              <a:t>підприємства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характеризує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його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захищеність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від</a:t>
            </a:r>
            <a:r>
              <a:rPr lang="ru-RU" sz="1600" i="1" dirty="0">
                <a:ea typeface="+mn-lt"/>
                <a:cs typeface="+mn-lt"/>
              </a:rPr>
              <a:t> негативного </a:t>
            </a:r>
            <a:r>
              <a:rPr lang="ru-RU" sz="1600" i="1" dirty="0" err="1">
                <a:ea typeface="+mn-lt"/>
                <a:cs typeface="+mn-lt"/>
              </a:rPr>
              <a:t>впливу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зовнішнього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середовища</a:t>
            </a:r>
            <a:r>
              <a:rPr lang="ru-RU" sz="1600" i="1" dirty="0">
                <a:ea typeface="+mn-lt"/>
                <a:cs typeface="+mn-lt"/>
              </a:rPr>
              <a:t> та </a:t>
            </a:r>
            <a:r>
              <a:rPr lang="ru-RU" sz="1600" i="1" dirty="0" err="1">
                <a:ea typeface="+mn-lt"/>
                <a:cs typeface="+mn-lt"/>
              </a:rPr>
              <a:t>здатність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швидко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усунути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можливі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загрози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або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пристосуватися</a:t>
            </a:r>
            <a:r>
              <a:rPr lang="ru-RU" sz="1600" i="1" dirty="0">
                <a:ea typeface="+mn-lt"/>
                <a:cs typeface="+mn-lt"/>
              </a:rPr>
              <a:t> до </a:t>
            </a:r>
            <a:r>
              <a:rPr lang="ru-RU" sz="1600" i="1" dirty="0" err="1">
                <a:ea typeface="+mn-lt"/>
                <a:cs typeface="+mn-lt"/>
              </a:rPr>
              <a:t>наявних</a:t>
            </a:r>
            <a:r>
              <a:rPr lang="ru-RU" sz="1600" i="1" dirty="0">
                <a:ea typeface="+mn-lt"/>
                <a:cs typeface="+mn-lt"/>
              </a:rPr>
              <a:t> умов </a:t>
            </a:r>
            <a:r>
              <a:rPr lang="ru-RU" sz="1600" i="1" dirty="0" err="1">
                <a:ea typeface="+mn-lt"/>
                <a:cs typeface="+mn-lt"/>
              </a:rPr>
              <a:t>діяльності</a:t>
            </a:r>
            <a:endParaRPr lang="ru-RU" sz="1600" dirty="0" err="1">
              <a:cs typeface="Calibri"/>
            </a:endParaRPr>
          </a:p>
          <a:p>
            <a:pPr marL="0" indent="0">
              <a:buNone/>
            </a:pPr>
            <a:r>
              <a:rPr lang="ru-RU" sz="1600" dirty="0">
                <a:ea typeface="+mn-lt"/>
                <a:cs typeface="+mn-lt"/>
              </a:rPr>
              <a:t>На </a:t>
            </a:r>
            <a:r>
              <a:rPr lang="ru-RU" sz="1600" dirty="0" err="1">
                <a:ea typeface="+mn-lt"/>
                <a:cs typeface="+mn-lt"/>
              </a:rPr>
              <a:t>рівні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окремого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господарюючого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суб’єкта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економічна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безпека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проявляється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крім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забезпечення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його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нормальної</a:t>
            </a:r>
            <a:r>
              <a:rPr lang="ru-RU" sz="1600" dirty="0">
                <a:ea typeface="+mn-lt"/>
                <a:cs typeface="+mn-lt"/>
              </a:rPr>
              <a:t> і </a:t>
            </a:r>
            <a:r>
              <a:rPr lang="ru-RU" sz="1600" dirty="0" err="1">
                <a:ea typeface="+mn-lt"/>
                <a:cs typeface="+mn-lt"/>
              </a:rPr>
              <a:t>стабільної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роботи</a:t>
            </a:r>
            <a:r>
              <a:rPr lang="ru-RU" sz="1600" dirty="0">
                <a:ea typeface="+mn-lt"/>
                <a:cs typeface="+mn-lt"/>
              </a:rPr>
              <a:t>, у </a:t>
            </a:r>
            <a:r>
              <a:rPr lang="ru-RU" sz="1600" dirty="0" err="1">
                <a:ea typeface="+mn-lt"/>
                <a:cs typeface="+mn-lt"/>
              </a:rPr>
              <a:t>попередженні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витоку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важливої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інформації</a:t>
            </a:r>
            <a:r>
              <a:rPr lang="ru-RU" sz="1600" dirty="0">
                <a:ea typeface="+mn-lt"/>
                <a:cs typeface="+mn-lt"/>
              </a:rPr>
              <a:t> за </a:t>
            </a:r>
            <a:r>
              <a:rPr lang="ru-RU" sz="1600" dirty="0" err="1">
                <a:ea typeface="+mn-lt"/>
                <a:cs typeface="+mn-lt"/>
              </a:rPr>
              <a:t>межі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підприємства</a:t>
            </a:r>
            <a:r>
              <a:rPr lang="ru-RU" sz="1600" dirty="0">
                <a:ea typeface="+mn-lt"/>
                <a:cs typeface="+mn-lt"/>
              </a:rPr>
              <a:t>.</a:t>
            </a:r>
            <a:endParaRPr lang="ru-RU" sz="1600" dirty="0">
              <a:cs typeface="Calibri"/>
            </a:endParaRPr>
          </a:p>
          <a:p>
            <a:pPr marL="0" indent="0">
              <a:buNone/>
            </a:pPr>
            <a:r>
              <a:rPr lang="ru-RU" sz="1600" b="1" i="1" err="1">
                <a:ea typeface="+mn-lt"/>
                <a:cs typeface="+mn-lt"/>
              </a:rPr>
              <a:t>Джерелами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dirty="0">
                <a:ea typeface="+mn-lt"/>
                <a:cs typeface="+mn-lt"/>
              </a:rPr>
              <a:t>негативного </a:t>
            </a:r>
            <a:r>
              <a:rPr lang="ru-RU" sz="1600" err="1">
                <a:ea typeface="+mn-lt"/>
                <a:cs typeface="+mn-lt"/>
              </a:rPr>
              <a:t>впливу</a:t>
            </a:r>
            <a:r>
              <a:rPr lang="ru-RU" sz="1600" dirty="0">
                <a:ea typeface="+mn-lt"/>
                <a:cs typeface="+mn-lt"/>
              </a:rPr>
              <a:t> на </a:t>
            </a:r>
            <a:r>
              <a:rPr lang="ru-RU" sz="1600" err="1">
                <a:ea typeface="+mn-lt"/>
                <a:cs typeface="+mn-lt"/>
              </a:rPr>
              <a:t>економічну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безпеку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підприємства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можуть</a:t>
            </a:r>
            <a:r>
              <a:rPr lang="ru-RU" sz="1600" dirty="0">
                <a:ea typeface="+mn-lt"/>
                <a:cs typeface="+mn-lt"/>
              </a:rPr>
              <a:t> бути </a:t>
            </a:r>
            <a:r>
              <a:rPr lang="ru-RU" sz="1600" err="1">
                <a:ea typeface="+mn-lt"/>
                <a:cs typeface="+mn-lt"/>
              </a:rPr>
              <a:t>об’єктивні</a:t>
            </a:r>
            <a:r>
              <a:rPr lang="ru-RU" sz="1600" dirty="0">
                <a:ea typeface="+mn-lt"/>
                <a:cs typeface="+mn-lt"/>
              </a:rPr>
              <a:t> та </a:t>
            </a:r>
            <a:r>
              <a:rPr lang="ru-RU" sz="1600" err="1">
                <a:ea typeface="+mn-lt"/>
                <a:cs typeface="+mn-lt"/>
              </a:rPr>
              <a:t>суб’єктивні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чинники</a:t>
            </a:r>
            <a:r>
              <a:rPr lang="ru-RU" sz="1600" dirty="0">
                <a:ea typeface="+mn-lt"/>
                <a:cs typeface="+mn-lt"/>
              </a:rPr>
              <a:t>.</a:t>
            </a:r>
            <a:endParaRPr lang="ru-RU" sz="1600" dirty="0">
              <a:cs typeface="Calibri"/>
            </a:endParaRPr>
          </a:p>
          <a:p>
            <a:pPr marL="0" indent="0">
              <a:buNone/>
            </a:pPr>
            <a:r>
              <a:rPr lang="ru-RU" sz="1600" b="1" i="1" err="1">
                <a:ea typeface="+mn-lt"/>
                <a:cs typeface="+mn-lt"/>
              </a:rPr>
              <a:t>Об’єктивними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dirty="0">
                <a:ea typeface="+mn-lt"/>
                <a:cs typeface="+mn-lt"/>
              </a:rPr>
              <a:t>є </a:t>
            </a:r>
            <a:r>
              <a:rPr lang="ru-RU" sz="1600" err="1">
                <a:ea typeface="+mn-lt"/>
                <a:cs typeface="+mn-lt"/>
              </a:rPr>
              <a:t>такі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негативні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впливи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err="1">
                <a:ea typeface="+mn-lt"/>
                <a:cs typeface="+mn-lt"/>
              </a:rPr>
              <a:t>які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виникають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незалежно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від</a:t>
            </a:r>
            <a:r>
              <a:rPr lang="ru-RU" sz="1600" dirty="0">
                <a:ea typeface="+mn-lt"/>
                <a:cs typeface="+mn-lt"/>
              </a:rPr>
              <a:t> конкретного </a:t>
            </a:r>
            <a:r>
              <a:rPr lang="ru-RU" sz="1600" err="1">
                <a:ea typeface="+mn-lt"/>
                <a:cs typeface="+mn-lt"/>
              </a:rPr>
              <a:t>підприємства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або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його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окремих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працівників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i="1" err="1">
                <a:ea typeface="+mn-lt"/>
                <a:cs typeface="+mn-lt"/>
              </a:rPr>
              <a:t>наприклад</a:t>
            </a:r>
            <a:r>
              <a:rPr lang="ru-RU" sz="1600" i="1" dirty="0">
                <a:ea typeface="+mn-lt"/>
                <a:cs typeface="+mn-lt"/>
              </a:rPr>
              <a:t>, </a:t>
            </a:r>
            <a:r>
              <a:rPr lang="ru-RU" sz="1600" err="1">
                <a:ea typeface="+mn-lt"/>
                <a:cs typeface="+mn-lt"/>
              </a:rPr>
              <a:t>зміна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кон’юнктури</a:t>
            </a:r>
            <a:r>
              <a:rPr lang="ru-RU" sz="1600" dirty="0">
                <a:ea typeface="+mn-lt"/>
                <a:cs typeface="+mn-lt"/>
              </a:rPr>
              <a:t> ринку, на </a:t>
            </a:r>
            <a:r>
              <a:rPr lang="ru-RU" sz="1600" err="1">
                <a:ea typeface="+mn-lt"/>
                <a:cs typeface="+mn-lt"/>
              </a:rPr>
              <a:t>якому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функціонує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підприємство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err="1">
                <a:ea typeface="+mn-lt"/>
                <a:cs typeface="+mn-lt"/>
              </a:rPr>
              <a:t>нові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технологічні</a:t>
            </a:r>
            <a:r>
              <a:rPr lang="ru-RU" sz="1600" dirty="0">
                <a:ea typeface="+mn-lt"/>
                <a:cs typeface="+mn-lt"/>
              </a:rPr>
              <a:t> «</a:t>
            </a:r>
            <a:r>
              <a:rPr lang="ru-RU" sz="1600" err="1">
                <a:ea typeface="+mn-lt"/>
                <a:cs typeface="+mn-lt"/>
              </a:rPr>
              <a:t>прориви</a:t>
            </a:r>
            <a:r>
              <a:rPr lang="ru-RU" sz="1600" dirty="0">
                <a:ea typeface="+mn-lt"/>
                <a:cs typeface="+mn-lt"/>
              </a:rPr>
              <a:t>» і </a:t>
            </a:r>
            <a:r>
              <a:rPr lang="ru-RU" sz="1600" err="1">
                <a:ea typeface="+mn-lt"/>
                <a:cs typeface="+mn-lt"/>
              </a:rPr>
              <a:t>відкриття</a:t>
            </a:r>
            <a:r>
              <a:rPr lang="ru-RU" sz="1600" dirty="0">
                <a:ea typeface="+mn-lt"/>
                <a:cs typeface="+mn-lt"/>
              </a:rPr>
              <a:t>, форс-</a:t>
            </a:r>
            <a:r>
              <a:rPr lang="ru-RU" sz="1600" err="1">
                <a:ea typeface="+mn-lt"/>
                <a:cs typeface="+mn-lt"/>
              </a:rPr>
              <a:t>мажорні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обставини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тощо</a:t>
            </a:r>
            <a:r>
              <a:rPr lang="ru-RU" sz="1600" dirty="0">
                <a:ea typeface="+mn-lt"/>
                <a:cs typeface="+mn-lt"/>
              </a:rPr>
              <a:t>.</a:t>
            </a:r>
            <a:endParaRPr lang="ru-RU" sz="1600" dirty="0">
              <a:cs typeface="Calibri"/>
            </a:endParaRPr>
          </a:p>
          <a:p>
            <a:pPr marL="0" indent="0">
              <a:buNone/>
            </a:pPr>
            <a:r>
              <a:rPr lang="ru-RU" sz="1600" b="1" i="1" err="1">
                <a:ea typeface="+mn-lt"/>
                <a:cs typeface="+mn-lt"/>
              </a:rPr>
              <a:t>Суб’єктивними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вважаються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чинники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err="1">
                <a:ea typeface="+mn-lt"/>
                <a:cs typeface="+mn-lt"/>
              </a:rPr>
              <a:t>які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мають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місце</a:t>
            </a:r>
            <a:r>
              <a:rPr lang="ru-RU" sz="1600" dirty="0">
                <a:ea typeface="+mn-lt"/>
                <a:cs typeface="+mn-lt"/>
              </a:rPr>
              <a:t> через </a:t>
            </a:r>
            <a:r>
              <a:rPr lang="ru-RU" sz="1600" err="1">
                <a:ea typeface="+mn-lt"/>
                <a:cs typeface="+mn-lt"/>
              </a:rPr>
              <a:t>неефективну</a:t>
            </a:r>
            <a:r>
              <a:rPr lang="ru-RU" sz="1600" dirty="0">
                <a:ea typeface="+mn-lt"/>
                <a:cs typeface="+mn-lt"/>
              </a:rPr>
              <a:t> роботу </a:t>
            </a:r>
            <a:r>
              <a:rPr lang="ru-RU" sz="1600" err="1">
                <a:ea typeface="+mn-lt"/>
                <a:cs typeface="+mn-lt"/>
              </a:rPr>
              <a:t>підприємства</a:t>
            </a:r>
            <a:r>
              <a:rPr lang="ru-RU" sz="1600" dirty="0">
                <a:ea typeface="+mn-lt"/>
                <a:cs typeface="+mn-lt"/>
              </a:rPr>
              <a:t> в </a:t>
            </a:r>
            <a:r>
              <a:rPr lang="ru-RU" sz="1600" err="1">
                <a:ea typeface="+mn-lt"/>
                <a:cs typeface="+mn-lt"/>
              </a:rPr>
              <a:t>цілому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або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його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окремих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працівників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err="1">
                <a:ea typeface="+mn-lt"/>
                <a:cs typeface="+mn-lt"/>
              </a:rPr>
              <a:t>свідомі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або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несвідомі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дії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окремих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посадових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осіб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err="1">
                <a:ea typeface="+mn-lt"/>
                <a:cs typeface="+mn-lt"/>
              </a:rPr>
              <a:t>підприємств-конкурентів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err="1">
                <a:ea typeface="+mn-lt"/>
                <a:cs typeface="+mn-lt"/>
              </a:rPr>
              <a:t>органів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державної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влади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err="1">
                <a:ea typeface="+mn-lt"/>
                <a:cs typeface="+mn-lt"/>
              </a:rPr>
              <a:t>міжнародних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інституцій</a:t>
            </a:r>
            <a:r>
              <a:rPr lang="ru-RU" sz="1600" dirty="0">
                <a:ea typeface="+mn-lt"/>
                <a:cs typeface="+mn-lt"/>
              </a:rPr>
              <a:t> та </a:t>
            </a:r>
            <a:r>
              <a:rPr lang="ru-RU" sz="1600" err="1">
                <a:ea typeface="+mn-lt"/>
                <a:cs typeface="+mn-lt"/>
              </a:rPr>
              <a:t>ін</a:t>
            </a:r>
            <a:r>
              <a:rPr lang="ru-RU" sz="1600" dirty="0">
                <a:ea typeface="+mn-lt"/>
                <a:cs typeface="+mn-lt"/>
              </a:rPr>
              <a:t>.</a:t>
            </a:r>
            <a:endParaRPr lang="ru-RU" sz="1600" dirty="0">
              <a:cs typeface="Calibri"/>
            </a:endParaRPr>
          </a:p>
          <a:p>
            <a:endParaRPr lang="ru-RU" sz="1300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199C593-5B2C-F36D-EEB4-82CFA2FAD0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8604" y="2140041"/>
            <a:ext cx="4943215" cy="346970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15CBE6EC-46EF-45D9-8E16-DCDC5917C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xmlns="" id="{DEEDCD65-9740-4F34-BDF1-9C068E0532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4B3DA7FD-5CC0-46D1-9DFB-5BAF6BE249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2492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D5CB72-FF25-3486-616F-07ED3B759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2500" b="1" i="1">
                <a:ea typeface="+mj-lt"/>
                <a:cs typeface="+mj-lt"/>
              </a:rPr>
              <a:t>Основна мета економічної безпеки підприємства полягає у забезпеченні його теперішнього та майбутнього стійкого функціонування.</a:t>
            </a:r>
            <a:endParaRPr lang="ru-RU" sz="25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5970F01-8FFA-3570-0206-9AAD43A51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B68CBBE-CDD5-7C10-E147-B1BB17D083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4551" y="1743548"/>
            <a:ext cx="7463201" cy="416442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11202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88CC28-D049-7AC6-9649-07E9AEC0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2500" i="1">
                <a:ea typeface="+mj-lt"/>
                <a:cs typeface="+mj-lt"/>
              </a:rPr>
              <a:t>Відповідно до функціональних цілей економічної безпеки підприємства можна виділити її основні функціональні </a:t>
            </a:r>
            <a:r>
              <a:rPr lang="ru-RU" sz="2500" b="1" i="1">
                <a:ea typeface="+mj-lt"/>
                <a:cs typeface="+mj-lt"/>
              </a:rPr>
              <a:t>структурні елементи (складові):</a:t>
            </a:r>
            <a:endParaRPr lang="ru-RU" sz="2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66BD09-DDF0-2DC8-8652-C4B6FFD01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832" y="1816475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>
                <a:ea typeface="+mn-lt"/>
                <a:cs typeface="+mn-lt"/>
              </a:rPr>
              <a:t>фінансова складова;</a:t>
            </a:r>
            <a:endParaRPr lang="ru-RU" sz="2000">
              <a:cs typeface="Calibri" panose="020F0502020204030204"/>
            </a:endParaRPr>
          </a:p>
          <a:p>
            <a:r>
              <a:rPr lang="ru-RU" sz="2000">
                <a:ea typeface="+mn-lt"/>
                <a:cs typeface="+mn-lt"/>
              </a:rPr>
              <a:t>техніко-технологічна;</a:t>
            </a:r>
            <a:endParaRPr lang="ru-RU" sz="2000"/>
          </a:p>
          <a:p>
            <a:r>
              <a:rPr lang="ru-RU" sz="2000">
                <a:ea typeface="+mn-lt"/>
                <a:cs typeface="+mn-lt"/>
              </a:rPr>
              <a:t>кадрова та інтелектуальна;</a:t>
            </a:r>
            <a:endParaRPr lang="ru-RU" sz="2000"/>
          </a:p>
          <a:p>
            <a:r>
              <a:rPr lang="ru-RU" sz="2000">
                <a:ea typeface="+mn-lt"/>
                <a:cs typeface="+mn-lt"/>
              </a:rPr>
              <a:t>правова;</a:t>
            </a:r>
            <a:endParaRPr lang="ru-RU" sz="2000"/>
          </a:p>
          <a:p>
            <a:r>
              <a:rPr lang="ru-RU" sz="2000">
                <a:ea typeface="+mn-lt"/>
                <a:cs typeface="+mn-lt"/>
              </a:rPr>
              <a:t>інформаційна;</a:t>
            </a:r>
            <a:endParaRPr lang="ru-RU" sz="2000"/>
          </a:p>
          <a:p>
            <a:r>
              <a:rPr lang="ru-RU" sz="2000">
                <a:ea typeface="+mn-lt"/>
                <a:cs typeface="+mn-lt"/>
              </a:rPr>
              <a:t>силова;</a:t>
            </a:r>
            <a:endParaRPr lang="ru-RU" sz="2000"/>
          </a:p>
          <a:p>
            <a:r>
              <a:rPr lang="ru-RU" sz="2000">
                <a:ea typeface="+mn-lt"/>
                <a:cs typeface="+mn-lt"/>
              </a:rPr>
              <a:t>екологічна.</a:t>
            </a:r>
            <a:endParaRPr lang="ru-RU" sz="2000"/>
          </a:p>
          <a:p>
            <a:pPr marL="0" indent="0">
              <a:buNone/>
            </a:pPr>
            <a:r>
              <a:rPr lang="ru-RU" sz="2000">
                <a:ea typeface="+mn-lt"/>
                <a:cs typeface="+mn-lt"/>
              </a:rPr>
              <a:t>Кожна    із    цих    складових    покликана    забезпечити    найефективніше використання усіх видів ресурсів підприємства (капіталу, техніки і технологій,</a:t>
            </a:r>
            <a:endParaRPr lang="ru-RU" sz="2000">
              <a:cs typeface="Calibri"/>
            </a:endParaRPr>
          </a:p>
          <a:p>
            <a:endParaRPr lang="ru-RU" sz="2000">
              <a:cs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8BA0B19-1799-CD79-1BA1-955E943208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9317" y="1665750"/>
            <a:ext cx="6165218" cy="436189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3715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BF7D94-DA54-5372-52CA-B09FD067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b="1">
                <a:ea typeface="+mj-lt"/>
                <a:cs typeface="+mj-lt"/>
              </a:rPr>
              <a:t>2. Напрямки організації економічної безпеки підприємства за функціональними складовими</a:t>
            </a:r>
            <a:endParaRPr lang="ru-RU" sz="3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6FBA8F-1FEF-70B0-5174-0AEC6AE4F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480" y="1715992"/>
            <a:ext cx="6076669" cy="43939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800" b="1" i="1" dirty="0" err="1">
                <a:ea typeface="+mn-lt"/>
                <a:cs typeface="+mn-lt"/>
              </a:rPr>
              <a:t>Фінансова</a:t>
            </a:r>
            <a:r>
              <a:rPr lang="ru-RU" sz="1800" b="1" i="1" dirty="0">
                <a:ea typeface="+mn-lt"/>
                <a:cs typeface="+mn-lt"/>
              </a:rPr>
              <a:t> </a:t>
            </a:r>
            <a:r>
              <a:rPr lang="ru-RU" sz="1800" b="1" i="1" dirty="0" err="1">
                <a:ea typeface="+mn-lt"/>
                <a:cs typeface="+mn-lt"/>
              </a:rPr>
              <a:t>складова</a:t>
            </a:r>
            <a:r>
              <a:rPr lang="ru-RU" sz="1800" b="1" i="1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економічної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безпеки</a:t>
            </a:r>
            <a:r>
              <a:rPr lang="ru-RU" sz="1800" dirty="0">
                <a:ea typeface="+mn-lt"/>
                <a:cs typeface="+mn-lt"/>
              </a:rPr>
              <a:t> є </a:t>
            </a:r>
            <a:r>
              <a:rPr lang="ru-RU" sz="1800" dirty="0" err="1">
                <a:ea typeface="+mn-lt"/>
                <a:cs typeface="+mn-lt"/>
              </a:rPr>
              <a:t>найважливішою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оскільки</a:t>
            </a:r>
            <a:r>
              <a:rPr lang="ru-RU" sz="1800" dirty="0">
                <a:ea typeface="+mn-lt"/>
                <a:cs typeface="+mn-lt"/>
              </a:rPr>
              <a:t> за </a:t>
            </a:r>
            <a:r>
              <a:rPr lang="ru-RU" sz="1800" dirty="0" err="1">
                <a:ea typeface="+mn-lt"/>
                <a:cs typeface="+mn-lt"/>
              </a:rPr>
              <a:t>ринкових</a:t>
            </a:r>
            <a:r>
              <a:rPr lang="ru-RU" sz="1800" dirty="0">
                <a:ea typeface="+mn-lt"/>
                <a:cs typeface="+mn-lt"/>
              </a:rPr>
              <a:t> умов </a:t>
            </a:r>
            <a:r>
              <a:rPr lang="ru-RU" sz="1800" dirty="0" err="1">
                <a:ea typeface="+mn-lt"/>
                <a:cs typeface="+mn-lt"/>
              </a:rPr>
              <a:t>господарювання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фінанси</a:t>
            </a:r>
            <a:r>
              <a:rPr lang="ru-RU" sz="1800" dirty="0">
                <a:ea typeface="+mn-lt"/>
                <a:cs typeface="+mn-lt"/>
              </a:rPr>
              <a:t> є </a:t>
            </a:r>
            <a:r>
              <a:rPr lang="ru-RU" sz="1800" dirty="0" err="1">
                <a:ea typeface="+mn-lt"/>
                <a:cs typeface="+mn-lt"/>
              </a:rPr>
              <a:t>рушієм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розвитку</a:t>
            </a:r>
            <a:r>
              <a:rPr lang="ru-RU" sz="1800" dirty="0">
                <a:ea typeface="+mn-lt"/>
                <a:cs typeface="+mn-lt"/>
              </a:rPr>
              <a:t> будь-</a:t>
            </a:r>
            <a:r>
              <a:rPr lang="ru-RU" sz="1800" dirty="0" err="1">
                <a:ea typeface="+mn-lt"/>
                <a:cs typeface="+mn-lt"/>
              </a:rPr>
              <a:t>якої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економічної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системи</a:t>
            </a:r>
            <a:r>
              <a:rPr lang="ru-RU" sz="1800" dirty="0">
                <a:ea typeface="+mn-lt"/>
                <a:cs typeface="+mn-lt"/>
              </a:rPr>
              <a:t>. Але, </a:t>
            </a:r>
            <a:r>
              <a:rPr lang="ru-RU" sz="1800" dirty="0" err="1">
                <a:ea typeface="+mn-lt"/>
                <a:cs typeface="+mn-lt"/>
              </a:rPr>
              <a:t>насамперед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слід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оцінити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загрози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економічній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безпеці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які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мають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i="1" dirty="0" err="1">
                <a:ea typeface="+mn-lt"/>
                <a:cs typeface="+mn-lt"/>
              </a:rPr>
              <a:t>політико-правовий</a:t>
            </a:r>
            <a:r>
              <a:rPr lang="ru-RU" sz="1800" i="1" dirty="0">
                <a:ea typeface="+mn-lt"/>
                <a:cs typeface="+mn-lt"/>
              </a:rPr>
              <a:t> характер</a:t>
            </a:r>
            <a:r>
              <a:rPr lang="ru-RU" sz="1800" dirty="0">
                <a:ea typeface="+mn-lt"/>
                <a:cs typeface="+mn-lt"/>
              </a:rPr>
              <a:t>, а </a:t>
            </a:r>
            <a:r>
              <a:rPr lang="ru-RU" sz="1800" dirty="0" err="1">
                <a:ea typeface="+mn-lt"/>
                <a:cs typeface="+mn-lt"/>
              </a:rPr>
              <a:t>саме</a:t>
            </a:r>
            <a:r>
              <a:rPr lang="ru-RU" sz="1800" dirty="0">
                <a:ea typeface="+mn-lt"/>
                <a:cs typeface="+mn-lt"/>
              </a:rPr>
              <a:t>:</a:t>
            </a:r>
            <a:endParaRPr lang="ru-RU" sz="1800" dirty="0">
              <a:cs typeface="Calibri" panose="020F0502020204030204"/>
            </a:endParaRPr>
          </a:p>
          <a:p>
            <a:r>
              <a:rPr lang="ru-RU" sz="1800" err="1">
                <a:ea typeface="+mn-lt"/>
                <a:cs typeface="+mn-lt"/>
              </a:rPr>
              <a:t>зовнішні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негативні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впливи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i="1" err="1">
                <a:ea typeface="+mn-lt"/>
                <a:cs typeface="+mn-lt"/>
              </a:rPr>
              <a:t>наприклад</a:t>
            </a:r>
            <a:r>
              <a:rPr lang="ru-RU" sz="1800" i="1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недостатньо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продумані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рішення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органів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влади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використання</a:t>
            </a:r>
            <a:r>
              <a:rPr lang="ru-RU" sz="1800" dirty="0">
                <a:ea typeface="+mn-lt"/>
                <a:cs typeface="+mn-lt"/>
              </a:rPr>
              <a:t> конкурентами </a:t>
            </a:r>
            <a:r>
              <a:rPr lang="ru-RU" sz="1800" err="1">
                <a:ea typeface="+mn-lt"/>
                <a:cs typeface="+mn-lt"/>
              </a:rPr>
              <a:t>неприпустимих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методів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конкурентної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боротьби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спекуляції</a:t>
            </a:r>
            <a:r>
              <a:rPr lang="ru-RU" sz="1800" dirty="0">
                <a:ea typeface="+mn-lt"/>
                <a:cs typeface="+mn-lt"/>
              </a:rPr>
              <a:t> на ринку </a:t>
            </a:r>
            <a:r>
              <a:rPr lang="ru-RU" sz="1800" err="1">
                <a:ea typeface="+mn-lt"/>
                <a:cs typeface="+mn-lt"/>
              </a:rPr>
              <a:t>цінних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паперів</a:t>
            </a:r>
            <a:r>
              <a:rPr lang="ru-RU" sz="1800" dirty="0">
                <a:ea typeface="+mn-lt"/>
                <a:cs typeface="+mn-lt"/>
              </a:rPr>
              <a:t> та </a:t>
            </a:r>
            <a:r>
              <a:rPr lang="ru-RU" sz="1800" err="1">
                <a:ea typeface="+mn-lt"/>
                <a:cs typeface="+mn-lt"/>
              </a:rPr>
              <a:t>ін</a:t>
            </a:r>
            <a:r>
              <a:rPr lang="ru-RU" sz="1800" dirty="0">
                <a:ea typeface="+mn-lt"/>
                <a:cs typeface="+mn-lt"/>
              </a:rPr>
              <a:t>.;</a:t>
            </a:r>
            <a:endParaRPr lang="ru-RU" sz="1800" dirty="0">
              <a:cs typeface="Calibri"/>
            </a:endParaRPr>
          </a:p>
          <a:p>
            <a:r>
              <a:rPr lang="ru-RU" sz="1800" err="1">
                <a:ea typeface="+mn-lt"/>
                <a:cs typeface="+mn-lt"/>
              </a:rPr>
              <a:t>внутрішні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негативні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дії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i="1" err="1">
                <a:ea typeface="+mn-lt"/>
                <a:cs typeface="+mn-lt"/>
              </a:rPr>
              <a:t>наприклад</a:t>
            </a:r>
            <a:r>
              <a:rPr lang="ru-RU" sz="1800" i="1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неефективна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ринкова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стратегія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підприємства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непродумане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фінансове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планування</a:t>
            </a:r>
            <a:r>
              <a:rPr lang="ru-RU" sz="1800" dirty="0">
                <a:ea typeface="+mn-lt"/>
                <a:cs typeface="+mn-lt"/>
              </a:rPr>
              <a:t> та </a:t>
            </a:r>
            <a:r>
              <a:rPr lang="ru-RU" sz="1800" err="1">
                <a:ea typeface="+mn-lt"/>
                <a:cs typeface="+mn-lt"/>
              </a:rPr>
              <a:t>управління</a:t>
            </a:r>
            <a:r>
              <a:rPr lang="ru-RU" sz="1800" dirty="0">
                <a:ea typeface="+mn-lt"/>
                <a:cs typeface="+mn-lt"/>
              </a:rPr>
              <a:t> активами, </a:t>
            </a:r>
            <a:r>
              <a:rPr lang="ru-RU" sz="1800" err="1">
                <a:ea typeface="+mn-lt"/>
                <a:cs typeface="+mn-lt"/>
              </a:rPr>
              <a:t>помилкова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цінова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політика</a:t>
            </a:r>
            <a:r>
              <a:rPr lang="ru-RU" sz="1800" dirty="0">
                <a:ea typeface="+mn-lt"/>
                <a:cs typeface="+mn-lt"/>
              </a:rPr>
              <a:t> і т.д.;</a:t>
            </a:r>
            <a:endParaRPr lang="ru-RU" sz="1800" dirty="0">
              <a:cs typeface="Calibri"/>
            </a:endParaRPr>
          </a:p>
          <a:p>
            <a:r>
              <a:rPr lang="ru-RU" sz="1800" dirty="0">
                <a:ea typeface="+mn-lt"/>
                <a:cs typeface="+mn-lt"/>
              </a:rPr>
              <a:t>форс-</a:t>
            </a:r>
            <a:r>
              <a:rPr lang="ru-RU" sz="1800" err="1">
                <a:ea typeface="+mn-lt"/>
                <a:cs typeface="+mn-lt"/>
              </a:rPr>
              <a:t>мажорні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обставини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i="1" err="1">
                <a:ea typeface="+mn-lt"/>
                <a:cs typeface="+mn-lt"/>
              </a:rPr>
              <a:t>наприклад</a:t>
            </a:r>
            <a:r>
              <a:rPr lang="ru-RU" sz="1800" i="1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військові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конфлікти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стихійні</a:t>
            </a:r>
            <a:r>
              <a:rPr lang="ru-RU" sz="1800" dirty="0">
                <a:ea typeface="+mn-lt"/>
                <a:cs typeface="+mn-lt"/>
              </a:rPr>
              <a:t> лиха, страйки, </a:t>
            </a:r>
            <a:r>
              <a:rPr lang="ru-RU" sz="1800" err="1">
                <a:ea typeface="+mn-lt"/>
                <a:cs typeface="+mn-lt"/>
              </a:rPr>
              <a:t>економічна</a:t>
            </a:r>
            <a:r>
              <a:rPr lang="ru-RU" sz="1800" dirty="0">
                <a:ea typeface="+mn-lt"/>
                <a:cs typeface="+mn-lt"/>
              </a:rPr>
              <a:t> блокада, </a:t>
            </a:r>
            <a:r>
              <a:rPr lang="ru-RU" sz="1800" err="1">
                <a:ea typeface="+mn-lt"/>
                <a:cs typeface="+mn-lt"/>
              </a:rPr>
              <a:t>несприятливі</a:t>
            </a:r>
            <a:r>
              <a:rPr lang="ru-RU" sz="1800" dirty="0">
                <a:ea typeface="+mn-lt"/>
                <a:cs typeface="+mn-lt"/>
              </a:rPr>
              <a:t> для </a:t>
            </a:r>
            <a:r>
              <a:rPr lang="ru-RU" sz="1800" err="1">
                <a:ea typeface="+mn-lt"/>
                <a:cs typeface="+mn-lt"/>
              </a:rPr>
              <a:t>бізнесу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законодавчі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акти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тощо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 dirty="0">
              <a:cs typeface="Calibri"/>
            </a:endParaRPr>
          </a:p>
          <a:p>
            <a:endParaRPr lang="ru-RU" sz="1400">
              <a:cs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2CB8600E-B786-173A-ABB4-9387490EBF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6892" y="1728552"/>
            <a:ext cx="4361892" cy="43618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827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2C4C3DE-2FCE-D122-8BB3-D63EC13911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3290" b="1171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B65FB-D934-A518-6E65-D588BA4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7485713" cy="1345077"/>
          </a:xfrm>
        </p:spPr>
        <p:txBody>
          <a:bodyPr>
            <a:normAutofit/>
          </a:bodyPr>
          <a:lstStyle/>
          <a:p>
            <a:r>
              <a:rPr lang="ru-RU" sz="2500" b="1" i="1">
                <a:ea typeface="+mj-lt"/>
                <a:cs typeface="+mj-lt"/>
              </a:rPr>
              <a:t>Техніко-технологічна складова. </a:t>
            </a:r>
            <a:r>
              <a:rPr lang="ru-RU" sz="2500">
                <a:ea typeface="+mj-lt"/>
                <a:cs typeface="+mj-lt"/>
              </a:rPr>
              <a:t>Для її забезпечення на підприємстві повинні бути здійснені ряд послідовних кроків (етапів):</a:t>
            </a:r>
            <a:endParaRPr lang="ru-RU" sz="2500"/>
          </a:p>
          <a:p>
            <a:endParaRPr lang="ru-RU" sz="250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5A7A23-4C77-0F75-948D-374DAA48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74608"/>
            <a:ext cx="7251252" cy="47079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dirty="0" err="1">
                <a:ea typeface="+mn-lt"/>
                <a:cs typeface="+mn-lt"/>
              </a:rPr>
              <a:t>аналіз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існуючих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технологій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виробництва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продукції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аналогічної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продукції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підприємства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cs typeface="Calibri" panose="020F0502020204030204"/>
            </a:endParaRPr>
          </a:p>
          <a:p>
            <a:r>
              <a:rPr lang="ru-RU" sz="1800" dirty="0" err="1">
                <a:ea typeface="+mn-lt"/>
                <a:cs typeface="+mn-lt"/>
              </a:rPr>
              <a:t>аналіз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конкретних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технологічних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процесів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пошук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резервів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поліпшення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використовуваних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технологій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всередині</a:t>
            </a:r>
            <a:r>
              <a:rPr lang="ru-RU" sz="1800" dirty="0">
                <a:ea typeface="+mn-lt"/>
                <a:cs typeface="+mn-lt"/>
              </a:rPr>
              <a:t> самого </a:t>
            </a:r>
            <a:r>
              <a:rPr lang="ru-RU" sz="1800" dirty="0" err="1">
                <a:ea typeface="+mn-lt"/>
                <a:cs typeface="+mn-lt"/>
              </a:rPr>
              <a:t>підприємства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cs typeface="Calibri"/>
            </a:endParaRPr>
          </a:p>
          <a:p>
            <a:r>
              <a:rPr lang="ru-RU" sz="1800" dirty="0">
                <a:ea typeface="+mn-lt"/>
                <a:cs typeface="+mn-lt"/>
              </a:rPr>
              <a:t>    </a:t>
            </a:r>
            <a:r>
              <a:rPr lang="ru-RU" sz="1800" dirty="0" err="1">
                <a:ea typeface="+mn-lt"/>
                <a:cs typeface="+mn-lt"/>
              </a:rPr>
              <a:t>аналіз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товарних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ринків</a:t>
            </a:r>
            <a:r>
              <a:rPr lang="ru-RU" sz="1800" dirty="0">
                <a:ea typeface="+mn-lt"/>
                <a:cs typeface="+mn-lt"/>
              </a:rPr>
              <a:t> за </a:t>
            </a:r>
            <a:r>
              <a:rPr lang="ru-RU" sz="1800" dirty="0" err="1">
                <a:ea typeface="+mn-lt"/>
                <a:cs typeface="+mn-lt"/>
              </a:rPr>
              <a:t>профілем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продукції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підприємства</a:t>
            </a:r>
            <a:r>
              <a:rPr lang="ru-RU" sz="1800" dirty="0">
                <a:ea typeface="+mn-lt"/>
                <a:cs typeface="+mn-lt"/>
              </a:rPr>
              <a:t> та </a:t>
            </a:r>
            <a:r>
              <a:rPr lang="ru-RU" sz="1800" dirty="0" err="1">
                <a:ea typeface="+mn-lt"/>
                <a:cs typeface="+mn-lt"/>
              </a:rPr>
              <a:t>ринків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товарів-замінників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оцінка</a:t>
            </a:r>
            <a:r>
              <a:rPr lang="ru-RU" sz="1800" dirty="0">
                <a:ea typeface="+mn-lt"/>
                <a:cs typeface="+mn-lt"/>
              </a:rPr>
              <a:t> перспектив </a:t>
            </a:r>
            <a:r>
              <a:rPr lang="ru-RU" sz="1800" dirty="0" err="1">
                <a:ea typeface="+mn-lt"/>
                <a:cs typeface="+mn-lt"/>
              </a:rPr>
              <a:t>розвитку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цих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ринків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прогнозування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можливих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змін</a:t>
            </a:r>
            <a:r>
              <a:rPr lang="ru-RU" sz="1800" dirty="0">
                <a:ea typeface="+mn-lt"/>
                <a:cs typeface="+mn-lt"/>
              </a:rPr>
              <a:t> у </a:t>
            </a:r>
            <a:r>
              <a:rPr lang="ru-RU" sz="1800" dirty="0" err="1">
                <a:ea typeface="+mn-lt"/>
                <a:cs typeface="+mn-lt"/>
              </a:rPr>
              <a:t>технологічних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процесах</a:t>
            </a:r>
            <a:r>
              <a:rPr lang="ru-RU" sz="1800" dirty="0">
                <a:ea typeface="+mn-lt"/>
                <a:cs typeface="+mn-lt"/>
              </a:rPr>
              <a:t> для </a:t>
            </a:r>
            <a:r>
              <a:rPr lang="ru-RU" sz="1800" dirty="0" err="1">
                <a:ea typeface="+mn-lt"/>
                <a:cs typeface="+mn-lt"/>
              </a:rPr>
              <a:t>випуску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конкурентоспроможної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продукції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cs typeface="Calibri"/>
            </a:endParaRPr>
          </a:p>
          <a:p>
            <a:r>
              <a:rPr lang="ru-RU" sz="1800" dirty="0" err="1">
                <a:ea typeface="+mn-lt"/>
                <a:cs typeface="+mn-lt"/>
              </a:rPr>
              <a:t>розробка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технологічної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стратегії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розвитку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підприємства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cs typeface="Calibri"/>
            </a:endParaRPr>
          </a:p>
          <a:p>
            <a:r>
              <a:rPr lang="ru-RU" sz="1800" dirty="0">
                <a:ea typeface="+mn-lt"/>
                <a:cs typeface="+mn-lt"/>
              </a:rPr>
              <a:t>оперативна </a:t>
            </a:r>
            <a:r>
              <a:rPr lang="ru-RU" sz="1800" dirty="0" err="1">
                <a:ea typeface="+mn-lt"/>
                <a:cs typeface="+mn-lt"/>
              </a:rPr>
              <a:t>реалізація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планів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технологічного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розвитку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підприємства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cs typeface="Calibri"/>
            </a:endParaRPr>
          </a:p>
          <a:p>
            <a:r>
              <a:rPr lang="ru-RU" sz="1800" dirty="0" err="1">
                <a:ea typeface="+mn-lt"/>
                <a:cs typeface="+mn-lt"/>
              </a:rPr>
              <a:t>аналіз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результатів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практичної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реалізації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заходів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щодо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забезпечення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техніко</a:t>
            </a:r>
            <a:r>
              <a:rPr lang="ru-RU" sz="1800" dirty="0">
                <a:ea typeface="+mn-lt"/>
                <a:cs typeface="+mn-lt"/>
              </a:rPr>
              <a:t>- </a:t>
            </a:r>
            <a:r>
              <a:rPr lang="ru-RU" sz="1800" dirty="0" err="1">
                <a:ea typeface="+mn-lt"/>
                <a:cs typeface="+mn-lt"/>
              </a:rPr>
              <a:t>технологічної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складової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економічної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безпеки</a:t>
            </a:r>
            <a:r>
              <a:rPr lang="ru-RU" sz="1800" dirty="0">
                <a:ea typeface="+mn-lt"/>
                <a:cs typeface="+mn-lt"/>
              </a:rPr>
              <a:t> на </a:t>
            </a:r>
            <a:r>
              <a:rPr lang="ru-RU" sz="1800" dirty="0" err="1">
                <a:ea typeface="+mn-lt"/>
                <a:cs typeface="+mn-lt"/>
              </a:rPr>
              <a:t>основі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спеціальної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карти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розрахунків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ефективності</a:t>
            </a:r>
            <a:r>
              <a:rPr lang="ru-RU" sz="1800" dirty="0">
                <a:ea typeface="+mn-lt"/>
                <a:cs typeface="+mn-lt"/>
              </a:rPr>
              <a:t> таких </a:t>
            </a:r>
            <a:r>
              <a:rPr lang="ru-RU" sz="1800" dirty="0" err="1">
                <a:ea typeface="+mn-lt"/>
                <a:cs typeface="+mn-lt"/>
              </a:rPr>
              <a:t>заходів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 dirty="0"/>
          </a:p>
          <a:p>
            <a:endParaRPr lang="ru-RU" sz="1700"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31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человек, внутренни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9313B2B-E10B-B88E-F370-40431A8549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6" name="Rectangle 20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373D39-268B-E734-049F-D4C312AC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91" y="313584"/>
            <a:ext cx="6891186" cy="11357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500" b="1" i="1">
                <a:ea typeface="+mj-lt"/>
                <a:cs typeface="+mj-lt"/>
              </a:rPr>
              <a:t>Правова складова </a:t>
            </a:r>
            <a:r>
              <a:rPr lang="ru-RU" sz="2500">
                <a:ea typeface="+mj-lt"/>
                <a:cs typeface="+mj-lt"/>
              </a:rPr>
              <a:t>повинна бути реакцією на можливі внутрішні та зовнішні негативні впливи (чинники) на економічну безпеку підприємства.</a:t>
            </a:r>
            <a:endParaRPr lang="ru-RU" sz="2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8AE22E-81E2-AC89-3920-3388CBAD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>
                <a:ea typeface="+mn-lt"/>
                <a:cs typeface="+mn-lt"/>
              </a:rPr>
              <a:t>Правова складова може бути забезпечена шляхом реалізації певних дій організаційно-економічного характеру:</a:t>
            </a:r>
            <a:endParaRPr lang="ru-RU" sz="2000">
              <a:cs typeface="Calibri" panose="020F0502020204030204"/>
            </a:endParaRPr>
          </a:p>
          <a:p>
            <a:r>
              <a:rPr lang="ru-RU" sz="2000">
                <a:ea typeface="+mn-lt"/>
                <a:cs typeface="+mn-lt"/>
              </a:rPr>
              <a:t>аналіз можливих загроз негативних впливів;</a:t>
            </a:r>
            <a:endParaRPr lang="ru-RU" sz="2000">
              <a:cs typeface="Calibri"/>
            </a:endParaRPr>
          </a:p>
          <a:p>
            <a:r>
              <a:rPr lang="ru-RU" sz="2000">
                <a:ea typeface="+mn-lt"/>
                <a:cs typeface="+mn-lt"/>
              </a:rPr>
              <a:t>оцінка поточного рівня забезпечення цієї складової;</a:t>
            </a:r>
            <a:endParaRPr lang="ru-RU" sz="2000">
              <a:cs typeface="Calibri"/>
            </a:endParaRPr>
          </a:p>
          <a:p>
            <a:r>
              <a:rPr lang="ru-RU" sz="2000">
                <a:ea typeface="+mn-lt"/>
                <a:cs typeface="+mn-lt"/>
              </a:rPr>
              <a:t>планування заходів, спрямованих на підвищення цього рівня;</a:t>
            </a:r>
            <a:endParaRPr lang="ru-RU" sz="2000">
              <a:cs typeface="Calibri"/>
            </a:endParaRPr>
          </a:p>
          <a:p>
            <a:r>
              <a:rPr lang="ru-RU" sz="2000">
                <a:ea typeface="+mn-lt"/>
                <a:cs typeface="+mn-lt"/>
              </a:rPr>
              <a:t>розрахунок ресурсного забезпечення цих заходів;</a:t>
            </a:r>
            <a:endParaRPr lang="ru-RU" sz="2000">
              <a:cs typeface="Calibri"/>
            </a:endParaRPr>
          </a:p>
          <a:p>
            <a:r>
              <a:rPr lang="ru-RU" sz="2000">
                <a:ea typeface="+mn-lt"/>
                <a:cs typeface="+mn-lt"/>
              </a:rPr>
              <a:t>планування роботи відповідних функціональних підрозділів підприємства;</a:t>
            </a:r>
            <a:endParaRPr lang="ru-RU" sz="2000">
              <a:cs typeface="Calibri"/>
            </a:endParaRPr>
          </a:p>
          <a:p>
            <a:r>
              <a:rPr lang="ru-RU" sz="2000">
                <a:ea typeface="+mn-lt"/>
                <a:cs typeface="+mn-lt"/>
              </a:rPr>
              <a:t>оперативна реалізація запропонованих заходів щодо організації належного рівня безпеки.</a:t>
            </a:r>
            <a:endParaRPr lang="ru-RU" sz="2000"/>
          </a:p>
          <a:p>
            <a:endParaRPr lang="ru-RU" sz="2000">
              <a:cs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584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6C6F75-ABAA-1CFD-F68F-DFD46A2D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i="1" dirty="0" err="1">
                <a:ea typeface="+mj-lt"/>
                <a:cs typeface="+mj-lt"/>
              </a:rPr>
              <a:t>Інформаційна</a:t>
            </a:r>
            <a:r>
              <a:rPr lang="ru-RU" sz="2000" b="1" i="1" dirty="0">
                <a:ea typeface="+mj-lt"/>
                <a:cs typeface="+mj-lt"/>
              </a:rPr>
              <a:t> </a:t>
            </a:r>
            <a:r>
              <a:rPr lang="ru-RU" sz="2000" b="1" i="1" dirty="0" err="1">
                <a:ea typeface="+mj-lt"/>
                <a:cs typeface="+mj-lt"/>
              </a:rPr>
              <a:t>складова</a:t>
            </a:r>
            <a:r>
              <a:rPr lang="ru-RU" sz="2000" b="1" i="1" dirty="0">
                <a:ea typeface="+mj-lt"/>
                <a:cs typeface="+mj-lt"/>
              </a:rPr>
              <a:t>. </a:t>
            </a:r>
            <a:r>
              <a:rPr lang="ru-RU" sz="2000" dirty="0" err="1">
                <a:ea typeface="+mj-lt"/>
                <a:cs typeface="+mj-lt"/>
              </a:rPr>
              <a:t>Відповідні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служби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підприємства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виконують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певні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функції</a:t>
            </a:r>
            <a:r>
              <a:rPr lang="ru-RU" sz="2000" dirty="0">
                <a:ea typeface="+mj-lt"/>
                <a:cs typeface="+mj-lt"/>
              </a:rPr>
              <a:t> по </a:t>
            </a:r>
            <a:r>
              <a:rPr lang="ru-RU" sz="2000" dirty="0" err="1">
                <a:ea typeface="+mj-lt"/>
                <a:cs typeface="+mj-lt"/>
              </a:rPr>
              <a:t>створенню</a:t>
            </a:r>
            <a:r>
              <a:rPr lang="ru-RU" sz="2000" dirty="0">
                <a:ea typeface="+mj-lt"/>
                <a:cs typeface="+mj-lt"/>
              </a:rPr>
              <a:t> та </a:t>
            </a:r>
            <a:r>
              <a:rPr lang="ru-RU" sz="2000" dirty="0" err="1">
                <a:ea typeface="+mj-lt"/>
                <a:cs typeface="+mj-lt"/>
              </a:rPr>
              <a:t>захисту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інформаційної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складової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економічної</a:t>
            </a:r>
            <a:r>
              <a:rPr lang="ru-RU" sz="2000" dirty="0">
                <a:ea typeface="+mj-lt"/>
                <a:cs typeface="+mj-lt"/>
              </a:rPr>
              <a:t> </a:t>
            </a:r>
            <a:r>
              <a:rPr lang="ru-RU" sz="2000" dirty="0" err="1">
                <a:ea typeface="+mj-lt"/>
                <a:cs typeface="+mj-lt"/>
              </a:rPr>
              <a:t>безпеки</a:t>
            </a:r>
            <a:r>
              <a:rPr lang="ru-RU" sz="2000" dirty="0">
                <a:ea typeface="+mj-lt"/>
                <a:cs typeface="+mj-lt"/>
              </a:rPr>
              <a:t>.</a:t>
            </a:r>
            <a:endParaRPr lang="ru-RU" sz="1700">
              <a:cs typeface="Calibri Light" panose="020F0302020204030204"/>
            </a:endParaRPr>
          </a:p>
          <a:p>
            <a:endParaRPr lang="ru-RU" sz="1700">
              <a:cs typeface="Calibri Light" panose="020F03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A98076-4E4E-8EFE-07E0-A31A817E3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677034"/>
            <a:ext cx="5136416" cy="43939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Такими </a:t>
            </a:r>
            <a:r>
              <a:rPr lang="ru-RU" sz="1800" dirty="0" err="1">
                <a:ea typeface="+mn-lt"/>
                <a:cs typeface="+mn-lt"/>
              </a:rPr>
              <a:t>функціями</a:t>
            </a:r>
            <a:r>
              <a:rPr lang="ru-RU" sz="1800" dirty="0">
                <a:ea typeface="+mn-lt"/>
                <a:cs typeface="+mn-lt"/>
              </a:rPr>
              <a:t> є:</a:t>
            </a:r>
            <a:endParaRPr lang="ru-RU" sz="1800">
              <a:cs typeface="Calibri"/>
            </a:endParaRPr>
          </a:p>
          <a:p>
            <a:r>
              <a:rPr lang="ru-RU" sz="1800" dirty="0" err="1">
                <a:ea typeface="+mn-lt"/>
                <a:cs typeface="+mn-lt"/>
              </a:rPr>
              <a:t>збирання</a:t>
            </a:r>
            <a:r>
              <a:rPr lang="ru-RU" sz="1800" dirty="0">
                <a:ea typeface="+mn-lt"/>
                <a:cs typeface="+mn-lt"/>
              </a:rPr>
              <a:t>    </a:t>
            </a:r>
            <a:r>
              <a:rPr lang="ru-RU" sz="1800" dirty="0" err="1">
                <a:ea typeface="+mn-lt"/>
                <a:cs typeface="+mn-lt"/>
              </a:rPr>
              <a:t>всіх</a:t>
            </a:r>
            <a:r>
              <a:rPr lang="ru-RU" sz="1800" dirty="0">
                <a:ea typeface="+mn-lt"/>
                <a:cs typeface="+mn-lt"/>
              </a:rPr>
              <a:t>    </a:t>
            </a:r>
            <a:r>
              <a:rPr lang="ru-RU" sz="1800" dirty="0" err="1">
                <a:ea typeface="+mn-lt"/>
                <a:cs typeface="+mn-lt"/>
              </a:rPr>
              <a:t>видів</a:t>
            </a:r>
            <a:r>
              <a:rPr lang="ru-RU" sz="1800" dirty="0">
                <a:ea typeface="+mn-lt"/>
                <a:cs typeface="+mn-lt"/>
              </a:rPr>
              <a:t>    </a:t>
            </a:r>
            <a:r>
              <a:rPr lang="ru-RU" sz="1800" dirty="0" err="1">
                <a:ea typeface="+mn-lt"/>
                <a:cs typeface="+mn-lt"/>
              </a:rPr>
              <a:t>інформації</a:t>
            </a:r>
            <a:r>
              <a:rPr lang="ru-RU" sz="1800" dirty="0">
                <a:ea typeface="+mn-lt"/>
                <a:cs typeface="+mn-lt"/>
              </a:rPr>
              <a:t>,    яка    </a:t>
            </a:r>
            <a:r>
              <a:rPr lang="ru-RU" sz="1800" dirty="0" err="1">
                <a:ea typeface="+mn-lt"/>
                <a:cs typeface="+mn-lt"/>
              </a:rPr>
              <a:t>має</a:t>
            </a:r>
            <a:r>
              <a:rPr lang="ru-RU" sz="1800" dirty="0">
                <a:ea typeface="+mn-lt"/>
                <a:cs typeface="+mn-lt"/>
              </a:rPr>
              <a:t>    </a:t>
            </a:r>
            <a:r>
              <a:rPr lang="ru-RU" sz="1800" dirty="0" err="1">
                <a:ea typeface="+mn-lt"/>
                <a:cs typeface="+mn-lt"/>
              </a:rPr>
              <a:t>відношення</a:t>
            </a:r>
            <a:r>
              <a:rPr lang="ru-RU" sz="1800" dirty="0">
                <a:ea typeface="+mn-lt"/>
                <a:cs typeface="+mn-lt"/>
              </a:rPr>
              <a:t>    до    </a:t>
            </a:r>
            <a:r>
              <a:rPr lang="ru-RU" sz="1800" dirty="0" err="1">
                <a:ea typeface="+mn-lt"/>
                <a:cs typeface="+mn-lt"/>
              </a:rPr>
              <a:t>діяльності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підприємства</a:t>
            </a:r>
            <a:r>
              <a:rPr lang="ru-RU" sz="1800" dirty="0">
                <a:ea typeface="+mn-lt"/>
                <a:cs typeface="+mn-lt"/>
              </a:rPr>
              <a:t>;</a:t>
            </a:r>
          </a:p>
          <a:p>
            <a:r>
              <a:rPr lang="ru-RU" sz="1800" dirty="0" err="1">
                <a:ea typeface="+mn-lt"/>
                <a:cs typeface="+mn-lt"/>
              </a:rPr>
              <a:t>аналіз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одержаної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інформації</a:t>
            </a:r>
            <a:r>
              <a:rPr lang="ru-RU" sz="1800" dirty="0">
                <a:ea typeface="+mn-lt"/>
                <a:cs typeface="+mn-lt"/>
              </a:rPr>
              <a:t> з </a:t>
            </a:r>
            <a:r>
              <a:rPr lang="ru-RU" sz="1800" dirty="0" err="1">
                <a:ea typeface="+mn-lt"/>
                <a:cs typeface="+mn-lt"/>
              </a:rPr>
              <a:t>дотриманням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загальноприйнятих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принципів</a:t>
            </a:r>
            <a:r>
              <a:rPr lang="ru-RU" sz="1800" dirty="0">
                <a:ea typeface="+mn-lt"/>
                <a:cs typeface="+mn-lt"/>
              </a:rPr>
              <a:t> та </a:t>
            </a:r>
            <a:r>
              <a:rPr lang="ru-RU" sz="1800" dirty="0" err="1">
                <a:ea typeface="+mn-lt"/>
                <a:cs typeface="+mn-lt"/>
              </a:rPr>
              <a:t>методів</a:t>
            </a:r>
            <a:r>
              <a:rPr lang="ru-RU" sz="1800" dirty="0">
                <a:ea typeface="+mn-lt"/>
                <a:cs typeface="+mn-lt"/>
              </a:rPr>
              <a:t>;</a:t>
            </a:r>
          </a:p>
          <a:p>
            <a:r>
              <a:rPr lang="ru-RU" sz="1800" dirty="0" err="1">
                <a:ea typeface="+mn-lt"/>
                <a:cs typeface="+mn-lt"/>
              </a:rPr>
              <a:t>прогнозування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тенденцій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розвитку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політичних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економічних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науково</a:t>
            </a:r>
            <a:r>
              <a:rPr lang="ru-RU" sz="1800" dirty="0">
                <a:ea typeface="+mn-lt"/>
                <a:cs typeface="+mn-lt"/>
              </a:rPr>
              <a:t>- </a:t>
            </a:r>
            <a:r>
              <a:rPr lang="ru-RU" sz="1800" dirty="0" err="1">
                <a:ea typeface="+mn-lt"/>
                <a:cs typeface="+mn-lt"/>
              </a:rPr>
              <a:t>технологічних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процесів</a:t>
            </a:r>
            <a:r>
              <a:rPr lang="ru-RU" sz="1800" dirty="0">
                <a:ea typeface="+mn-lt"/>
                <a:cs typeface="+mn-lt"/>
              </a:rPr>
              <a:t>;</a:t>
            </a:r>
          </a:p>
          <a:p>
            <a:r>
              <a:rPr lang="ru-RU" sz="1800" err="1">
                <a:ea typeface="+mn-lt"/>
                <a:cs typeface="+mn-lt"/>
              </a:rPr>
              <a:t>оцінка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рівня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економічної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безпеки</a:t>
            </a:r>
            <a:r>
              <a:rPr lang="ru-RU" sz="1800" dirty="0">
                <a:ea typeface="+mn-lt"/>
                <a:cs typeface="+mn-lt"/>
              </a:rPr>
              <a:t> за </a:t>
            </a:r>
            <a:r>
              <a:rPr lang="ru-RU" sz="1800" err="1">
                <a:ea typeface="+mn-lt"/>
                <a:cs typeface="+mn-lt"/>
              </a:rPr>
              <a:t>усіма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функціональними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складовими</a:t>
            </a:r>
            <a:r>
              <a:rPr lang="ru-RU" sz="1800" dirty="0">
                <a:ea typeface="+mn-lt"/>
                <a:cs typeface="+mn-lt"/>
              </a:rPr>
              <a:t> та в </a:t>
            </a:r>
            <a:r>
              <a:rPr lang="ru-RU" sz="1800" err="1">
                <a:ea typeface="+mn-lt"/>
                <a:cs typeface="+mn-lt"/>
              </a:rPr>
              <a:t>цілому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err="1">
                <a:ea typeface="+mn-lt"/>
                <a:cs typeface="+mn-lt"/>
              </a:rPr>
              <a:t>розробка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рекомендацій</a:t>
            </a:r>
            <a:r>
              <a:rPr lang="ru-RU" sz="1800" dirty="0">
                <a:ea typeface="+mn-lt"/>
                <a:cs typeface="+mn-lt"/>
              </a:rPr>
              <a:t> для </a:t>
            </a:r>
            <a:r>
              <a:rPr lang="ru-RU" sz="1800" err="1">
                <a:ea typeface="+mn-lt"/>
                <a:cs typeface="+mn-lt"/>
              </a:rPr>
              <a:t>підвищення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цього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рівня</a:t>
            </a:r>
            <a:r>
              <a:rPr lang="ru-RU" sz="1800" dirty="0">
                <a:ea typeface="+mn-lt"/>
                <a:cs typeface="+mn-lt"/>
              </a:rPr>
              <a:t> на </a:t>
            </a:r>
            <a:r>
              <a:rPr lang="ru-RU" sz="1800" err="1">
                <a:ea typeface="+mn-lt"/>
                <a:cs typeface="+mn-lt"/>
              </a:rPr>
              <a:t>підприємстві</a:t>
            </a:r>
            <a:r>
              <a:rPr lang="ru-RU" sz="1800" dirty="0">
                <a:ea typeface="+mn-lt"/>
                <a:cs typeface="+mn-lt"/>
              </a:rPr>
              <a:t>;</a:t>
            </a:r>
          </a:p>
          <a:p>
            <a:r>
              <a:rPr lang="ru-RU" sz="1800" err="1">
                <a:ea typeface="+mn-lt"/>
                <a:cs typeface="+mn-lt"/>
              </a:rPr>
              <a:t>інші</a:t>
            </a:r>
            <a:r>
              <a:rPr lang="ru-RU" sz="1800" dirty="0">
                <a:ea typeface="+mn-lt"/>
                <a:cs typeface="+mn-lt"/>
              </a:rPr>
              <a:t>    </a:t>
            </a:r>
            <a:r>
              <a:rPr lang="ru-RU" sz="1800" err="1">
                <a:ea typeface="+mn-lt"/>
                <a:cs typeface="+mn-lt"/>
              </a:rPr>
              <a:t>види</a:t>
            </a:r>
            <a:r>
              <a:rPr lang="ru-RU" sz="1800" dirty="0">
                <a:ea typeface="+mn-lt"/>
                <a:cs typeface="+mn-lt"/>
              </a:rPr>
              <a:t>    </a:t>
            </a:r>
            <a:r>
              <a:rPr lang="ru-RU" sz="1800" err="1">
                <a:ea typeface="+mn-lt"/>
                <a:cs typeface="+mn-lt"/>
              </a:rPr>
              <a:t>діяльності</a:t>
            </a:r>
            <a:r>
              <a:rPr lang="ru-RU" sz="1800" dirty="0">
                <a:ea typeface="+mn-lt"/>
                <a:cs typeface="+mn-lt"/>
              </a:rPr>
              <a:t>  з    </a:t>
            </a:r>
            <a:r>
              <a:rPr lang="ru-RU" sz="1800" err="1">
                <a:ea typeface="+mn-lt"/>
                <a:cs typeface="+mn-lt"/>
              </a:rPr>
              <a:t>розробки</a:t>
            </a:r>
            <a:r>
              <a:rPr lang="ru-RU" sz="1800" dirty="0">
                <a:ea typeface="+mn-lt"/>
                <a:cs typeface="+mn-lt"/>
              </a:rPr>
              <a:t>    </a:t>
            </a:r>
            <a:r>
              <a:rPr lang="ru-RU" sz="1800" err="1">
                <a:ea typeface="+mn-lt"/>
                <a:cs typeface="+mn-lt"/>
              </a:rPr>
              <a:t>інформаційної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складової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економічної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err="1">
                <a:ea typeface="+mn-lt"/>
                <a:cs typeface="+mn-lt"/>
              </a:rPr>
              <a:t>безпеки</a:t>
            </a:r>
            <a:r>
              <a:rPr lang="ru-RU" sz="1800" dirty="0">
                <a:ea typeface="+mn-lt"/>
                <a:cs typeface="+mn-lt"/>
              </a:rPr>
              <a:t>.</a:t>
            </a:r>
          </a:p>
          <a:p>
            <a:endParaRPr lang="ru-RU" sz="1700">
              <a:cs typeface="Calibri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C0BF072-72FC-F5BC-1146-D3098FE11D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981" r="12973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727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1275</Words>
  <Application>Microsoft Office PowerPoint</Application>
  <PresentationFormat>Произвольный</PresentationFormat>
  <Paragraphs>115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Тема 17:  ЕКОНОМІЧНА БЕЗПЕКА ТА АНТИКРИЗОВА ДІЯЛЬНІСТЬ</vt:lpstr>
      <vt:lpstr>План</vt:lpstr>
      <vt:lpstr>1. Економічна безпека підприємства: сутність, мета, елементи і схема організації. </vt:lpstr>
      <vt:lpstr>Основна мета економічної безпеки підприємства полягає у забезпеченні його теперішнього та майбутнього стійкого функціонування.</vt:lpstr>
      <vt:lpstr>Відповідно до функціональних цілей економічної безпеки підприємства можна виділити її основні функціональні структурні елементи (складові):</vt:lpstr>
      <vt:lpstr>2. Напрямки організації економічної безпеки підприємства за функціональними складовими</vt:lpstr>
      <vt:lpstr>Техніко-технологічна складова. Для її забезпечення на підприємстві повинні бути здійснені ряд послідовних кроків (етапів): </vt:lpstr>
      <vt:lpstr>Правова складова повинна бути реакцією на можливі внутрішні та зовнішні негативні впливи (чинники) на економічну безпеку підприємства.</vt:lpstr>
      <vt:lpstr>Інформаційна складова. Відповідні служби підприємства виконують певні функції по створенню та захисту інформаційної складової економічної безпеки. </vt:lpstr>
      <vt:lpstr>Екологічна складова може бути забезпечена через дотримання екологічних параметрів самої продукції підприємства, а також розробку і ретельне дотримання національних та міжнародних норм викидів шкідливих речовин у навколишнє середовище. </vt:lpstr>
      <vt:lpstr>Оцінка рівня економічної безпеки підприємства</vt:lpstr>
      <vt:lpstr>Аналіз та оцінка економічної безпеки підприємства передбачають виконання таких послідовних кроків: </vt:lpstr>
      <vt:lpstr>Підходи та методи оцінки стану і рівня економічної безпеки </vt:lpstr>
      <vt:lpstr>4. Служба безпеки підприємства. Управління безпекою </vt:lpstr>
      <vt:lpstr>Обґрунтовуючи    необхідність створення служби безпеки підприємства, її структуру, чисельний склад слід керуватись наступним: </vt:lpstr>
      <vt:lpstr>5.Управління ризиками господарської діяльності</vt:lpstr>
      <vt:lpstr>Ризик-менеджмент покликаний вирішити три завдання:</vt:lpstr>
      <vt:lpstr>6. Суть, мета і види санації підприємства </vt:lpstr>
      <vt:lpstr>7.Причини і симптоми банкрутства підприємства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Admin</cp:lastModifiedBy>
  <cp:revision>279</cp:revision>
  <dcterms:created xsi:type="dcterms:W3CDTF">2022-11-08T14:04:05Z</dcterms:created>
  <dcterms:modified xsi:type="dcterms:W3CDTF">2023-08-17T08:22:04Z</dcterms:modified>
</cp:coreProperties>
</file>