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7" r:id="rId12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3E6002-B69C-4F28-BD10-B3E8EB0AF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0EAED1-4995-428E-8F1D-4F3DD120F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41B066-9BED-451C-B6E6-D7DFBAA53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29.09.2021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8797A0-6A40-4CF1-8F82-BD61862A6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CB3379-C044-41FA-829E-23EC021F7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3592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73E15-6204-4A83-A5E2-64ADC314C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FFAD13-645D-4C35-8862-6FA4E93D6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0E80EC-1734-4E26-AAA0-5AE701F48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29.09.2021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7CEDDF-195E-4499-A39E-E0158D8D1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C09F3C-C81B-42A9-BCAA-46FE11DA8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2394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47ACB4A-33D2-4FB4-9FAE-7FC736CB9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D1BF57-794D-4DE9-AA3E-5840D3036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0BF4AC-D422-4BB6-AD77-98118FFE6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29.09.2021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EE9B4B-265F-4443-A361-4C774B47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70C726-437E-415D-A4F3-A8CC8319A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9074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27D4B7-1388-46B9-81C8-EDB761ABD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BC6732-C6E3-4F8C-9C72-C9C30E2E5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729BF7-B775-4712-A79A-3FC296710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29.09.2021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55017A-77D4-497F-90E7-12937266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A34570-F8CC-44BA-86A6-80746C63C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1356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2FAC2F-6932-4C0A-B63C-A1E512860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4FFA97-8796-48D0-BAE3-28F257C68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67ABD5-7924-4E12-8F4F-2F5D3F039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29.09.2021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584F35-09CD-435E-8889-F8B8EE6A1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57FFBE-E281-46F1-8369-630A2F4CC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3859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CAE84F-EC68-4AE7-9133-017F5FFB9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A8EB37-BE7F-4C10-9170-7E7B88E21C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8453A2-0690-4C70-8B8B-220993358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9F5561-F616-40F6-ACA9-F5BD3800F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29.09.2021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594A30-6E6E-4EA9-A2A3-8E7A85E8A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53075B-EC17-4419-AC78-263F0A906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807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D0E727-8EF8-4A92-86AF-8A253CAAC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675EF9-2047-44F0-ADC8-BC03DC09A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F09D1E-697F-44C9-BFA0-97E0AB5FA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200B2B4-5FA2-4FC5-AFE5-DC7362647C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5F456C2-253A-4EC5-9905-DF178BCAD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0DBA71B-06C2-4AF0-9DDF-E9C9B6A05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29.09.2021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A944EF5-ED55-4943-AC41-D6E3AD8D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37EDB84-FFF3-49FE-AD31-4D701A8D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771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BE3462-88E3-4277-B4AE-861FA8B62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0CC92C9-D32C-470F-8583-10F9F0B75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29.09.2021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0BC0292-8475-4D97-A243-1E0E0BC82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11B976D-A7B1-4977-BD0D-D8272BE29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2469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27CAB4A-E52A-4DA9-8A5F-6A7A30A59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29.09.2021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F8E9680-1738-45C9-919E-10EF2D6E4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7A43AF-9713-4CEA-97B9-77A08A969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0898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B62DD4-3D90-4ACE-978C-F9FE8325A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22BE0D-6EC6-45C6-B313-C62E09F1F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DA6F0D2-D96F-4495-B7F8-5E45FD4BD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210809-81C3-44D1-B65C-0956B2FDE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29.09.2021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C045BA-39AE-4241-8CE6-BB9D05A82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915C8F-45C5-485D-8AFD-C166D1292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5653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1AA913-0615-4867-8034-7D09BFE62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EE61856-5926-4F47-988F-9BFF30358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317241-4052-47C3-AD2D-6E6021609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298ADF-9713-47FE-8809-F0314FA0D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B93C-2916-49C7-8B02-44C6087FBD1E}" type="datetimeFigureOut">
              <a:rPr lang="ru-UA" smtClean="0"/>
              <a:t>29.09.2021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3D8FD4-29A7-4194-9A16-AD451F15B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F2ACD4-DA30-4624-B8FF-F1DBE26CA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5442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9A214-1EE1-464E-8DFF-919399D66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F68729-0DDE-4EFA-8316-733315953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A96A40-C609-407E-8490-18DEC35B7B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BB93C-2916-49C7-8B02-44C6087FBD1E}" type="datetimeFigureOut">
              <a:rPr lang="ru-UA" smtClean="0"/>
              <a:t>29.09.2021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6845C5-43B6-49B8-96CC-E926EBE0A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464904-E00E-4112-9B28-61AD2F192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A97F0-971A-46B1-B095-C1CF555CE21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1362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4EF93-B681-4F08-8FBE-10A9A417C3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uk-UA" dirty="0"/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2BAEFAE-C826-40F6-9F58-DEFFAFC58E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8497" y="2208088"/>
            <a:ext cx="9144000" cy="1655762"/>
          </a:xfrm>
        </p:spPr>
        <p:txBody>
          <a:bodyPr>
            <a:normAutofit/>
          </a:bodyPr>
          <a:lstStyle/>
          <a:p>
            <a:r>
              <a:rPr lang="uk-UA" sz="3600" dirty="0">
                <a:latin typeface="Impact" panose="020B0806030902050204" pitchFamily="34" charset="0"/>
              </a:rPr>
              <a:t>Тема №2</a:t>
            </a:r>
          </a:p>
          <a:p>
            <a:r>
              <a:rPr lang="uk-UA" sz="3600" dirty="0">
                <a:latin typeface="Impact" panose="020B0806030902050204" pitchFamily="34" charset="0"/>
              </a:rPr>
              <a:t>Права людини: поняття та сутність</a:t>
            </a:r>
            <a:endParaRPr lang="ru-UA" sz="3600" dirty="0">
              <a:latin typeface="Impact" panose="020B080603090205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B3577D9-B5D6-4A74-9020-FB72FA5CD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691" y="3140242"/>
            <a:ext cx="3290812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98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179" y="123825"/>
            <a:ext cx="10896600" cy="6826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Impact" panose="020B0806030902050204" pitchFamily="34" charset="0"/>
              </a:rPr>
              <a:t>Права </a:t>
            </a:r>
            <a:r>
              <a:rPr lang="ru-RU" dirty="0" err="1">
                <a:latin typeface="Impact" panose="020B0806030902050204" pitchFamily="34" charset="0"/>
              </a:rPr>
              <a:t>людини</a:t>
            </a:r>
            <a:r>
              <a:rPr lang="ru-RU" dirty="0">
                <a:latin typeface="Impact" panose="020B0806030902050204" pitchFamily="34" charset="0"/>
              </a:rPr>
              <a:t> на </a:t>
            </a:r>
            <a:r>
              <a:rPr lang="ru-RU" dirty="0" err="1">
                <a:latin typeface="Impact" panose="020B0806030902050204" pitchFamily="34" charset="0"/>
              </a:rPr>
              <a:t>міжнародному</a:t>
            </a:r>
            <a:r>
              <a:rPr lang="ru-RU" dirty="0">
                <a:latin typeface="Impact" panose="020B0806030902050204" pitchFamily="34" charset="0"/>
              </a:rPr>
              <a:t> </a:t>
            </a:r>
            <a:r>
              <a:rPr lang="ru-RU" dirty="0" err="1">
                <a:latin typeface="Impact" panose="020B0806030902050204" pitchFamily="34" charset="0"/>
              </a:rPr>
              <a:t>рівні</a:t>
            </a:r>
            <a:endParaRPr lang="ru-UA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168829-216D-4DD7-89EA-8DF40C77C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1352550"/>
            <a:ext cx="11782424" cy="5381625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78DEC118-2EEB-46E1-A73D-CA09D2DCE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317936"/>
              </p:ext>
            </p:extLst>
          </p:nvPr>
        </p:nvGraphicFramePr>
        <p:xfrm>
          <a:off x="152401" y="656947"/>
          <a:ext cx="11956741" cy="6251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977">
                  <a:extLst>
                    <a:ext uri="{9D8B030D-6E8A-4147-A177-3AD203B41FA5}">
                      <a16:colId xmlns:a16="http://schemas.microsoft.com/office/drawing/2014/main" val="2171287134"/>
                    </a:ext>
                  </a:extLst>
                </a:gridCol>
                <a:gridCol w="5622754">
                  <a:extLst>
                    <a:ext uri="{9D8B030D-6E8A-4147-A177-3AD203B41FA5}">
                      <a16:colId xmlns:a16="http://schemas.microsoft.com/office/drawing/2014/main" val="3062782690"/>
                    </a:ext>
                  </a:extLst>
                </a:gridCol>
                <a:gridCol w="3773010">
                  <a:extLst>
                    <a:ext uri="{9D8B030D-6E8A-4147-A177-3AD203B41FA5}">
                      <a16:colId xmlns:a16="http://schemas.microsoft.com/office/drawing/2014/main" val="935270594"/>
                    </a:ext>
                  </a:extLst>
                </a:gridCol>
              </a:tblGrid>
              <a:tr h="780701">
                <a:tc>
                  <a:txBody>
                    <a:bodyPr/>
                    <a:lstStyle/>
                    <a:p>
                      <a:pPr marL="104140" algn="ctr">
                        <a:lnSpc>
                          <a:spcPct val="107000"/>
                        </a:lnSpc>
                      </a:pPr>
                      <a:r>
                        <a:rPr lang="ru-RU" sz="1400" b="1" dirty="0" err="1">
                          <a:effectLst/>
                        </a:rPr>
                        <a:t>Міжнародний</a:t>
                      </a:r>
                      <a:r>
                        <a:rPr lang="ru-RU" sz="1400" b="1" dirty="0">
                          <a:effectLst/>
                        </a:rPr>
                        <a:t> пакт про </a:t>
                      </a:r>
                      <a:r>
                        <a:rPr lang="ru-RU" sz="1400" b="1" dirty="0" err="1">
                          <a:effectLst/>
                        </a:rPr>
                        <a:t>економічні</a:t>
                      </a:r>
                      <a:r>
                        <a:rPr lang="ru-RU" sz="1400" b="1" dirty="0">
                          <a:effectLst/>
                        </a:rPr>
                        <a:t>, </a:t>
                      </a:r>
                      <a:r>
                        <a:rPr lang="ru-RU" sz="1400" b="1" dirty="0" err="1">
                          <a:effectLst/>
                        </a:rPr>
                        <a:t>соціальні</a:t>
                      </a:r>
                      <a:r>
                        <a:rPr lang="ru-RU" sz="1400" b="1" dirty="0">
                          <a:effectLst/>
                        </a:rPr>
                        <a:t> та </a:t>
                      </a:r>
                      <a:r>
                        <a:rPr lang="ru-RU" sz="1400" b="1" dirty="0" err="1">
                          <a:effectLst/>
                        </a:rPr>
                        <a:t>культурні</a:t>
                      </a:r>
                      <a:r>
                        <a:rPr lang="ru-RU" sz="1400" b="1" dirty="0">
                          <a:effectLst/>
                        </a:rPr>
                        <a:t> права </a:t>
                      </a:r>
                      <a:endParaRPr lang="ru-U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32" marR="28132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41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Міжнародний пакт про громадянські і політичні права 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32" marR="28132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746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</a:rPr>
                        <a:t>Конвенція</a:t>
                      </a:r>
                      <a:r>
                        <a:rPr lang="ru-RU" sz="1400" dirty="0">
                          <a:effectLst/>
                        </a:rPr>
                        <a:t> про </a:t>
                      </a:r>
                      <a:r>
                        <a:rPr lang="ru-RU" sz="1400" dirty="0" err="1">
                          <a:effectLst/>
                        </a:rPr>
                        <a:t>захист</a:t>
                      </a:r>
                      <a:r>
                        <a:rPr lang="ru-RU" sz="1400" dirty="0">
                          <a:effectLst/>
                        </a:rPr>
                        <a:t> прав </a:t>
                      </a:r>
                      <a:r>
                        <a:rPr lang="ru-RU" sz="1400" dirty="0" err="1">
                          <a:effectLst/>
                        </a:rPr>
                        <a:t>людини</a:t>
                      </a:r>
                      <a:r>
                        <a:rPr lang="ru-RU" sz="1400" dirty="0">
                          <a:effectLst/>
                        </a:rPr>
                        <a:t> і </a:t>
                      </a:r>
                      <a:r>
                        <a:rPr lang="ru-RU" sz="1400" dirty="0" err="1">
                          <a:effectLst/>
                        </a:rPr>
                        <a:t>основоположних</a:t>
                      </a:r>
                      <a:r>
                        <a:rPr lang="ru-RU" sz="1400" dirty="0">
                          <a:effectLst/>
                        </a:rPr>
                        <a:t> свобод (</a:t>
                      </a:r>
                      <a:r>
                        <a:rPr lang="ru-RU" sz="1400" dirty="0" err="1">
                          <a:effectLst/>
                        </a:rPr>
                        <a:t>скорочено</a:t>
                      </a:r>
                      <a:r>
                        <a:rPr lang="ru-RU" sz="1400" dirty="0">
                          <a:effectLst/>
                        </a:rPr>
                        <a:t> — </a:t>
                      </a:r>
                      <a:r>
                        <a:rPr lang="ru-RU" sz="1400" dirty="0" err="1">
                          <a:effectLst/>
                        </a:rPr>
                        <a:t>Європейська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Конвенція</a:t>
                      </a:r>
                      <a:r>
                        <a:rPr lang="ru-RU" sz="1400" dirty="0">
                          <a:effectLst/>
                        </a:rPr>
                        <a:t> з прав </a:t>
                      </a:r>
                      <a:r>
                        <a:rPr lang="ru-RU" sz="1400" dirty="0" err="1">
                          <a:effectLst/>
                        </a:rPr>
                        <a:t>людини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32" marR="28132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378678"/>
                  </a:ext>
                </a:extLst>
              </a:tr>
              <a:tr h="48082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право на самовизначення;</a:t>
                      </a:r>
                      <a:endParaRPr lang="ru-UA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право на працю;</a:t>
                      </a:r>
                      <a:endParaRPr lang="ru-UA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право на справедливі і сприятливі умови праці;</a:t>
                      </a:r>
                      <a:endParaRPr lang="ru-UA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право на створення профспілок і страйки;</a:t>
                      </a:r>
                      <a:endParaRPr lang="ru-UA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право кожної людини на соціальне забезпечення;</a:t>
                      </a:r>
                      <a:endParaRPr lang="ru-UA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захист сім'ї, материнства і дітей;</a:t>
                      </a:r>
                      <a:endParaRPr lang="ru-UA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право на достатній життєвий рівень (включає право на житло і на харчування);</a:t>
                      </a:r>
                      <a:endParaRPr lang="ru-UA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право на найвищий досяжний рівень фізичного та психічного здоров'я;</a:t>
                      </a:r>
                      <a:endParaRPr lang="ru-UA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право кожної людини на освіту;</a:t>
                      </a:r>
                      <a:endParaRPr lang="ru-UA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план дій щодо введення обов'язкової безкоштовної загальної початкової освіти;</a:t>
                      </a:r>
                      <a:endParaRPr lang="ru-UA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право на участь у культурному житті, користування результатами наукового прогресу та захистом інтересів, пов'язаних з власною творчістю.</a:t>
                      </a:r>
                      <a:endParaRPr lang="ru-UA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32" marR="28132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право народів на самовизначення;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право на життя;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заборона тортур;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заборона рабства та примусової праці;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право на свободу та особисту недоторканність;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право осіб, позбавлених волі, на гуманне поводження та повагу гідності;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заборона позбавлення волі за борги;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право на вільне пересування та свобода вибору місця проживання;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обмеження можливості висилки іноземців;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рівність перед судом, презумпція невинності, заборона повторного засудження, право на перегляд засудження та інші процесуальні права;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заборону кримінального засудження за дії, не визнавати злочинними під час їх вчинення;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право на визнання правосуб'єктності;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заборона втручання в особисте та сімейне життя, недоторканність житла, таємниця кореспонденції та захист від незаконних посягань на честь та репутацію;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право на свободу думки, совісті та релігії;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свобода слова;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заборону пропаганди війни та виступів на користь національної, расової чи релігійної ненависті, що являють собою підбурювання до дискримінації, ворожнечі або насильства;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свобода зборів;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свобода асоціацій;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права дітей;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право брати участь у веденні державних справ, голосувати і бути обраним;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рівність перед законом, заборона дискримінації;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права етнічних, релігійних та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</a:rPr>
                        <a:t>мовних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 меншин.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32" marR="2813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Зобов'язання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поважати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права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людини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2. Право на життя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3. Заборона катування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4. Заборона рабства і примусової праці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5. Право на свободу та особисту недоторканність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6. Право на справедливий суд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7. Ніякого покарання без закону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8. Право на повагу до приватного і сімейного життя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9. Свобода думки, совісті і релігії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10. Свобода вираження поглядів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11. Свобода зібрань та об'єднання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12. Право на шлюб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13. Право на ефективний засіб юридичного захисту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14. Заборона дискримінації</a:t>
                      </a:r>
                      <a:endParaRPr lang="ru-U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i="1" dirty="0">
                          <a:solidFill>
                            <a:schemeClr val="tx1"/>
                          </a:solidFill>
                          <a:effectLst/>
                        </a:rPr>
                        <a:t>15. Відступ від зобов'язань під час надзвичайної ситуації</a:t>
                      </a:r>
                      <a:endParaRPr lang="ru-UA" sz="1200" i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i="1" dirty="0">
                          <a:solidFill>
                            <a:schemeClr val="tx1"/>
                          </a:solidFill>
                          <a:effectLst/>
                        </a:rPr>
                        <a:t>16. Обмеження політичної діяльності іноземців</a:t>
                      </a:r>
                      <a:endParaRPr lang="ru-UA" sz="1200" i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i="1" dirty="0">
                          <a:solidFill>
                            <a:schemeClr val="tx1"/>
                          </a:solidFill>
                          <a:effectLst/>
                        </a:rPr>
                        <a:t>17. Заборона зловживання правами</a:t>
                      </a:r>
                      <a:endParaRPr lang="ru-UA" sz="1200" i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200" i="1" dirty="0">
                          <a:solidFill>
                            <a:schemeClr val="tx1"/>
                          </a:solidFill>
                          <a:effectLst/>
                        </a:rPr>
                        <a:t>18. Межі застосування обмежень прав</a:t>
                      </a:r>
                      <a:endParaRPr lang="ru-UA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32" marR="2813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621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740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179" y="123825"/>
            <a:ext cx="10896600" cy="6826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Impact" panose="020B0806030902050204" pitchFamily="34" charset="0"/>
              </a:rPr>
              <a:t>Конституція</a:t>
            </a:r>
            <a:r>
              <a:rPr lang="ru-RU" dirty="0">
                <a:latin typeface="Impact" panose="020B0806030902050204" pitchFamily="34" charset="0"/>
              </a:rPr>
              <a:t> </a:t>
            </a:r>
            <a:r>
              <a:rPr lang="ru-RU" dirty="0" err="1">
                <a:latin typeface="Impact" panose="020B0806030902050204" pitchFamily="34" charset="0"/>
              </a:rPr>
              <a:t>України</a:t>
            </a:r>
            <a:endParaRPr lang="ru-UA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168829-216D-4DD7-89EA-8DF40C77C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1352550"/>
            <a:ext cx="11782424" cy="5381625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274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Impact" panose="020B0806030902050204" pitchFamily="34" charset="0"/>
              </a:rPr>
              <a:t>Тематичний план</a:t>
            </a:r>
            <a:endParaRPr lang="ru-UA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168829-216D-4DD7-89EA-8DF40C77C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прав людини;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Основні характеристики прав людини;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Класифікація прав людини;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Історія розвитку уявлень про права людини. Теорія поколінь прав;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Законодавче закріплення прав людини.</a:t>
            </a:r>
          </a:p>
        </p:txBody>
      </p:sp>
    </p:spTree>
    <p:extLst>
      <p:ext uri="{BB962C8B-B14F-4D97-AF65-F5344CB8AC3E}">
        <p14:creationId xmlns:p14="http://schemas.microsoft.com/office/powerpoint/2010/main" val="564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Impact" panose="020B0806030902050204" pitchFamily="34" charset="0"/>
              </a:rPr>
              <a:t>Поняття прав людини</a:t>
            </a:r>
            <a:endParaRPr lang="ru-UA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168829-216D-4DD7-89EA-8DF40C77C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10896600" cy="4652963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людини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комплекс свобод та юридичних можливостей, які обумовлюють існування людини у суспільстві.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виступає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мірою свободи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зміст його в тому, щоб узгодити свободу окремої людини зі свободою інших членів суспільства, дотримуючись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принципу рівності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виступає як засобом забезпечення свободи, так і істотним засобом обмеження влади, неузгодженої з суспільними потребами.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людини мають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природну сутність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є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невід'ємними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індивіда, вони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позатериторіальні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позанаціональні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 незалежно від закріплення в законодавчих актах держави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об'єктом міжнародно-правового регулювання та захисту.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74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Impact" panose="020B0806030902050204" pitchFamily="34" charset="0"/>
              </a:rPr>
              <a:t>Основні характеристики прав людини</a:t>
            </a:r>
            <a:endParaRPr lang="ru-UA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168829-216D-4DD7-89EA-8DF40C77C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10896600" cy="465296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невід'ємними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нормального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загальними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рівними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визнаватися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гарантуватися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загальновизнаних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51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uk-UA" dirty="0">
                <a:latin typeface="Impact" panose="020B0806030902050204" pitchFamily="34" charset="0"/>
              </a:rPr>
              <a:t>Класифікація прав людини</a:t>
            </a:r>
            <a:endParaRPr lang="ru-UA" dirty="0">
              <a:latin typeface="Impact" panose="020B0806030902050204" pitchFamily="34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1E246CF-9E10-4F83-B927-F9E0A23CF0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623466"/>
              </p:ext>
            </p:extLst>
          </p:nvPr>
        </p:nvGraphicFramePr>
        <p:xfrm>
          <a:off x="542925" y="1026730"/>
          <a:ext cx="10515601" cy="5453508"/>
        </p:xfrm>
        <a:graphic>
          <a:graphicData uri="http://schemas.openxmlformats.org/drawingml/2006/table">
            <a:tbl>
              <a:tblPr firstRow="1" firstCol="1" bandRow="1"/>
              <a:tblGrid>
                <a:gridCol w="3095625">
                  <a:extLst>
                    <a:ext uri="{9D8B030D-6E8A-4147-A177-3AD203B41FA5}">
                      <a16:colId xmlns:a16="http://schemas.microsoft.com/office/drawing/2014/main" val="987526792"/>
                    </a:ext>
                  </a:extLst>
                </a:gridCol>
                <a:gridCol w="2240809">
                  <a:extLst>
                    <a:ext uri="{9D8B030D-6E8A-4147-A177-3AD203B41FA5}">
                      <a16:colId xmlns:a16="http://schemas.microsoft.com/office/drawing/2014/main" val="864860841"/>
                    </a:ext>
                  </a:extLst>
                </a:gridCol>
                <a:gridCol w="1883516">
                  <a:extLst>
                    <a:ext uri="{9D8B030D-6E8A-4147-A177-3AD203B41FA5}">
                      <a16:colId xmlns:a16="http://schemas.microsoft.com/office/drawing/2014/main" val="3526341661"/>
                    </a:ext>
                  </a:extLst>
                </a:gridCol>
                <a:gridCol w="3295651">
                  <a:extLst>
                    <a:ext uri="{9D8B030D-6E8A-4147-A177-3AD203B41FA5}">
                      <a16:colId xmlns:a16="http://schemas.microsoft.com/office/drawing/2014/main" val="3429225678"/>
                    </a:ext>
                  </a:extLst>
                </a:gridCol>
              </a:tblGrid>
              <a:tr h="22860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Види основних прав за формою зв’язку з державою</a:t>
                      </a:r>
                      <a:endParaRPr lang="ru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853" marR="21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996800"/>
                  </a:ext>
                </a:extLst>
              </a:tr>
              <a:tr h="316167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Негативні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(Втілюють автономію індивіда. Цими правами людина наділена від народження та зацікавлена у тому, щоб держава їх захищала, але не обмежувала).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853" marR="21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Позитивні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(реалізуються в силу законодавчого закріплення та ефективної діяльності держави):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- </a:t>
                      </a: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право на відпочинок;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право на соціальний захист;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111760" algn="l"/>
                        </a:tabLs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право на матеріальне забезпечення;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право на охорону здоров’я;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право на освіту;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право на житло;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право на чисте довкілля;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колективні права.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853" marR="21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377033"/>
                  </a:ext>
                </a:extLst>
              </a:tr>
              <a:tr h="27606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Особисті права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(фундаментальні права людини, відсутність яких суперечить природі людини як особистості): 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право на життя;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право  на честь та гідність;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право на особисту недоторканість та недоторканість власності.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853" marR="21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Громадянські і політичні свободи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(відображають соціальну та політичну природу людини):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свобода думки та совісті.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свобода слова;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свобода об’єднань;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свобода зібрань та маніфестацій;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свобода підприємництва;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право на працю.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853" marR="21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664059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UA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853" marR="2185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919851"/>
                  </a:ext>
                </a:extLst>
              </a:tr>
              <a:tr h="9885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Види основних прав </a:t>
                      </a: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 ступенем абсолютизації</a:t>
                      </a:r>
                      <a:endParaRPr lang="ru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853" marR="21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153156"/>
                  </a:ext>
                </a:extLst>
              </a:tr>
              <a:tr h="35663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Абсолютні</a:t>
                      </a:r>
                      <a:endParaRPr lang="ru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(не підлягають обмеженню за жодних умов):</a:t>
                      </a:r>
                      <a:endParaRPr lang="ru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i="1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Право на честь та гідність.</a:t>
                      </a:r>
                      <a:endParaRPr lang="ru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853" marR="21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Відносні</a:t>
                      </a:r>
                      <a:endParaRPr lang="ru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(можуть бути обмежені на конституційному рівні):</a:t>
                      </a:r>
                      <a:endParaRPr lang="ru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i="1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Більшість прав.</a:t>
                      </a:r>
                      <a:endParaRPr lang="ru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853" marR="21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471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34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8124"/>
            <a:ext cx="10896600" cy="682625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Impact" panose="020B0806030902050204" pitchFamily="34" charset="0"/>
              </a:rPr>
              <a:t>Види прав людини за соціальною сферою</a:t>
            </a:r>
            <a:endParaRPr lang="ru-UA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168829-216D-4DD7-89EA-8DF40C77C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920748"/>
            <a:ext cx="11782424" cy="5813427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і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духовного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ст. 27- 35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Конституції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41-45)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Ніхто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46-49, 51, 52)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Ніхто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суду.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права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землю, воду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Культурні права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можливості збереження і розвитку своїх духовних інтересів і здібностей, індивідуального образу та національної самобутності, доступу до духовних здобутків людства, їх засвоєння, використання та участі у їх подальшому розвитку (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50, 53, 54 Конституції України).</a:t>
            </a:r>
          </a:p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 та громадянські права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можливості дійсного народовладдя, створення таких взаємовідносин влади і людини, при яких влада виражає інтереси людини, система правовідносин що будуються на взаємопорозумінні і взаємодії органів влади і громадянина.</a:t>
            </a:r>
          </a:p>
        </p:txBody>
      </p:sp>
    </p:spTree>
    <p:extLst>
      <p:ext uri="{BB962C8B-B14F-4D97-AF65-F5344CB8AC3E}">
        <p14:creationId xmlns:p14="http://schemas.microsoft.com/office/powerpoint/2010/main" val="132171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8124"/>
            <a:ext cx="10896600" cy="682625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latin typeface="Impact" panose="020B0806030902050204" pitchFamily="34" charset="0"/>
              </a:rPr>
              <a:t>Історія</a:t>
            </a:r>
            <a:r>
              <a:rPr lang="ru-RU" dirty="0">
                <a:latin typeface="Impact" panose="020B0806030902050204" pitchFamily="34" charset="0"/>
              </a:rPr>
              <a:t> </a:t>
            </a:r>
            <a:r>
              <a:rPr lang="ru-RU" dirty="0" err="1">
                <a:latin typeface="Impact" panose="020B0806030902050204" pitchFamily="34" charset="0"/>
              </a:rPr>
              <a:t>розвитку</a:t>
            </a:r>
            <a:r>
              <a:rPr lang="ru-RU" dirty="0">
                <a:latin typeface="Impact" panose="020B0806030902050204" pitchFamily="34" charset="0"/>
              </a:rPr>
              <a:t> </a:t>
            </a:r>
            <a:r>
              <a:rPr lang="ru-RU" dirty="0" err="1">
                <a:latin typeface="Impact" panose="020B0806030902050204" pitchFamily="34" charset="0"/>
              </a:rPr>
              <a:t>уявлень</a:t>
            </a:r>
            <a:r>
              <a:rPr lang="ru-RU" dirty="0">
                <a:latin typeface="Impact" panose="020B0806030902050204" pitchFamily="34" charset="0"/>
              </a:rPr>
              <a:t> про права </a:t>
            </a:r>
            <a:r>
              <a:rPr lang="ru-RU" dirty="0" err="1">
                <a:latin typeface="Impact" panose="020B0806030902050204" pitchFamily="34" charset="0"/>
              </a:rPr>
              <a:t>людини</a:t>
            </a:r>
            <a:r>
              <a:rPr lang="ru-RU" dirty="0">
                <a:latin typeface="Impact" panose="020B0806030902050204" pitchFamily="34" charset="0"/>
              </a:rPr>
              <a:t>. </a:t>
            </a:r>
            <a:r>
              <a:rPr lang="ru-RU" dirty="0" err="1">
                <a:latin typeface="Impact" panose="020B0806030902050204" pitchFamily="34" charset="0"/>
              </a:rPr>
              <a:t>Теорія</a:t>
            </a:r>
            <a:r>
              <a:rPr lang="ru-RU" dirty="0">
                <a:latin typeface="Impact" panose="020B0806030902050204" pitchFamily="34" charset="0"/>
              </a:rPr>
              <a:t> </a:t>
            </a:r>
            <a:r>
              <a:rPr lang="ru-RU" dirty="0" err="1">
                <a:latin typeface="Impact" panose="020B0806030902050204" pitchFamily="34" charset="0"/>
              </a:rPr>
              <a:t>поколінь</a:t>
            </a:r>
            <a:r>
              <a:rPr lang="ru-RU" dirty="0">
                <a:latin typeface="Impact" panose="020B0806030902050204" pitchFamily="34" charset="0"/>
              </a:rPr>
              <a:t> прав</a:t>
            </a:r>
            <a:endParaRPr lang="ru-UA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168829-216D-4DD7-89EA-8DF40C77C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1352550"/>
            <a:ext cx="11782424" cy="5381625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BC8C89C-3F34-4AD3-B3F5-B624A1274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717446"/>
              </p:ext>
            </p:extLst>
          </p:nvPr>
        </p:nvGraphicFramePr>
        <p:xfrm>
          <a:off x="933450" y="1352551"/>
          <a:ext cx="10287000" cy="4791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1947">
                  <a:extLst>
                    <a:ext uri="{9D8B030D-6E8A-4147-A177-3AD203B41FA5}">
                      <a16:colId xmlns:a16="http://schemas.microsoft.com/office/drawing/2014/main" val="26542063"/>
                    </a:ext>
                  </a:extLst>
                </a:gridCol>
                <a:gridCol w="4469330">
                  <a:extLst>
                    <a:ext uri="{9D8B030D-6E8A-4147-A177-3AD203B41FA5}">
                      <a16:colId xmlns:a16="http://schemas.microsoft.com/office/drawing/2014/main" val="3719277061"/>
                    </a:ext>
                  </a:extLst>
                </a:gridCol>
                <a:gridCol w="3415723">
                  <a:extLst>
                    <a:ext uri="{9D8B030D-6E8A-4147-A177-3AD203B41FA5}">
                      <a16:colId xmlns:a16="http://schemas.microsoft.com/office/drawing/2014/main" val="3103436618"/>
                    </a:ext>
                  </a:extLst>
                </a:gridCol>
              </a:tblGrid>
              <a:tr h="108059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effectLst/>
                        </a:rPr>
                        <a:t>Види основних прав за черговістю їх визнання, включення до конституцій демократичних держав та міжнародно-правових документів</a:t>
                      </a:r>
                      <a:endParaRPr lang="ru-UA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318220"/>
                  </a:ext>
                </a:extLst>
              </a:tr>
              <a:tr h="3710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Права першого покоління</a:t>
                      </a:r>
                      <a:endParaRPr lang="ru-UA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0" u="sng" dirty="0">
                          <a:solidFill>
                            <a:schemeClr val="tx1"/>
                          </a:solidFill>
                          <a:effectLst/>
                        </a:rPr>
                        <a:t>Особисті права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та проголошені у XVII-XVIII ст. громадянські та політичні </a:t>
                      </a:r>
                      <a:r>
                        <a:rPr lang="uk-UA" sz="1800" b="0" u="sng" dirty="0">
                          <a:solidFill>
                            <a:schemeClr val="tx1"/>
                          </a:solidFill>
                          <a:effectLst/>
                        </a:rPr>
                        <a:t>негативні свободи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UA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effectLst/>
                        </a:rPr>
                        <a:t>Права другого покоління</a:t>
                      </a:r>
                      <a:endParaRPr lang="ru-UA" sz="28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u="sng" dirty="0">
                          <a:effectLst/>
                        </a:rPr>
                        <a:t>Соціальні, економічні і культурні права</a:t>
                      </a:r>
                      <a:r>
                        <a:rPr lang="uk-UA" sz="1800" dirty="0">
                          <a:effectLst/>
                        </a:rPr>
                        <a:t>, що дістали закріплення в міжнародно-правових документах і конституціях багатьох держав до </a:t>
                      </a:r>
                      <a:r>
                        <a:rPr lang="uk-UA" sz="1800" u="sng" dirty="0">
                          <a:effectLst/>
                        </a:rPr>
                        <a:t>середини XX століття </a:t>
                      </a:r>
                      <a:r>
                        <a:rPr lang="uk-UA" sz="1800" dirty="0">
                          <a:effectLst/>
                        </a:rPr>
                        <a:t>(право на працю, на відпочинок, на соціальне забезпечення, на освіту тощо).</a:t>
                      </a:r>
                      <a:endParaRPr lang="ru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effectLst/>
                        </a:rPr>
                        <a:t>Права третього покоління</a:t>
                      </a:r>
                      <a:endParaRPr lang="ru-UA" sz="28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>
                          <a:effectLst/>
                        </a:rPr>
                        <a:t>Солідарні або колективні права, (на мир, безпечне довкілля, самовизначення, на місцеве самоврядування тощо).</a:t>
                      </a:r>
                      <a:endParaRPr lang="ru-UA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370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09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8124"/>
            <a:ext cx="10896600" cy="6826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Impact" panose="020B0806030902050204" pitchFamily="34" charset="0"/>
              </a:rPr>
              <a:t>Нормативне</a:t>
            </a:r>
            <a:r>
              <a:rPr lang="ru-RU" dirty="0">
                <a:latin typeface="Impact" panose="020B0806030902050204" pitchFamily="34" charset="0"/>
              </a:rPr>
              <a:t> </a:t>
            </a:r>
            <a:r>
              <a:rPr lang="ru-RU" dirty="0" err="1">
                <a:latin typeface="Impact" panose="020B0806030902050204" pitchFamily="34" charset="0"/>
              </a:rPr>
              <a:t>закріплення</a:t>
            </a:r>
            <a:r>
              <a:rPr lang="ru-RU" dirty="0">
                <a:latin typeface="Impact" panose="020B0806030902050204" pitchFamily="34" charset="0"/>
              </a:rPr>
              <a:t> прав </a:t>
            </a:r>
            <a:r>
              <a:rPr lang="ru-RU" dirty="0" err="1">
                <a:latin typeface="Impact" panose="020B0806030902050204" pitchFamily="34" charset="0"/>
              </a:rPr>
              <a:t>людини</a:t>
            </a:r>
            <a:endParaRPr lang="ru-UA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168829-216D-4DD7-89EA-8DF40C77C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1352550"/>
            <a:ext cx="11782424" cy="5381625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B055135-6FB9-436D-8F49-EE993C0F4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016956"/>
              </p:ext>
            </p:extLst>
          </p:nvPr>
        </p:nvGraphicFramePr>
        <p:xfrm>
          <a:off x="621437" y="909343"/>
          <a:ext cx="10271464" cy="57896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1787">
                  <a:extLst>
                    <a:ext uri="{9D8B030D-6E8A-4147-A177-3AD203B41FA5}">
                      <a16:colId xmlns:a16="http://schemas.microsoft.com/office/drawing/2014/main" val="2838228088"/>
                    </a:ext>
                  </a:extLst>
                </a:gridCol>
                <a:gridCol w="6409677">
                  <a:extLst>
                    <a:ext uri="{9D8B030D-6E8A-4147-A177-3AD203B41FA5}">
                      <a16:colId xmlns:a16="http://schemas.microsoft.com/office/drawing/2014/main" val="329316135"/>
                    </a:ext>
                  </a:extLst>
                </a:gridCol>
              </a:tblGrid>
              <a:tr h="232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На міжнародному рівні</a:t>
                      </a:r>
                      <a:endParaRPr lang="ru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2" marR="48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На національному рівні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2" marR="48762" marT="0" marB="0"/>
                </a:tc>
                <a:extLst>
                  <a:ext uri="{0D108BD9-81ED-4DB2-BD59-A6C34878D82A}">
                    <a16:rowId xmlns:a16="http://schemas.microsoft.com/office/drawing/2014/main" val="2114761790"/>
                  </a:ext>
                </a:extLst>
              </a:tr>
              <a:tr h="547801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Загальна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декларація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прав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людини</a:t>
                      </a: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</a:rPr>
                        <a:t> (1948)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ru-UA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Міжнародний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пакт про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економічні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соціальні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та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культурні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права </a:t>
                      </a: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</a:rPr>
                        <a:t>(1976)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ru-UA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</a:rPr>
                        <a:t>Міжнародний пакт про громадянські і політичні права (1976)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ru-UA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Конвенція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про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захист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прав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людини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і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основоположних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свобод (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скорочено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 — 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Європейська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Конвенція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з прав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людини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</a:rPr>
                        <a:t>(1953)</a:t>
                      </a:r>
                      <a:endParaRPr lang="ru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62" marR="4876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Конституція України</a:t>
                      </a:r>
                      <a:endParaRPr lang="ru-UA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u="none" strike="noStrike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u="sng" dirty="0">
                          <a:effectLst/>
                        </a:rPr>
                        <a:t>Закони України:</a:t>
                      </a:r>
                      <a:endParaRPr lang="ru-UA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Про свободу совісті та релігійні організації </a:t>
                      </a:r>
                      <a:endParaRPr lang="ru-UA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Про </a:t>
                      </a:r>
                      <a:r>
                        <a:rPr lang="ru-RU" sz="1600" dirty="0" err="1">
                          <a:effectLst/>
                        </a:rPr>
                        <a:t>інформацію</a:t>
                      </a:r>
                      <a:endParaRPr lang="ru-UA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Про звернення громадян</a:t>
                      </a:r>
                      <a:endParaRPr lang="ru-UA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Про об’єднання громадян</a:t>
                      </a:r>
                      <a:endParaRPr lang="ru-UA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Про вибори</a:t>
                      </a:r>
                      <a:endParaRPr lang="ru-UA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UA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u="sng" dirty="0">
                          <a:effectLst/>
                        </a:rPr>
                        <a:t>Галузеве законодавство:</a:t>
                      </a:r>
                      <a:endParaRPr lang="ru-UA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Виборчий кодекс</a:t>
                      </a:r>
                      <a:endParaRPr lang="ru-UA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Про всеукраїнський референдум</a:t>
                      </a:r>
                      <a:endParaRPr lang="ru-UA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Цивільний кодекс</a:t>
                      </a:r>
                      <a:endParaRPr lang="ru-UA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UA" sz="1200" dirty="0">
                        <a:effectLst/>
                      </a:endParaRPr>
                    </a:p>
                  </a:txBody>
                  <a:tcPr marL="48762" marR="4876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668095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9884B90-2825-46FE-B4EA-CBF720A9D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8681" y="3666083"/>
            <a:ext cx="6898741" cy="105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960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1053F-C74A-4D83-8005-12DCDD77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179" y="123825"/>
            <a:ext cx="10896600" cy="68262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Impact" panose="020B0806030902050204" pitchFamily="34" charset="0"/>
              </a:rPr>
              <a:t>Загальна декларація прав людини</a:t>
            </a:r>
            <a:endParaRPr lang="ru-UA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168829-216D-4DD7-89EA-8DF40C77C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806450"/>
            <a:ext cx="11782424" cy="59277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500" b="0" i="0" dirty="0">
                <a:effectLst/>
                <a:latin typeface="RobotoLight"/>
              </a:rPr>
              <a:t>Стаття 1</a:t>
            </a:r>
          </a:p>
          <a:p>
            <a:pPr algn="just"/>
            <a:r>
              <a:rPr lang="uk-UA" sz="1500" b="0" i="0" dirty="0">
                <a:effectLst/>
                <a:latin typeface="RobotoLight"/>
              </a:rPr>
              <a:t>Всі люди народжуються вільними і рівними у своїй гідності та правах. Вони наділені розумом і совістю і повинні діяти у відношенні один до одного в дусі братерства.</a:t>
            </a:r>
          </a:p>
          <a:p>
            <a:pPr marL="0" indent="0" algn="ctr">
              <a:buNone/>
            </a:pPr>
            <a:r>
              <a:rPr lang="uk-UA" sz="1500" b="0" i="0" dirty="0">
                <a:effectLst/>
                <a:latin typeface="RobotoLight"/>
              </a:rPr>
              <a:t>Стаття 2</a:t>
            </a:r>
          </a:p>
          <a:p>
            <a:pPr algn="just"/>
            <a:r>
              <a:rPr lang="uk-UA" sz="1500" b="0" i="0" dirty="0">
                <a:effectLst/>
                <a:latin typeface="RobotoLight"/>
              </a:rPr>
              <a:t>Кожна людина повинна мати всі права і всі свободи, проголошені цією Декларацією, незалежно від раси, кольору шкіри, статі, мови, релігії, політичних або інших переконань, національного чи соціального походження, майнового, станового або іншого становища.</a:t>
            </a:r>
          </a:p>
          <a:p>
            <a:pPr algn="just"/>
            <a:r>
              <a:rPr lang="uk-UA" sz="1500" b="0" i="0" dirty="0">
                <a:effectLst/>
                <a:latin typeface="RobotoLight"/>
              </a:rPr>
              <a:t>Крім того, не повинно проводитися ніякого розрізнення на основі політичного, правового або міжнародного статусу країни або території, до якої людина належить, незалежно від того, чи є ця територія незалежною, підопічною, </a:t>
            </a:r>
            <a:r>
              <a:rPr lang="uk-UA" sz="1500" b="0" i="0" dirty="0" err="1">
                <a:effectLst/>
                <a:latin typeface="RobotoLight"/>
              </a:rPr>
              <a:t>несамоврядованою</a:t>
            </a:r>
            <a:r>
              <a:rPr lang="uk-UA" sz="1500" b="0" i="0" dirty="0">
                <a:effectLst/>
                <a:latin typeface="RobotoLight"/>
              </a:rPr>
              <a:t> або як-небудь інакше обмеженою у своєму суверенітеті.</a:t>
            </a:r>
          </a:p>
          <a:p>
            <a:pPr marL="0" indent="0" algn="ctr">
              <a:buNone/>
            </a:pPr>
            <a:r>
              <a:rPr lang="uk-UA" sz="1500" b="0" i="0" dirty="0">
                <a:effectLst/>
                <a:latin typeface="RobotoLight"/>
              </a:rPr>
              <a:t>Стаття 3</a:t>
            </a:r>
          </a:p>
          <a:p>
            <a:pPr algn="just"/>
            <a:r>
              <a:rPr lang="uk-UA" sz="1500" b="0" i="0" dirty="0">
                <a:effectLst/>
                <a:latin typeface="RobotoLight"/>
              </a:rPr>
              <a:t>Кожна людина має право на життя, на свободу і на особисту недоторканність.</a:t>
            </a:r>
          </a:p>
          <a:p>
            <a:pPr marL="0" indent="0" algn="ctr">
              <a:buNone/>
            </a:pPr>
            <a:r>
              <a:rPr lang="uk-UA" sz="1500" b="0" i="0" dirty="0">
                <a:effectLst/>
                <a:latin typeface="RobotoLight"/>
              </a:rPr>
              <a:t>Стаття 4</a:t>
            </a:r>
          </a:p>
          <a:p>
            <a:pPr algn="just"/>
            <a:r>
              <a:rPr lang="uk-UA" sz="1500" b="0" i="0" dirty="0">
                <a:effectLst/>
                <a:latin typeface="RobotoLight"/>
              </a:rPr>
              <a:t>Ніхто не повинен бути в рабстві або у підневільному стані; рабство і работоргівля забороняються в усіх їх видах.</a:t>
            </a:r>
          </a:p>
          <a:p>
            <a:pPr marL="0" indent="0" algn="ctr">
              <a:buNone/>
            </a:pPr>
            <a:r>
              <a:rPr lang="uk-UA" sz="1500" b="0" i="0" dirty="0">
                <a:effectLst/>
                <a:latin typeface="RobotoLight"/>
              </a:rPr>
              <a:t>Стаття 5</a:t>
            </a:r>
          </a:p>
          <a:p>
            <a:pPr algn="just"/>
            <a:r>
              <a:rPr lang="uk-UA" sz="1500" b="0" i="0" dirty="0">
                <a:effectLst/>
                <a:latin typeface="RobotoLight"/>
              </a:rPr>
              <a:t>Ніхто не повинен зазнавати тортур, або жорстокого, нелюдського, або такого, що принижує його гідність, поводження і покарання.</a:t>
            </a:r>
          </a:p>
          <a:p>
            <a:pPr marL="0" indent="0" algn="ctr">
              <a:buNone/>
            </a:pPr>
            <a:r>
              <a:rPr lang="uk-UA" sz="1500" b="0" i="0" dirty="0">
                <a:effectLst/>
                <a:latin typeface="RobotoLight"/>
              </a:rPr>
              <a:t>Стаття 6</a:t>
            </a:r>
          </a:p>
          <a:p>
            <a:pPr algn="just"/>
            <a:r>
              <a:rPr lang="uk-UA" sz="1500" b="0" i="0" dirty="0">
                <a:effectLst/>
                <a:latin typeface="RobotoLight"/>
              </a:rPr>
              <a:t>Кожна людина, де б вона не перебувала, має право на визнання її правосуб'єктності.</a:t>
            </a:r>
          </a:p>
          <a:p>
            <a:pPr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148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1538</Words>
  <Application>Microsoft Office PowerPoint</Application>
  <PresentationFormat>Широкоэкранный</PresentationFormat>
  <Paragraphs>169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Impact</vt:lpstr>
      <vt:lpstr>RobotoLight</vt:lpstr>
      <vt:lpstr>Symbol</vt:lpstr>
      <vt:lpstr>Times New Roman</vt:lpstr>
      <vt:lpstr>Тема Office</vt:lpstr>
      <vt:lpstr> </vt:lpstr>
      <vt:lpstr>Тематичний план</vt:lpstr>
      <vt:lpstr>Поняття прав людини</vt:lpstr>
      <vt:lpstr>Основні характеристики прав людини</vt:lpstr>
      <vt:lpstr>Класифікація прав людини</vt:lpstr>
      <vt:lpstr>Види прав людини за соціальною сферою</vt:lpstr>
      <vt:lpstr>Історія розвитку уявлень про права людини. Теорія поколінь прав</vt:lpstr>
      <vt:lpstr>Нормативне закріплення прав людини</vt:lpstr>
      <vt:lpstr>Загальна декларація прав людини</vt:lpstr>
      <vt:lpstr>Права людини на міжнародному рівні</vt:lpstr>
      <vt:lpstr>Конституція України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Алексей</dc:creator>
  <cp:lastModifiedBy>Алексей</cp:lastModifiedBy>
  <cp:revision>5</cp:revision>
  <dcterms:created xsi:type="dcterms:W3CDTF">2021-09-14T18:15:12Z</dcterms:created>
  <dcterms:modified xsi:type="dcterms:W3CDTF">2021-09-29T10:11:50Z</dcterms:modified>
</cp:coreProperties>
</file>