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87" r:id="rId6"/>
    <p:sldId id="260" r:id="rId7"/>
    <p:sldId id="261" r:id="rId8"/>
    <p:sldId id="288" r:id="rId9"/>
    <p:sldId id="262" r:id="rId10"/>
    <p:sldId id="263" r:id="rId11"/>
    <p:sldId id="289" r:id="rId12"/>
    <p:sldId id="264" r:id="rId13"/>
    <p:sldId id="266" r:id="rId14"/>
    <p:sldId id="267" r:id="rId15"/>
    <p:sldId id="290" r:id="rId16"/>
    <p:sldId id="269" r:id="rId17"/>
    <p:sldId id="270" r:id="rId18"/>
    <p:sldId id="274" r:id="rId19"/>
    <p:sldId id="291" r:id="rId20"/>
    <p:sldId id="275" r:id="rId21"/>
    <p:sldId id="277" r:id="rId22"/>
    <p:sldId id="278" r:id="rId23"/>
    <p:sldId id="280" r:id="rId24"/>
    <p:sldId id="294" r:id="rId25"/>
    <p:sldId id="281" r:id="rId26"/>
    <p:sldId id="297" r:id="rId27"/>
    <p:sldId id="283" r:id="rId28"/>
    <p:sldId id="284" r:id="rId29"/>
    <p:sldId id="292" r:id="rId30"/>
    <p:sldId id="285" r:id="rId31"/>
    <p:sldId id="298" r:id="rId32"/>
    <p:sldId id="299"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5799" autoAdjust="0"/>
    <p:restoredTop sz="95256" autoAdjust="0"/>
  </p:normalViewPr>
  <p:slideViewPr>
    <p:cSldViewPr>
      <p:cViewPr>
        <p:scale>
          <a:sx n="91" d="100"/>
          <a:sy n="91" d="100"/>
        </p:scale>
        <p:origin x="-1061" y="-106"/>
      </p:cViewPr>
      <p:guideLst>
        <p:guide orient="horz" pos="2160"/>
        <p:guide pos="3840"/>
      </p:guideLst>
    </p:cSldViewPr>
  </p:slideViewPr>
  <p:notesTextViewPr>
    <p:cViewPr>
      <p:scale>
        <a:sx n="1" d="1"/>
        <a:sy n="1" d="1"/>
      </p:scale>
      <p:origin x="0" y="0"/>
    </p:cViewPr>
  </p:notesTextViewPr>
  <p:sorterViewPr>
    <p:cViewPr>
      <p:scale>
        <a:sx n="120" d="100"/>
        <a:sy n="120" d="100"/>
      </p:scale>
      <p:origin x="0" y="96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22ECB-77A3-45C4-812F-662542D0A540}" type="datetimeFigureOut">
              <a:rPr lang="ru-RU" smtClean="0"/>
              <a:t>11.03.2024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5A93D-305B-433E-89BB-0ACE0C5DCF9B}" type="slidenum">
              <a:rPr lang="ru-RU" smtClean="0"/>
              <a:t>‹#›</a:t>
            </a:fld>
            <a:endParaRPr lang="ru-RU"/>
          </a:p>
        </p:txBody>
      </p:sp>
    </p:spTree>
    <p:extLst>
      <p:ext uri="{BB962C8B-B14F-4D97-AF65-F5344CB8AC3E}">
        <p14:creationId xmlns:p14="http://schemas.microsoft.com/office/powerpoint/2010/main" val="7589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705A93D-305B-433E-89BB-0ACE0C5DCF9B}" type="slidenum">
              <a:rPr lang="ru-RU" smtClean="0"/>
              <a:t>18</a:t>
            </a:fld>
            <a:endParaRPr lang="ru-RU"/>
          </a:p>
        </p:txBody>
      </p:sp>
    </p:spTree>
    <p:extLst>
      <p:ext uri="{BB962C8B-B14F-4D97-AF65-F5344CB8AC3E}">
        <p14:creationId xmlns:p14="http://schemas.microsoft.com/office/powerpoint/2010/main" val="46954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705A93D-305B-433E-89BB-0ACE0C5DCF9B}" type="slidenum">
              <a:rPr lang="ru-RU" smtClean="0"/>
              <a:t>29</a:t>
            </a:fld>
            <a:endParaRPr lang="ru-RU"/>
          </a:p>
        </p:txBody>
      </p:sp>
    </p:spTree>
    <p:extLst>
      <p:ext uri="{BB962C8B-B14F-4D97-AF65-F5344CB8AC3E}">
        <p14:creationId xmlns:p14="http://schemas.microsoft.com/office/powerpoint/2010/main" val="408069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1E3E645-1908-4039-AAE4-4256222456E2}" type="datetimeFigureOut">
              <a:rPr lang="ru-RU" smtClean="0"/>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287954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1E3E645-1908-4039-AAE4-4256222456E2}" type="datetimeFigureOut">
              <a:rPr lang="ru-RU" smtClean="0"/>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3481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1E3E645-1908-4039-AAE4-4256222456E2}" type="datetimeFigureOut">
              <a:rPr lang="ru-RU" smtClean="0"/>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43484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1E3E645-1908-4039-AAE4-4256222456E2}" type="datetimeFigureOut">
              <a:rPr lang="ru-RU" smtClean="0"/>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318731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1E3E645-1908-4039-AAE4-4256222456E2}" type="datetimeFigureOut">
              <a:rPr lang="ru-RU" smtClean="0"/>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273477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1E3E645-1908-4039-AAE4-4256222456E2}" type="datetimeFigureOut">
              <a:rPr lang="ru-RU" smtClean="0"/>
              <a:t>11.03.2024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225345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1E3E645-1908-4039-AAE4-4256222456E2}" type="datetimeFigureOut">
              <a:rPr lang="ru-RU" smtClean="0"/>
              <a:t>11.03.2024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419532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1E3E645-1908-4039-AAE4-4256222456E2}" type="datetimeFigureOut">
              <a:rPr lang="ru-RU" smtClean="0"/>
              <a:t>11.03.2024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406130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E3E645-1908-4039-AAE4-4256222456E2}" type="datetimeFigureOut">
              <a:rPr lang="ru-RU" smtClean="0"/>
              <a:t>11.03.2024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45775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1E3E645-1908-4039-AAE4-4256222456E2}" type="datetimeFigureOut">
              <a:rPr lang="ru-RU" smtClean="0"/>
              <a:t>11.03.2024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137724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1E3E645-1908-4039-AAE4-4256222456E2}" type="datetimeFigureOut">
              <a:rPr lang="ru-RU" smtClean="0"/>
              <a:t>11.03.2024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7430A5-1393-43A9-AAF9-80EA7562B34B}" type="slidenum">
              <a:rPr lang="ru-RU" smtClean="0"/>
              <a:t>‹#›</a:t>
            </a:fld>
            <a:endParaRPr lang="ru-RU"/>
          </a:p>
        </p:txBody>
      </p:sp>
    </p:spTree>
    <p:extLst>
      <p:ext uri="{BB962C8B-B14F-4D97-AF65-F5344CB8AC3E}">
        <p14:creationId xmlns:p14="http://schemas.microsoft.com/office/powerpoint/2010/main" val="28999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00B0F0"/>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3E645-1908-4039-AAE4-4256222456E2}" type="datetimeFigureOut">
              <a:rPr lang="ru-RU" smtClean="0"/>
              <a:t>11.03.2024</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430A5-1393-43A9-AAF9-80EA7562B34B}" type="slidenum">
              <a:rPr lang="ru-RU" smtClean="0"/>
              <a:t>‹#›</a:t>
            </a:fld>
            <a:endParaRPr lang="ru-RU"/>
          </a:p>
        </p:txBody>
      </p:sp>
    </p:spTree>
    <p:extLst>
      <p:ext uri="{BB962C8B-B14F-4D97-AF65-F5344CB8AC3E}">
        <p14:creationId xmlns:p14="http://schemas.microsoft.com/office/powerpoint/2010/main" val="988423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
            <a:ext cx="12192000" cy="2770696"/>
          </a:xfrm>
        </p:spPr>
        <p:txBody>
          <a:bodyPr>
            <a:normAutofit/>
          </a:bodyPr>
          <a:lstStyle/>
          <a:p>
            <a:r>
              <a:rPr lang="uk-UA" sz="6000" b="1" i="1" dirty="0">
                <a:latin typeface="Times New Roman" pitchFamily="18" charset="0"/>
                <a:cs typeface="Times New Roman" pitchFamily="18" charset="0"/>
              </a:rPr>
              <a:t>Лекція </a:t>
            </a:r>
            <a:r>
              <a:rPr lang="uk-UA" sz="6000" b="1" i="1" dirty="0" smtClean="0">
                <a:latin typeface="Times New Roman" pitchFamily="18" charset="0"/>
                <a:cs typeface="Times New Roman" pitchFamily="18" charset="0"/>
              </a:rPr>
              <a:t>15. </a:t>
            </a:r>
            <a:r>
              <a:rPr lang="uk-UA" sz="6000" b="1" dirty="0">
                <a:latin typeface="Times New Roman"/>
                <a:ea typeface="Times New Roman"/>
              </a:rPr>
              <a:t>Глобалізація світової економіки</a:t>
            </a:r>
            <a:r>
              <a:rPr lang="ru-RU" dirty="0"/>
              <a:t/>
            </a:r>
            <a:br>
              <a:rPr lang="ru-RU" dirty="0"/>
            </a:br>
            <a:endParaRPr lang="ru-RU" dirty="0"/>
          </a:p>
        </p:txBody>
      </p:sp>
      <p:pic>
        <p:nvPicPr>
          <p:cNvPr id="1026" name="Picture 2" descr="Україна у глобальних вимірах сталого розвитку | КПІ ім. Ігоря Сікорськог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1"/>
            <a:ext cx="12192000" cy="486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3373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31904" y="0"/>
            <a:ext cx="6960096" cy="6858000"/>
          </a:xfrm>
        </p:spPr>
        <p:txBody>
          <a:bodyPr>
            <a:normAutofit fontScale="62500" lnSpcReduction="20000"/>
          </a:bodyPr>
          <a:lstStyle/>
          <a:p>
            <a:pPr marL="0" indent="540000">
              <a:buNone/>
            </a:pPr>
            <a:r>
              <a:rPr lang="uk-UA" sz="3800" b="1" dirty="0">
                <a:latin typeface="Times New Roman" pitchFamily="18" charset="0"/>
                <a:cs typeface="Times New Roman" pitchFamily="18" charset="0"/>
              </a:rPr>
              <a:t>Головні ідеї суб'єктивного глобалізму: </a:t>
            </a:r>
            <a:endParaRPr lang="ru-RU" sz="3800" dirty="0">
              <a:latin typeface="Times New Roman" pitchFamily="18" charset="0"/>
              <a:cs typeface="Times New Roman" pitchFamily="18" charset="0"/>
            </a:endParaRPr>
          </a:p>
          <a:p>
            <a:pPr marL="0" indent="540000">
              <a:buNone/>
            </a:pPr>
            <a:r>
              <a:rPr lang="uk-UA" sz="3800" dirty="0">
                <a:latin typeface="Times New Roman" pitchFamily="18" charset="0"/>
                <a:cs typeface="Times New Roman" pitchFamily="18" charset="0"/>
              </a:rPr>
              <a:t> -  повне розкриття національних економік, фінансової системи, інформаційної сфери всіх країн, які не здатні чинити цьому опір; </a:t>
            </a:r>
            <a:endParaRPr lang="ru-RU" sz="3800" dirty="0">
              <a:latin typeface="Times New Roman" pitchFamily="18" charset="0"/>
              <a:cs typeface="Times New Roman" pitchFamily="18" charset="0"/>
            </a:endParaRPr>
          </a:p>
          <a:p>
            <a:pPr marL="0" indent="540000">
              <a:buNone/>
            </a:pPr>
            <a:r>
              <a:rPr lang="uk-UA" sz="3800" dirty="0">
                <a:latin typeface="Times New Roman" pitchFamily="18" charset="0"/>
                <a:cs typeface="Times New Roman" pitchFamily="18" charset="0"/>
              </a:rPr>
              <a:t> -  скасування суверенітету країн на їх природні ресурси. </a:t>
            </a:r>
            <a:endParaRPr lang="ru-RU" sz="3800" dirty="0">
              <a:latin typeface="Times New Roman" pitchFamily="18" charset="0"/>
              <a:cs typeface="Times New Roman" pitchFamily="18" charset="0"/>
            </a:endParaRPr>
          </a:p>
          <a:p>
            <a:pPr marL="0" indent="540000">
              <a:buNone/>
            </a:pPr>
            <a:r>
              <a:rPr lang="uk-UA" sz="3800" dirty="0">
                <a:latin typeface="Times New Roman" pitchFamily="18" charset="0"/>
                <a:cs typeface="Times New Roman" pitchFamily="18" charset="0"/>
              </a:rPr>
              <a:t>Таким чином, сучасна суб'єктивна глобалізація - це доведений до крайнощів паразитизм світового капіталу, який має свої ідеологів, організаторів і агентів впливу. </a:t>
            </a:r>
            <a:endParaRPr lang="ru-RU" sz="3800" dirty="0">
              <a:latin typeface="Times New Roman" pitchFamily="18" charset="0"/>
              <a:cs typeface="Times New Roman" pitchFamily="18" charset="0"/>
            </a:endParaRPr>
          </a:p>
          <a:p>
            <a:pPr marL="0" indent="540000">
              <a:buNone/>
            </a:pPr>
            <a:r>
              <a:rPr lang="uk-UA" sz="3800" dirty="0">
                <a:latin typeface="Times New Roman" pitchFamily="18" charset="0"/>
                <a:cs typeface="Times New Roman" pitchFamily="18" charset="0"/>
              </a:rPr>
              <a:t>Об'єктивні та суб'єктивні процеси глобалізації не ізольовані один від одного,  а знаходяться у взаємозв'язку і взаємовпливі. </a:t>
            </a:r>
            <a:endParaRPr lang="ru-RU" sz="3800" dirty="0">
              <a:latin typeface="Times New Roman" pitchFamily="18" charset="0"/>
              <a:cs typeface="Times New Roman" pitchFamily="18" charset="0"/>
            </a:endParaRPr>
          </a:p>
          <a:p>
            <a:pPr marL="0" indent="540000">
              <a:buNone/>
            </a:pPr>
            <a:r>
              <a:rPr lang="uk-UA" sz="3800" dirty="0">
                <a:latin typeface="Times New Roman" pitchFamily="18" charset="0"/>
                <a:cs typeface="Times New Roman" pitchFamily="18" charset="0"/>
              </a:rPr>
              <a:t>Суб'єктивний глобалізм використовує об'єктивний процес міжнародного поділу праці для реалізації своїх інтересів, формує міжнародні зв'язки в потрібних для себе напрямках. У той же час об'єктивна необхідність в міжнародному обміні, спільне вирішення загальносвітових проблем в інтересах громад, кожного землянина стає перешкодою на шляху суб'єктивного глобалізму.</a:t>
            </a:r>
            <a:endParaRPr lang="ru-RU" sz="3800" dirty="0">
              <a:latin typeface="Times New Roman" pitchFamily="18" charset="0"/>
              <a:cs typeface="Times New Roman" pitchFamily="18" charset="0"/>
            </a:endParaRPr>
          </a:p>
          <a:p>
            <a:endParaRPr lang="ru-RU" dirty="0"/>
          </a:p>
        </p:txBody>
      </p:sp>
      <p:pic>
        <p:nvPicPr>
          <p:cNvPr id="7170" name="Picture 2" descr="Що таке централізовані фінан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040"/>
            <a:ext cx="5231904" cy="30689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Мільйони на міжнародні зв'язки Чернігівської міськради – ЧЕlin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6"/>
            <a:ext cx="5231904"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2305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852936"/>
            <a:ext cx="12192000" cy="4005064"/>
          </a:xfrm>
        </p:spPr>
        <p:txBody>
          <a:bodyPr>
            <a:normAutofit fontScale="55000" lnSpcReduction="20000"/>
          </a:bodyPr>
          <a:lstStyle/>
          <a:p>
            <a:pPr marL="0" indent="540000" algn="ctr">
              <a:buNone/>
            </a:pPr>
            <a:r>
              <a:rPr lang="uk-UA" sz="3800" dirty="0" err="1">
                <a:latin typeface="Times New Roman" pitchFamily="18" charset="0"/>
                <a:cs typeface="Times New Roman" pitchFamily="18" charset="0"/>
              </a:rPr>
              <a:t>Глобалістика</a:t>
            </a:r>
            <a:r>
              <a:rPr lang="uk-UA" sz="3800" dirty="0">
                <a:latin typeface="Times New Roman" pitchFamily="18" charset="0"/>
                <a:cs typeface="Times New Roman" pitchFamily="18" charset="0"/>
              </a:rPr>
              <a:t> як наука оперує поняттями «світове господарство», «світова економіка», «міжнародні економічні відносини» та ін. Деякі автори користуються цими поняттями як синонімами. На думку інших, розходження в отриманні цих понять визначають умови розвитку міжнародного поділу праці і включення національних господарств у світовий процес відтворення. </a:t>
            </a:r>
            <a:endParaRPr lang="ru-RU" sz="3800" dirty="0">
              <a:latin typeface="Times New Roman" pitchFamily="18" charset="0"/>
              <a:cs typeface="Times New Roman" pitchFamily="18" charset="0"/>
            </a:endParaRPr>
          </a:p>
          <a:p>
            <a:pPr marL="0" indent="540000" algn="ctr">
              <a:buNone/>
            </a:pPr>
            <a:r>
              <a:rPr lang="uk-UA" sz="3800" dirty="0">
                <a:latin typeface="Times New Roman" pitchFamily="18" charset="0"/>
                <a:cs typeface="Times New Roman" pitchFamily="18" charset="0"/>
              </a:rPr>
              <a:t>Світове господарство розглядається в двох площинах. З одного боку - це сукупність взаємопов'язаних міжнародним обміном національних господарств, які є його підсистемами. З іншого боку - всесвітній поділ праці формує світове господарство як єдиний наднаціональний </a:t>
            </a:r>
            <a:r>
              <a:rPr lang="uk-UA" sz="3800" dirty="0" err="1">
                <a:latin typeface="Times New Roman" pitchFamily="18" charset="0"/>
                <a:cs typeface="Times New Roman" pitchFamily="18" charset="0"/>
              </a:rPr>
              <a:t>світогосподарський</a:t>
            </a:r>
            <a:r>
              <a:rPr lang="uk-UA" sz="3800" dirty="0">
                <a:latin typeface="Times New Roman" pitchFamily="18" charset="0"/>
                <a:cs typeface="Times New Roman" pitchFamily="18" charset="0"/>
              </a:rPr>
              <a:t> простір, який створює інший, більш адекватний поняттю «світове господарство», рівень </a:t>
            </a:r>
            <a:r>
              <a:rPr lang="uk-UA" sz="3800" dirty="0" err="1">
                <a:latin typeface="Times New Roman" pitchFamily="18" charset="0"/>
                <a:cs typeface="Times New Roman" pitchFamily="18" charset="0"/>
              </a:rPr>
              <a:t>світогосподарських</a:t>
            </a:r>
            <a:r>
              <a:rPr lang="uk-UA" sz="3800" dirty="0">
                <a:latin typeface="Times New Roman" pitchFamily="18" charset="0"/>
                <a:cs typeface="Times New Roman" pitchFamily="18" charset="0"/>
              </a:rPr>
              <a:t> відносин. </a:t>
            </a:r>
            <a:endParaRPr lang="ru-RU" sz="3800" dirty="0">
              <a:latin typeface="Times New Roman" pitchFamily="18" charset="0"/>
              <a:cs typeface="Times New Roman" pitchFamily="18" charset="0"/>
            </a:endParaRPr>
          </a:p>
          <a:p>
            <a:pPr marL="0" indent="540000" algn="ctr">
              <a:buNone/>
            </a:pPr>
            <a:r>
              <a:rPr lang="uk-UA" sz="3800" dirty="0">
                <a:latin typeface="Times New Roman" pitchFamily="18" charset="0"/>
                <a:cs typeface="Times New Roman" pitchFamily="18" charset="0"/>
              </a:rPr>
              <a:t>Єдиний </a:t>
            </a:r>
            <a:r>
              <a:rPr lang="uk-UA" sz="3800" dirty="0" err="1">
                <a:latin typeface="Times New Roman" pitchFamily="18" charset="0"/>
                <a:cs typeface="Times New Roman" pitchFamily="18" charset="0"/>
              </a:rPr>
              <a:t>світогосподарський</a:t>
            </a:r>
            <a:r>
              <a:rPr lang="uk-UA" sz="3800" dirty="0">
                <a:latin typeface="Times New Roman" pitchFamily="18" charset="0"/>
                <a:cs typeface="Times New Roman" pitchFamily="18" charset="0"/>
              </a:rPr>
              <a:t> простір - це наднаціональне середовище підприємництва, в рамках якої діють єдині економічні, правові та соціально-культурні вимоги до суб'єктів виробничої та комерційної діяльності. </a:t>
            </a:r>
            <a:endParaRPr lang="ru-RU" sz="3800" dirty="0">
              <a:latin typeface="Times New Roman" pitchFamily="18" charset="0"/>
              <a:cs typeface="Times New Roman" pitchFamily="18" charset="0"/>
            </a:endParaRPr>
          </a:p>
          <a:p>
            <a:pPr marL="0" indent="540000" algn="ctr">
              <a:buNone/>
            </a:pPr>
            <a:r>
              <a:rPr lang="uk-UA" sz="3800" dirty="0">
                <a:latin typeface="Times New Roman" pitchFamily="18" charset="0"/>
                <a:cs typeface="Times New Roman" pitchFamily="18" charset="0"/>
              </a:rPr>
              <a:t>Таким чином, світове господарство як система відносин, що охоплює різні сфери, включає ряд підсистем: технологічну, економічну, правову і соціально-культурну. </a:t>
            </a:r>
            <a:endParaRPr lang="ru-RU" sz="3800" dirty="0">
              <a:latin typeface="Times New Roman" pitchFamily="18" charset="0"/>
              <a:cs typeface="Times New Roman" pitchFamily="18" charset="0"/>
            </a:endParaRPr>
          </a:p>
          <a:p>
            <a:endParaRPr lang="ru-RU" dirty="0"/>
          </a:p>
        </p:txBody>
      </p:sp>
      <p:pic>
        <p:nvPicPr>
          <p:cNvPr id="5122" name="Picture 2" descr="Репортажи пользователей сайта Korrespondent.net - Прогноз на 2021-2031  годы. Новая эпоха и &quot;продвинутая глобализация&quot; | Korrespondent.net">
            <a:extLst>
              <a:ext uri="{FF2B5EF4-FFF2-40B4-BE49-F238E27FC236}">
                <a16:creationId xmlns="" xmlns:a16="http://schemas.microsoft.com/office/drawing/2014/main" id="{46C8DA66-0F65-FB91-CB7B-F6872A6CB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0"/>
            <a:ext cx="6023992" cy="28476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Глобалізація – «монстр, що стирає ідентичності», або ні? – Всеукраїнський  соціологічний часопиc &quot;СВОЄ&quot;">
            <a:extLst>
              <a:ext uri="{FF2B5EF4-FFF2-40B4-BE49-F238E27FC236}">
                <a16:creationId xmlns="" xmlns:a16="http://schemas.microsoft.com/office/drawing/2014/main" id="{0AC21841-4E37-520D-238E-5E0414D81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92" y="-8316"/>
            <a:ext cx="6168008" cy="28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23646"/>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8616280" cy="6858000"/>
          </a:xfrm>
        </p:spPr>
        <p:txBody>
          <a:bodyPr>
            <a:normAutofit fontScale="40000" lnSpcReduction="20000"/>
          </a:bodyPr>
          <a:lstStyle/>
          <a:p>
            <a:pPr marL="0" indent="540000">
              <a:buNone/>
            </a:pPr>
            <a:r>
              <a:rPr lang="uk-UA" sz="4300" b="1" dirty="0">
                <a:latin typeface="Times New Roman" pitchFamily="18" charset="0"/>
                <a:cs typeface="Times New Roman" pitchFamily="18" charset="0"/>
              </a:rPr>
              <a:t>Технологічна підсистема</a:t>
            </a:r>
            <a:r>
              <a:rPr lang="uk-UA" sz="4300" dirty="0">
                <a:latin typeface="Times New Roman" pitchFamily="18" charset="0"/>
                <a:cs typeface="Times New Roman" pitchFamily="18" charset="0"/>
              </a:rPr>
              <a:t> - це система відносин суб'єктів господарювання з приводу сукупності вимог, які пред'являють сучасні технології, і необхідність забезпечувати конкурентоспроможність на світовому ринку. Ці вимоги технології можуть бути зведені до наступних основних параметрів: </a:t>
            </a:r>
            <a:endParaRPr lang="ru-RU" sz="4300" dirty="0">
              <a:latin typeface="Times New Roman" pitchFamily="18" charset="0"/>
              <a:cs typeface="Times New Roman" pitchFamily="18" charset="0"/>
            </a:endParaRPr>
          </a:p>
          <a:p>
            <a:pPr marL="0" indent="540000">
              <a:buNone/>
            </a:pPr>
            <a:r>
              <a:rPr lang="uk-UA" sz="4300" dirty="0">
                <a:latin typeface="Times New Roman" pitchFamily="18" charset="0"/>
                <a:cs typeface="Times New Roman" pitchFamily="18" charset="0"/>
              </a:rPr>
              <a:t> - інформаційно-комп'ютерний характер технології; </a:t>
            </a:r>
            <a:endParaRPr lang="ru-RU" sz="4300" dirty="0">
              <a:latin typeface="Times New Roman" pitchFamily="18" charset="0"/>
              <a:cs typeface="Times New Roman" pitchFamily="18" charset="0"/>
            </a:endParaRPr>
          </a:p>
          <a:p>
            <a:pPr marL="0" indent="540000">
              <a:buNone/>
            </a:pPr>
            <a:r>
              <a:rPr lang="uk-UA" sz="4300" dirty="0">
                <a:latin typeface="Times New Roman" pitchFamily="18" charset="0"/>
                <a:cs typeface="Times New Roman" pitchFamily="18" charset="0"/>
              </a:rPr>
              <a:t> - наукоємність; </a:t>
            </a:r>
            <a:endParaRPr lang="ru-RU" sz="4300" dirty="0">
              <a:latin typeface="Times New Roman" pitchFamily="18" charset="0"/>
              <a:cs typeface="Times New Roman" pitchFamily="18" charset="0"/>
            </a:endParaRPr>
          </a:p>
          <a:p>
            <a:pPr marL="0" indent="540000">
              <a:buNone/>
            </a:pPr>
            <a:r>
              <a:rPr lang="uk-UA" sz="4300" dirty="0">
                <a:latin typeface="Times New Roman" pitchFamily="18" charset="0"/>
                <a:cs typeface="Times New Roman" pitchFamily="18" charset="0"/>
              </a:rPr>
              <a:t> - ресурсозберігаючий, безвідходний і екологічно чистий тип технології;</a:t>
            </a:r>
            <a:endParaRPr lang="ru-RU" sz="4300" dirty="0">
              <a:latin typeface="Times New Roman" pitchFamily="18" charset="0"/>
              <a:cs typeface="Times New Roman" pitchFamily="18" charset="0"/>
            </a:endParaRPr>
          </a:p>
          <a:p>
            <a:pPr marL="0" indent="540000">
              <a:buNone/>
            </a:pPr>
            <a:r>
              <a:rPr lang="uk-UA" sz="4300" dirty="0">
                <a:latin typeface="Times New Roman" pitchFamily="18" charset="0"/>
                <a:cs typeface="Times New Roman" pitchFamily="18" charset="0"/>
              </a:rPr>
              <a:t>- біотехнологічної, тобто технологія, заснована на природних процесах. </a:t>
            </a:r>
            <a:endParaRPr lang="ru-RU" sz="4300" dirty="0">
              <a:latin typeface="Times New Roman" pitchFamily="18" charset="0"/>
              <a:cs typeface="Times New Roman" pitchFamily="18" charset="0"/>
            </a:endParaRPr>
          </a:p>
          <a:p>
            <a:pPr marL="0" indent="540000">
              <a:buNone/>
            </a:pPr>
            <a:r>
              <a:rPr lang="uk-UA" sz="4300" b="1" dirty="0">
                <a:latin typeface="Times New Roman" pitchFamily="18" charset="0"/>
                <a:cs typeface="Times New Roman" pitchFamily="18" charset="0"/>
              </a:rPr>
              <a:t>Економічна підсистема</a:t>
            </a:r>
            <a:r>
              <a:rPr lang="uk-UA" sz="4300" dirty="0">
                <a:latin typeface="Times New Roman" pitchFamily="18" charset="0"/>
                <a:cs typeface="Times New Roman" pitchFamily="18" charset="0"/>
              </a:rPr>
              <a:t> - система економічних відносин, яка охоплює як відносини, що реалізуються в рамках національних відтворювальних комплексів (національні економічні відносини), так і відносини, які реалізуються в єдиному економічному просторі вільного переміщення товарів, послуг, капіталів і робочої сили, а також інформації через кордони національних держав (інтернаціональні, міжнародні економічні відносини).</a:t>
            </a:r>
            <a:endParaRPr lang="ru-RU" sz="4300" dirty="0">
              <a:latin typeface="Times New Roman" pitchFamily="18" charset="0"/>
              <a:cs typeface="Times New Roman" pitchFamily="18" charset="0"/>
            </a:endParaRPr>
          </a:p>
          <a:p>
            <a:pPr marL="0" indent="540000">
              <a:buNone/>
            </a:pPr>
            <a:r>
              <a:rPr lang="uk-UA" sz="4300" dirty="0">
                <a:latin typeface="Times New Roman" pitchFamily="18" charset="0"/>
                <a:cs typeface="Times New Roman" pitchFamily="18" charset="0"/>
              </a:rPr>
              <a:t>Національні та інтернаціональні, міжнародні економічні відносини охоплюють всі сфери економічної діяльності в рамках світового господарства (НТП, виробничо-інвестиційна діяльність, торгівля, валютно-фінансові і кредитні відносини); реалізуються на всіх стадіях суспільного відтворення (власне виробництво, розподіл, обмін і споживання). Як об'єкти цих відносин можуть виступати міжнародні об'єднання держав, підприємств, окремі держави, підприємства, підприємці та інші. </a:t>
            </a:r>
            <a:endParaRPr lang="ru-RU" sz="4300" dirty="0">
              <a:latin typeface="Times New Roman" pitchFamily="18" charset="0"/>
              <a:cs typeface="Times New Roman" pitchFamily="18" charset="0"/>
            </a:endParaRPr>
          </a:p>
          <a:p>
            <a:pPr marL="0" indent="540000">
              <a:buNone/>
            </a:pPr>
            <a:r>
              <a:rPr lang="uk-UA" sz="4300" b="1" dirty="0">
                <a:latin typeface="Times New Roman" pitchFamily="18" charset="0"/>
                <a:cs typeface="Times New Roman" pitchFamily="18" charset="0"/>
              </a:rPr>
              <a:t>Правова підсистема</a:t>
            </a:r>
            <a:r>
              <a:rPr lang="uk-UA" sz="4300" dirty="0">
                <a:latin typeface="Times New Roman" pitchFamily="18" charset="0"/>
                <a:cs typeface="Times New Roman" pitchFamily="18" charset="0"/>
              </a:rPr>
              <a:t> - це зведення загальних правил підприємницького права і норм господарської поведінки. Вони складаються в єдине правове поле в процесі розробки норм міжнародного господарського, цивільного і патентного права. </a:t>
            </a:r>
            <a:endParaRPr lang="ru-RU" sz="4300" dirty="0">
              <a:latin typeface="Times New Roman" pitchFamily="18" charset="0"/>
              <a:cs typeface="Times New Roman" pitchFamily="18" charset="0"/>
            </a:endParaRPr>
          </a:p>
          <a:p>
            <a:pPr marL="0" indent="540000">
              <a:buNone/>
            </a:pPr>
            <a:r>
              <a:rPr lang="uk-UA" sz="4300" b="1" dirty="0">
                <a:latin typeface="Times New Roman" pitchFamily="18" charset="0"/>
                <a:cs typeface="Times New Roman" pitchFamily="18" charset="0"/>
              </a:rPr>
              <a:t>Соціально-культурна підсистема</a:t>
            </a:r>
            <a:r>
              <a:rPr lang="uk-UA" sz="4300" dirty="0">
                <a:latin typeface="Times New Roman" pitchFamily="18" charset="0"/>
                <a:cs typeface="Times New Roman" pitchFamily="18" charset="0"/>
              </a:rPr>
              <a:t> - формується на основі між цивілізаційного діалогу. Істотний вплив на цей процес має культурна агресія вестерна. Сьогодні сили між цивілізаційної протидії перевершують сили взаємодії. </a:t>
            </a:r>
            <a:endParaRPr lang="ru-RU" sz="4300" dirty="0">
              <a:latin typeface="Times New Roman" pitchFamily="18" charset="0"/>
              <a:cs typeface="Times New Roman" pitchFamily="18" charset="0"/>
            </a:endParaRPr>
          </a:p>
          <a:p>
            <a:pPr marL="0" indent="540000">
              <a:buNone/>
            </a:pPr>
            <a:r>
              <a:rPr lang="uk-UA" sz="4300" dirty="0">
                <a:latin typeface="Times New Roman" pitchFamily="18" charset="0"/>
                <a:cs typeface="Times New Roman" pitchFamily="18" charset="0"/>
              </a:rPr>
              <a:t>Розгляд структури світового господарства дозволяє з'ясувати зміст основних економічних понять, що характеризують економічний простір, в якому здійснюються процеси глобалізації (див. Рис.1).</a:t>
            </a:r>
            <a:endParaRPr lang="ru-RU" sz="4300" dirty="0">
              <a:latin typeface="Times New Roman" pitchFamily="18" charset="0"/>
              <a:cs typeface="Times New Roman" pitchFamily="18" charset="0"/>
            </a:endParaRPr>
          </a:p>
          <a:p>
            <a:endParaRPr lang="ru-RU" dirty="0"/>
          </a:p>
        </p:txBody>
      </p:sp>
      <p:pic>
        <p:nvPicPr>
          <p:cNvPr id="6146" name="Picture 2" descr="20 технологий будущего, которые изменят мир в ближайшие 30 лет">
            <a:extLst>
              <a:ext uri="{FF2B5EF4-FFF2-40B4-BE49-F238E27FC236}">
                <a16:creationId xmlns="" xmlns:a16="http://schemas.microsoft.com/office/drawing/2014/main" id="{48B59001-12A9-4CB9-38A1-209080539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740" y="3717032"/>
            <a:ext cx="3517150" cy="2729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Топ-7 технологій майбутнього, які допоможуть у господарстві">
            <a:extLst>
              <a:ext uri="{FF2B5EF4-FFF2-40B4-BE49-F238E27FC236}">
                <a16:creationId xmlns="" xmlns:a16="http://schemas.microsoft.com/office/drawing/2014/main" id="{243520E7-511F-814B-386E-5348B7DFD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772" y="411089"/>
            <a:ext cx="3343600" cy="2729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384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
            <a:ext cx="12192000" cy="3068957"/>
          </a:xfrm>
        </p:spPr>
        <p:txBody>
          <a:bodyPr>
            <a:normAutofit fontScale="70000" lnSpcReduction="20000"/>
          </a:bodyPr>
          <a:lstStyle/>
          <a:p>
            <a:pPr marL="0" indent="540000">
              <a:buNone/>
            </a:pPr>
            <a:r>
              <a:rPr lang="uk-UA" b="1" dirty="0">
                <a:latin typeface="Times New Roman" pitchFamily="18" charset="0"/>
                <a:cs typeface="Times New Roman" pitchFamily="18" charset="0"/>
              </a:rPr>
              <a:t>Підсистема економічних відносин світового господарства</a:t>
            </a:r>
            <a:r>
              <a:rPr lang="uk-UA" dirty="0">
                <a:latin typeface="Times New Roman" pitchFamily="18" charset="0"/>
                <a:cs typeface="Times New Roman" pitchFamily="18" charset="0"/>
              </a:rPr>
              <a:t> є світовою економікою. Вона включає все різноманіття економічних відносин, які формуються, розвиваються і реалізуються як в рамках національних економік, так і в єдиному економічному просторі. Вони охоплюють всі сфери економічної діяльності, всі стадії відтворювального процесу і всіх суб'єктів господарювання. </a:t>
            </a:r>
            <a:endParaRPr lang="ru-RU" dirty="0">
              <a:latin typeface="Times New Roman" pitchFamily="18" charset="0"/>
              <a:cs typeface="Times New Roman" pitchFamily="18" charset="0"/>
            </a:endParaRPr>
          </a:p>
          <a:p>
            <a:pPr marL="0" indent="540000">
              <a:buNone/>
            </a:pPr>
            <a:r>
              <a:rPr lang="uk-UA" b="1" dirty="0">
                <a:latin typeface="Times New Roman" pitchFamily="18" charset="0"/>
                <a:cs typeface="Times New Roman" pitchFamily="18" charset="0"/>
              </a:rPr>
              <a:t>Міжнародна економіка</a:t>
            </a:r>
            <a:r>
              <a:rPr lang="uk-UA" dirty="0">
                <a:latin typeface="Times New Roman" pitchFamily="18" charset="0"/>
                <a:cs typeface="Times New Roman" pitchFamily="18" charset="0"/>
              </a:rPr>
              <a:t> - це система міжнародних, </a:t>
            </a:r>
            <a:r>
              <a:rPr lang="uk-UA" dirty="0" err="1">
                <a:latin typeface="Times New Roman" pitchFamily="18" charset="0"/>
                <a:cs typeface="Times New Roman" pitchFamily="18" charset="0"/>
              </a:rPr>
              <a:t>міжнародних</a:t>
            </a:r>
            <a:r>
              <a:rPr lang="uk-UA" dirty="0">
                <a:latin typeface="Times New Roman" pitchFamily="18" charset="0"/>
                <a:cs typeface="Times New Roman" pitchFamily="18" charset="0"/>
              </a:rPr>
              <a:t> економічних відносин, які складаються на єдиному світовому економічному просторі.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Інтернаціоналізація національних економік в сучасних умовах переростає в інтеграцію і </a:t>
            </a:r>
            <a:r>
              <a:rPr lang="uk-UA" dirty="0" err="1">
                <a:latin typeface="Times New Roman" pitchFamily="18" charset="0"/>
                <a:cs typeface="Times New Roman" pitchFamily="18" charset="0"/>
              </a:rPr>
              <a:t>транснаціоналізацію</a:t>
            </a:r>
            <a:r>
              <a:rPr lang="uk-UA" dirty="0">
                <a:latin typeface="Times New Roman" pitchFamily="18" charset="0"/>
                <a:cs typeface="Times New Roman" pitchFamily="18" charset="0"/>
              </a:rPr>
              <a:t>. Тобто відбувається процес формування єдиного наднаціонального економічного простору - наднаціональної економіки. </a:t>
            </a:r>
            <a:endParaRPr lang="ru-RU" dirty="0">
              <a:latin typeface="Times New Roman" pitchFamily="18" charset="0"/>
              <a:cs typeface="Times New Roman" pitchFamily="18" charset="0"/>
            </a:endParaRPr>
          </a:p>
          <a:p>
            <a:endParaRPr lang="ru-RU" dirty="0"/>
          </a:p>
        </p:txBody>
      </p:sp>
      <p:pic>
        <p:nvPicPr>
          <p:cNvPr id="9218" name="Picture 2" descr="5 базових концепцій економіки, які потрібно знати всім. А особливо  власникам бізнесу! - Baker Ti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12192000" cy="423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42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5733256"/>
          </a:xfrm>
        </p:spPr>
        <p:txBody>
          <a:bodyPr>
            <a:normAutofit fontScale="85000" lnSpcReduction="20000"/>
          </a:bodyPr>
          <a:lstStyle/>
          <a:p>
            <a:pPr marL="0" indent="540000">
              <a:buNone/>
            </a:pPr>
            <a:r>
              <a:rPr lang="uk-UA" b="1" dirty="0">
                <a:latin typeface="Times New Roman" pitchFamily="18" charset="0"/>
                <a:cs typeface="Times New Roman" pitchFamily="18" charset="0"/>
              </a:rPr>
              <a:t>Економічні інтереси зумовлюють мотив процесів глобалізації. </a:t>
            </a:r>
            <a:endParaRPr lang="ru-RU" dirty="0">
              <a:latin typeface="Times New Roman" pitchFamily="18" charset="0"/>
              <a:cs typeface="Times New Roman" pitchFamily="18" charset="0"/>
            </a:endParaRPr>
          </a:p>
          <a:p>
            <a:pPr marL="0" indent="540000">
              <a:buNone/>
            </a:pPr>
            <a:r>
              <a:rPr lang="uk-UA" b="1" dirty="0">
                <a:latin typeface="Times New Roman" pitchFamily="18" charset="0"/>
                <a:cs typeface="Times New Roman" pitchFamily="18" charset="0"/>
              </a:rPr>
              <a:t>Економічні інтереси</a:t>
            </a:r>
            <a:r>
              <a:rPr lang="uk-UA" dirty="0">
                <a:latin typeface="Times New Roman" pitchFamily="18" charset="0"/>
                <a:cs typeface="Times New Roman" pitchFamily="18" charset="0"/>
              </a:rPr>
              <a:t> - це об'єктивні мотиви діяльності людей, які відображають їх відносини з приводу формування і руху матеріальних умов виробництва і реалізації його цілей. Економічний інтерес відображає відносини власності на засоби виробництва і новостворений продукт. </a:t>
            </a:r>
            <a:endParaRPr lang="ru-RU" dirty="0">
              <a:latin typeface="Times New Roman" pitchFamily="18" charset="0"/>
              <a:cs typeface="Times New Roman" pitchFamily="18" charset="0"/>
            </a:endParaRPr>
          </a:p>
          <a:p>
            <a:pPr marL="0" indent="540000">
              <a:buNone/>
            </a:pPr>
            <a:r>
              <a:rPr lang="uk-UA" b="1" dirty="0">
                <a:latin typeface="Times New Roman" pitchFamily="18" charset="0"/>
                <a:cs typeface="Times New Roman" pitchFamily="18" charset="0"/>
              </a:rPr>
              <a:t>Економічні інтереси світового господарства</a:t>
            </a:r>
            <a:r>
              <a:rPr lang="uk-UA" dirty="0">
                <a:latin typeface="Times New Roman" pitchFamily="18" charset="0"/>
                <a:cs typeface="Times New Roman" pitchFamily="18" charset="0"/>
              </a:rPr>
              <a:t> є рушійною силою, джерелом розвитку економічних зв'язків. Вони знаходяться у взаємодії і постійно стикаються. Ця невідповідність інтересів і є протиріччям в економічних явищах, яка дає поштовх для їх розвитку. Процес вирішення протиріч фактично означає узгодження взаємних інтересів партнерів і в той же час виникнення суперечливих інтересів на новому рівні.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Економічна глобалізація призводить до усунення національного інтересу як основи міжнародних економічних відносин, перетворює світову економіку в простір, де взаємодіють незалежні господарюючі суб'єкти на основі необмеженої конкуренції.</a:t>
            </a:r>
            <a:endParaRPr lang="ru-RU" dirty="0">
              <a:latin typeface="Times New Roman" pitchFamily="18" charset="0"/>
              <a:cs typeface="Times New Roman" pitchFamily="18" charset="0"/>
            </a:endParaRPr>
          </a:p>
          <a:p>
            <a:endParaRPr lang="ru-RU" dirty="0"/>
          </a:p>
        </p:txBody>
      </p:sp>
      <p:pic>
        <p:nvPicPr>
          <p:cNvPr id="10242" name="Picture 2" descr="Экономика ЕС сможет вернуть «довирусные» показатели не ранее, чем через два  го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6" y="4933202"/>
            <a:ext cx="4511824" cy="18728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descr="Жаңа жүйенің жетістіктері тұрмысты жеңілдетті">
            <a:extLst>
              <a:ext uri="{FF2B5EF4-FFF2-40B4-BE49-F238E27FC236}">
                <a16:creationId xmlns="" xmlns:a16="http://schemas.microsoft.com/office/drawing/2014/main" id="{EB70684A-9ED2-60CA-2B3E-B4F829CA4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228" y="4927415"/>
            <a:ext cx="5484948" cy="1900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Графіка 5" descr="Презентація з гістограмою">
            <a:extLst>
              <a:ext uri="{FF2B5EF4-FFF2-40B4-BE49-F238E27FC236}">
                <a16:creationId xmlns="" xmlns:a16="http://schemas.microsoft.com/office/drawing/2014/main" id="{C9005693-96F8-049A-A977-87C5BAE81B5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5360" y="5157192"/>
            <a:ext cx="1473442" cy="1473442"/>
          </a:xfrm>
          <a:prstGeom prst="rect">
            <a:avLst/>
          </a:prstGeom>
        </p:spPr>
      </p:pic>
    </p:spTree>
    <p:extLst>
      <p:ext uri="{BB962C8B-B14F-4D97-AF65-F5344CB8AC3E}">
        <p14:creationId xmlns:p14="http://schemas.microsoft.com/office/powerpoint/2010/main" val="2981872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556792"/>
          </a:xfrm>
        </p:spPr>
        <p:txBody>
          <a:bodyPr>
            <a:normAutofit fontScale="90000"/>
          </a:bodyPr>
          <a:lstStyle/>
          <a:p>
            <a:r>
              <a:rPr lang="uk-UA" b="1" dirty="0">
                <a:latin typeface="Times New Roman" pitchFamily="18" charset="0"/>
                <a:cs typeface="Times New Roman" pitchFamily="18" charset="0"/>
              </a:rPr>
              <a:t>3. Поняття «розвиток» і «глобальний економічний розвиток»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0" y="1124744"/>
            <a:ext cx="6528048" cy="5733256"/>
          </a:xfrm>
        </p:spPr>
        <p:txBody>
          <a:bodyPr>
            <a:normAutofit fontScale="47500" lnSpcReduction="20000"/>
          </a:bodyPr>
          <a:lstStyle/>
          <a:p>
            <a:pPr marL="0" indent="540000">
              <a:buNone/>
            </a:pPr>
            <a:r>
              <a:rPr lang="uk-UA" sz="4700" dirty="0">
                <a:latin typeface="Times New Roman" pitchFamily="18" charset="0"/>
                <a:cs typeface="Times New Roman" pitchFamily="18" charset="0"/>
              </a:rPr>
              <a:t>Глобалізація є соціальним історичним процесом розвитку людства. </a:t>
            </a:r>
            <a:endParaRPr lang="ru-RU" sz="4700" dirty="0">
              <a:latin typeface="Times New Roman" pitchFamily="18" charset="0"/>
              <a:cs typeface="Times New Roman" pitchFamily="18" charset="0"/>
            </a:endParaRPr>
          </a:p>
          <a:p>
            <a:pPr marL="0" indent="540000">
              <a:buNone/>
            </a:pPr>
            <a:r>
              <a:rPr lang="uk-UA" sz="4700" dirty="0">
                <a:latin typeface="Times New Roman" pitchFamily="18" charset="0"/>
                <a:cs typeface="Times New Roman" pitchFamily="18" charset="0"/>
              </a:rPr>
              <a:t>В укоріненому сучасному поданні поняття «розвиток» ототожнюються з поняттям «прогрес» у вигляді неодмінного прикметника «прогресивний» до слова «розвиток» - прогресивний розвиток. У свою чергу, прогресивний розвиток характеризується певною динамічністю, що прискорюється, посиленням напруженості, розглядом з точки зору «післязавтра, ще не досягнувши завтра». Але реальний світ неоднорідний. Для одних народів «життя - гонки» нормальне, природне стан, для інших - життя як сам факт присутності в цьому світі вже самодостатнє явище, що має початок, тривалість і кінець для одного покоління і повторюється для іншого покоління. </a:t>
            </a:r>
            <a:endParaRPr lang="ru-RU" sz="4700" dirty="0">
              <a:latin typeface="Times New Roman" pitchFamily="18" charset="0"/>
              <a:cs typeface="Times New Roman" pitchFamily="18" charset="0"/>
            </a:endParaRPr>
          </a:p>
          <a:p>
            <a:pPr marL="0" indent="540000">
              <a:buNone/>
            </a:pPr>
            <a:r>
              <a:rPr lang="uk-UA" sz="4700" dirty="0">
                <a:latin typeface="Times New Roman" pitchFamily="18" charset="0"/>
                <a:cs typeface="Times New Roman" pitchFamily="18" charset="0"/>
              </a:rPr>
              <a:t>Різне розуміння розвитку на концептуальному рівні розділяє людські спільноти по їх сприйняттям процесу глобалізації. </a:t>
            </a:r>
            <a:endParaRPr lang="ru-RU" sz="4700" dirty="0">
              <a:latin typeface="Times New Roman" pitchFamily="18" charset="0"/>
              <a:cs typeface="Times New Roman" pitchFamily="18" charset="0"/>
            </a:endParaRPr>
          </a:p>
          <a:p>
            <a:endParaRPr lang="ru-RU" dirty="0"/>
          </a:p>
        </p:txBody>
      </p:sp>
      <p:pic>
        <p:nvPicPr>
          <p:cNvPr id="9218" name="Picture 2" descr="Сфери розвитку особистості: вплив наркотиків на розвиток особистості">
            <a:extLst>
              <a:ext uri="{FF2B5EF4-FFF2-40B4-BE49-F238E27FC236}">
                <a16:creationId xmlns="" xmlns:a16="http://schemas.microsoft.com/office/drawing/2014/main" id="{99EAE526-9899-052F-F39E-73C7FFD0E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1118658"/>
            <a:ext cx="5689578" cy="29835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Україна-2019. Економічний розвиток – загалом позитивний">
            <a:extLst>
              <a:ext uri="{FF2B5EF4-FFF2-40B4-BE49-F238E27FC236}">
                <a16:creationId xmlns="" xmlns:a16="http://schemas.microsoft.com/office/drawing/2014/main" id="{83EF524F-CE93-8B05-A404-557F41D50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48" y="4074077"/>
            <a:ext cx="5663953" cy="2783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5462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
            <a:ext cx="12192000" cy="3573014"/>
          </a:xfrm>
        </p:spPr>
        <p:txBody>
          <a:bodyPr>
            <a:normAutofit fontScale="70000" lnSpcReduction="20000"/>
          </a:bodyPr>
          <a:lstStyle/>
          <a:p>
            <a:pPr marL="0" indent="0">
              <a:buNone/>
            </a:pPr>
            <a:r>
              <a:rPr lang="uk-UA" b="1" dirty="0">
                <a:latin typeface="Times New Roman" pitchFamily="18" charset="0"/>
                <a:cs typeface="Times New Roman" pitchFamily="18" charset="0"/>
              </a:rPr>
              <a:t>Енциклопедія визначає поняття «розвиток», як необоротна, спрямована, закономірна зміна матеріальних та ідеальних об'єктів. Тільки одночасна наявність всіх трьох вказаних властивостей виділяє процеси розвитку серед інших змін, таких як: </a:t>
            </a:r>
            <a:endParaRPr lang="ru-RU" dirty="0">
              <a:latin typeface="Times New Roman" pitchFamily="18" charset="0"/>
              <a:cs typeface="Times New Roman" pitchFamily="18" charset="0"/>
            </a:endParaRPr>
          </a:p>
          <a:p>
            <a:pPr marL="0" indent="0">
              <a:buNone/>
            </a:pPr>
            <a:r>
              <a:rPr lang="uk-UA" b="1" dirty="0">
                <a:latin typeface="Times New Roman" pitchFamily="18" charset="0"/>
                <a:cs typeface="Times New Roman" pitchFamily="18" charset="0"/>
              </a:rPr>
              <a:t> - зворотні зміни (наприклад, перетворення води на пару і зворотне - пари в воду) </a:t>
            </a:r>
            <a:endParaRPr lang="ru-RU" dirty="0">
              <a:latin typeface="Times New Roman" pitchFamily="18" charset="0"/>
              <a:cs typeface="Times New Roman" pitchFamily="18" charset="0"/>
            </a:endParaRPr>
          </a:p>
          <a:p>
            <a:pPr marL="0" indent="0">
              <a:buNone/>
            </a:pPr>
            <a:r>
              <a:rPr lang="uk-UA" b="1" dirty="0">
                <a:latin typeface="Times New Roman" pitchFamily="18" charset="0"/>
                <a:cs typeface="Times New Roman" pitchFamily="18" charset="0"/>
              </a:rPr>
              <a:t> - випадкові зміни (наприклад, завдані природними катаклізмами) </a:t>
            </a:r>
            <a:endParaRPr lang="ru-RU" dirty="0">
              <a:latin typeface="Times New Roman" pitchFamily="18" charset="0"/>
              <a:cs typeface="Times New Roman" pitchFamily="18" charset="0"/>
            </a:endParaRPr>
          </a:p>
          <a:p>
            <a:pPr marL="0" indent="0">
              <a:buNone/>
            </a:pPr>
            <a:r>
              <a:rPr lang="uk-UA" b="1" dirty="0">
                <a:latin typeface="Times New Roman" pitchFamily="18" charset="0"/>
                <a:cs typeface="Times New Roman" pitchFamily="18" charset="0"/>
              </a:rPr>
              <a:t> - зміни у відсутності направляючого початку (наприклад, реформування національного виробничого комплексу при відсутності економічної стратегії держави). </a:t>
            </a:r>
            <a:endParaRPr lang="ru-RU" dirty="0">
              <a:latin typeface="Times New Roman" pitchFamily="18" charset="0"/>
              <a:cs typeface="Times New Roman" pitchFamily="18" charset="0"/>
            </a:endParaRPr>
          </a:p>
          <a:p>
            <a:pPr marL="0" indent="0">
              <a:buNone/>
            </a:pPr>
            <a:r>
              <a:rPr lang="uk-UA" dirty="0">
                <a:latin typeface="Times New Roman" pitchFamily="18" charset="0"/>
                <a:cs typeface="Times New Roman" pitchFamily="18" charset="0"/>
              </a:rPr>
              <a:t>В результаті розвитку виникає новий якісний стан об'єкта, який виступає, як зміна його складу або структури, форми і змісту (див. Рис.2) </a:t>
            </a:r>
            <a:endParaRPr lang="ru-RU" dirty="0">
              <a:latin typeface="Times New Roman" pitchFamily="18" charset="0"/>
              <a:cs typeface="Times New Roman" pitchFamily="18" charset="0"/>
            </a:endParaRPr>
          </a:p>
          <a:p>
            <a:pPr marL="0" indent="0">
              <a:buNone/>
            </a:pPr>
            <a:r>
              <a:rPr lang="uk-UA" dirty="0">
                <a:latin typeface="Times New Roman" pitchFamily="18" charset="0"/>
                <a:cs typeface="Times New Roman" pitchFamily="18" charset="0"/>
              </a:rPr>
              <a:t>Здатність до розвитку становить одну із загальних властивостей матерії і свідомості.</a:t>
            </a:r>
            <a:endParaRPr lang="ru-RU" dirty="0">
              <a:latin typeface="Times New Roman" pitchFamily="18" charset="0"/>
              <a:cs typeface="Times New Roman" pitchFamily="18" charset="0"/>
            </a:endParaRPr>
          </a:p>
          <a:p>
            <a:endParaRPr lang="ru-RU" dirty="0"/>
          </a:p>
        </p:txBody>
      </p:sp>
      <p:pic>
        <p:nvPicPr>
          <p:cNvPr id="11268" name="Picture 4" descr="8 Лучших курсов для HR и управлению персонал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961"/>
            <a:ext cx="12192000" cy="379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8444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941168"/>
            <a:ext cx="12192000" cy="1916832"/>
          </a:xfrm>
        </p:spPr>
        <p:txBody>
          <a:bodyPr>
            <a:normAutofit/>
          </a:bodyPr>
          <a:lstStyle/>
          <a:p>
            <a:r>
              <a:rPr lang="uk-UA" sz="6000" b="1" dirty="0">
                <a:latin typeface="Times New Roman" pitchFamily="18" charset="0"/>
                <a:cs typeface="Times New Roman" pitchFamily="18" charset="0"/>
              </a:rPr>
              <a:t>Рис. 2. Зміст поняття «Розвиток»</a:t>
            </a:r>
            <a:endParaRPr lang="ru-RU" sz="6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99" t="37801" r="30258" b="33746"/>
          <a:stretch/>
        </p:blipFill>
        <p:spPr bwMode="auto">
          <a:xfrm>
            <a:off x="1" y="0"/>
            <a:ext cx="12192000" cy="47251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5023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7248128" cy="6858000"/>
          </a:xfrm>
        </p:spPr>
        <p:txBody>
          <a:bodyPr>
            <a:noAutofit/>
          </a:bodyPr>
          <a:lstStyle/>
          <a:p>
            <a:pPr marL="0" indent="540000">
              <a:buNone/>
            </a:pPr>
            <a:r>
              <a:rPr lang="uk-UA" sz="2600" b="1" dirty="0">
                <a:latin typeface="Times New Roman" pitchFamily="18" charset="0"/>
                <a:cs typeface="Times New Roman" pitchFamily="18" charset="0"/>
              </a:rPr>
              <a:t>Істотну характеристику процесів розвитку становить час</a:t>
            </a:r>
            <a:r>
              <a:rPr lang="uk-UA" sz="2600" dirty="0">
                <a:latin typeface="Times New Roman" pitchFamily="18" charset="0"/>
                <a:cs typeface="Times New Roman" pitchFamily="18" charset="0"/>
              </a:rPr>
              <a:t>: </a:t>
            </a:r>
            <a:endParaRPr lang="ru-RU" sz="2600" dirty="0">
              <a:latin typeface="Times New Roman" pitchFamily="18" charset="0"/>
              <a:cs typeface="Times New Roman" pitchFamily="18" charset="0"/>
            </a:endParaRPr>
          </a:p>
          <a:p>
            <a:pPr marL="0" indent="540000">
              <a:buNone/>
            </a:pPr>
            <a:r>
              <a:rPr lang="uk-UA" sz="2600" b="1" dirty="0">
                <a:latin typeface="Times New Roman" pitchFamily="18" charset="0"/>
                <a:cs typeface="Times New Roman" pitchFamily="18" charset="0"/>
              </a:rPr>
              <a:t>по-перше, будь-який розвиток здійснюється в реальному часі, </a:t>
            </a:r>
            <a:endParaRPr lang="ru-RU" sz="2600" dirty="0">
              <a:latin typeface="Times New Roman" pitchFamily="18" charset="0"/>
              <a:cs typeface="Times New Roman" pitchFamily="18" charset="0"/>
            </a:endParaRPr>
          </a:p>
          <a:p>
            <a:pPr marL="0" indent="540000">
              <a:buNone/>
            </a:pPr>
            <a:r>
              <a:rPr lang="uk-UA" sz="2600" b="1" dirty="0">
                <a:latin typeface="Times New Roman" pitchFamily="18" charset="0"/>
                <a:cs typeface="Times New Roman" pitchFamily="18" charset="0"/>
              </a:rPr>
              <a:t>по-друге, тільки час виявляє спрямованість розвитку. </a:t>
            </a:r>
            <a:endParaRPr lang="ru-RU" sz="2600" dirty="0">
              <a:latin typeface="Times New Roman" pitchFamily="18" charset="0"/>
              <a:cs typeface="Times New Roman" pitchFamily="18" charset="0"/>
            </a:endParaRPr>
          </a:p>
          <a:p>
            <a:pPr marL="0" indent="540000">
              <a:buNone/>
            </a:pPr>
            <a:r>
              <a:rPr lang="uk-UA" sz="2600" dirty="0">
                <a:latin typeface="Times New Roman" pitchFamily="18" charset="0"/>
                <a:cs typeface="Times New Roman" pitchFamily="18" charset="0"/>
              </a:rPr>
              <a:t>Головні особливості процесів розвитку виражає зміст основних законів матеріалістичної діалектики - єдності боротьби протилежностей, переходу кількісних змін у якісні, заперечення заперечень. </a:t>
            </a:r>
            <a:endParaRPr lang="ru-RU" sz="2600" dirty="0">
              <a:latin typeface="Times New Roman" pitchFamily="18" charset="0"/>
              <a:cs typeface="Times New Roman" pitchFamily="18" charset="0"/>
            </a:endParaRPr>
          </a:p>
          <a:p>
            <a:pPr marL="0" indent="540000">
              <a:buNone/>
            </a:pPr>
            <a:r>
              <a:rPr lang="uk-UA" sz="2600" dirty="0">
                <a:latin typeface="Times New Roman" pitchFamily="18" charset="0"/>
                <a:cs typeface="Times New Roman" pitchFamily="18" charset="0"/>
              </a:rPr>
              <a:t> </a:t>
            </a:r>
            <a:endParaRPr lang="ru-RU" sz="2600" dirty="0">
              <a:latin typeface="Times New Roman" pitchFamily="18" charset="0"/>
              <a:cs typeface="Times New Roman" pitchFamily="18" charset="0"/>
            </a:endParaRPr>
          </a:p>
          <a:p>
            <a:pPr marL="0" indent="540000">
              <a:buNone/>
            </a:pPr>
            <a:r>
              <a:rPr lang="uk-UA" sz="2600" b="1" dirty="0">
                <a:latin typeface="Times New Roman" pitchFamily="18" charset="0"/>
                <a:cs typeface="Times New Roman" pitchFamily="18" charset="0"/>
              </a:rPr>
              <a:t>Історичний розвиток</a:t>
            </a:r>
            <a:r>
              <a:rPr lang="uk-UA" sz="2600" dirty="0">
                <a:latin typeface="Times New Roman" pitchFamily="18" charset="0"/>
                <a:cs typeface="Times New Roman" pitchFamily="18" charset="0"/>
              </a:rPr>
              <a:t> - це процес зміни об'єктивного світу в цілому, дійсності окремих товариств в часі і просторі, яке охоплює внутрішню структуру зв'язку і взаємозалежності. </a:t>
            </a:r>
            <a:endParaRPr lang="ru-RU" sz="2600" dirty="0">
              <a:latin typeface="Times New Roman" pitchFamily="18" charset="0"/>
              <a:cs typeface="Times New Roman" pitchFamily="18" charset="0"/>
            </a:endParaRPr>
          </a:p>
          <a:p>
            <a:pPr marL="0" indent="0">
              <a:buNone/>
            </a:pPr>
            <a:r>
              <a:rPr lang="uk-UA" sz="2600" dirty="0">
                <a:latin typeface="Times New Roman" pitchFamily="18" charset="0"/>
                <a:cs typeface="Times New Roman" pitchFamily="18" charset="0"/>
              </a:rPr>
              <a:t> </a:t>
            </a:r>
            <a:endParaRPr lang="ru-RU" sz="2600" dirty="0">
              <a:latin typeface="Times New Roman" pitchFamily="18" charset="0"/>
              <a:cs typeface="Times New Roman" pitchFamily="18" charset="0"/>
            </a:endParaRPr>
          </a:p>
        </p:txBody>
      </p:sp>
      <p:pic>
        <p:nvPicPr>
          <p:cNvPr id="12290" name="Picture 2" descr="Види робочого часу, та що вказати в заяві про неповний ден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0"/>
            <a:ext cx="5159897" cy="32849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Этой ночью переводим часы на час вперед | Новости Одессы"/>
          <p:cNvPicPr>
            <a:picLocks noChangeAspect="1" noChangeArrowheads="1"/>
          </p:cNvPicPr>
          <p:nvPr/>
        </p:nvPicPr>
        <p:blipFill rotWithShape="1">
          <a:blip r:embed="rId4">
            <a:extLst>
              <a:ext uri="{28A0092B-C50C-407E-A947-70E740481C1C}">
                <a14:useLocalDpi xmlns:a14="http://schemas.microsoft.com/office/drawing/2010/main" val="0"/>
              </a:ext>
            </a:extLst>
          </a:blip>
          <a:srcRect l="33737" r="4138"/>
          <a:stretch/>
        </p:blipFill>
        <p:spPr bwMode="auto">
          <a:xfrm>
            <a:off x="7104113" y="3296040"/>
            <a:ext cx="5087888" cy="3590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6337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12192000" cy="3068959"/>
          </a:xfrm>
        </p:spPr>
        <p:txBody>
          <a:bodyPr>
            <a:normAutofit fontScale="70000" lnSpcReduction="20000"/>
          </a:bodyPr>
          <a:lstStyle/>
          <a:p>
            <a:pPr marL="0" indent="540000">
              <a:buNone/>
            </a:pPr>
            <a:r>
              <a:rPr lang="uk-UA" b="1" dirty="0">
                <a:latin typeface="Times New Roman" pitchFamily="18" charset="0"/>
                <a:cs typeface="Times New Roman" pitchFamily="18" charset="0"/>
              </a:rPr>
              <a:t>Глобалізація як соціальний процес є реальністю історичного розвитку світової системи. </a:t>
            </a:r>
            <a:endParaRPr lang="ru-RU" dirty="0">
              <a:latin typeface="Times New Roman" pitchFamily="18" charset="0"/>
              <a:cs typeface="Times New Roman" pitchFamily="18" charset="0"/>
            </a:endParaRPr>
          </a:p>
          <a:p>
            <a:pPr marL="0" indent="540000">
              <a:buNone/>
            </a:pPr>
            <a:r>
              <a:rPr lang="uk-UA" b="1" dirty="0">
                <a:latin typeface="Times New Roman" pitchFamily="18" charset="0"/>
                <a:cs typeface="Times New Roman" pitchFamily="18" charset="0"/>
              </a:rPr>
              <a:t>Існує два підходи до оцінки та аналізу історичного розвитку: </a:t>
            </a:r>
            <a:endParaRPr lang="ru-RU" dirty="0">
              <a:latin typeface="Times New Roman" pitchFamily="18" charset="0"/>
              <a:cs typeface="Times New Roman" pitchFamily="18" charset="0"/>
            </a:endParaRPr>
          </a:p>
          <a:p>
            <a:pPr marL="0" indent="540000">
              <a:buNone/>
            </a:pPr>
            <a:r>
              <a:rPr lang="uk-UA" b="1" dirty="0">
                <a:latin typeface="Times New Roman" pitchFamily="18" charset="0"/>
                <a:cs typeface="Times New Roman" pitchFamily="18" charset="0"/>
              </a:rPr>
              <a:t>1) позиція історичного матеріалізму: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суспільство розвивається за об'єктивними законами;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історичний процес - це зміна соціально-економічних формацій;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історичний процес - це результат класової боротьби;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2) цивілізаційний підхід</a:t>
            </a:r>
            <a:r>
              <a:rPr lang="uk-UA" dirty="0">
                <a:latin typeface="Times New Roman" pitchFamily="18" charset="0"/>
                <a:cs typeface="Times New Roman" pitchFamily="18" charset="0"/>
              </a:rPr>
              <a:t> ( опис конкретних цивілізацій як окремого цілісного організму, що зароджується, розвивається і відмирає). </a:t>
            </a:r>
            <a:endParaRPr lang="ru-RU" dirty="0">
              <a:latin typeface="Times New Roman" pitchFamily="18" charset="0"/>
              <a:cs typeface="Times New Roman" pitchFamily="18" charset="0"/>
            </a:endParaRPr>
          </a:p>
          <a:p>
            <a:endParaRPr lang="ru-RU" dirty="0"/>
          </a:p>
        </p:txBody>
      </p:sp>
      <p:pic>
        <p:nvPicPr>
          <p:cNvPr id="13314" name="Picture 2" descr="Мировая энергетическая система переживает крупнейший шок за 70 лет — МЭ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12192000"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598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700808"/>
          </a:xfrm>
        </p:spPr>
        <p:txBody>
          <a:bodyPr>
            <a:normAutofit/>
          </a:bodyPr>
          <a:lstStyle/>
          <a:p>
            <a:r>
              <a:rPr lang="uk-UA" sz="9600" i="1" dirty="0">
                <a:effectLst>
                  <a:outerShdw blurRad="38100" dist="38100" dir="2700000" algn="tl">
                    <a:srgbClr val="000000">
                      <a:alpha val="43137"/>
                    </a:srgbClr>
                  </a:outerShdw>
                </a:effectLst>
                <a:latin typeface="Times New Roman" pitchFamily="18" charset="0"/>
                <a:cs typeface="Times New Roman" pitchFamily="18" charset="0"/>
              </a:rPr>
              <a:t>План</a:t>
            </a:r>
            <a:endParaRPr lang="ru-RU" sz="96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0" y="1844824"/>
            <a:ext cx="12192000" cy="5013176"/>
          </a:xfrm>
        </p:spPr>
        <p:txBody>
          <a:bodyPr>
            <a:normAutofit/>
          </a:bodyPr>
          <a:lstStyle/>
          <a:p>
            <a:pPr marL="0" indent="540000">
              <a:buNone/>
            </a:pPr>
            <a:r>
              <a:rPr lang="uk-UA" sz="3600" b="1" dirty="0">
                <a:latin typeface="Times New Roman" pitchFamily="18" charset="0"/>
                <a:cs typeface="Times New Roman" pitchFamily="18" charset="0"/>
              </a:rPr>
              <a:t>1. Основні визначення та підходи до визначення глобалізації</a:t>
            </a:r>
            <a:endParaRPr lang="ru-RU" sz="3600" dirty="0">
              <a:latin typeface="Times New Roman" pitchFamily="18" charset="0"/>
              <a:cs typeface="Times New Roman" pitchFamily="18" charset="0"/>
            </a:endParaRPr>
          </a:p>
          <a:p>
            <a:pPr marL="0" indent="540000">
              <a:buNone/>
            </a:pPr>
            <a:r>
              <a:rPr lang="uk-UA" sz="3600" b="1" dirty="0">
                <a:latin typeface="Times New Roman" pitchFamily="18" charset="0"/>
                <a:cs typeface="Times New Roman" pitchFamily="18" charset="0"/>
              </a:rPr>
              <a:t>2. Об'єктивна і суб'єктивна глобалізація</a:t>
            </a:r>
            <a:endParaRPr lang="ru-RU" sz="3600" dirty="0">
              <a:latin typeface="Times New Roman" pitchFamily="18" charset="0"/>
              <a:cs typeface="Times New Roman" pitchFamily="18" charset="0"/>
            </a:endParaRPr>
          </a:p>
          <a:p>
            <a:pPr marL="0" indent="540000">
              <a:buNone/>
            </a:pPr>
            <a:r>
              <a:rPr lang="uk-UA" sz="3600" b="1" dirty="0">
                <a:latin typeface="Times New Roman" pitchFamily="18" charset="0"/>
                <a:cs typeface="Times New Roman" pitchFamily="18" charset="0"/>
              </a:rPr>
              <a:t>3. Поняття «розвиток» і «глобальний економічний розвиток»</a:t>
            </a:r>
            <a:endParaRPr lang="ru-RU" sz="3600" dirty="0">
              <a:latin typeface="Times New Roman" pitchFamily="18" charset="0"/>
              <a:cs typeface="Times New Roman" pitchFamily="18" charset="0"/>
            </a:endParaRPr>
          </a:p>
          <a:p>
            <a:pPr marL="0" indent="540000">
              <a:buNone/>
            </a:pPr>
            <a:r>
              <a:rPr lang="uk-UA" sz="3600" b="1" dirty="0">
                <a:latin typeface="Times New Roman" pitchFamily="18" charset="0"/>
                <a:cs typeface="Times New Roman" pitchFamily="18" charset="0"/>
              </a:rPr>
              <a:t>4. Характер і рушійні сили глобального економічного розвитку</a:t>
            </a:r>
            <a:endParaRPr lang="ru-RU" sz="3600" dirty="0">
              <a:latin typeface="Times New Roman" pitchFamily="18" charset="0"/>
              <a:cs typeface="Times New Roman" pitchFamily="18" charset="0"/>
            </a:endParaRPr>
          </a:p>
          <a:p>
            <a:pPr marL="0" indent="540000">
              <a:buNone/>
            </a:pPr>
            <a:r>
              <a:rPr lang="uk-UA" sz="3600" b="1" dirty="0">
                <a:latin typeface="Times New Roman" pitchFamily="18" charset="0"/>
                <a:cs typeface="Times New Roman" pitchFamily="18" charset="0"/>
              </a:rPr>
              <a:t>5. Загальні риси глобального економічного розвитку</a:t>
            </a:r>
            <a:endParaRPr lang="ru-RU" sz="3600" dirty="0">
              <a:latin typeface="Times New Roman" pitchFamily="18" charset="0"/>
              <a:cs typeface="Times New Roman" pitchFamily="18" charset="0"/>
            </a:endParaRPr>
          </a:p>
          <a:p>
            <a:endParaRPr lang="ru-RU" dirty="0"/>
          </a:p>
        </p:txBody>
      </p:sp>
      <mc:AlternateContent xmlns:mc="http://schemas.openxmlformats.org/markup-compatibility/2006">
        <mc:Choice xmlns="" xmlns:am3d="http://schemas.microsoft.com/office/drawing/2017/model3d" Requires="am3d">
          <p:graphicFrame>
            <p:nvGraphicFramePr>
              <p:cNvPr id="6" name="3D-модель 5" descr="Checklist">
                <a:extLst>
                  <a:ext uri="{FF2B5EF4-FFF2-40B4-BE49-F238E27FC236}">
                    <a16:creationId xmlns:a16="http://schemas.microsoft.com/office/drawing/2014/main" id="{0DB39A62-0585-CFAB-C87B-5D05BA066047}"/>
                  </a:ext>
                </a:extLst>
              </p:cNvPr>
              <p:cNvGraphicFramePr>
                <a:graphicFrameLocks noChangeAspect="1"/>
              </p:cNvGraphicFramePr>
              <p:nvPr>
                <p:extLst>
                  <p:ext uri="{D42A27DB-BD31-4B8C-83A1-F6EECF244321}">
                    <p14:modId xmlns:p14="http://schemas.microsoft.com/office/powerpoint/2010/main" val="1256341803"/>
                  </p:ext>
                </p:extLst>
              </p:nvPr>
            </p:nvGraphicFramePr>
            <p:xfrm>
              <a:off x="2279576" y="-675456"/>
              <a:ext cx="2267599" cy="2664296"/>
            </p:xfrm>
            <a:graphic>
              <a:graphicData uri="http://schemas.microsoft.com/office/drawing/2017/model3d">
                <am3d:model3d r:embed="rId2">
                  <am3d:spPr>
                    <a:xfrm>
                      <a:off x="0" y="0"/>
                      <a:ext cx="2267599" cy="2664296"/>
                    </a:xfrm>
                    <a:prstGeom prst="rect">
                      <a:avLst/>
                    </a:prstGeom>
                  </am3d:spPr>
                  <am3d:camera>
                    <am3d:pos x="0" y="0" z="61616842"/>
                    <am3d:up dx="0" dy="36000000" dz="0"/>
                    <am3d:lookAt x="0" y="0" z="0"/>
                    <am3d:perspective fov="2700000"/>
                  </am3d:camera>
                  <am3d:trans>
                    <am3d:meterPerModelUnit n="83313" d="1000000"/>
                    <am3d:preTrans dx="-2" dy="-8018320" dz="-1001795"/>
                    <am3d:scale>
                      <am3d:sx n="1000000" d="1000000"/>
                      <am3d:sy n="1000000" d="1000000"/>
                      <am3d:sz n="1000000" d="1000000"/>
                    </am3d:scale>
                    <am3d:rot ax="3936902" ay="1672594" az="1157185"/>
                    <am3d:postTrans dx="0" dy="0" dz="0"/>
                  </am3d:trans>
                  <am3d:raster rName="Office3DRenderer" rVer="16.0.8326">
                    <am3d:blip r:embed="rId3"/>
                  </am3d:raster>
                  <am3d:objViewport viewportSz="29966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модель 5" descr="Checklist">
                <a:extLst>
                  <a:ext uri="{FF2B5EF4-FFF2-40B4-BE49-F238E27FC236}">
                    <a16:creationId xmlns="" xmlns:a16="http://schemas.microsoft.com/office/drawing/2014/main" id="{0DB39A62-0585-CFAB-C87B-5D05BA066047}"/>
                  </a:ext>
                </a:extLst>
              </p:cNvPr>
              <p:cNvPicPr>
                <a:picLocks noGrp="1" noRot="1" noChangeAspect="1" noMove="1" noResize="1" noEditPoints="1" noAdjustHandles="1" noChangeArrowheads="1" noChangeShapeType="1" noCrop="1"/>
              </p:cNvPicPr>
              <p:nvPr/>
            </p:nvPicPr>
            <p:blipFill>
              <a:blip r:embed="rId4"/>
              <a:stretch>
                <a:fillRect/>
              </a:stretch>
            </p:blipFill>
            <p:spPr>
              <a:xfrm>
                <a:off x="2279576" y="-675456"/>
                <a:ext cx="2267599" cy="2664296"/>
              </a:xfrm>
              <a:prstGeom prst="rect">
                <a:avLst/>
              </a:prstGeom>
            </p:spPr>
          </p:pic>
        </mc:Fallback>
      </mc:AlternateContent>
    </p:spTree>
    <p:extLst>
      <p:ext uri="{BB962C8B-B14F-4D97-AF65-F5344CB8AC3E}">
        <p14:creationId xmlns:p14="http://schemas.microsoft.com/office/powerpoint/2010/main" val="42393864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84032" y="0"/>
            <a:ext cx="5807968" cy="6858000"/>
          </a:xfrm>
        </p:spPr>
        <p:txBody>
          <a:bodyPr>
            <a:normAutofit fontScale="92500" lnSpcReduction="20000"/>
          </a:bodyPr>
          <a:lstStyle/>
          <a:p>
            <a:pPr marL="0" indent="540000">
              <a:buNone/>
            </a:pPr>
            <a:r>
              <a:rPr lang="uk-UA" b="1" i="1" dirty="0">
                <a:latin typeface="Times New Roman" pitchFamily="18" charset="0"/>
                <a:cs typeface="Times New Roman" pitchFamily="18" charset="0"/>
              </a:rPr>
              <a:t>Прогрес як концепція історичного розвитку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Прогрес в загальноприйнятому розумінні - це рух вперед від нижчого до вищого, перехід на вищий рівень розвитку, зміна на краще; розвиток нового, передового (протилежний рух - регрес).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Концепція спирається на поняття незворотного лінійного часу. Прогрес оцінюється як позитивна різниця між минулим, теперішнім і майбутнім.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Критерії прогресу історичного розвитку за цією концепцією представлені на Рис. 3.</a:t>
            </a:r>
            <a:endParaRPr lang="ru-RU" dirty="0">
              <a:latin typeface="Times New Roman" pitchFamily="18" charset="0"/>
              <a:cs typeface="Times New Roman" pitchFamily="18" charset="0"/>
            </a:endParaRPr>
          </a:p>
          <a:p>
            <a:endParaRPr lang="ru-RU" dirty="0"/>
          </a:p>
        </p:txBody>
      </p:sp>
      <p:pic>
        <p:nvPicPr>
          <p:cNvPr id="14338" name="Picture 2" descr="Файл:Технічний прогрес (як економічна категорія).jpg — Вікіпеді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6168010" cy="277754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9 проривних технологій, які змінять розвиток людства - iPress.ua">
            <a:extLst>
              <a:ext uri="{FF2B5EF4-FFF2-40B4-BE49-F238E27FC236}">
                <a16:creationId xmlns="" xmlns:a16="http://schemas.microsoft.com/office/drawing/2014/main" id="{9719AFF0-56F5-5985-A915-2658B5E42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7545"/>
            <a:ext cx="6168010" cy="408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196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 y="0"/>
            <a:ext cx="9840418" cy="6858000"/>
          </a:xfrm>
        </p:spPr>
        <p:txBody>
          <a:bodyPr>
            <a:noAutofit/>
          </a:bodyPr>
          <a:lstStyle/>
          <a:p>
            <a:pPr marL="0" indent="540000">
              <a:buNone/>
            </a:pPr>
            <a:r>
              <a:rPr lang="uk-UA" sz="2000" b="1" dirty="0">
                <a:latin typeface="Times New Roman" pitchFamily="18" charset="0"/>
                <a:cs typeface="Times New Roman" pitchFamily="18" charset="0"/>
              </a:rPr>
              <a:t>Економічний розвиток</a:t>
            </a:r>
            <a:r>
              <a:rPr lang="uk-UA" sz="2000" dirty="0">
                <a:latin typeface="Times New Roman" pitchFamily="18" charset="0"/>
                <a:cs typeface="Times New Roman" pitchFamily="18" charset="0"/>
              </a:rPr>
              <a:t> - це розширене відтворення і поступові якісні і структурні позитивні зміни економіки, продуктивних сил, освіти, науки, культури, рівня і якості життя населення, людського капіталу. Економічний розвиток включає розвиток суспільних відносин, тому протікає по-різному в конкретних історично сформованих умовах технологічних укладів економіки і розподілу матеріальних благ. Це процес поліпшення якості всіх людських життів і можливостей підвищення рівня життя, самоповаги і свободи </a:t>
            </a:r>
            <a:endParaRPr lang="ru-RU" sz="2000" dirty="0">
              <a:latin typeface="Times New Roman" pitchFamily="18" charset="0"/>
              <a:cs typeface="Times New Roman" pitchFamily="18" charset="0"/>
            </a:endParaRPr>
          </a:p>
          <a:p>
            <a:pPr marL="0" indent="540000">
              <a:buNone/>
            </a:pPr>
            <a:r>
              <a:rPr lang="uk-UA" sz="2000" b="1" dirty="0">
                <a:latin typeface="Times New Roman" pitchFamily="18" charset="0"/>
                <a:cs typeface="Times New Roman" pitchFamily="18" charset="0"/>
              </a:rPr>
              <a:t>У своїй книзі «Теорія економічного розвитку», виданої в 1911 році, Йозеф </a:t>
            </a:r>
            <a:r>
              <a:rPr lang="uk-UA" sz="2000" b="1" dirty="0" err="1">
                <a:latin typeface="Times New Roman" pitchFamily="18" charset="0"/>
                <a:cs typeface="Times New Roman" pitchFamily="18" charset="0"/>
              </a:rPr>
              <a:t>Шумпетер</a:t>
            </a:r>
            <a:r>
              <a:rPr lang="uk-UA" sz="2000" b="1" dirty="0">
                <a:latin typeface="Times New Roman" pitchFamily="18" charset="0"/>
                <a:cs typeface="Times New Roman" pitchFamily="18" charset="0"/>
              </a:rPr>
              <a:t> ввів відмінності між ростом і розвитком економіки, визначив сутність інновацій різних видів і класифікував їх. </a:t>
            </a:r>
            <a:endParaRPr lang="ru-RU" sz="2000" dirty="0">
              <a:latin typeface="Times New Roman" pitchFamily="18" charset="0"/>
              <a:cs typeface="Times New Roman" pitchFamily="18" charset="0"/>
            </a:endParaRPr>
          </a:p>
          <a:p>
            <a:pPr marL="0" indent="540000">
              <a:buNone/>
            </a:pPr>
            <a:r>
              <a:rPr lang="uk-UA" sz="2000" dirty="0">
                <a:latin typeface="Times New Roman" pitchFamily="18" charset="0"/>
                <a:cs typeface="Times New Roman" pitchFamily="18" charset="0"/>
              </a:rPr>
              <a:t>Відмінність між зростанням і розвитком </a:t>
            </a:r>
            <a:r>
              <a:rPr lang="uk-UA" sz="2000" dirty="0" err="1">
                <a:latin typeface="Times New Roman" pitchFamily="18" charset="0"/>
                <a:cs typeface="Times New Roman" pitchFamily="18" charset="0"/>
              </a:rPr>
              <a:t>Шумпетер</a:t>
            </a:r>
            <a:r>
              <a:rPr lang="uk-UA" sz="2000" dirty="0">
                <a:latin typeface="Times New Roman" pitchFamily="18" charset="0"/>
                <a:cs typeface="Times New Roman" pitchFamily="18" charset="0"/>
              </a:rPr>
              <a:t> пояснив так: "Поставте в ряд стільки поштових карет, скільки забажаєте - залізниці у вас при цьому не вийде". </a:t>
            </a:r>
            <a:r>
              <a:rPr lang="uk-UA" sz="2000" b="1" dirty="0">
                <a:latin typeface="Times New Roman" pitchFamily="18" charset="0"/>
                <a:cs typeface="Times New Roman" pitchFamily="18" charset="0"/>
              </a:rPr>
              <a:t>Економічне зростання</a:t>
            </a:r>
            <a:r>
              <a:rPr lang="uk-UA" sz="2000" dirty="0">
                <a:latin typeface="Times New Roman" pitchFamily="18" charset="0"/>
                <a:cs typeface="Times New Roman" pitchFamily="18" charset="0"/>
              </a:rPr>
              <a:t> - це кількісні зміни - збільшення виробництва і споживання одних і тих же товарів і послуг (зокрема, поштових карет) з часом. </a:t>
            </a:r>
            <a:r>
              <a:rPr lang="uk-UA" sz="2000" b="1" dirty="0">
                <a:latin typeface="Times New Roman" pitchFamily="18" charset="0"/>
                <a:cs typeface="Times New Roman" pitchFamily="18" charset="0"/>
              </a:rPr>
              <a:t>Економічний розвиток</a:t>
            </a:r>
            <a:r>
              <a:rPr lang="uk-UA" sz="2000" dirty="0">
                <a:latin typeface="Times New Roman" pitchFamily="18" charset="0"/>
                <a:cs typeface="Times New Roman" pitchFamily="18" charset="0"/>
              </a:rPr>
              <a:t> - це позитивні якісні зміни, нововведення у виробництві, в продукції, в послугах, в управлінні, в економіці в цілому - тобто інновації.</a:t>
            </a:r>
            <a:endParaRPr lang="ru-RU" sz="2000" dirty="0">
              <a:latin typeface="Times New Roman" pitchFamily="18" charset="0"/>
              <a:cs typeface="Times New Roman" pitchFamily="18" charset="0"/>
            </a:endParaRPr>
          </a:p>
          <a:p>
            <a:pPr marL="0" indent="540000">
              <a:buNone/>
            </a:pPr>
            <a:r>
              <a:rPr lang="uk-UA" sz="2000" dirty="0">
                <a:latin typeface="Times New Roman" pitchFamily="18" charset="0"/>
                <a:cs typeface="Times New Roman" pitchFamily="18" charset="0"/>
              </a:rPr>
              <a:t>Економічний розвиток суспільства являє собою багатоплановий процес, який охоплює економічне зростання, створення сектора інноваційної економіки і венчурного бізнесу, структурні зрушення в економіці, зростання продуктивності праці і якості життя населення. Ефективність процесів розвитку багато в чому визначається ефективністю державного регулювання економіки, ефективністю самої держави і його інститутів. </a:t>
            </a:r>
            <a:endParaRPr lang="ru-RU" sz="2000" dirty="0">
              <a:latin typeface="Times New Roman" pitchFamily="18" charset="0"/>
              <a:cs typeface="Times New Roman" pitchFamily="18" charset="0"/>
            </a:endParaRPr>
          </a:p>
        </p:txBody>
      </p:sp>
      <p:pic>
        <p:nvPicPr>
          <p:cNvPr id="16386" name="Picture 2" descr="Теорія економічного розвитку | Mind.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414" y="1"/>
            <a:ext cx="2351586" cy="35524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Untitle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Untitled"/>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Untitled"/>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396" name="Picture 12" descr="Й.А. Шумпетер | Інститут Еволюційної Економі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415" y="3520398"/>
            <a:ext cx="2341713" cy="33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639335"/>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fontScale="70000" lnSpcReduction="20000"/>
          </a:bodyPr>
          <a:lstStyle/>
          <a:p>
            <a:pPr marL="0" indent="540000">
              <a:buNone/>
            </a:pPr>
            <a:r>
              <a:rPr lang="uk-UA" b="1" dirty="0">
                <a:latin typeface="Times New Roman" pitchFamily="18" charset="0"/>
                <a:cs typeface="Times New Roman" pitchFamily="18" charset="0"/>
              </a:rPr>
              <a:t>Градація країн світу за рівнем економічного розвитку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Відомі різні моделі економічного розвитку (модель Німеччини, США, Китаю, країн Південно-Східної Азії, Росії, Японії та інших країн). Але при всьому в їх різноманіттях й національних особливостях існують загальні закономірності і параметри, що характеризують цей процес.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Загальними для всіх країн зі зростаючою економікою, що розвивається є зростання вартості і якості людського капіталу за рахунок високих в нього інвестицій та ефективного самовідтворення, знижений рівень корупції, ефективне управління, ефективність інноваційної системи, висока конкурентоспроможність економіки, стабільне зростання ВВП і ВНД в довгостроковому періоді, підвищення якості життя населення.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З іншого боку для всіх успішних країн світу характерно циклічний розвиток економіки зі спадами, кризами і довгостроковим зростанням.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За типом економік розрізняють країни: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з </a:t>
            </a:r>
            <a:r>
              <a:rPr lang="uk-UA" dirty="0" err="1">
                <a:latin typeface="Times New Roman" pitchFamily="18" charset="0"/>
                <a:cs typeface="Times New Roman" pitchFamily="18" charset="0"/>
              </a:rPr>
              <a:t>доіндустріальної</a:t>
            </a:r>
            <a:r>
              <a:rPr lang="uk-UA" dirty="0">
                <a:latin typeface="Times New Roman" pitchFamily="18" charset="0"/>
                <a:cs typeface="Times New Roman" pitchFamily="18" charset="0"/>
              </a:rPr>
              <a:t> економікою (як правило, країни з сировинною економікою або її основною часткою);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зі змішаними укладами економік;</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з індустріальною економікою;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з постіндустріальної економікою;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країни з економікою знань. </a:t>
            </a:r>
            <a:endParaRPr lang="ru-RU" dirty="0">
              <a:latin typeface="Times New Roman" pitchFamily="18" charset="0"/>
              <a:cs typeface="Times New Roman" pitchFamily="18" charset="0"/>
            </a:endParaRPr>
          </a:p>
          <a:p>
            <a:endParaRPr lang="ru-RU" dirty="0"/>
          </a:p>
        </p:txBody>
      </p:sp>
      <p:pic>
        <p:nvPicPr>
          <p:cNvPr id="15362" name="Picture 2" descr="Стратегія Cloud First - Приклади Різних Країн"/>
          <p:cNvPicPr>
            <a:picLocks noChangeAspect="1" noChangeArrowheads="1"/>
          </p:cNvPicPr>
          <p:nvPr/>
        </p:nvPicPr>
        <p:blipFill rotWithShape="1">
          <a:blip r:embed="rId2">
            <a:extLst>
              <a:ext uri="{28A0092B-C50C-407E-A947-70E740481C1C}">
                <a14:useLocalDpi xmlns:a14="http://schemas.microsoft.com/office/drawing/2010/main" val="0"/>
              </a:ext>
            </a:extLst>
          </a:blip>
          <a:srcRect l="45329" t="3172"/>
          <a:stretch/>
        </p:blipFill>
        <p:spPr bwMode="auto">
          <a:xfrm>
            <a:off x="5087888" y="3861048"/>
            <a:ext cx="7104112" cy="29969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8867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8400256" cy="6858000"/>
          </a:xfrm>
        </p:spPr>
        <p:txBody>
          <a:bodyPr>
            <a:normAutofit fontScale="55000" lnSpcReduction="20000"/>
          </a:bodyPr>
          <a:lstStyle/>
          <a:p>
            <a:pPr marL="0" indent="540000">
              <a:buNone/>
            </a:pPr>
            <a:r>
              <a:rPr lang="uk-UA" b="1" dirty="0">
                <a:latin typeface="Times New Roman" pitchFamily="18" charset="0"/>
                <a:cs typeface="Times New Roman" pitchFamily="18" charset="0"/>
              </a:rPr>
              <a:t>Показники рівня економічного розвитку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Основними показниками економічного розвитку країни вважаються Індекс людського розвитку і ВВП на душу населення.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Ріст і розвиток взаємопов'язані, але первинно розвиток економіки, який служить фундаментом для її зростання в довгостроковому періоді. Відповідно взаємопов'язані і доповнюють один одного теорії зростання і економічного розвитку. </a:t>
            </a:r>
            <a:endParaRPr lang="ru-RU" dirty="0">
              <a:latin typeface="Times New Roman" pitchFamily="18" charset="0"/>
              <a:cs typeface="Times New Roman" pitchFamily="18" charset="0"/>
            </a:endParaRPr>
          </a:p>
          <a:p>
            <a:pPr marL="0" indent="540000">
              <a:buNone/>
            </a:pPr>
            <a:r>
              <a:rPr lang="uk-UA" b="1" dirty="0">
                <a:latin typeface="Times New Roman" pitchFamily="18" charset="0"/>
                <a:cs typeface="Times New Roman" pitchFamily="18" charset="0"/>
              </a:rPr>
              <a:t>Головними драйверами зростання і розвитку економіки є людський капітал і його породжувані інновації. </a:t>
            </a:r>
            <a:endParaRPr lang="ru-RU" dirty="0">
              <a:latin typeface="Times New Roman" pitchFamily="18" charset="0"/>
              <a:cs typeface="Times New Roman" pitchFamily="18" charset="0"/>
            </a:endParaRPr>
          </a:p>
          <a:p>
            <a:pPr marL="0" indent="540000">
              <a:buNone/>
            </a:pPr>
            <a:r>
              <a:rPr lang="uk-UA" b="1" dirty="0">
                <a:latin typeface="Times New Roman" pitchFamily="18" charset="0"/>
                <a:cs typeface="Times New Roman" pitchFamily="18" charset="0"/>
              </a:rPr>
              <a:t>Для порівняння країн за рівнем розвитку використовують комплекс показників, який включає:</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ВВП і ВНП на душу населення;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Якість і рівень життя населення;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Конкурентоспроможність економіки;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Продуктивність праці та інші показники економічної ефективності;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Вартість людського капіталу на душу населення, його якість і продуктивність;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Убудованість в світову економіку;</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Рівень корупції;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Місце в провідних світових рейтингах;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Фінансові та економічні рейтинги та оцінки провідних світових рейтингових агентств;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Галузева структура економіки, частка сировинної економіки;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Виробництво основних видів продукції на душу населення;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 • Індикатор справжнього прогресу. </a:t>
            </a:r>
            <a:endParaRPr lang="ru-RU" dirty="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p:txBody>
      </p:sp>
      <p:pic>
        <p:nvPicPr>
          <p:cNvPr id="19458" name="Picture 2" descr="Рівень життя населення у 2017 році: довідка ФПУ » Профспілка працівників  освіти і науки Україн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6081" y="3861049"/>
            <a:ext cx="4725919" cy="3012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60" name="Picture 4" descr="Спад реального ВВП Украины в этом году достигнет 32% - Dragon Capital –  borg.expert – медіа-портал про борги та банкрутств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00" y="582873"/>
            <a:ext cx="4307024" cy="2849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51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19936" y="0"/>
            <a:ext cx="6672064" cy="6858000"/>
          </a:xfrm>
        </p:spPr>
        <p:txBody>
          <a:bodyPr>
            <a:normAutofit fontScale="62500" lnSpcReduction="20000"/>
          </a:bodyPr>
          <a:lstStyle/>
          <a:p>
            <a:pPr marL="0" indent="540000">
              <a:buNone/>
            </a:pPr>
            <a:r>
              <a:rPr lang="uk-UA" sz="3800" dirty="0">
                <a:latin typeface="Times New Roman" pitchFamily="18" charset="0"/>
                <a:cs typeface="Times New Roman" pitchFamily="18" charset="0"/>
              </a:rPr>
              <a:t>Найважливішими показниками розвитку країни, що визначають стабільність і стійкість розвитку і зростання економіки, базою розвитку служать обсяги інвестицій в складові людського капіталу - в виховання, культуру, освіту, медицину, в науку, в якість життя населення. </a:t>
            </a:r>
            <a:endParaRPr lang="ru-RU" sz="3800" dirty="0">
              <a:latin typeface="Times New Roman" pitchFamily="18" charset="0"/>
              <a:cs typeface="Times New Roman" pitchFamily="18" charset="0"/>
            </a:endParaRPr>
          </a:p>
          <a:p>
            <a:pPr marL="0" indent="540000">
              <a:buNone/>
            </a:pPr>
            <a:r>
              <a:rPr lang="uk-UA" sz="3800" dirty="0">
                <a:latin typeface="Times New Roman" pitchFamily="18" charset="0"/>
                <a:cs typeface="Times New Roman" pitchFamily="18" charset="0"/>
              </a:rPr>
              <a:t>Розвинені країни інвестують в людський капітал в 2-5 разів більше в частках ВВП і національного бюджету, ніж країни, що розвиваються. Тим самим вони збільшують переваги свого людського капіталу та економіки. Нарощують відрив в продуктивності праці і людського капіталу, які близькі за величиною. </a:t>
            </a:r>
            <a:endParaRPr lang="ru-RU" sz="3800" dirty="0">
              <a:latin typeface="Times New Roman" pitchFamily="18" charset="0"/>
              <a:cs typeface="Times New Roman" pitchFamily="18" charset="0"/>
            </a:endParaRPr>
          </a:p>
          <a:p>
            <a:pPr marL="0" indent="540000">
              <a:buNone/>
            </a:pPr>
            <a:r>
              <a:rPr lang="uk-UA" sz="3800" dirty="0">
                <a:latin typeface="Times New Roman" pitchFamily="18" charset="0"/>
                <a:cs typeface="Times New Roman" pitchFamily="18" charset="0"/>
              </a:rPr>
              <a:t>Країни (Фінляндія, Сінгапур, Тайвань, Південна Корея та ін.), які в останні десятиліття увійшли в число розвинених передових по виробництву і експорту високих технологій, починали свою модернізацію з модернізації людського капіталу і зростання в нього інвестицій, в першу чергу державних (в освіту, науку, медицину, якість життя).</a:t>
            </a:r>
            <a:endParaRPr lang="ru-RU" sz="3800" dirty="0">
              <a:latin typeface="Times New Roman" pitchFamily="18" charset="0"/>
              <a:cs typeface="Times New Roman" pitchFamily="18" charset="0"/>
            </a:endParaRPr>
          </a:p>
          <a:p>
            <a:endParaRPr lang="ru-RU" dirty="0"/>
          </a:p>
        </p:txBody>
      </p:sp>
      <p:pic>
        <p:nvPicPr>
          <p:cNvPr id="11266" name="Picture 2" descr="Ринкова економіка найпростішими словами. Що таке вільна ринкова економіка?">
            <a:extLst>
              <a:ext uri="{FF2B5EF4-FFF2-40B4-BE49-F238E27FC236}">
                <a16:creationId xmlns="" xmlns:a16="http://schemas.microsoft.com/office/drawing/2014/main" id="{C704D0C9-54C8-4533-3B30-0AE4FE24B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 y="3212976"/>
            <a:ext cx="5470955" cy="3645024"/>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Що таке корпоративна культура і як зрозуміти, що з нею не все гаразд?">
            <a:extLst>
              <a:ext uri="{FF2B5EF4-FFF2-40B4-BE49-F238E27FC236}">
                <a16:creationId xmlns="" xmlns:a16="http://schemas.microsoft.com/office/drawing/2014/main" id="{631E7F06-0A2B-1EC0-B7D1-B20EEFD61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5470955" cy="321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6049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12192000" cy="1296144"/>
          </a:xfrm>
        </p:spPr>
        <p:txBody>
          <a:bodyPr>
            <a:normAutofit fontScale="90000"/>
          </a:bodyPr>
          <a:lstStyle/>
          <a:p>
            <a:r>
              <a:rPr lang="uk-UA" sz="4900" b="1" dirty="0">
                <a:latin typeface="Times New Roman" pitchFamily="18" charset="0"/>
                <a:cs typeface="Times New Roman" pitchFamily="18" charset="0"/>
              </a:rPr>
              <a:t>4. Характер і рушійні сили глобального економічного розвитку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0" y="716700"/>
            <a:ext cx="8400256" cy="6141300"/>
          </a:xfrm>
        </p:spPr>
        <p:txBody>
          <a:bodyPr>
            <a:noAutofit/>
          </a:bodyPr>
          <a:lstStyle/>
          <a:p>
            <a:pPr marL="0" indent="0">
              <a:buNone/>
            </a:pPr>
            <a:r>
              <a:rPr lang="uk-UA"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marL="0" indent="540000">
              <a:buNone/>
            </a:pPr>
            <a:r>
              <a:rPr lang="uk-UA" sz="1800" dirty="0">
                <a:latin typeface="Times New Roman" pitchFamily="18" charset="0"/>
                <a:cs typeface="Times New Roman" pitchFamily="18" charset="0"/>
              </a:rPr>
              <a:t>Протягом останніх десятиліть глобалізація проявлялась в досліджені як ключова тенденція людського розвитку. Сучасні трансформації надають їй нової якості - з тенденції глобалізація переростає в </a:t>
            </a:r>
            <a:r>
              <a:rPr lang="uk-UA" sz="1800" dirty="0" err="1">
                <a:latin typeface="Times New Roman" pitchFamily="18" charset="0"/>
                <a:cs typeface="Times New Roman" pitchFamily="18" charset="0"/>
              </a:rPr>
              <a:t>еволюційно</a:t>
            </a:r>
            <a:r>
              <a:rPr lang="uk-UA" sz="1800" dirty="0">
                <a:latin typeface="Times New Roman" pitchFamily="18" charset="0"/>
                <a:cs typeface="Times New Roman" pitchFamily="18" charset="0"/>
              </a:rPr>
              <a:t> поетапний всеосяжний структурований багаторівневий процес, який, маючи складну мотиваційну природу, позитивні і негативні сторони, виводить цивілізацію на більш високий рівень розвитку з системною інтернаціоналізацією умов і сфер людської життєдіяльності. Він включає в себе політичні, соціальні, екологічні, науково-технологічні та інші складові, однак найбільш кардинальні зміни відбуваються в глобалізованому економічному середовищі. </a:t>
            </a:r>
            <a:endParaRPr lang="ru-RU" sz="1800" dirty="0">
              <a:latin typeface="Times New Roman" pitchFamily="18" charset="0"/>
              <a:cs typeface="Times New Roman" pitchFamily="18" charset="0"/>
            </a:endParaRPr>
          </a:p>
          <a:p>
            <a:pPr marL="0" indent="540000">
              <a:buNone/>
            </a:pPr>
            <a:r>
              <a:rPr lang="uk-UA" sz="1800" dirty="0">
                <a:latin typeface="Times New Roman" pitchFamily="18" charset="0"/>
                <a:cs typeface="Times New Roman" pitchFamily="18" charset="0"/>
              </a:rPr>
              <a:t>У найбільш загальному вигляді якісні ознаки економічної глобалізації відображають процеси </a:t>
            </a:r>
            <a:r>
              <a:rPr lang="uk-UA" sz="1800" dirty="0" err="1">
                <a:latin typeface="Times New Roman" pitchFamily="18" charset="0"/>
                <a:cs typeface="Times New Roman" pitchFamily="18" charset="0"/>
              </a:rPr>
              <a:t>транснаціоналізації</a:t>
            </a:r>
            <a:r>
              <a:rPr lang="uk-UA" sz="1800" dirty="0">
                <a:latin typeface="Times New Roman" pitchFamily="18" charset="0"/>
                <a:cs typeface="Times New Roman" pitchFamily="18" charset="0"/>
              </a:rPr>
              <a:t>, регіоналізації та глобальної </a:t>
            </a:r>
            <a:r>
              <a:rPr lang="uk-UA" sz="1800" dirty="0" err="1">
                <a:latin typeface="Times New Roman" pitchFamily="18" charset="0"/>
                <a:cs typeface="Times New Roman" pitchFamily="18" charset="0"/>
              </a:rPr>
              <a:t>інституціоналізації</a:t>
            </a:r>
            <a:r>
              <a:rPr lang="uk-UA" sz="1800" dirty="0">
                <a:latin typeface="Times New Roman" pitchFamily="18" charset="0"/>
                <a:cs typeface="Times New Roman" pitchFamily="18" charset="0"/>
              </a:rPr>
              <a:t>, а її головною рушійною силою є принципові науково технологічні зрушення на основі всеосяжної інформатизації. </a:t>
            </a:r>
            <a:endParaRPr lang="ru-RU" sz="1800" dirty="0">
              <a:latin typeface="Times New Roman" pitchFamily="18" charset="0"/>
              <a:cs typeface="Times New Roman" pitchFamily="18" charset="0"/>
            </a:endParaRPr>
          </a:p>
          <a:p>
            <a:pPr marL="0" indent="540000">
              <a:buNone/>
            </a:pPr>
            <a:r>
              <a:rPr lang="uk-UA" sz="1800" dirty="0">
                <a:latin typeface="Times New Roman" pitchFamily="18" charset="0"/>
                <a:cs typeface="Times New Roman" pitchFamily="18" charset="0"/>
              </a:rPr>
              <a:t>Економічний розвиток стає все менш залежним від факторів обмеження використання матеріально-сировинних ресурсів; разом з тим інтелектуально-інформаційні ресурси, не маючи абсолютних кількісних обмежень, здатні до глобальної мультиплікації, тиражування, саморозвитку. </a:t>
            </a:r>
            <a:endParaRPr lang="ru-RU" sz="1800" dirty="0">
              <a:latin typeface="Times New Roman" pitchFamily="18" charset="0"/>
              <a:cs typeface="Times New Roman" pitchFamily="18" charset="0"/>
            </a:endParaRPr>
          </a:p>
          <a:p>
            <a:pPr marL="0" indent="540000">
              <a:buNone/>
            </a:pPr>
            <a:r>
              <a:rPr lang="uk-UA" sz="1800" dirty="0">
                <a:latin typeface="Times New Roman" pitchFamily="18" charset="0"/>
                <a:cs typeface="Times New Roman" pitchFamily="18" charset="0"/>
              </a:rPr>
              <a:t>Сучасний постіндустріальний розвиток супроводжується формуванням якісно нових тенденцій як у </a:t>
            </a:r>
            <a:r>
              <a:rPr lang="uk-UA" sz="1800" dirty="0" err="1">
                <a:latin typeface="Times New Roman" pitchFamily="18" charset="0"/>
                <a:cs typeface="Times New Roman" pitchFamily="18" charset="0"/>
              </a:rPr>
              <a:t>внутрішньоекономічних</a:t>
            </a:r>
            <a:r>
              <a:rPr lang="uk-UA" sz="1800" dirty="0">
                <a:latin typeface="Times New Roman" pitchFamily="18" charset="0"/>
                <a:cs typeface="Times New Roman" pitchFamily="18" charset="0"/>
              </a:rPr>
              <a:t> системах розвинених країн, так і в міжнародних економічних відносинах взагалі. </a:t>
            </a:r>
            <a:endParaRPr lang="ru-RU" sz="1800" dirty="0">
              <a:latin typeface="Times New Roman" pitchFamily="18" charset="0"/>
              <a:cs typeface="Times New Roman" pitchFamily="18" charset="0"/>
            </a:endParaRPr>
          </a:p>
          <a:p>
            <a:endParaRPr lang="ru-RU" sz="1800" dirty="0"/>
          </a:p>
        </p:txBody>
      </p:sp>
      <p:pic>
        <p:nvPicPr>
          <p:cNvPr id="4" name="Picture 10" descr="Цифровая экономика ради сбора штрафов: Шувалов назвал приоритеты цифровой  экономики | InternationalWealth.info">
            <a:extLst>
              <a:ext uri="{FF2B5EF4-FFF2-40B4-BE49-F238E27FC236}">
                <a16:creationId xmlns="" xmlns:a16="http://schemas.microsoft.com/office/drawing/2014/main" id="{DA562B15-4468-5B87-F06C-1FF8279C3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432" y="3749686"/>
            <a:ext cx="4181792" cy="2238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0" name="Picture 2" descr="Корпоративна культура у компанії: як її підтримувати та розвивати">
            <a:extLst>
              <a:ext uri="{FF2B5EF4-FFF2-40B4-BE49-F238E27FC236}">
                <a16:creationId xmlns="" xmlns:a16="http://schemas.microsoft.com/office/drawing/2014/main" id="{A6F098A1-5C83-5CF7-B2C7-D7C5CBC18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1282620"/>
            <a:ext cx="3802968" cy="2238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44659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924944"/>
            <a:ext cx="12192000" cy="3933056"/>
          </a:xfrm>
        </p:spPr>
        <p:txBody>
          <a:bodyPr>
            <a:noAutofit/>
          </a:bodyPr>
          <a:lstStyle/>
          <a:p>
            <a:pPr marL="0" indent="540000">
              <a:buNone/>
            </a:pPr>
            <a:r>
              <a:rPr lang="uk-UA" sz="1700" dirty="0">
                <a:latin typeface="Times New Roman" pitchFamily="18" charset="0"/>
                <a:cs typeface="Times New Roman" pitchFamily="18" charset="0"/>
              </a:rPr>
              <a:t>Сучасні дослідники справедливо пов'язують перспективи розвитку з моделлю інтелектуальної економіки, оскільки розвиток стає все більш залежним від інтелектуального капіталу (людський капітал як сукупність знань, навичок і творчих здібностей людини плюс структурний капітал як технічне, інформаційне та організаційне забезпечення його реалізації). Уже сьогодні в країнах ОЕСР понад половини ВВП створюється в інтелектуальному виробництві. У сучасній парадигмі менеджменту формується розуміння не тільки креативних галузей, а й креативної економіки. У всіх відношеннях безперечним є те, що в XXI столітті успіх буде супроводжувати країнам, в яких складуться оптимальні пропорції між творчою енергією людини та іншими ресурсами економічного розвитку. Сьогодні в принципі можна говорити про феномен глобальної економіки, яка в корені відрізняється від міжнародної, набуваючи рис багаторівневої системи, структурованої на основі інституціональних суб'єктів і секторальних галузей (рис. 4). Її становлення ускладнює перш за все суб'єктну ієрархію економічних відносин, коли помітна дискредитація держави як основного структурного елементу глобальної економіки супроводжується постійно зростаючим впливом ТНК, </a:t>
            </a:r>
            <a:r>
              <a:rPr lang="uk-UA" sz="1700" dirty="0" err="1">
                <a:latin typeface="Times New Roman" pitchFamily="18" charset="0"/>
                <a:cs typeface="Times New Roman" pitchFamily="18" charset="0"/>
              </a:rPr>
              <a:t>мегарегіональних</a:t>
            </a:r>
            <a:r>
              <a:rPr lang="uk-UA" sz="1700" dirty="0">
                <a:latin typeface="Times New Roman" pitchFamily="18" charset="0"/>
                <a:cs typeface="Times New Roman" pitchFamily="18" charset="0"/>
              </a:rPr>
              <a:t> блоків, міжнародних урядових і неурядових організацій, екстериторіальних і функціонально автономних міст - світових фінансово-інноваційних центрів, окремих індивідів - великих бізнесменів, топ-менеджерів, інтелектуалів, їх неформальних груп. На міждержавному рівні глобалізація характеризується істотними змінами у взаємодії центру і периферії щодо монополізації інтелектуальних ресурсів і високотехнологічних сфер економічної діяльності та концентрації контролю над фінансово-інформаційними потоками в групі провідних країн світу.</a:t>
            </a:r>
            <a:endParaRPr lang="ru-RU" sz="1700" dirty="0">
              <a:latin typeface="Times New Roman" pitchFamily="18" charset="0"/>
              <a:cs typeface="Times New Roman" pitchFamily="18" charset="0"/>
            </a:endParaRPr>
          </a:p>
          <a:p>
            <a:endParaRPr lang="ru-RU" sz="1700" dirty="0"/>
          </a:p>
        </p:txBody>
      </p:sp>
      <p:pic>
        <p:nvPicPr>
          <p:cNvPr id="16388" name="Picture 4" descr="инновации">
            <a:extLst>
              <a:ext uri="{FF2B5EF4-FFF2-40B4-BE49-F238E27FC236}">
                <a16:creationId xmlns="" xmlns:a16="http://schemas.microsoft.com/office/drawing/2014/main" id="{A0C8DFEB-529F-0083-D6D7-B5E03CB99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 y="-1420"/>
            <a:ext cx="12191999" cy="299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116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951984" cy="6858000"/>
          </a:xfrm>
        </p:spPr>
        <p:txBody>
          <a:bodyPr>
            <a:normAutofit/>
          </a:bodyPr>
          <a:lstStyle/>
          <a:p>
            <a:r>
              <a:rPr lang="uk-UA" sz="7200" b="1" dirty="0">
                <a:latin typeface="Times New Roman" pitchFamily="18" charset="0"/>
                <a:cs typeface="Times New Roman" pitchFamily="18" charset="0"/>
              </a:rPr>
              <a:t>Рис. 4. Структура глобальної економічної системи</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2" t="18419" r="69459" b="9966"/>
          <a:stretch/>
        </p:blipFill>
        <p:spPr bwMode="auto">
          <a:xfrm>
            <a:off x="5951984" y="0"/>
            <a:ext cx="6240016"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23049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59896" y="0"/>
            <a:ext cx="7032104" cy="6858000"/>
          </a:xfrm>
        </p:spPr>
        <p:txBody>
          <a:bodyPr>
            <a:normAutofit fontScale="62500" lnSpcReduction="20000"/>
          </a:bodyPr>
          <a:lstStyle/>
          <a:p>
            <a:pPr marL="0" indent="540000">
              <a:buNone/>
            </a:pPr>
            <a:r>
              <a:rPr lang="uk-UA" dirty="0">
                <a:latin typeface="Times New Roman" pitchFamily="18" charset="0"/>
                <a:cs typeface="Times New Roman" pitchFamily="18" charset="0"/>
              </a:rPr>
              <a:t>При цьому зростає експансія на ринках не тільки традиційних країн-лідерів, а й нових глобальних гравців - Південної Кореї, Тайваню, Сінгапуру, Китаю, Індії, Бразилії. </a:t>
            </a:r>
            <a:endParaRPr lang="ru-RU" dirty="0">
              <a:latin typeface="Times New Roman" pitchFamily="18" charset="0"/>
              <a:cs typeface="Times New Roman" pitchFamily="18" charset="0"/>
            </a:endParaRPr>
          </a:p>
          <a:p>
            <a:pPr marL="0" indent="540000">
              <a:buNone/>
            </a:pPr>
            <a:r>
              <a:rPr lang="uk-UA" dirty="0" err="1">
                <a:latin typeface="Times New Roman" pitchFamily="18" charset="0"/>
                <a:cs typeface="Times New Roman" pitchFamily="18" charset="0"/>
              </a:rPr>
              <a:t>Мегарегіональна</a:t>
            </a:r>
            <a:r>
              <a:rPr lang="uk-UA" dirty="0">
                <a:latin typeface="Times New Roman" pitchFamily="18" charset="0"/>
                <a:cs typeface="Times New Roman" pitchFamily="18" charset="0"/>
              </a:rPr>
              <a:t> консолідація глобального ринку відбувається шляхом розвитку міждержавних економічних об'єднань, перш за все Європейського Союзу, Північноамериканської зони вільної торгівлі, Асоціації азіатсько-тихоокеанського економічного співробітництва. На їх частку припадає приблизно 80% світового ВВП, більше 80% всіх державних бюджетів, 85% світового експорту.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Розвиток регіональної інтеграції, з одного боку, формує якісно нове поле глобальної конкуренції, стимулює нові лідируючі гегемонії і </a:t>
            </a:r>
            <a:r>
              <a:rPr lang="uk-UA" dirty="0" err="1">
                <a:latin typeface="Times New Roman" pitchFamily="18" charset="0"/>
                <a:cs typeface="Times New Roman" pitchFamily="18" charset="0"/>
              </a:rPr>
              <a:t>контргегемоніі</a:t>
            </a:r>
            <a:r>
              <a:rPr lang="uk-UA" dirty="0">
                <a:latin typeface="Times New Roman" pitchFamily="18" charset="0"/>
                <a:cs typeface="Times New Roman" pitchFamily="18" charset="0"/>
              </a:rPr>
              <a:t>, а з іншого - за допомогою багатосторонніх узгоджувальних і координуючих процесів регулює конфлікти, підтримує відносну світове конкурентну рівновагу.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Можливим варіантом розвитку конкуренції в цьому напрямку є створення коаліції регіональних інтеграційних об'єднань з домінуванням економічних чинників, що дозволить знизити ймовірність утворення жорстких ієрархічних інституційних структур, лібералізувати режими доступу на ринки, уніфікувати бізнесові та соціальні стандарти тощо. На конфігурацію подібного типу претендує перш за все </a:t>
            </a:r>
            <a:r>
              <a:rPr lang="uk-UA" dirty="0" err="1">
                <a:latin typeface="Times New Roman" pitchFamily="18" charset="0"/>
                <a:cs typeface="Times New Roman" pitchFamily="18" charset="0"/>
              </a:rPr>
              <a:t>світогосподарська</a:t>
            </a:r>
            <a:r>
              <a:rPr lang="uk-UA" dirty="0">
                <a:latin typeface="Times New Roman" pitchFamily="18" charset="0"/>
                <a:cs typeface="Times New Roman" pitchFamily="18" charset="0"/>
              </a:rPr>
              <a:t> тріада, що розширюється, країни якої взаємно пов'язані системою двох і багатосторонніх угод різного типу.</a:t>
            </a:r>
            <a:endParaRPr lang="ru-RU" dirty="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p:txBody>
      </p:sp>
      <p:pic>
        <p:nvPicPr>
          <p:cNvPr id="17410" name="Picture 2" descr="Вихід на міжнародний ринок » Металургпром">
            <a:extLst>
              <a:ext uri="{FF2B5EF4-FFF2-40B4-BE49-F238E27FC236}">
                <a16:creationId xmlns="" xmlns:a16="http://schemas.microsoft.com/office/drawing/2014/main" id="{68A48E8A-1AC1-432B-7D5C-6B4612E8C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0" y="6692"/>
            <a:ext cx="5068348" cy="32875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2" name="Picture 4" descr="Інтернет-торгівля: всі випадки застосування РРО | ЧРМК">
            <a:extLst>
              <a:ext uri="{FF2B5EF4-FFF2-40B4-BE49-F238E27FC236}">
                <a16:creationId xmlns="" xmlns:a16="http://schemas.microsoft.com/office/drawing/2014/main" id="{6B187E7E-BCD5-D4D2-306D-B1EC466FB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0" y="3294269"/>
            <a:ext cx="5263629" cy="356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86627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4509120"/>
          </a:xfrm>
        </p:spPr>
        <p:txBody>
          <a:bodyPr>
            <a:normAutofit fontScale="40000" lnSpcReduction="20000"/>
          </a:bodyPr>
          <a:lstStyle/>
          <a:p>
            <a:pPr marL="0" indent="540000">
              <a:buNone/>
            </a:pPr>
            <a:r>
              <a:rPr lang="uk-UA" sz="4500" dirty="0">
                <a:latin typeface="Times New Roman" pitchFamily="18" charset="0"/>
                <a:cs typeface="Times New Roman" pitchFamily="18" charset="0"/>
              </a:rPr>
              <a:t>Для </a:t>
            </a:r>
            <a:r>
              <a:rPr lang="uk-UA" sz="4500" dirty="0" err="1">
                <a:latin typeface="Times New Roman" pitchFamily="18" charset="0"/>
                <a:cs typeface="Times New Roman" pitchFamily="18" charset="0"/>
              </a:rPr>
              <a:t>глобалізаційного</a:t>
            </a:r>
            <a:r>
              <a:rPr lang="uk-UA" sz="4500" dirty="0">
                <a:latin typeface="Times New Roman" pitchFamily="18" charset="0"/>
                <a:cs typeface="Times New Roman" pitchFamily="18" charset="0"/>
              </a:rPr>
              <a:t> прогресу, з одного боку, необхідні нові функціональні форми і механізми гармонізації національних економічних інтересів, політик і дій для захисту слабших партнерів і застосування санкцій проти тих, хто порушує правила гри глобальної економіки. З іншого боку, має сформуватися глобальне мислення, коли підприємницька мотивація буде базуватися на </a:t>
            </a:r>
            <a:r>
              <a:rPr lang="uk-UA" sz="4500" dirty="0" err="1">
                <a:latin typeface="Times New Roman" pitchFamily="18" charset="0"/>
                <a:cs typeface="Times New Roman" pitchFamily="18" charset="0"/>
              </a:rPr>
              <a:t>інноваційності</a:t>
            </a:r>
            <a:r>
              <a:rPr lang="uk-UA" sz="4500" dirty="0">
                <a:latin typeface="Times New Roman" pitchFamily="18" charset="0"/>
                <a:cs typeface="Times New Roman" pitchFamily="18" charset="0"/>
              </a:rPr>
              <a:t> та безпеки розвитку. Це стає можливим лише за умови гуманізації світового господарського прогресу, заснованої на інтелектуалізації, соціалізації та </a:t>
            </a:r>
            <a:r>
              <a:rPr lang="uk-UA" sz="4500" dirty="0" err="1">
                <a:latin typeface="Times New Roman" pitchFamily="18" charset="0"/>
                <a:cs typeface="Times New Roman" pitchFamily="18" charset="0"/>
              </a:rPr>
              <a:t>екологізації</a:t>
            </a:r>
            <a:r>
              <a:rPr lang="uk-UA" sz="4500" dirty="0">
                <a:latin typeface="Times New Roman" pitchFamily="18" charset="0"/>
                <a:cs typeface="Times New Roman" pitchFamily="18" charset="0"/>
              </a:rPr>
              <a:t> останнього.</a:t>
            </a:r>
            <a:endParaRPr lang="ru-RU" sz="4500" dirty="0">
              <a:latin typeface="Times New Roman" pitchFamily="18" charset="0"/>
              <a:cs typeface="Times New Roman" pitchFamily="18" charset="0"/>
            </a:endParaRPr>
          </a:p>
          <a:p>
            <a:pPr marL="0" indent="540000">
              <a:buNone/>
            </a:pPr>
            <a:r>
              <a:rPr lang="uk-UA" sz="4500" dirty="0">
                <a:latin typeface="Times New Roman" pitchFamily="18" charset="0"/>
                <a:cs typeface="Times New Roman" pitchFamily="18" charset="0"/>
              </a:rPr>
              <a:t>Перш за все мова йде про інтелектуальний ресурс суспільства як глибинна основа соціально-економічної еволюції. У формуванні та економічному функціонуванні інтелектуального ресурсу використовуються суспільні інформаційні фонди, а в результаті творчої інтелектуальної праці продукується інноваційний ресурс. У більш широкому розумінні інтелект як ресурс розвитку - це потенційна і реальна здатність нації підтримувати «творчу енергетику» у всіх сферах діяльності - науці, політиці, бізнесі, культурі. І хоча потенційно цим ресурсом володіє кожна країна, проте оптимально використовувати і розвивати його не вдається навіть технологічним лідерам через нездатність забезпечувати весь процес інтелектуального відтворення, який вимагає глобальної консолідації фінансових ресурсів. Переконані, що в майбутньому необхідно максимальне використання інтегрованого інформаційно-інтелектуального потенціалу світу при формуванні нової глобальної ноосферо-космічної економіки третього тисячоліття. В дійсно глобальній економіці буде домінувати глобальний розум, а не глобальний інтерес, а процес глобального економічного розвитку стане підкорятися новим загальнопланетарним, </a:t>
            </a:r>
            <a:r>
              <a:rPr lang="uk-UA" sz="4500" dirty="0" err="1">
                <a:latin typeface="Times New Roman" pitchFamily="18" charset="0"/>
                <a:cs typeface="Times New Roman" pitchFamily="18" charset="0"/>
              </a:rPr>
              <a:t>загальноцивілізаційним</a:t>
            </a:r>
            <a:r>
              <a:rPr lang="uk-UA" sz="4500" dirty="0">
                <a:latin typeface="Times New Roman" pitchFamily="18" charset="0"/>
                <a:cs typeface="Times New Roman" pitchFamily="18" charset="0"/>
              </a:rPr>
              <a:t>, а не формаційним (капіталізм, соціалізм, комунізм) або будь-яким іншим, в тому числі персоніфікованим, мотиваціям. </a:t>
            </a:r>
            <a:endParaRPr lang="ru-RU" sz="4500" dirty="0">
              <a:latin typeface="Times New Roman" pitchFamily="18" charset="0"/>
              <a:cs typeface="Times New Roman" pitchFamily="18" charset="0"/>
            </a:endParaRPr>
          </a:p>
          <a:p>
            <a:endParaRPr lang="ru-RU" dirty="0"/>
          </a:p>
        </p:txBody>
      </p:sp>
      <p:pic>
        <p:nvPicPr>
          <p:cNvPr id="18434" name="Picture 2" descr="День науки, год науки… А какой результат? Колонка главного редактора -  ЧС-ИНФО">
            <a:extLst>
              <a:ext uri="{FF2B5EF4-FFF2-40B4-BE49-F238E27FC236}">
                <a16:creationId xmlns="" xmlns:a16="http://schemas.microsoft.com/office/drawing/2014/main" id="{29BF1FE4-8442-7F60-3282-B2EEB0760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1180"/>
            <a:ext cx="6020070" cy="2976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6" name="Picture 4" descr="Креативна економіка в Європі. Ласкаво просимо у світ самостійного  експериментування | chicagorazom">
            <a:extLst>
              <a:ext uri="{FF2B5EF4-FFF2-40B4-BE49-F238E27FC236}">
                <a16:creationId xmlns="" xmlns:a16="http://schemas.microsoft.com/office/drawing/2014/main" id="{47FF83CC-5F9B-B12C-8FB3-EA48C12F5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3992" y="3792045"/>
            <a:ext cx="6171930" cy="3065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85073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700808"/>
          </a:xfrm>
        </p:spPr>
        <p:txBody>
          <a:bodyPr>
            <a:normAutofit fontScale="90000"/>
          </a:bodyPr>
          <a:lstStyle/>
          <a:p>
            <a:r>
              <a:rPr lang="uk-UA" b="1" dirty="0">
                <a:effectLst>
                  <a:outerShdw blurRad="38100" dist="38100" dir="2700000" algn="tl">
                    <a:srgbClr val="000000">
                      <a:alpha val="43137"/>
                    </a:srgbClr>
                  </a:outerShdw>
                </a:effectLst>
                <a:latin typeface="Times New Roman" pitchFamily="18" charset="0"/>
                <a:cs typeface="Times New Roman" pitchFamily="18" charset="0"/>
              </a:rPr>
              <a:t>1. Основні визначення і підходи до визначення глобалізації </a:t>
            </a:r>
            <a:r>
              <a:rPr lang="ru-RU" dirty="0"/>
              <a:t/>
            </a:r>
            <a:br>
              <a:rPr lang="ru-RU" dirty="0"/>
            </a:br>
            <a:endParaRPr lang="ru-RU" dirty="0"/>
          </a:p>
        </p:txBody>
      </p:sp>
      <p:sp>
        <p:nvSpPr>
          <p:cNvPr id="3" name="Объект 2"/>
          <p:cNvSpPr>
            <a:spLocks noGrp="1"/>
          </p:cNvSpPr>
          <p:nvPr>
            <p:ph idx="1"/>
          </p:nvPr>
        </p:nvSpPr>
        <p:spPr>
          <a:xfrm>
            <a:off x="0" y="1124744"/>
            <a:ext cx="12192000" cy="3672408"/>
          </a:xfrm>
        </p:spPr>
        <p:txBody>
          <a:bodyPr>
            <a:normAutofit fontScale="62500" lnSpcReduction="20000"/>
          </a:bodyPr>
          <a:lstStyle/>
          <a:p>
            <a:pPr marL="0" indent="540000">
              <a:buNone/>
            </a:pPr>
            <a:r>
              <a:rPr lang="uk-UA" dirty="0">
                <a:latin typeface="Times New Roman" pitchFamily="18" charset="0"/>
                <a:cs typeface="Times New Roman" pitchFamily="18" charset="0"/>
              </a:rPr>
              <a:t>Поняття «глобальний» визначає предмет або явище, що належить території всій земній кулі, охоплює її, тобто має всесвітній характер. З іншого боку, глобальність будь-якої проблеми розглядається не в кількісному, а в якісному вимірі. Система є глобальною тоді, коли відсутня система вищого рівня.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Глобалізм – </a:t>
            </a:r>
            <a:r>
              <a:rPr lang="uk-UA" dirty="0" err="1">
                <a:latin typeface="Times New Roman" pitchFamily="18" charset="0"/>
                <a:cs typeface="Times New Roman" pitchFamily="18" charset="0"/>
              </a:rPr>
              <a:t>загальнопланетна</a:t>
            </a:r>
            <a:r>
              <a:rPr lang="uk-UA" dirty="0">
                <a:latin typeface="Times New Roman" pitchFamily="18" charset="0"/>
                <a:cs typeface="Times New Roman" pitchFamily="18" charset="0"/>
              </a:rPr>
              <a:t> реальність, єдиний економічний і соціокультурний простір на основі взаємозв'язків і взаємозалежності країн і народів, зростання обсягів і прискорення темпів обміну товарами і послугами, міжнародного переміщення капіталів і робочої сили, взаємопроникнення духовних цивілізаційних цінностей, які формуються.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Поняття «глобалізм» має об'єктивний зміст. З об'єктивних позицій - це єдине світовий простір, що створюється ринковою цивілізацією обміну.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З суб'єктивних позицій глобалізм означає послідовне усунення від усіх місцевих інтересів, норм і традицій, формування світу економічного і політичного монополізму з міжнародним центром влади. </a:t>
            </a:r>
            <a:endParaRPr lang="ru-RU" dirty="0">
              <a:latin typeface="Times New Roman" pitchFamily="18" charset="0"/>
              <a:cs typeface="Times New Roman" pitchFamily="18" charset="0"/>
            </a:endParaRPr>
          </a:p>
          <a:p>
            <a:pPr marL="0" indent="540000">
              <a:buNone/>
            </a:pPr>
            <a:r>
              <a:rPr lang="uk-UA" dirty="0" err="1">
                <a:latin typeface="Times New Roman" pitchFamily="18" charset="0"/>
                <a:cs typeface="Times New Roman" pitchFamily="18" charset="0"/>
              </a:rPr>
              <a:t>Глобалістика</a:t>
            </a:r>
            <a:r>
              <a:rPr lang="uk-UA" dirty="0">
                <a:latin typeface="Times New Roman" pitchFamily="18" charset="0"/>
                <a:cs typeface="Times New Roman" pitchFamily="18" charset="0"/>
              </a:rPr>
              <a:t> - наука про глобалізм і глобалізацію, про їхній зміст, тенденції розвитку і наслідки, про прогнозуванні майбутнього людства, окремих регіонів і країн. </a:t>
            </a:r>
            <a:endParaRPr lang="ru-RU" dirty="0">
              <a:latin typeface="Times New Roman" pitchFamily="18" charset="0"/>
              <a:cs typeface="Times New Roman" pitchFamily="18" charset="0"/>
            </a:endParaRPr>
          </a:p>
          <a:p>
            <a:endParaRPr lang="ru-RU" dirty="0"/>
          </a:p>
        </p:txBody>
      </p:sp>
      <p:sp>
        <p:nvSpPr>
          <p:cNvPr id="4" name="AutoShape 2" descr="Глобализм и постмодернизм как инструменты удержания глобального  доминирования в международных отношениях — Свободная мысль"/>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Что такое глобализация?">
            <a:extLst>
              <a:ext uri="{FF2B5EF4-FFF2-40B4-BE49-F238E27FC236}">
                <a16:creationId xmlns="" xmlns:a16="http://schemas.microsoft.com/office/drawing/2014/main" id="{38964829-8A68-69BA-E40D-B22F380365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211"/>
          <a:stretch/>
        </p:blipFill>
        <p:spPr bwMode="auto">
          <a:xfrm>
            <a:off x="0" y="4581974"/>
            <a:ext cx="12192000" cy="227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5878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12192000" cy="1584176"/>
          </a:xfrm>
        </p:spPr>
        <p:txBody>
          <a:bodyPr>
            <a:normAutofit fontScale="90000"/>
          </a:bodyPr>
          <a:lstStyle/>
          <a:p>
            <a:r>
              <a:rPr lang="uk-UA" sz="4900" b="1" dirty="0">
                <a:latin typeface="Times New Roman" pitchFamily="18" charset="0"/>
                <a:cs typeface="Times New Roman" pitchFamily="18" charset="0"/>
              </a:rPr>
              <a:t>5. Загальні риси глобального економічного розвитку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0" y="1196752"/>
            <a:ext cx="8112224" cy="5661248"/>
          </a:xfrm>
        </p:spPr>
        <p:txBody>
          <a:bodyPr>
            <a:normAutofit fontScale="32500" lnSpcReduction="20000"/>
          </a:bodyPr>
          <a:lstStyle/>
          <a:p>
            <a:pPr marL="0" indent="540000">
              <a:buNone/>
            </a:pPr>
            <a:r>
              <a:rPr lang="uk-UA" sz="5600" dirty="0">
                <a:latin typeface="Times New Roman" pitchFamily="18" charset="0"/>
                <a:cs typeface="Times New Roman" pitchFamily="18" charset="0"/>
              </a:rPr>
              <a:t>Початок ХХІ століття ознаменувався етапним завершенням кардинальних трансформаційних процесів в світовому господарстві - формуванням глобальної моделі економічного розвитку. Об'єднуючи структурні елементи міжнародної економічної системи, вона надає останній внутрішню цілісність і єдність. Основний тренд сучасного світового господарського розвитку обумовлений інноваційними стратегіями діяльності економічних суб'єктів. </a:t>
            </a:r>
            <a:endParaRPr lang="ru-RU" sz="5600" dirty="0">
              <a:latin typeface="Times New Roman" pitchFamily="18" charset="0"/>
              <a:cs typeface="Times New Roman" pitchFamily="18" charset="0"/>
            </a:endParaRPr>
          </a:p>
          <a:p>
            <a:pPr marL="0" indent="540000">
              <a:buNone/>
            </a:pPr>
            <a:r>
              <a:rPr lang="uk-UA" sz="5600" b="1" dirty="0">
                <a:latin typeface="Times New Roman" pitchFamily="18" charset="0"/>
                <a:cs typeface="Times New Roman" pitchFamily="18" charset="0"/>
              </a:rPr>
              <a:t>Ключовими тенденціями глобального економічного розвитку стали: </a:t>
            </a:r>
            <a:endParaRPr lang="ru-RU" sz="5600" dirty="0">
              <a:latin typeface="Times New Roman" pitchFamily="18" charset="0"/>
              <a:cs typeface="Times New Roman" pitchFamily="18" charset="0"/>
            </a:endParaRPr>
          </a:p>
          <a:p>
            <a:pPr marL="0" indent="540000">
              <a:buNone/>
            </a:pPr>
            <a:r>
              <a:rPr lang="uk-UA" sz="5600" dirty="0">
                <a:latin typeface="Times New Roman" pitchFamily="18" charset="0"/>
                <a:cs typeface="Times New Roman" pitchFamily="18" charset="0"/>
              </a:rPr>
              <a:t>по-перше, </a:t>
            </a:r>
            <a:r>
              <a:rPr lang="uk-UA" sz="5600" dirty="0" err="1">
                <a:latin typeface="Times New Roman" pitchFamily="18" charset="0"/>
                <a:cs typeface="Times New Roman" pitchFamily="18" charset="0"/>
              </a:rPr>
              <a:t>транснаціоналізація</a:t>
            </a:r>
            <a:r>
              <a:rPr lang="uk-UA" sz="5600" dirty="0">
                <a:latin typeface="Times New Roman" pitchFamily="18" charset="0"/>
                <a:cs typeface="Times New Roman" pitchFamily="18" charset="0"/>
              </a:rPr>
              <a:t> національних економік різних країн і поглиблення їх взаємозалежності, </a:t>
            </a:r>
            <a:endParaRPr lang="ru-RU" sz="5600" dirty="0">
              <a:latin typeface="Times New Roman" pitchFamily="18" charset="0"/>
              <a:cs typeface="Times New Roman" pitchFamily="18" charset="0"/>
            </a:endParaRPr>
          </a:p>
          <a:p>
            <a:pPr marL="0" indent="540000">
              <a:buNone/>
            </a:pPr>
            <a:r>
              <a:rPr lang="uk-UA" sz="5600" dirty="0">
                <a:latin typeface="Times New Roman" pitchFamily="18" charset="0"/>
                <a:cs typeface="Times New Roman" pitchFamily="18" charset="0"/>
              </a:rPr>
              <a:t>по-друге, подальше посилення регіональних і субрегіональних інтеграційних процесів, </a:t>
            </a:r>
            <a:endParaRPr lang="ru-RU" sz="5600" dirty="0">
              <a:latin typeface="Times New Roman" pitchFamily="18" charset="0"/>
              <a:cs typeface="Times New Roman" pitchFamily="18" charset="0"/>
            </a:endParaRPr>
          </a:p>
          <a:p>
            <a:pPr marL="0" indent="540000">
              <a:buNone/>
            </a:pPr>
            <a:r>
              <a:rPr lang="uk-UA" sz="5600" dirty="0">
                <a:latin typeface="Times New Roman" pitchFamily="18" charset="0"/>
                <a:cs typeface="Times New Roman" pitchFamily="18" charset="0"/>
              </a:rPr>
              <a:t>по-третє, соціалізація світової економіки, </a:t>
            </a:r>
            <a:endParaRPr lang="ru-RU" sz="5600" dirty="0">
              <a:latin typeface="Times New Roman" pitchFamily="18" charset="0"/>
              <a:cs typeface="Times New Roman" pitchFamily="18" charset="0"/>
            </a:endParaRPr>
          </a:p>
          <a:p>
            <a:pPr marL="0" indent="540000">
              <a:buNone/>
            </a:pPr>
            <a:r>
              <a:rPr lang="uk-UA" sz="5600" dirty="0">
                <a:latin typeface="Times New Roman" pitchFamily="18" charset="0"/>
                <a:cs typeface="Times New Roman" pitchFamily="18" charset="0"/>
              </a:rPr>
              <a:t>по-четверте, формування глобального інституційного середовища економічної діяльності. </a:t>
            </a:r>
            <a:endParaRPr lang="ru-RU" sz="5600" dirty="0">
              <a:latin typeface="Times New Roman" pitchFamily="18" charset="0"/>
              <a:cs typeface="Times New Roman" pitchFamily="18" charset="0"/>
            </a:endParaRPr>
          </a:p>
          <a:p>
            <a:pPr marL="0" indent="540000">
              <a:buNone/>
            </a:pPr>
            <a:r>
              <a:rPr lang="uk-UA" sz="5600" dirty="0">
                <a:latin typeface="Times New Roman" pitchFamily="18" charset="0"/>
                <a:cs typeface="Times New Roman" pitchFamily="18" charset="0"/>
              </a:rPr>
              <a:t>Саме зазначені тенденції визначають нову диспозицію країн на економічній карті світу, змушуючи їх ефективно адаптувати свої народногосподарські комплекси до діючих на регіональному та загальносвітовому рівнях критеріям, знаходити власну нішу на міжнародних ринках. Це стосується практично всіх держав, які проводять незалежну політику на світовій арені і прагнуть на паритетних, недискримінаційних умовах влитися в нову модель міжнародного поділу праці, зайнявши в ній гідне місце за рахунок максимальної реалізації своїх національних інтересів як у двосторонніх відносинах, так і в системі міжнародних економічних зв'язків в цілому. </a:t>
            </a:r>
            <a:endParaRPr lang="ru-RU" sz="5600" dirty="0">
              <a:latin typeface="Times New Roman" pitchFamily="18" charset="0"/>
              <a:cs typeface="Times New Roman" pitchFamily="18" charset="0"/>
            </a:endParaRPr>
          </a:p>
          <a:p>
            <a:endParaRPr lang="ru-RU" dirty="0"/>
          </a:p>
        </p:txBody>
      </p:sp>
      <p:pic>
        <p:nvPicPr>
          <p:cNvPr id="19458" name="Picture 2" descr="Экономика PNG Images Transparent Free Download | PNGMart">
            <a:extLst>
              <a:ext uri="{FF2B5EF4-FFF2-40B4-BE49-F238E27FC236}">
                <a16:creationId xmlns="" xmlns:a16="http://schemas.microsoft.com/office/drawing/2014/main" id="{E5E4D73C-77EE-5231-9F3F-C6E93A78C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476672"/>
            <a:ext cx="4664022"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4408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 xmlns:a16="http://schemas.microsoft.com/office/drawing/2014/main" id="{A30D4357-92AC-D798-74EB-947D15AEA841}"/>
              </a:ext>
            </a:extLst>
          </p:cNvPr>
          <p:cNvSpPr>
            <a:spLocks noGrp="1"/>
          </p:cNvSpPr>
          <p:nvPr>
            <p:ph idx="1"/>
          </p:nvPr>
        </p:nvSpPr>
        <p:spPr>
          <a:xfrm>
            <a:off x="0" y="3429000"/>
            <a:ext cx="12192000" cy="3428999"/>
          </a:xfrm>
        </p:spPr>
        <p:txBody>
          <a:bodyPr>
            <a:normAutofit fontScale="62500" lnSpcReduction="20000"/>
          </a:bodyPr>
          <a:lstStyle/>
          <a:p>
            <a:pPr marL="0" indent="540000">
              <a:buNone/>
            </a:pPr>
            <a:r>
              <a:rPr lang="uk-UA" sz="4000" dirty="0">
                <a:latin typeface="Times New Roman" pitchFamily="18" charset="0"/>
                <a:cs typeface="Times New Roman" pitchFamily="18" charset="0"/>
              </a:rPr>
              <a:t>Економічна глобалізація, перебуваючи в тісному взаємозв'язку з іншими компонентами загального глобалізаційного процесу - політичних, науково-технічних, інформаційних, екологічних, соціокультурних, є вищим рівнем інтернаціоналізації господарського життя з безпрецедентними масштабами і стрімкою динамікою міжнародного виробництва і обміну. </a:t>
            </a:r>
            <a:endParaRPr lang="ru-RU" sz="4000" dirty="0">
              <a:latin typeface="Times New Roman" pitchFamily="18" charset="0"/>
              <a:cs typeface="Times New Roman" pitchFamily="18" charset="0"/>
            </a:endParaRPr>
          </a:p>
          <a:p>
            <a:pPr marL="0" indent="540000">
              <a:buNone/>
            </a:pPr>
            <a:r>
              <a:rPr lang="uk-UA" sz="4000" dirty="0">
                <a:latin typeface="Times New Roman" pitchFamily="18" charset="0"/>
                <a:cs typeface="Times New Roman" pitchFamily="18" charset="0"/>
              </a:rPr>
              <a:t>Мобілізуючи світові ресурси економічного розвитку в поєднанні з науково-технічним прогресом, вона надає високу мобільність факторів виробництва, уніфікує умови та інструменти здійснення бізнес-операцій, диверсифікує ринки, забезпечуючи таким чином можливості найбільш повної реалізації потенціалу конкурентоспроможного розвитку національних економік. </a:t>
            </a:r>
            <a:endParaRPr lang="ru-RU" sz="4000" dirty="0">
              <a:latin typeface="Times New Roman" pitchFamily="18" charset="0"/>
              <a:cs typeface="Times New Roman" pitchFamily="18" charset="0"/>
            </a:endParaRPr>
          </a:p>
          <a:p>
            <a:pPr marL="0" indent="0">
              <a:buNone/>
            </a:pPr>
            <a:r>
              <a:rPr lang="uk-UA"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endParaRPr lang="uk-UA" dirty="0"/>
          </a:p>
        </p:txBody>
      </p:sp>
      <p:pic>
        <p:nvPicPr>
          <p:cNvPr id="20482" name="Picture 2" descr="Екологія України: що залишить новим поколінням країна екологічних катастроф">
            <a:extLst>
              <a:ext uri="{FF2B5EF4-FFF2-40B4-BE49-F238E27FC236}">
                <a16:creationId xmlns="" xmlns:a16="http://schemas.microsoft.com/office/drawing/2014/main" id="{61CBC475-C2B4-08FF-49B8-5E4A57D38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977" y="-1"/>
            <a:ext cx="6312024" cy="335989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Технічна революція: причини, етапи розвитку та вплив на науково-технічний  прогрес">
            <a:extLst>
              <a:ext uri="{FF2B5EF4-FFF2-40B4-BE49-F238E27FC236}">
                <a16:creationId xmlns="" xmlns:a16="http://schemas.microsoft.com/office/drawing/2014/main" id="{A82E7A79-4232-E649-6D86-E33AAE410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75"/>
            <a:ext cx="5879977" cy="335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91172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 xmlns:a16="http://schemas.microsoft.com/office/drawing/2014/main" id="{61DE7576-EAA0-4AAB-2A5F-272A98411794}"/>
              </a:ext>
            </a:extLst>
          </p:cNvPr>
          <p:cNvSpPr>
            <a:spLocks noGrp="1"/>
          </p:cNvSpPr>
          <p:nvPr>
            <p:ph idx="1"/>
          </p:nvPr>
        </p:nvSpPr>
        <p:spPr>
          <a:xfrm>
            <a:off x="0" y="2780928"/>
            <a:ext cx="12192000" cy="4176464"/>
          </a:xfrm>
        </p:spPr>
        <p:txBody>
          <a:bodyPr>
            <a:normAutofit fontScale="40000" lnSpcReduction="20000"/>
          </a:bodyPr>
          <a:lstStyle/>
          <a:p>
            <a:pPr marL="0" indent="540000">
              <a:buNone/>
            </a:pPr>
            <a:r>
              <a:rPr lang="uk-UA" sz="4300" dirty="0">
                <a:latin typeface="Times New Roman" pitchFamily="18" charset="0"/>
                <a:cs typeface="Times New Roman" pitchFamily="18" charset="0"/>
              </a:rPr>
              <a:t>Оскільки економічний глобалізм має суперечливий і асиметричний характер, його вигоди і загрози розподіляються вкрай нерівномірно як в міжнародному, так і в </a:t>
            </a:r>
            <a:r>
              <a:rPr lang="uk-UA" sz="4300" dirty="0" err="1">
                <a:latin typeface="Times New Roman" pitchFamily="18" charset="0"/>
                <a:cs typeface="Times New Roman" pitchFamily="18" charset="0"/>
              </a:rPr>
              <a:t>секторно</a:t>
            </a:r>
            <a:r>
              <a:rPr lang="uk-UA" sz="4300" dirty="0">
                <a:latin typeface="Times New Roman" pitchFamily="18" charset="0"/>
                <a:cs typeface="Times New Roman" pitchFamily="18" charset="0"/>
              </a:rPr>
              <a:t>-галузевому розрізах. Як відомо, протягом усього ХХ століття ядро ​​світової економіки було представлено країнами тріади (США, Японія, ЄС), які завдяки своєму колосальному науково-технологічного та виробничого потенціалу стали основними продуцентами товарів і послуг. </a:t>
            </a:r>
            <a:endParaRPr lang="ru-RU" sz="4300" dirty="0">
              <a:latin typeface="Times New Roman" pitchFamily="18" charset="0"/>
              <a:cs typeface="Times New Roman" pitchFamily="18" charset="0"/>
            </a:endParaRPr>
          </a:p>
          <a:p>
            <a:pPr marL="0" indent="540000">
              <a:buNone/>
            </a:pPr>
            <a:r>
              <a:rPr lang="uk-UA" sz="4300" dirty="0">
                <a:latin typeface="Times New Roman" pitchFamily="18" charset="0"/>
                <a:cs typeface="Times New Roman" pitchFamily="18" charset="0"/>
              </a:rPr>
              <a:t>В результаті багаторічної наступальної експансії у всіх сегментах світового ринку вони взяли під контроль майже 75% міжнародної торгівлі і близько 80% інвестиційних і фінансових потоків. Тому природно, що сьогодні ці держави реально впливають на кількісно-якісні параметри глобальної економічної системи і диктують основні тренди світогосподарського розвитку. Іншим ж країнам світу залишається лише підлаштовуватися під стратегії їх ТНК, діяльність яких набула глобального характеру та орієнтована на глобальну конкурентоспроможність, ефективне функціонування в </a:t>
            </a:r>
            <a:r>
              <a:rPr lang="uk-UA" sz="4300" dirty="0" err="1">
                <a:latin typeface="Times New Roman" pitchFamily="18" charset="0"/>
                <a:cs typeface="Times New Roman" pitchFamily="18" charset="0"/>
              </a:rPr>
              <a:t>олігополістичній</a:t>
            </a:r>
            <a:r>
              <a:rPr lang="uk-UA" sz="4300" dirty="0">
                <a:latin typeface="Times New Roman" pitchFamily="18" charset="0"/>
                <a:cs typeface="Times New Roman" pitchFamily="18" charset="0"/>
              </a:rPr>
              <a:t> ринковій структурі, встановлення тотального контролю над найбільш прибутковими сферами міжнародного бізнесу, а також монополізацію природних, виробничих, технологічних, інформаційних і фінансових ресурсів приймаючих країн. Тим часом в умовах економічного глобалізму дана модель розподілу світової економічної влади себе практично вичерпала, і зараз вона кардинально модифікується в зв'язку зі стрімким проривом групи країн, колишніх аутсайдерів світової економіки, в лідери цивілізаційного прогресу. Серед них перш за все слід назвати Китай, Індію, Бразилію, Індонезію, Сінгапур, Гонконг і ряд країн близькосхідного регіону, які за рахунок максимальної мобілізації національної ресурсної бази та ефективного використання глобалізаційних чинників економічного розвитку отримали абсолютно реальні перспективи стати в недалекому майбутньому новими світовими центрами економічної , технологічної та фінансової влади. Даний висновок підтверджується, зокрема, тим, що вже в даний час в цих державах активно формуються галузі шостого технологічного укладу, які будуть визначати міжнародну конкурентоспроможність країн на найближчі десятиліття.</a:t>
            </a:r>
            <a:endParaRPr lang="ru-RU" sz="4300" dirty="0">
              <a:latin typeface="Times New Roman" pitchFamily="18" charset="0"/>
              <a:cs typeface="Times New Roman" pitchFamily="18" charset="0"/>
            </a:endParaRPr>
          </a:p>
          <a:p>
            <a:endParaRPr lang="uk-UA" dirty="0"/>
          </a:p>
        </p:txBody>
      </p:sp>
      <p:pic>
        <p:nvPicPr>
          <p:cNvPr id="21508" name="Picture 4" descr="Факультет природничо-географічної освіти та екології готується переходити  на smart-технології навчання">
            <a:extLst>
              <a:ext uri="{FF2B5EF4-FFF2-40B4-BE49-F238E27FC236}">
                <a16:creationId xmlns="" xmlns:a16="http://schemas.microsoft.com/office/drawing/2014/main" id="{CEF2E0C2-1401-C7A8-6A3A-951977A5BA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5" y="0"/>
            <a:ext cx="7848872" cy="278092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Сучасні технології">
            <a:extLst>
              <a:ext uri="{FF2B5EF4-FFF2-40B4-BE49-F238E27FC236}">
                <a16:creationId xmlns="" xmlns:a16="http://schemas.microsoft.com/office/drawing/2014/main" id="{AC2844B7-5FA9-D7BE-F8E4-F9EDE2FA4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727" y="1"/>
            <a:ext cx="4358273"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7065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628800"/>
          </a:xfrm>
        </p:spPr>
        <p:txBody>
          <a:bodyPr>
            <a:normAutofit/>
          </a:bodyPr>
          <a:lstStyle/>
          <a:p>
            <a:r>
              <a:rPr lang="uk-UA" b="1" dirty="0">
                <a:latin typeface="Times New Roman" pitchFamily="18" charset="0"/>
                <a:cs typeface="Times New Roman" pitchFamily="18" charset="0"/>
              </a:rPr>
              <a:t>Основні підходи до визначення глобалізації </a:t>
            </a:r>
            <a:r>
              <a:rPr lang="ru-RU" dirty="0"/>
              <a:t/>
            </a:r>
            <a:br>
              <a:rPr lang="ru-RU" dirty="0"/>
            </a:br>
            <a:endParaRPr lang="ru-RU" dirty="0"/>
          </a:p>
        </p:txBody>
      </p:sp>
      <p:sp>
        <p:nvSpPr>
          <p:cNvPr id="3" name="Объект 2"/>
          <p:cNvSpPr>
            <a:spLocks noGrp="1"/>
          </p:cNvSpPr>
          <p:nvPr>
            <p:ph idx="1"/>
          </p:nvPr>
        </p:nvSpPr>
        <p:spPr>
          <a:xfrm>
            <a:off x="0" y="764704"/>
            <a:ext cx="12192000" cy="6093296"/>
          </a:xfrm>
        </p:spPr>
        <p:txBody>
          <a:bodyPr>
            <a:noAutofit/>
          </a:bodyPr>
          <a:lstStyle/>
          <a:p>
            <a:pPr marL="0" indent="540000">
              <a:buNone/>
            </a:pPr>
            <a:r>
              <a:rPr lang="uk-UA" sz="1600" dirty="0">
                <a:latin typeface="Times New Roman" pitchFamily="18" charset="0"/>
                <a:cs typeface="Times New Roman" pitchFamily="18" charset="0"/>
              </a:rPr>
              <a:t>Питання про те, що таке глобалізація, не має однозначної відповіді. Наукові школи, що сформувалися визначають процес глобалізації з використанням різних методологічних підходів. </a:t>
            </a:r>
            <a:endParaRPr lang="ru-RU" sz="1600" dirty="0">
              <a:latin typeface="Times New Roman" pitchFamily="18" charset="0"/>
              <a:cs typeface="Times New Roman" pitchFamily="18" charset="0"/>
            </a:endParaRPr>
          </a:p>
          <a:p>
            <a:pPr marL="0" indent="540000">
              <a:buNone/>
            </a:pPr>
            <a:r>
              <a:rPr lang="uk-UA" sz="1600" dirty="0">
                <a:latin typeface="Times New Roman" pitchFamily="18" charset="0"/>
                <a:cs typeface="Times New Roman" pitchFamily="18" charset="0"/>
              </a:rPr>
              <a:t>1) </a:t>
            </a:r>
            <a:r>
              <a:rPr lang="uk-UA" sz="1600" b="1" dirty="0">
                <a:latin typeface="Times New Roman" pitchFamily="18" charset="0"/>
                <a:cs typeface="Times New Roman" pitchFamily="18" charset="0"/>
              </a:rPr>
              <a:t>Культурологічний підхід</a:t>
            </a:r>
            <a:r>
              <a:rPr lang="uk-UA" sz="1600" dirty="0">
                <a:latin typeface="Times New Roman" pitchFamily="18" charset="0"/>
                <a:cs typeface="Times New Roman" pitchFamily="18" charset="0"/>
              </a:rPr>
              <a:t> розглядає глобалізацію в широкому цивілізаційному контексті. Глобалізація - двоєдиний процес перетворення загального в особливе і особливого в загальне. Вона передбачає вільне розповсюдження ідей. Глобалізація - це завершальний етап загальної глобальної трансформації. </a:t>
            </a:r>
            <a:endParaRPr lang="ru-RU" sz="1600" dirty="0">
              <a:latin typeface="Times New Roman" pitchFamily="18" charset="0"/>
              <a:cs typeface="Times New Roman" pitchFamily="18" charset="0"/>
            </a:endParaRPr>
          </a:p>
          <a:p>
            <a:pPr marL="0" indent="540000">
              <a:buNone/>
            </a:pPr>
            <a:r>
              <a:rPr lang="uk-UA" sz="1600" dirty="0">
                <a:latin typeface="Times New Roman" pitchFamily="18" charset="0"/>
                <a:cs typeface="Times New Roman" pitchFamily="18" charset="0"/>
              </a:rPr>
              <a:t>2) </a:t>
            </a:r>
            <a:r>
              <a:rPr lang="uk-UA" sz="1600" b="1" dirty="0">
                <a:latin typeface="Times New Roman" pitchFamily="18" charset="0"/>
                <a:cs typeface="Times New Roman" pitchFamily="18" charset="0"/>
              </a:rPr>
              <a:t>Економічний підхід</a:t>
            </a:r>
            <a:r>
              <a:rPr lang="uk-UA" sz="1600" dirty="0">
                <a:latin typeface="Times New Roman" pitchFamily="18" charset="0"/>
                <a:cs typeface="Times New Roman" pitchFamily="18" charset="0"/>
              </a:rPr>
              <a:t>. Він визначає глобалізацію як бурхливий розвиток світових ринків, інтернаціоналізацію господарювання: відбувається злам економічних національних кордонів, формування всесвітньої економіки, приведення національних норм і механізмів відповідно до норм провідних країн. Економічна глобалізація проявляється в інтернаціоналізації економічних процесів, </a:t>
            </a:r>
            <a:r>
              <a:rPr lang="uk-UA" sz="1600" dirty="0" err="1">
                <a:latin typeface="Times New Roman" pitchFamily="18" charset="0"/>
                <a:cs typeface="Times New Roman" pitchFamily="18" charset="0"/>
              </a:rPr>
              <a:t>транснаціоналізації</a:t>
            </a:r>
            <a:r>
              <a:rPr lang="uk-UA" sz="1600" dirty="0">
                <a:latin typeface="Times New Roman" pitchFamily="18" charset="0"/>
                <a:cs typeface="Times New Roman" pitchFamily="18" charset="0"/>
              </a:rPr>
              <a:t> і універсалізації (приведення національних норм у відповідність з тими, які сформувалися в цілому в світовій економіці). </a:t>
            </a:r>
            <a:endParaRPr lang="ru-RU" sz="1600" dirty="0">
              <a:latin typeface="Times New Roman" pitchFamily="18" charset="0"/>
              <a:cs typeface="Times New Roman" pitchFamily="18" charset="0"/>
            </a:endParaRPr>
          </a:p>
          <a:p>
            <a:pPr marL="0" indent="540000">
              <a:buNone/>
            </a:pPr>
            <a:r>
              <a:rPr lang="uk-UA" sz="1600" dirty="0">
                <a:latin typeface="Times New Roman" pitchFamily="18" charset="0"/>
                <a:cs typeface="Times New Roman" pitchFamily="18" charset="0"/>
              </a:rPr>
              <a:t>3) </a:t>
            </a:r>
            <a:r>
              <a:rPr lang="uk-UA" sz="1600" b="1" dirty="0">
                <a:latin typeface="Times New Roman" pitchFamily="18" charset="0"/>
                <a:cs typeface="Times New Roman" pitchFamily="18" charset="0"/>
              </a:rPr>
              <a:t>Екологічний підхід</a:t>
            </a:r>
            <a:r>
              <a:rPr lang="uk-UA" sz="1600" dirty="0">
                <a:latin typeface="Times New Roman" pitchFamily="18" charset="0"/>
                <a:cs typeface="Times New Roman" pitchFamily="18" charset="0"/>
              </a:rPr>
              <a:t>. Основні поняття цієї школи - екологічний розподіл (нерівномірність використання людиною природних ресурсів); політична екологія (розглядає екологічні конфлікти, питання екологічної справедливості, об'єднання зусиль країн для забезпечення виживання на планеті). </a:t>
            </a:r>
            <a:endParaRPr lang="ru-RU" sz="1600" dirty="0">
              <a:latin typeface="Times New Roman" pitchFamily="18" charset="0"/>
              <a:cs typeface="Times New Roman" pitchFamily="18" charset="0"/>
            </a:endParaRPr>
          </a:p>
          <a:p>
            <a:pPr marL="0" indent="540000">
              <a:buNone/>
            </a:pPr>
            <a:r>
              <a:rPr lang="uk-UA" sz="1600" dirty="0">
                <a:latin typeface="Times New Roman" pitchFamily="18" charset="0"/>
                <a:cs typeface="Times New Roman" pitchFamily="18" charset="0"/>
              </a:rPr>
              <a:t>4) </a:t>
            </a:r>
            <a:r>
              <a:rPr lang="uk-UA" sz="1600" b="1" dirty="0">
                <a:latin typeface="Times New Roman" pitchFamily="18" charset="0"/>
                <a:cs typeface="Times New Roman" pitchFamily="18" charset="0"/>
              </a:rPr>
              <a:t>Глобалізація як відображення конфлікту між модерном і </a:t>
            </a:r>
            <a:r>
              <a:rPr lang="uk-UA" sz="1600" b="1" dirty="0" err="1">
                <a:latin typeface="Times New Roman" pitchFamily="18" charset="0"/>
                <a:cs typeface="Times New Roman" pitchFamily="18" charset="0"/>
              </a:rPr>
              <a:t>постмодерном</a:t>
            </a:r>
            <a:r>
              <a:rPr lang="uk-UA" sz="1600" dirty="0">
                <a:latin typeface="Times New Roman" pitchFamily="18" charset="0"/>
                <a:cs typeface="Times New Roman" pitchFamily="18" charset="0"/>
              </a:rPr>
              <a:t>, між Заходом і Сходом. </a:t>
            </a:r>
            <a:endParaRPr lang="ru-RU" sz="1600" dirty="0">
              <a:latin typeface="Times New Roman" pitchFamily="18" charset="0"/>
              <a:cs typeface="Times New Roman" pitchFamily="18" charset="0"/>
            </a:endParaRPr>
          </a:p>
          <a:p>
            <a:pPr marL="0" indent="540000">
              <a:buNone/>
            </a:pPr>
            <a:r>
              <a:rPr lang="uk-UA" sz="1600" dirty="0">
                <a:latin typeface="Times New Roman" pitchFamily="18" charset="0"/>
                <a:cs typeface="Times New Roman" pitchFamily="18" charset="0"/>
              </a:rPr>
              <a:t>5) </a:t>
            </a:r>
            <a:r>
              <a:rPr lang="uk-UA" sz="1600" b="1" dirty="0">
                <a:latin typeface="Times New Roman" pitchFamily="18" charset="0"/>
                <a:cs typeface="Times New Roman" pitchFamily="18" charset="0"/>
              </a:rPr>
              <a:t>Комплексний підхід</a:t>
            </a:r>
            <a:r>
              <a:rPr lang="uk-UA" sz="1600" dirty="0">
                <a:latin typeface="Times New Roman" pitchFamily="18" charset="0"/>
                <a:cs typeface="Times New Roman" pitchFamily="18" charset="0"/>
              </a:rPr>
              <a:t>. Глобалізація - це комплексне геополітичне, </a:t>
            </a:r>
            <a:r>
              <a:rPr lang="uk-UA" sz="1600" dirty="0" err="1">
                <a:latin typeface="Times New Roman" pitchFamily="18" charset="0"/>
                <a:cs typeface="Times New Roman" pitchFamily="18" charset="0"/>
              </a:rPr>
              <a:t>геоекономічне</a:t>
            </a:r>
            <a:r>
              <a:rPr lang="uk-UA" sz="1600" dirty="0">
                <a:latin typeface="Times New Roman" pitchFamily="18" charset="0"/>
                <a:cs typeface="Times New Roman" pitchFamily="18" charset="0"/>
              </a:rPr>
              <a:t>, геокультурне явище, яке впливає на всі сторони життєдіяльності залучених в цей процес спільнот. Її можна визначити як процес ослаблення традиційних територіальних, соціокультурних, державно-політичних і економічних бар'єрів, ізолюють народи один від одного і, разом з цим, оберігають їх від неупорядкованих зовнішніх впливів.</a:t>
            </a:r>
            <a:endParaRPr lang="ru-RU" sz="1600" dirty="0">
              <a:latin typeface="Times New Roman" pitchFamily="18" charset="0"/>
              <a:cs typeface="Times New Roman" pitchFamily="18" charset="0"/>
            </a:endParaRPr>
          </a:p>
        </p:txBody>
      </p:sp>
      <p:pic>
        <p:nvPicPr>
          <p:cNvPr id="2050" name="Picture 2" descr="Что такое глобализация простыми словами, ее влияние и последствия">
            <a:extLst>
              <a:ext uri="{FF2B5EF4-FFF2-40B4-BE49-F238E27FC236}">
                <a16:creationId xmlns="" xmlns:a16="http://schemas.microsoft.com/office/drawing/2014/main" id="{2C477C91-56F1-3E7F-93EA-E4B9C8CC8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5220276"/>
            <a:ext cx="6120680" cy="16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8212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284984"/>
            <a:ext cx="12192000" cy="3573016"/>
          </a:xfrm>
        </p:spPr>
        <p:txBody>
          <a:bodyPr>
            <a:normAutofit fontScale="92500"/>
          </a:bodyPr>
          <a:lstStyle/>
          <a:p>
            <a:pPr marL="0" indent="540000">
              <a:buNone/>
            </a:pPr>
            <a:r>
              <a:rPr lang="uk-UA" b="1" dirty="0">
                <a:latin typeface="Times New Roman" pitchFamily="18" charset="0"/>
                <a:cs typeface="Times New Roman" pitchFamily="18" charset="0"/>
              </a:rPr>
              <a:t>Глобалізація</a:t>
            </a:r>
            <a:r>
              <a:rPr lang="uk-UA" dirty="0">
                <a:latin typeface="Times New Roman" pitchFamily="18" charset="0"/>
                <a:cs typeface="Times New Roman" pitchFamily="18" charset="0"/>
              </a:rPr>
              <a:t> - це об'єктивний соціальний процес, змістом якого є зростаючий взаємозв'язок і взаємозалежність національних економік, національних політичних і соціальних систем, національних культур, а також взаємодія людини з навколишнім середовищем.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В основі глобалізації лежить розвиток світових ринків товарів, послуг, праці, капіталу. Це нова стадія інтернаціоналізації господарської та інших сфер людства. </a:t>
            </a:r>
          </a:p>
          <a:p>
            <a:endParaRPr lang="ru-RU" dirty="0"/>
          </a:p>
          <a:p>
            <a:endParaRPr lang="ru-RU" dirty="0"/>
          </a:p>
        </p:txBody>
      </p:sp>
      <p:pic>
        <p:nvPicPr>
          <p:cNvPr id="3074" name="Picture 2" descr="Глобалізація: інтеграція чи диференціація? – Matrix-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773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532790"/>
          </a:xfrm>
        </p:spPr>
        <p:txBody>
          <a:bodyPr>
            <a:normAutofit fontScale="90000"/>
          </a:bodyPr>
          <a:lstStyle/>
          <a:p>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r>
              <a:rPr lang="uk-UA" sz="3600" b="1" dirty="0">
                <a:latin typeface="Times New Roman" pitchFamily="18" charset="0"/>
                <a:cs typeface="Times New Roman" pitchFamily="18" charset="0"/>
              </a:rPr>
              <a:t>Загальна характеристика сучасного процесу глобалізації така.</a:t>
            </a:r>
            <a:r>
              <a:rPr lang="ru-RU" sz="5300" dirty="0">
                <a:latin typeface="Times New Roman" pitchFamily="18" charset="0"/>
                <a:cs typeface="Times New Roman" pitchFamily="18" charset="0"/>
              </a:rPr>
              <a:t/>
            </a:r>
            <a:br>
              <a:rPr lang="ru-RU" sz="5300" dirty="0">
                <a:latin typeface="Times New Roman" pitchFamily="18" charset="0"/>
                <a:cs typeface="Times New Roman" pitchFamily="18" charset="0"/>
              </a:rPr>
            </a:br>
            <a:r>
              <a:rPr lang="uk-UA" sz="4000" b="1" dirty="0">
                <a:latin typeface="Times New Roman" pitchFamily="18" charset="0"/>
                <a:cs typeface="Times New Roman" pitchFamily="18" charset="0"/>
              </a:rPr>
              <a:t>ЗА ЗМІСТОМ ПРОЦЕС ГЛОБАЛІЗАЦІЇ: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0" y="1484784"/>
            <a:ext cx="8112224" cy="5389208"/>
          </a:xfrm>
        </p:spPr>
        <p:txBody>
          <a:bodyPr>
            <a:noAutofit/>
          </a:bodyPr>
          <a:lstStyle/>
          <a:p>
            <a:pPr marL="0" indent="540000">
              <a:buNone/>
            </a:pPr>
            <a:r>
              <a:rPr lang="uk-UA" sz="1900" dirty="0">
                <a:latin typeface="Times New Roman" pitchFamily="18" charset="0"/>
                <a:cs typeface="Times New Roman" pitchFamily="18" charset="0"/>
              </a:rPr>
              <a:t>1. Являє собою якісно новий етап закономірного об'єктивного розвитку світового простору ринкової цивілізації обміну. ​​</a:t>
            </a:r>
            <a:endParaRPr lang="ru-RU" sz="1900" dirty="0">
              <a:latin typeface="Times New Roman" pitchFamily="18" charset="0"/>
              <a:cs typeface="Times New Roman" pitchFamily="18" charset="0"/>
            </a:endParaRPr>
          </a:p>
          <a:p>
            <a:pPr marL="0" indent="540000">
              <a:buNone/>
            </a:pPr>
            <a:r>
              <a:rPr lang="uk-UA" sz="1900" dirty="0">
                <a:latin typeface="Times New Roman" pitchFamily="18" charset="0"/>
                <a:cs typeface="Times New Roman" pitchFamily="18" charset="0"/>
              </a:rPr>
              <a:t>2. Пов'язаний з кризою світового капіталізму, переходом від економічного, індустріального суспільства до постіндустріального, інформаційного суспільства. </a:t>
            </a:r>
            <a:endParaRPr lang="ru-RU" sz="1900" dirty="0">
              <a:latin typeface="Times New Roman" pitchFamily="18" charset="0"/>
              <a:cs typeface="Times New Roman" pitchFamily="18" charset="0"/>
            </a:endParaRPr>
          </a:p>
          <a:p>
            <a:pPr marL="0" indent="540000">
              <a:buNone/>
            </a:pPr>
            <a:r>
              <a:rPr lang="uk-UA" sz="1900" dirty="0">
                <a:latin typeface="Times New Roman" pitchFamily="18" charset="0"/>
                <a:cs typeface="Times New Roman" pitchFamily="18" charset="0"/>
              </a:rPr>
              <a:t>3. Значить посилення ролі загального, часткового та одиничного, тобто весь проникаючий вплив глобальних проблем на всі рівні і в усі сфери життєдіяльності людства. </a:t>
            </a:r>
            <a:endParaRPr lang="ru-RU" sz="1900" dirty="0">
              <a:latin typeface="Times New Roman" pitchFamily="18" charset="0"/>
              <a:cs typeface="Times New Roman" pitchFamily="18" charset="0"/>
            </a:endParaRPr>
          </a:p>
          <a:p>
            <a:pPr marL="0" indent="540000">
              <a:buNone/>
            </a:pPr>
            <a:r>
              <a:rPr lang="uk-UA" sz="1900" dirty="0">
                <a:latin typeface="Times New Roman" pitchFamily="18" charset="0"/>
                <a:cs typeface="Times New Roman" pitchFamily="18" charset="0"/>
              </a:rPr>
              <a:t>4. Виявляється в найбільш тісному взаємозв'язку національних виробничих комплексів, обумовлений зростанням масштабів і прискоренням переміщення факторів виробництва, товарів і послуг, грошового капіталу. </a:t>
            </a:r>
            <a:endParaRPr lang="ru-RU" sz="1900" dirty="0">
              <a:latin typeface="Times New Roman" pitchFamily="18" charset="0"/>
              <a:cs typeface="Times New Roman" pitchFamily="18" charset="0"/>
            </a:endParaRPr>
          </a:p>
          <a:p>
            <a:pPr marL="0" indent="540000">
              <a:buNone/>
            </a:pPr>
            <a:r>
              <a:rPr lang="uk-UA" sz="1900" dirty="0">
                <a:latin typeface="Times New Roman" pitchFamily="18" charset="0"/>
                <a:cs typeface="Times New Roman" pitchFamily="18" charset="0"/>
              </a:rPr>
              <a:t>5. Відображає в своїй об'єктивній основі загальнолюдські, регіональні, державні, колективні інтереси, </a:t>
            </a:r>
            <a:r>
              <a:rPr lang="uk-UA" sz="1900" dirty="0" err="1">
                <a:latin typeface="Times New Roman" pitchFamily="18" charset="0"/>
                <a:cs typeface="Times New Roman" pitchFamily="18" charset="0"/>
              </a:rPr>
              <a:t>інтереси</a:t>
            </a:r>
            <a:r>
              <a:rPr lang="uk-UA" sz="1900" dirty="0">
                <a:latin typeface="Times New Roman" pitchFamily="18" charset="0"/>
                <a:cs typeface="Times New Roman" pitchFamily="18" charset="0"/>
              </a:rPr>
              <a:t> особистості, а в суб'єктивно організованому і реалізованих процесі - інтереси світової олігархії. </a:t>
            </a:r>
            <a:endParaRPr lang="ru-RU" sz="1900" dirty="0">
              <a:latin typeface="Times New Roman" pitchFamily="18" charset="0"/>
              <a:cs typeface="Times New Roman" pitchFamily="18" charset="0"/>
            </a:endParaRPr>
          </a:p>
          <a:p>
            <a:pPr marL="0" indent="540000">
              <a:buNone/>
            </a:pPr>
            <a:r>
              <a:rPr lang="uk-UA" sz="1900" dirty="0">
                <a:latin typeface="Times New Roman" pitchFamily="18" charset="0"/>
                <a:cs typeface="Times New Roman" pitchFamily="18" charset="0"/>
              </a:rPr>
              <a:t>6. Передбачає докорінні зміни існуючої системи регулювання міжнародних відносин, формування глобального управління системними відносинами в світі.</a:t>
            </a:r>
            <a:endParaRPr lang="ru-RU" sz="1900" dirty="0">
              <a:latin typeface="Times New Roman" pitchFamily="18" charset="0"/>
              <a:cs typeface="Times New Roman" pitchFamily="18" charset="0"/>
            </a:endParaRPr>
          </a:p>
          <a:p>
            <a:pPr marL="0" indent="0">
              <a:buNone/>
            </a:pPr>
            <a:endParaRPr lang="ru-RU" sz="2000" dirty="0"/>
          </a:p>
          <a:p>
            <a:endParaRPr lang="ru-RU" sz="2000" dirty="0"/>
          </a:p>
        </p:txBody>
      </p:sp>
      <p:pic>
        <p:nvPicPr>
          <p:cNvPr id="4098" name="Picture 2" descr="Світова економіка відновлюється швидше, ніж очікувалося — МВФ | Chas.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147" y="1409073"/>
            <a:ext cx="3888940" cy="2592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Що таке товар, роботи та послуги з погляду учасника ➤ Гід для новачків ➤  РАД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35850" r="30296" b="15035"/>
          <a:stretch/>
        </p:blipFill>
        <p:spPr bwMode="auto">
          <a:xfrm>
            <a:off x="8506679" y="4113194"/>
            <a:ext cx="3672408" cy="2671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1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CYMI: McCaul and Risch in Foreign Policy: Biden Must Follow the Law and  Sanction Nord Stream Now - Committee on Foreign Affai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4272" y="188640"/>
            <a:ext cx="3422483"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 y="2"/>
            <a:ext cx="8328248" cy="6857998"/>
          </a:xfrm>
        </p:spPr>
        <p:txBody>
          <a:bodyPr>
            <a:noAutofit/>
          </a:bodyPr>
          <a:lstStyle/>
          <a:p>
            <a:pPr marL="0" indent="540000">
              <a:buNone/>
            </a:pPr>
            <a:r>
              <a:rPr lang="uk-UA" sz="2400" b="1" dirty="0">
                <a:latin typeface="Times New Roman" pitchFamily="18" charset="0"/>
                <a:cs typeface="Times New Roman" pitchFamily="18" charset="0"/>
              </a:rPr>
              <a:t>Для оцінки ступеня включення в процес глобалізації окремих країн щорічно проводиться рейтинг глобалізації держав, який публікується в журналі «</a:t>
            </a:r>
            <a:r>
              <a:rPr lang="uk-UA" sz="2400" b="1" dirty="0" err="1">
                <a:latin typeface="Times New Roman" pitchFamily="18" charset="0"/>
                <a:cs typeface="Times New Roman" pitchFamily="18" charset="0"/>
              </a:rPr>
              <a:t>Foreign</a:t>
            </a:r>
            <a:r>
              <a:rPr lang="uk-UA" sz="2400" b="1" dirty="0">
                <a:latin typeface="Times New Roman" pitchFamily="18" charset="0"/>
                <a:cs typeface="Times New Roman" pitchFamily="18" charset="0"/>
              </a:rPr>
              <a:t> </a:t>
            </a:r>
            <a:r>
              <a:rPr lang="uk-UA" sz="2400" b="1" dirty="0" err="1">
                <a:latin typeface="Times New Roman" pitchFamily="18" charset="0"/>
                <a:cs typeface="Times New Roman" pitchFamily="18" charset="0"/>
              </a:rPr>
              <a:t>Policy</a:t>
            </a:r>
            <a:r>
              <a:rPr lang="uk-UA" sz="2400" b="1"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marL="0" indent="540000">
              <a:buNone/>
            </a:pPr>
            <a:r>
              <a:rPr lang="uk-UA" sz="2400" b="1" dirty="0">
                <a:latin typeface="Times New Roman" pitchFamily="18" charset="0"/>
                <a:cs typeface="Times New Roman" pitchFamily="18" charset="0"/>
              </a:rPr>
              <a:t>При складанні рейтингу враховують чотири основних параметри: </a:t>
            </a:r>
            <a:endParaRPr lang="ru-RU" sz="2400" dirty="0">
              <a:latin typeface="Times New Roman" pitchFamily="18" charset="0"/>
              <a:cs typeface="Times New Roman" pitchFamily="18" charset="0"/>
            </a:endParaRPr>
          </a:p>
          <a:p>
            <a:pPr marL="0" indent="540000">
              <a:buNone/>
            </a:pPr>
            <a:r>
              <a:rPr lang="uk-UA" sz="2400" dirty="0">
                <a:latin typeface="Times New Roman" pitchFamily="18" charset="0"/>
                <a:cs typeface="Times New Roman" pitchFamily="18" charset="0"/>
              </a:rPr>
              <a:t>по-перше, економічна інтеграція - обсяг міжнародної торгівлі, інвестицій і різного роду виплат (у тому числі і зарплати), які здійснюються з перетинанням державного кордону; </a:t>
            </a:r>
            <a:endParaRPr lang="ru-RU" sz="2400" dirty="0">
              <a:latin typeface="Times New Roman" pitchFamily="18" charset="0"/>
              <a:cs typeface="Times New Roman" pitchFamily="18" charset="0"/>
            </a:endParaRPr>
          </a:p>
          <a:p>
            <a:pPr marL="0" indent="540000">
              <a:buNone/>
            </a:pPr>
            <a:r>
              <a:rPr lang="uk-UA" sz="2400" dirty="0">
                <a:latin typeface="Times New Roman" pitchFamily="18" charset="0"/>
                <a:cs typeface="Times New Roman" pitchFamily="18" charset="0"/>
              </a:rPr>
              <a:t>по-друге, персональні контакти - міжнародні поїздки і туризм, обсяг міжнародних телефонних розмов, поштових відправлень та переказів; </a:t>
            </a:r>
            <a:endParaRPr lang="ru-RU" sz="2400" dirty="0">
              <a:latin typeface="Times New Roman" pitchFamily="18" charset="0"/>
              <a:cs typeface="Times New Roman" pitchFamily="18" charset="0"/>
            </a:endParaRPr>
          </a:p>
          <a:p>
            <a:pPr marL="0" indent="540000">
              <a:buNone/>
            </a:pPr>
            <a:r>
              <a:rPr lang="uk-UA" sz="2400" dirty="0">
                <a:latin typeface="Times New Roman" pitchFamily="18" charset="0"/>
                <a:cs typeface="Times New Roman" pitchFamily="18" charset="0"/>
              </a:rPr>
              <a:t>по-третє, технологія - число користувачів </a:t>
            </a:r>
            <a:r>
              <a:rPr lang="uk-UA" sz="2400" dirty="0" err="1">
                <a:latin typeface="Times New Roman" pitchFamily="18" charset="0"/>
                <a:cs typeface="Times New Roman" pitchFamily="18" charset="0"/>
              </a:rPr>
              <a:t>інтернету</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інтернет-серверів</a:t>
            </a:r>
            <a:r>
              <a:rPr lang="uk-UA"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marL="0" indent="540000">
              <a:buNone/>
            </a:pPr>
            <a:r>
              <a:rPr lang="uk-UA" sz="2400" dirty="0">
                <a:latin typeface="Times New Roman" pitchFamily="18" charset="0"/>
                <a:cs typeface="Times New Roman" pitchFamily="18" charset="0"/>
              </a:rPr>
              <a:t>по-четверте, залучення до міжнародної політики - членство держав в міжнародних організаціях, кількість посольств, тощо. </a:t>
            </a:r>
            <a:endParaRPr lang="ru-RU" sz="2400" dirty="0">
              <a:latin typeface="Times New Roman" pitchFamily="18" charset="0"/>
              <a:cs typeface="Times New Roman" pitchFamily="18" charset="0"/>
            </a:endParaRPr>
          </a:p>
        </p:txBody>
      </p:sp>
      <p:pic>
        <p:nvPicPr>
          <p:cNvPr id="3074" name="Picture 2" descr="Социология туризма: социально-культурный аспект">
            <a:extLst>
              <a:ext uri="{FF2B5EF4-FFF2-40B4-BE49-F238E27FC236}">
                <a16:creationId xmlns="" xmlns:a16="http://schemas.microsoft.com/office/drawing/2014/main" id="{DA27A224-8F60-54E0-00A0-BD7BB615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247" y="3645024"/>
            <a:ext cx="4303801"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41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12192000" cy="4221087"/>
          </a:xfrm>
        </p:spPr>
        <p:txBody>
          <a:bodyPr>
            <a:normAutofit fontScale="62500" lnSpcReduction="20000"/>
          </a:bodyPr>
          <a:lstStyle/>
          <a:p>
            <a:pPr marL="0" indent="540000">
              <a:buNone/>
            </a:pPr>
            <a:r>
              <a:rPr lang="uk-UA" sz="3400" dirty="0">
                <a:latin typeface="Times New Roman" pitchFamily="18" charset="0"/>
                <a:cs typeface="Times New Roman" pitchFamily="18" charset="0"/>
              </a:rPr>
              <a:t>За останні роки перелік найбільш глобалізованих держав світу практично не зазнав змін. Найбільш глобалізованої країною знову стала Швейцарія (це держави, які ніколи не випадали з першої п'ятірки), на другому місці - Нідерланди, на третьому – Бельгія, на четвертому – Швеція. Україна на 44 місці. </a:t>
            </a:r>
            <a:endParaRPr lang="ru-RU" sz="3400" dirty="0">
              <a:latin typeface="Times New Roman" pitchFamily="18" charset="0"/>
              <a:cs typeface="Times New Roman" pitchFamily="18" charset="0"/>
            </a:endParaRPr>
          </a:p>
          <a:p>
            <a:pPr marL="0" indent="540000">
              <a:buNone/>
            </a:pPr>
            <a:r>
              <a:rPr lang="uk-UA" sz="3400" dirty="0">
                <a:latin typeface="Times New Roman" pitchFamily="18" charset="0"/>
                <a:cs typeface="Times New Roman" pitchFamily="18" charset="0"/>
              </a:rPr>
              <a:t>Виходячи з вищенаведених параметрів у визначенні глобалізації, дослідницька компанія «</a:t>
            </a:r>
            <a:r>
              <a:rPr lang="uk-UA" sz="3400" dirty="0" err="1">
                <a:latin typeface="Times New Roman" pitchFamily="18" charset="0"/>
                <a:cs typeface="Times New Roman" pitchFamily="18" charset="0"/>
              </a:rPr>
              <a:t>Pew</a:t>
            </a:r>
            <a:r>
              <a:rPr lang="uk-UA" sz="3400" dirty="0">
                <a:latin typeface="Times New Roman" pitchFamily="18" charset="0"/>
                <a:cs typeface="Times New Roman" pitchFamily="18" charset="0"/>
              </a:rPr>
              <a:t> </a:t>
            </a:r>
            <a:r>
              <a:rPr lang="uk-UA" sz="3400" dirty="0" err="1">
                <a:latin typeface="Times New Roman" pitchFamily="18" charset="0"/>
                <a:cs typeface="Times New Roman" pitchFamily="18" charset="0"/>
              </a:rPr>
              <a:t>Research</a:t>
            </a:r>
            <a:r>
              <a:rPr lang="uk-UA" sz="3400" dirty="0">
                <a:latin typeface="Times New Roman" pitchFamily="18" charset="0"/>
                <a:cs typeface="Times New Roman" pitchFamily="18" charset="0"/>
              </a:rPr>
              <a:t> </a:t>
            </a:r>
            <a:r>
              <a:rPr lang="uk-UA" sz="3400" dirty="0" err="1">
                <a:latin typeface="Times New Roman" pitchFamily="18" charset="0"/>
                <a:cs typeface="Times New Roman" pitchFamily="18" charset="0"/>
              </a:rPr>
              <a:t>Center</a:t>
            </a:r>
            <a:r>
              <a:rPr lang="uk-UA" sz="3400" dirty="0">
                <a:latin typeface="Times New Roman" pitchFamily="18" charset="0"/>
                <a:cs typeface="Times New Roman" pitchFamily="18" charset="0"/>
              </a:rPr>
              <a:t> </a:t>
            </a:r>
            <a:r>
              <a:rPr lang="uk-UA" sz="3400" dirty="0" err="1">
                <a:latin typeface="Times New Roman" pitchFamily="18" charset="0"/>
                <a:cs typeface="Times New Roman" pitchFamily="18" charset="0"/>
              </a:rPr>
              <a:t>for</a:t>
            </a:r>
            <a:r>
              <a:rPr lang="uk-UA" sz="3400" dirty="0">
                <a:latin typeface="Times New Roman" pitchFamily="18" charset="0"/>
                <a:cs typeface="Times New Roman" pitchFamily="18" charset="0"/>
              </a:rPr>
              <a:t> </a:t>
            </a:r>
            <a:r>
              <a:rPr lang="uk-UA" sz="3400" dirty="0" err="1">
                <a:latin typeface="Times New Roman" pitchFamily="18" charset="0"/>
                <a:cs typeface="Times New Roman" pitchFamily="18" charset="0"/>
              </a:rPr>
              <a:t>the</a:t>
            </a:r>
            <a:r>
              <a:rPr lang="uk-UA" sz="3400" dirty="0">
                <a:latin typeface="Times New Roman" pitchFamily="18" charset="0"/>
                <a:cs typeface="Times New Roman" pitchFamily="18" charset="0"/>
              </a:rPr>
              <a:t> </a:t>
            </a:r>
            <a:r>
              <a:rPr lang="uk-UA" sz="3400" dirty="0" err="1">
                <a:latin typeface="Times New Roman" pitchFamily="18" charset="0"/>
                <a:cs typeface="Times New Roman" pitchFamily="18" charset="0"/>
              </a:rPr>
              <a:t>People</a:t>
            </a:r>
            <a:r>
              <a:rPr lang="uk-UA" sz="3400" dirty="0">
                <a:latin typeface="Times New Roman" pitchFamily="18" charset="0"/>
                <a:cs typeface="Times New Roman" pitchFamily="18" charset="0"/>
              </a:rPr>
              <a:t> </a:t>
            </a:r>
            <a:r>
              <a:rPr lang="uk-UA" sz="3400" dirty="0" err="1">
                <a:latin typeface="Times New Roman" pitchFamily="18" charset="0"/>
                <a:cs typeface="Times New Roman" pitchFamily="18" charset="0"/>
              </a:rPr>
              <a:t>and</a:t>
            </a:r>
            <a:r>
              <a:rPr lang="uk-UA" sz="3400" dirty="0">
                <a:latin typeface="Times New Roman" pitchFamily="18" charset="0"/>
                <a:cs typeface="Times New Roman" pitchFamily="18" charset="0"/>
              </a:rPr>
              <a:t> </a:t>
            </a:r>
            <a:r>
              <a:rPr lang="uk-UA" sz="3400" dirty="0" err="1">
                <a:latin typeface="Times New Roman" pitchFamily="18" charset="0"/>
                <a:cs typeface="Times New Roman" pitchFamily="18" charset="0"/>
              </a:rPr>
              <a:t>the</a:t>
            </a:r>
            <a:r>
              <a:rPr lang="uk-UA" sz="3400" dirty="0">
                <a:latin typeface="Times New Roman" pitchFamily="18" charset="0"/>
                <a:cs typeface="Times New Roman" pitchFamily="18" charset="0"/>
              </a:rPr>
              <a:t> </a:t>
            </a:r>
            <a:r>
              <a:rPr lang="uk-UA" sz="3400" dirty="0" err="1">
                <a:latin typeface="Times New Roman" pitchFamily="18" charset="0"/>
                <a:cs typeface="Times New Roman" pitchFamily="18" charset="0"/>
              </a:rPr>
              <a:t>Pres</a:t>
            </a:r>
            <a:r>
              <a:rPr lang="uk-UA" sz="3400" dirty="0">
                <a:latin typeface="Times New Roman" pitchFamily="18" charset="0"/>
                <a:cs typeface="Times New Roman" pitchFamily="18" charset="0"/>
              </a:rPr>
              <a:t>» провела опитування серед жителів 49 держав щодо їхнього ставлення до процесу глобалізації. Більшість жителів землі дала позитивну відповідь на поставлене запитання. </a:t>
            </a:r>
            <a:endParaRPr lang="ru-RU" sz="3400" dirty="0">
              <a:latin typeface="Times New Roman" pitchFamily="18" charset="0"/>
              <a:cs typeface="Times New Roman" pitchFamily="18" charset="0"/>
            </a:endParaRPr>
          </a:p>
          <a:p>
            <a:pPr marL="0" indent="540000">
              <a:buNone/>
            </a:pPr>
            <a:r>
              <a:rPr lang="uk-UA" sz="3400" dirty="0">
                <a:latin typeface="Times New Roman" pitchFamily="18" charset="0"/>
                <a:cs typeface="Times New Roman" pitchFamily="18" charset="0"/>
              </a:rPr>
              <a:t>Наприклад, до глобалізації схвально ставляться в основному люди у віці 18-29 років: африканці - 75%, жителі Північної Америки - 43%, Західної Європи - 41%, латиноамериканці - 36%. Найбільше неприйняття глобалізації викликає у тих, кому більше 65 років. Для Північної Америки цей показник дорівнює 27%, Західної Європи - 36%, Африки - 61%. </a:t>
            </a:r>
            <a:endParaRPr lang="ru-RU" sz="3400" dirty="0">
              <a:latin typeface="Times New Roman" pitchFamily="18" charset="0"/>
              <a:cs typeface="Times New Roman" pitchFamily="18" charset="0"/>
            </a:endParaRPr>
          </a:p>
          <a:p>
            <a:pPr marL="0" indent="540000">
              <a:buNone/>
            </a:pPr>
            <a:r>
              <a:rPr lang="uk-UA" sz="3400" dirty="0">
                <a:latin typeface="Times New Roman" pitchFamily="18" charset="0"/>
                <a:cs typeface="Times New Roman" pitchFamily="18" charset="0"/>
              </a:rPr>
              <a:t>Характерно, що серед людей старшого покоління, які проживають в країнах Східної Європи і на власному досвіді можуть оцінити наслідки процесу сучасної глобалізації, тільки 7% позитивно відгукнулися на цей рахунок.</a:t>
            </a:r>
            <a:endParaRPr lang="ru-RU" sz="3400" dirty="0">
              <a:latin typeface="Times New Roman" pitchFamily="18" charset="0"/>
              <a:cs typeface="Times New Roman" pitchFamily="18" charset="0"/>
            </a:endParaRPr>
          </a:p>
          <a:p>
            <a:endParaRPr lang="ru-RU" dirty="0"/>
          </a:p>
          <a:p>
            <a:endParaRPr lang="ru-RU" dirty="0"/>
          </a:p>
        </p:txBody>
      </p:sp>
      <p:pic>
        <p:nvPicPr>
          <p:cNvPr id="6146" name="Picture 2" descr="About Pew Research Center | Pew Research Ce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8008" y="3861047"/>
            <a:ext cx="6023992" cy="29969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oreign Policy and National Security | Congressman Mike Doy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048"/>
            <a:ext cx="6168008" cy="299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4163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chemeClr val="accent5"/>
            </a:gs>
            <a:gs pos="70000">
              <a:srgbClr val="C4D6EB"/>
            </a:gs>
            <a:gs pos="100000">
              <a:srgbClr val="00B0F0"/>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484784"/>
          </a:xfrm>
        </p:spPr>
        <p:txBody>
          <a:bodyPr>
            <a:normAutofit fontScale="90000"/>
          </a:bodyPr>
          <a:lstStyle/>
          <a:p>
            <a:r>
              <a:rPr lang="uk-UA" sz="6000" b="1" dirty="0">
                <a:latin typeface="Times New Roman" pitchFamily="18" charset="0"/>
                <a:cs typeface="Times New Roman" pitchFamily="18" charset="0"/>
              </a:rPr>
              <a:t>2. Об'єктивна і суб'єктивна глобалізація </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5807968" y="1196752"/>
            <a:ext cx="6384032" cy="5661248"/>
          </a:xfrm>
        </p:spPr>
        <p:txBody>
          <a:bodyPr>
            <a:normAutofit fontScale="85000" lnSpcReduction="20000"/>
          </a:bodyPr>
          <a:lstStyle/>
          <a:p>
            <a:pPr marL="0" indent="0">
              <a:buNone/>
            </a:pPr>
            <a:r>
              <a:rPr lang="uk-UA"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Об'єктивна глобалізація відображає історичний процес формування єдиного </a:t>
            </a:r>
            <a:r>
              <a:rPr lang="uk-UA" dirty="0" err="1">
                <a:latin typeface="Times New Roman" pitchFamily="18" charset="0"/>
                <a:cs typeface="Times New Roman" pitchFamily="18" charset="0"/>
              </a:rPr>
              <a:t>міжцивілізаційного</a:t>
            </a:r>
            <a:r>
              <a:rPr lang="uk-UA" dirty="0">
                <a:latin typeface="Times New Roman" pitchFamily="18" charset="0"/>
                <a:cs typeface="Times New Roman" pitchFamily="18" charset="0"/>
              </a:rPr>
              <a:t>, міжнаціонального простору в усіх сферах життя людей (економіці, культурі, політиці) на основі міжнародного поділу праці і діалогу цивілізацій.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Суб'єктивна глобалізація відображає ідеологію ринку, зміст і правила якої диктують Міжнародний валютний фонд, Світовий банк, індустріально розвинені країни, олігархічні клани. </a:t>
            </a:r>
            <a:endParaRPr lang="ru-RU" dirty="0">
              <a:latin typeface="Times New Roman" pitchFamily="18" charset="0"/>
              <a:cs typeface="Times New Roman" pitchFamily="18" charset="0"/>
            </a:endParaRPr>
          </a:p>
          <a:p>
            <a:pPr marL="0" indent="540000">
              <a:buNone/>
            </a:pPr>
            <a:r>
              <a:rPr lang="uk-UA" dirty="0">
                <a:latin typeface="Times New Roman" pitchFamily="18" charset="0"/>
                <a:cs typeface="Times New Roman" pitchFamily="18" charset="0"/>
              </a:rPr>
              <a:t>Вплив суб'єктивних факторів за останнє десятиліття різко посилився. </a:t>
            </a:r>
            <a:endParaRPr lang="ru-RU" dirty="0">
              <a:latin typeface="Times New Roman" pitchFamily="18" charset="0"/>
              <a:cs typeface="Times New Roman" pitchFamily="18" charset="0"/>
            </a:endParaRPr>
          </a:p>
          <a:p>
            <a:endParaRPr lang="ru-RU" dirty="0"/>
          </a:p>
        </p:txBody>
      </p:sp>
      <p:pic>
        <p:nvPicPr>
          <p:cNvPr id="4098" name="Picture 2" descr="Глобализация (63 фото)">
            <a:extLst>
              <a:ext uri="{FF2B5EF4-FFF2-40B4-BE49-F238E27FC236}">
                <a16:creationId xmlns="" xmlns:a16="http://schemas.microsoft.com/office/drawing/2014/main" id="{CE3C413E-0E17-42B6-F2B3-39C39F9F36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6792"/>
            <a:ext cx="5807968" cy="53012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234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337</TotalTime>
  <Words>4466</Words>
  <Application>Microsoft Office PowerPoint</Application>
  <PresentationFormat>Произвольный</PresentationFormat>
  <Paragraphs>163</Paragraphs>
  <Slides>32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Лекція 15. Глобалізація світової економіки </vt:lpstr>
      <vt:lpstr>План</vt:lpstr>
      <vt:lpstr>1. Основні визначення і підходи до визначення глобалізації  </vt:lpstr>
      <vt:lpstr>Основні підходи до визначення глобалізації  </vt:lpstr>
      <vt:lpstr>Презентация PowerPoint</vt:lpstr>
      <vt:lpstr> Загальна характеристика сучасного процесу глобалізації така. ЗА ЗМІСТОМ ПРОЦЕС ГЛОБАЛІЗАЦІЇ:  </vt:lpstr>
      <vt:lpstr>Презентация PowerPoint</vt:lpstr>
      <vt:lpstr>Презентация PowerPoint</vt:lpstr>
      <vt:lpstr>2. Об'єктивна і суб'єктивна глобалізація </vt:lpstr>
      <vt:lpstr>Презентация PowerPoint</vt:lpstr>
      <vt:lpstr>Презентация PowerPoint</vt:lpstr>
      <vt:lpstr>Презентация PowerPoint</vt:lpstr>
      <vt:lpstr>Презентация PowerPoint</vt:lpstr>
      <vt:lpstr>Презентация PowerPoint</vt:lpstr>
      <vt:lpstr>3. Поняття «розвиток» і «глобальний економічний розвиток»  </vt:lpstr>
      <vt:lpstr>Презентация PowerPoint</vt:lpstr>
      <vt:lpstr>Рис. 2. Зміст поняття «Розвиток»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Характер і рушійні сили глобального економічного розвитку  </vt:lpstr>
      <vt:lpstr>Презентация PowerPoint</vt:lpstr>
      <vt:lpstr>Рис. 4. Структура глобальної економічної системи </vt:lpstr>
      <vt:lpstr>Презентация PowerPoint</vt:lpstr>
      <vt:lpstr>Презентация PowerPoint</vt:lpstr>
      <vt:lpstr>5. Загальні риси глобального економічного розвитку  </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 Поняття глобалізму і глобального економічного розвитку</dc:title>
  <dc:creator>user</dc:creator>
  <cp:lastModifiedBy>Admin</cp:lastModifiedBy>
  <cp:revision>97</cp:revision>
  <dcterms:created xsi:type="dcterms:W3CDTF">2022-11-23T10:44:08Z</dcterms:created>
  <dcterms:modified xsi:type="dcterms:W3CDTF">2024-03-11T18:10:33Z</dcterms:modified>
</cp:coreProperties>
</file>