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808" autoAdjust="0"/>
  </p:normalViewPr>
  <p:slideViewPr>
    <p:cSldViewPr>
      <p:cViewPr varScale="1">
        <p:scale>
          <a:sx n="64" d="100"/>
          <a:sy n="64" d="100"/>
        </p:scale>
        <p:origin x="-134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2">
        <a:schemeClr val="bg1"/>
      </p:bgRef>
    </p:bg>
    <p:spTree>
      <p:nvGrpSpPr>
        <p:cNvPr id="1" name=""/>
        <p:cNvGrpSpPr/>
        <p:nvPr/>
      </p:nvGrpSpPr>
      <p:grpSpPr>
        <a:xfrm>
          <a:off x="0" y="0"/>
          <a:ext cx="0" cy="0"/>
          <a:chOff x="0" y="0"/>
          <a:chExt cx="0" cy="0"/>
        </a:xfrm>
      </p:grpSpPr>
      <p:sp>
        <p:nvSpPr>
          <p:cNvPr id="8" name="Прямоугольник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Прямая соединительная линия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Заголовок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ru-RU" smtClean="0"/>
              <a:t>Образец заголовка</a:t>
            </a:r>
            <a:endParaRPr kumimoji="0" lang="en-US"/>
          </a:p>
        </p:txBody>
      </p:sp>
      <p:sp>
        <p:nvSpPr>
          <p:cNvPr id="25" name="Подзаголовок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31" name="Дата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6B9F2820-C278-47F6-9516-54935FB017A5}" type="datetimeFigureOut">
              <a:rPr lang="ru-RU" smtClean="0"/>
              <a:pPr/>
              <a:t>05.04.2016</a:t>
            </a:fld>
            <a:endParaRPr lang="ru-RU"/>
          </a:p>
        </p:txBody>
      </p:sp>
      <p:sp>
        <p:nvSpPr>
          <p:cNvPr id="18" name="Нижний колонтитул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ru-RU"/>
          </a:p>
        </p:txBody>
      </p:sp>
      <p:sp>
        <p:nvSpPr>
          <p:cNvPr id="29" name="Номер слайда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1702EC99-E3CF-4064-B8C8-6AD47BFFE857}"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6B9F2820-C278-47F6-9516-54935FB017A5}" type="datetimeFigureOut">
              <a:rPr lang="ru-RU" smtClean="0"/>
              <a:pPr/>
              <a:t>05.04.2016</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1702EC99-E3CF-4064-B8C8-6AD47BFFE857}"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53200" y="274955"/>
            <a:ext cx="1524000" cy="5851525"/>
          </a:xfrm>
        </p:spPr>
        <p:txBody>
          <a:bodyPr vert="eaVert" ancho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2"/>
            <a:ext cx="60198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a:xfrm>
            <a:off x="4242816" y="6557946"/>
            <a:ext cx="2002464" cy="226902"/>
          </a:xfrm>
        </p:spPr>
        <p:txBody>
          <a:bodyPr/>
          <a:lstStyle>
            <a:extLst/>
          </a:lstStyle>
          <a:p>
            <a:fld id="{6B9F2820-C278-47F6-9516-54935FB017A5}" type="datetimeFigureOut">
              <a:rPr lang="ru-RU" smtClean="0"/>
              <a:pPr/>
              <a:t>05.04.2016</a:t>
            </a:fld>
            <a:endParaRPr lang="ru-RU"/>
          </a:p>
        </p:txBody>
      </p:sp>
      <p:sp>
        <p:nvSpPr>
          <p:cNvPr id="5" name="Нижний колонтитул 4"/>
          <p:cNvSpPr>
            <a:spLocks noGrp="1"/>
          </p:cNvSpPr>
          <p:nvPr>
            <p:ph type="ftr" sz="quarter" idx="11"/>
          </p:nvPr>
        </p:nvSpPr>
        <p:spPr>
          <a:xfrm>
            <a:off x="457200" y="6556248"/>
            <a:ext cx="3657600" cy="228600"/>
          </a:xfrm>
        </p:spPr>
        <p:txBody>
          <a:bodyPr/>
          <a:lstStyle>
            <a:extLst/>
          </a:lstStyle>
          <a:p>
            <a:endParaRPr lang="ru-RU"/>
          </a:p>
        </p:txBody>
      </p:sp>
      <p:sp>
        <p:nvSpPr>
          <p:cNvPr id="6" name="Номер слайда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1702EC99-E3CF-4064-B8C8-6AD47BFFE857}"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6B9F2820-C278-47F6-9516-54935FB017A5}" type="datetimeFigureOut">
              <a:rPr lang="ru-RU" smtClean="0"/>
              <a:pPr/>
              <a:t>05.04.2016</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1702EC99-E3CF-4064-B8C8-6AD47BFFE857}"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6B9F2820-C278-47F6-9516-54935FB017A5}" type="datetimeFigureOut">
              <a:rPr lang="ru-RU" smtClean="0"/>
              <a:pPr/>
              <a:t>05.04.2016</a:t>
            </a:fld>
            <a:endParaRPr lang="ru-RU"/>
          </a:p>
        </p:txBody>
      </p:sp>
      <p:sp>
        <p:nvSpPr>
          <p:cNvPr id="5" name="Нижний колонтитул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ru-RU"/>
          </a:p>
        </p:txBody>
      </p:sp>
      <p:sp>
        <p:nvSpPr>
          <p:cNvPr id="6" name="Номер слайда 5"/>
          <p:cNvSpPr>
            <a:spLocks noGrp="1"/>
          </p:cNvSpPr>
          <p:nvPr>
            <p:ph type="sldNum" sz="quarter" idx="12"/>
          </p:nvPr>
        </p:nvSpPr>
        <p:spPr>
          <a:xfrm>
            <a:off x="6733952" y="6555112"/>
            <a:ext cx="588336" cy="228600"/>
          </a:xfrm>
        </p:spPr>
        <p:txBody>
          <a:bodyPr/>
          <a:lstStyle>
            <a:extLst/>
          </a:lstStyle>
          <a:p>
            <a:fld id="{1702EC99-E3CF-4064-B8C8-6AD47BFFE857}"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6B9F2820-C278-47F6-9516-54935FB017A5}" type="datetimeFigureOut">
              <a:rPr lang="ru-RU" smtClean="0"/>
              <a:pPr/>
              <a:t>05.04.2016</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1702EC99-E3CF-4064-B8C8-6AD47BFFE857}"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nchor="b"/>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6B9F2820-C278-47F6-9516-54935FB017A5}" type="datetimeFigureOut">
              <a:rPr lang="ru-RU" smtClean="0"/>
              <a:pPr/>
              <a:t>05.04.2016</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1702EC99-E3CF-4064-B8C8-6AD47BFFE857}"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6B9F2820-C278-47F6-9516-54935FB017A5}" type="datetimeFigureOut">
              <a:rPr lang="ru-RU" smtClean="0"/>
              <a:pPr/>
              <a:t>05.04.2016</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1702EC99-E3CF-4064-B8C8-6AD47BFFE857}"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solidFill>
                  <a:schemeClr val="tx2"/>
                </a:solidFill>
              </a:defRPr>
            </a:lvl1pPr>
            <a:extLst/>
          </a:lstStyle>
          <a:p>
            <a:fld id="{6B9F2820-C278-47F6-9516-54935FB017A5}" type="datetimeFigureOut">
              <a:rPr lang="ru-RU" smtClean="0"/>
              <a:pPr/>
              <a:t>05.04.2016</a:t>
            </a:fld>
            <a:endParaRPr lang="ru-RU"/>
          </a:p>
        </p:txBody>
      </p:sp>
      <p:sp>
        <p:nvSpPr>
          <p:cNvPr id="3" name="Нижний колонтитул 2"/>
          <p:cNvSpPr>
            <a:spLocks noGrp="1"/>
          </p:cNvSpPr>
          <p:nvPr>
            <p:ph type="ftr" sz="quarter" idx="11"/>
          </p:nvPr>
        </p:nvSpPr>
        <p:spPr/>
        <p:txBody>
          <a:bodyPr/>
          <a:lstStyle>
            <a:lvl1pPr>
              <a:defRPr>
                <a:solidFill>
                  <a:schemeClr val="tx2"/>
                </a:solidFill>
              </a:defRPr>
            </a:lvl1pPr>
            <a:extLst/>
          </a:lstStyle>
          <a:p>
            <a:endParaRPr lang="ru-RU"/>
          </a:p>
        </p:txBody>
      </p:sp>
      <p:sp>
        <p:nvSpPr>
          <p:cNvPr id="4" name="Номер слайда 3"/>
          <p:cNvSpPr>
            <a:spLocks noGrp="1"/>
          </p:cNvSpPr>
          <p:nvPr>
            <p:ph type="sldNum" sz="quarter" idx="12"/>
          </p:nvPr>
        </p:nvSpPr>
        <p:spPr/>
        <p:txBody>
          <a:bodyPr/>
          <a:lstStyle>
            <a:extLst/>
          </a:lstStyle>
          <a:p>
            <a:fld id="{1702EC99-E3CF-4064-B8C8-6AD47BFFE857}"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6B9F2820-C278-47F6-9516-54935FB017A5}" type="datetimeFigureOut">
              <a:rPr lang="ru-RU" smtClean="0"/>
              <a:pPr/>
              <a:t>05.04.2016</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1702EC99-E3CF-4064-B8C8-6AD47BFFE857}"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2"/>
      </p:bgRef>
    </p:bg>
    <p:spTree>
      <p:nvGrpSpPr>
        <p:cNvPr id="1" name=""/>
        <p:cNvGrpSpPr/>
        <p:nvPr/>
      </p:nvGrpSpPr>
      <p:grpSpPr>
        <a:xfrm>
          <a:off x="0" y="0"/>
          <a:ext cx="0" cy="0"/>
          <a:chOff x="0" y="0"/>
          <a:chExt cx="0" cy="0"/>
        </a:xfrm>
      </p:grpSpPr>
      <p:sp>
        <p:nvSpPr>
          <p:cNvPr id="8" name="Прямоугольник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Прямоугольник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Заголовок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ru-RU" smtClean="0"/>
              <a:t>Образец заголовка</a:t>
            </a:r>
            <a:endParaRPr kumimoji="0" lang="en-US" dirty="0"/>
          </a:p>
        </p:txBody>
      </p:sp>
      <p:sp>
        <p:nvSpPr>
          <p:cNvPr id="4" name="Текст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ru-RU" smtClean="0"/>
              <a:t>Образец текста</a:t>
            </a:r>
          </a:p>
        </p:txBody>
      </p:sp>
      <p:sp>
        <p:nvSpPr>
          <p:cNvPr id="5" name="Дата 4"/>
          <p:cNvSpPr>
            <a:spLocks noGrp="1"/>
          </p:cNvSpPr>
          <p:nvPr>
            <p:ph type="dt" sz="half" idx="10"/>
          </p:nvPr>
        </p:nvSpPr>
        <p:spPr/>
        <p:txBody>
          <a:bodyPr/>
          <a:lstStyle>
            <a:extLst/>
          </a:lstStyle>
          <a:p>
            <a:fld id="{6B9F2820-C278-47F6-9516-54935FB017A5}" type="datetimeFigureOut">
              <a:rPr lang="ru-RU" smtClean="0"/>
              <a:pPr/>
              <a:t>05.04.2016</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1702EC99-E3CF-4064-B8C8-6AD47BFFE857}" type="slidenum">
              <a:rPr lang="ru-RU" smtClean="0"/>
              <a:pPr/>
              <a:t>‹#›</a:t>
            </a:fld>
            <a:endParaRPr lang="ru-RU"/>
          </a:p>
        </p:txBody>
      </p:sp>
      <p:sp>
        <p:nvSpPr>
          <p:cNvPr id="10" name="Рисунок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ru-RU" smtClean="0"/>
              <a:t>Вставка рисунка</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Прямоугольник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Заголовок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ru-RU" smtClean="0"/>
              <a:t>Образец заголовка</a:t>
            </a:r>
            <a:endParaRPr kumimoji="0" lang="en-US"/>
          </a:p>
        </p:txBody>
      </p:sp>
      <p:sp>
        <p:nvSpPr>
          <p:cNvPr id="31" name="Текст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7" name="Дата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6B9F2820-C278-47F6-9516-54935FB017A5}" type="datetimeFigureOut">
              <a:rPr lang="ru-RU" smtClean="0"/>
              <a:pPr/>
              <a:t>05.04.2016</a:t>
            </a:fld>
            <a:endParaRPr lang="ru-RU"/>
          </a:p>
        </p:txBody>
      </p:sp>
      <p:sp>
        <p:nvSpPr>
          <p:cNvPr id="4" name="Нижний колонтитул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ru-RU"/>
          </a:p>
        </p:txBody>
      </p:sp>
      <p:sp>
        <p:nvSpPr>
          <p:cNvPr id="16" name="Номер слайда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1702EC99-E3CF-4064-B8C8-6AD47BFFE857}"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366868" y="533400"/>
            <a:ext cx="5105400" cy="3759696"/>
          </a:xfrm>
        </p:spPr>
        <p:txBody>
          <a:bodyPr>
            <a:normAutofit/>
          </a:bodyPr>
          <a:lstStyle/>
          <a:p>
            <a:r>
              <a:rPr lang="uk-UA" dirty="0" smtClean="0"/>
              <a:t/>
            </a:r>
            <a:br>
              <a:rPr lang="uk-UA" dirty="0" smtClean="0"/>
            </a:br>
            <a:r>
              <a:rPr lang="uk-UA" dirty="0" smtClean="0"/>
              <a:t/>
            </a:r>
            <a:br>
              <a:rPr lang="uk-UA" dirty="0" smtClean="0"/>
            </a:br>
            <a:r>
              <a:rPr lang="uk-UA" dirty="0" smtClean="0"/>
              <a:t>Касаційний перегляд судових рішень</a:t>
            </a:r>
            <a:endParaRPr lang="ru-RU" dirty="0"/>
          </a:p>
        </p:txBody>
      </p:sp>
      <p:sp>
        <p:nvSpPr>
          <p:cNvPr id="3" name="Подзаголовок 2"/>
          <p:cNvSpPr>
            <a:spLocks noGrp="1"/>
          </p:cNvSpPr>
          <p:nvPr>
            <p:ph type="subTitle" idx="1"/>
          </p:nvPr>
        </p:nvSpPr>
        <p:spPr>
          <a:xfrm>
            <a:off x="3354442" y="4365104"/>
            <a:ext cx="5114778" cy="276008"/>
          </a:xfrm>
        </p:spPr>
        <p:txBody>
          <a:bodyPr>
            <a:normAutofit fontScale="92500" lnSpcReduction="10000"/>
          </a:bodyPr>
          <a:lstStyle/>
          <a:p>
            <a:endParaRPr lang="ru-RU"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366868" y="533400"/>
            <a:ext cx="5105400" cy="4551784"/>
          </a:xfrm>
        </p:spPr>
        <p:txBody>
          <a:bodyPr/>
          <a:lstStyle/>
          <a:p>
            <a:r>
              <a:rPr lang="uk-UA" dirty="0" smtClean="0"/>
              <a:t/>
            </a:r>
            <a:br>
              <a:rPr lang="uk-UA" dirty="0" smtClean="0"/>
            </a:br>
            <a:r>
              <a:rPr lang="uk-UA" dirty="0" smtClean="0"/>
              <a:t/>
            </a:r>
            <a:br>
              <a:rPr lang="uk-UA" dirty="0" smtClean="0"/>
            </a:br>
            <a:r>
              <a:rPr lang="uk-UA" dirty="0" smtClean="0"/>
              <a:t/>
            </a:r>
            <a:br>
              <a:rPr lang="uk-UA" dirty="0" smtClean="0"/>
            </a:br>
            <a:r>
              <a:rPr lang="uk-UA" dirty="0" smtClean="0"/>
              <a:t>Перегляд судових рішень верховним судом України</a:t>
            </a:r>
            <a:endParaRPr lang="ru-RU" dirty="0"/>
          </a:p>
        </p:txBody>
      </p:sp>
      <p:sp>
        <p:nvSpPr>
          <p:cNvPr id="3" name="Подзаголовок 2"/>
          <p:cNvSpPr>
            <a:spLocks noGrp="1"/>
          </p:cNvSpPr>
          <p:nvPr>
            <p:ph type="subTitle" idx="1"/>
          </p:nvPr>
        </p:nvSpPr>
        <p:spPr/>
        <p:txBody>
          <a:bodyPr/>
          <a:lstStyle/>
          <a:p>
            <a:endParaRPr lang="ru-RU"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0" y="1"/>
          <a:ext cx="8388424" cy="6835011"/>
        </p:xfrm>
        <a:graphic>
          <a:graphicData uri="http://schemas.openxmlformats.org/drawingml/2006/table">
            <a:tbl>
              <a:tblPr firstRow="1" bandRow="1">
                <a:tableStyleId>{5C22544A-7EE6-4342-B048-85BDC9FD1C3A}</a:tableStyleId>
              </a:tblPr>
              <a:tblGrid>
                <a:gridCol w="3203848"/>
                <a:gridCol w="5184576"/>
              </a:tblGrid>
              <a:tr h="3735788">
                <a:tc>
                  <a:txBody>
                    <a:bodyPr/>
                    <a:lstStyle/>
                    <a:p>
                      <a:endParaRPr lang="uk-UA" sz="3400" dirty="0" smtClean="0"/>
                    </a:p>
                    <a:p>
                      <a:r>
                        <a:rPr lang="uk-UA" sz="3400" dirty="0" smtClean="0"/>
                        <a:t>Суб’єкти оскарження </a:t>
                      </a:r>
                    </a:p>
                    <a:p>
                      <a:r>
                        <a:rPr lang="uk-UA" sz="3400" dirty="0" smtClean="0"/>
                        <a:t>(ст. 353 ЦПК)</a:t>
                      </a:r>
                      <a:endParaRPr lang="ru-RU" sz="3400" dirty="0"/>
                    </a:p>
                  </a:txBody>
                  <a:tcPr/>
                </a:tc>
                <a:tc>
                  <a:txBody>
                    <a:bodyPr/>
                    <a:lstStyle/>
                    <a:p>
                      <a:r>
                        <a:rPr lang="uk-UA" sz="2500" dirty="0" smtClean="0"/>
                        <a:t>1) Сторони, </a:t>
                      </a:r>
                    </a:p>
                    <a:p>
                      <a:endParaRPr lang="uk-UA" sz="2500" dirty="0" smtClean="0"/>
                    </a:p>
                    <a:p>
                      <a:r>
                        <a:rPr lang="uk-UA" sz="2500" dirty="0" smtClean="0"/>
                        <a:t>2) інші особи, які беруть участь у справі, </a:t>
                      </a:r>
                    </a:p>
                    <a:p>
                      <a:endParaRPr lang="uk-UA" sz="2500" dirty="0" smtClean="0"/>
                    </a:p>
                    <a:p>
                      <a:r>
                        <a:rPr lang="uk-UA" sz="2500" dirty="0" smtClean="0"/>
                        <a:t>3) особа,</a:t>
                      </a:r>
                      <a:r>
                        <a:rPr lang="uk-UA" sz="2500" baseline="0" dirty="0" smtClean="0"/>
                        <a:t> на користь якої постановлено рішення міжнародною судовою установою, юрисдикція якої визнана Україною</a:t>
                      </a:r>
                      <a:endParaRPr lang="ru-RU" sz="2500" dirty="0"/>
                    </a:p>
                  </a:txBody>
                  <a:tcPr/>
                </a:tc>
              </a:tr>
              <a:tr h="2933571">
                <a:tc>
                  <a:txBody>
                    <a:bodyPr/>
                    <a:lstStyle/>
                    <a:p>
                      <a:endParaRPr lang="uk-UA" sz="3000" b="1" dirty="0" smtClean="0"/>
                    </a:p>
                    <a:p>
                      <a:r>
                        <a:rPr lang="uk-UA" sz="3000" b="1" dirty="0" smtClean="0"/>
                        <a:t>Об’єкти оскарження</a:t>
                      </a:r>
                    </a:p>
                    <a:p>
                      <a:r>
                        <a:rPr lang="uk-UA" sz="3000" b="1" dirty="0" smtClean="0"/>
                        <a:t>(ч.</a:t>
                      </a:r>
                      <a:r>
                        <a:rPr lang="uk-UA" sz="3000" b="1" baseline="0" dirty="0" smtClean="0"/>
                        <a:t> 3 ст.354</a:t>
                      </a:r>
                      <a:r>
                        <a:rPr lang="uk-UA" sz="3000" b="1" dirty="0" smtClean="0"/>
                        <a:t> ЦПК)</a:t>
                      </a:r>
                      <a:endParaRPr lang="ru-RU" sz="3000" b="1" dirty="0"/>
                    </a:p>
                  </a:txBody>
                  <a:tcPr/>
                </a:tc>
                <a:tc>
                  <a:txBody>
                    <a:bodyPr/>
                    <a:lstStyle/>
                    <a:p>
                      <a:pPr marL="342900" indent="-342900">
                        <a:buAutoNum type="arabicParenR"/>
                      </a:pPr>
                      <a:endParaRPr lang="uk-UA" sz="2500" b="1" dirty="0" smtClean="0"/>
                    </a:p>
                    <a:p>
                      <a:pPr marL="342900" indent="-342900">
                        <a:buAutoNum type="arabicParenR"/>
                      </a:pPr>
                      <a:r>
                        <a:rPr lang="uk-UA" sz="2500" b="1" dirty="0" smtClean="0"/>
                        <a:t>рішення суду касаційної</a:t>
                      </a:r>
                      <a:r>
                        <a:rPr lang="uk-UA" sz="2500" b="1" baseline="0" dirty="0" smtClean="0"/>
                        <a:t> інстанції</a:t>
                      </a:r>
                    </a:p>
                    <a:p>
                      <a:pPr marL="342900" indent="-342900">
                        <a:buAutoNum type="arabicParenR"/>
                      </a:pPr>
                      <a:r>
                        <a:rPr lang="uk-UA" sz="2500" b="1" baseline="0" dirty="0" smtClean="0"/>
                        <a:t> ухвали суду касаційної інстанції, що перешкоджають провадженню у справі</a:t>
                      </a:r>
                      <a:endParaRPr lang="uk-UA" sz="2500" b="1" dirty="0" smtClean="0"/>
                    </a:p>
                  </a:txBody>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0" y="0"/>
          <a:ext cx="8172400" cy="6858000"/>
        </p:xfrm>
        <a:graphic>
          <a:graphicData uri="http://schemas.openxmlformats.org/drawingml/2006/table">
            <a:tbl>
              <a:tblPr firstRow="1" bandRow="1">
                <a:tableStyleId>{5C22544A-7EE6-4342-B048-85BDC9FD1C3A}</a:tableStyleId>
              </a:tblPr>
              <a:tblGrid>
                <a:gridCol w="2195736"/>
                <a:gridCol w="5976664"/>
              </a:tblGrid>
              <a:tr h="6858000">
                <a:tc>
                  <a:txBody>
                    <a:bodyPr/>
                    <a:lstStyle/>
                    <a:p>
                      <a:endParaRPr lang="uk-UA" sz="3000" dirty="0" smtClean="0"/>
                    </a:p>
                    <a:p>
                      <a:endParaRPr lang="uk-UA" sz="3000" dirty="0" smtClean="0"/>
                    </a:p>
                    <a:p>
                      <a:endParaRPr lang="uk-UA" sz="3000" dirty="0" smtClean="0"/>
                    </a:p>
                    <a:p>
                      <a:endParaRPr lang="uk-UA" sz="3000" dirty="0" smtClean="0"/>
                    </a:p>
                    <a:p>
                      <a:endParaRPr lang="uk-UA" sz="3000" dirty="0" smtClean="0"/>
                    </a:p>
                    <a:p>
                      <a:endParaRPr lang="uk-UA" sz="3000" dirty="0" smtClean="0"/>
                    </a:p>
                    <a:p>
                      <a:r>
                        <a:rPr lang="uk-UA" sz="3000" dirty="0" smtClean="0"/>
                        <a:t>Підстави перегляду</a:t>
                      </a:r>
                      <a:endParaRPr lang="ru-RU" sz="3000" dirty="0"/>
                    </a:p>
                  </a:txBody>
                  <a:tcPr/>
                </a:tc>
                <a:tc>
                  <a:txBody>
                    <a:bodyPr/>
                    <a:lstStyle/>
                    <a:p>
                      <a:pPr marL="457200" indent="-457200">
                        <a:buAutoNum type="arabicParenR"/>
                      </a:pPr>
                      <a:endParaRPr kumimoji="0" lang="uk-UA" sz="2200" b="1" i="0" kern="1200" noProof="0" dirty="0" smtClean="0">
                        <a:solidFill>
                          <a:schemeClr val="lt1"/>
                        </a:solidFill>
                        <a:latin typeface="+mn-lt"/>
                        <a:ea typeface="+mn-ea"/>
                        <a:cs typeface="+mn-cs"/>
                      </a:endParaRPr>
                    </a:p>
                    <a:p>
                      <a:pPr marL="457200" indent="-457200">
                        <a:buNone/>
                      </a:pPr>
                      <a:r>
                        <a:rPr kumimoji="0" lang="uk-UA" sz="2200" b="1" i="0" kern="1200" noProof="0" dirty="0" smtClean="0">
                          <a:solidFill>
                            <a:schemeClr val="lt1"/>
                          </a:solidFill>
                          <a:latin typeface="+mn-lt"/>
                          <a:ea typeface="+mn-ea"/>
                          <a:cs typeface="+mn-cs"/>
                        </a:rPr>
                        <a:t>1)</a:t>
                      </a:r>
                      <a:r>
                        <a:rPr kumimoji="0" lang="uk-UA" sz="2200" b="1" i="0" kern="1200" baseline="0" noProof="0" dirty="0" smtClean="0">
                          <a:solidFill>
                            <a:schemeClr val="lt1"/>
                          </a:solidFill>
                          <a:latin typeface="+mn-lt"/>
                          <a:ea typeface="+mn-ea"/>
                          <a:cs typeface="+mn-cs"/>
                        </a:rPr>
                        <a:t> </a:t>
                      </a:r>
                      <a:r>
                        <a:rPr kumimoji="0" lang="uk-UA" sz="2200" b="1" i="0" kern="1200" noProof="0" dirty="0" smtClean="0">
                          <a:solidFill>
                            <a:schemeClr val="lt1"/>
                          </a:solidFill>
                          <a:latin typeface="+mn-lt"/>
                          <a:ea typeface="+mn-ea"/>
                          <a:cs typeface="+mn-cs"/>
                        </a:rPr>
                        <a:t>неоднакове</a:t>
                      </a:r>
                      <a:r>
                        <a:rPr kumimoji="0" lang="uk-UA" sz="2200" b="1" i="0" kern="1200" baseline="0" noProof="0" dirty="0" smtClean="0">
                          <a:solidFill>
                            <a:schemeClr val="lt1"/>
                          </a:solidFill>
                          <a:latin typeface="+mn-lt"/>
                          <a:ea typeface="+mn-ea"/>
                          <a:cs typeface="+mn-cs"/>
                        </a:rPr>
                        <a:t> </a:t>
                      </a:r>
                      <a:r>
                        <a:rPr kumimoji="0" lang="uk-UA" sz="2200" b="1" i="0" kern="1200" noProof="0" dirty="0" smtClean="0">
                          <a:solidFill>
                            <a:schemeClr val="lt1"/>
                          </a:solidFill>
                          <a:latin typeface="+mn-lt"/>
                          <a:ea typeface="+mn-ea"/>
                          <a:cs typeface="+mn-cs"/>
                        </a:rPr>
                        <a:t>застосування судом (судами) касаційної інстанції одних і тих самих норм матеріального права, що спричинило ухвалення різних за змістом судових рішень у подібних правовідносинах;</a:t>
                      </a:r>
                    </a:p>
                    <a:p>
                      <a:pPr marL="457200" indent="-457200">
                        <a:buNone/>
                      </a:pPr>
                      <a:endParaRPr kumimoji="0" lang="uk-UA" sz="2200" b="1" i="0" kern="1200" noProof="0" dirty="0" smtClean="0">
                        <a:solidFill>
                          <a:schemeClr val="lt1"/>
                        </a:solidFill>
                        <a:latin typeface="+mn-lt"/>
                        <a:ea typeface="+mn-ea"/>
                        <a:cs typeface="+mn-cs"/>
                      </a:endParaRPr>
                    </a:p>
                    <a:p>
                      <a:pPr marL="457200" indent="-457200">
                        <a:buNone/>
                      </a:pPr>
                      <a:r>
                        <a:rPr kumimoji="0" lang="uk-UA" sz="2200" b="1" i="0" kern="1200" noProof="0" dirty="0" smtClean="0">
                          <a:solidFill>
                            <a:schemeClr val="lt1"/>
                          </a:solidFill>
                          <a:latin typeface="+mn-lt"/>
                          <a:ea typeface="+mn-ea"/>
                          <a:cs typeface="+mn-cs"/>
                        </a:rPr>
                        <a:t>2)</a:t>
                      </a:r>
                      <a:r>
                        <a:rPr kumimoji="0" lang="uk-UA" sz="2200" b="1" i="0" kern="1200" baseline="0" noProof="0" dirty="0" smtClean="0">
                          <a:solidFill>
                            <a:schemeClr val="lt1"/>
                          </a:solidFill>
                          <a:latin typeface="+mn-lt"/>
                          <a:ea typeface="+mn-ea"/>
                          <a:cs typeface="+mn-cs"/>
                        </a:rPr>
                        <a:t> </a:t>
                      </a:r>
                      <a:r>
                        <a:rPr kumimoji="0" lang="uk-UA" sz="2200" b="1" i="0" kern="1200" noProof="0" dirty="0" smtClean="0">
                          <a:solidFill>
                            <a:schemeClr val="lt1"/>
                          </a:solidFill>
                          <a:latin typeface="+mn-lt"/>
                          <a:ea typeface="+mn-ea"/>
                          <a:cs typeface="+mn-cs"/>
                        </a:rPr>
                        <a:t>неоднакове застосування судом касаційної інстанції одних і тих самих норм процесуального права - при оскарженні судового рішення, яке перешкоджає подальшому провадженню у справі або яке прийнято з порушенням правил підсудності або встановленої законом компетенції судів щодо розгляду цивільних справ;</a:t>
                      </a:r>
                    </a:p>
                  </a:txBody>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0" y="0"/>
          <a:ext cx="8172400" cy="6858000"/>
        </p:xfrm>
        <a:graphic>
          <a:graphicData uri="http://schemas.openxmlformats.org/drawingml/2006/table">
            <a:tbl>
              <a:tblPr firstRow="1" bandRow="1">
                <a:tableStyleId>{5C22544A-7EE6-4342-B048-85BDC9FD1C3A}</a:tableStyleId>
              </a:tblPr>
              <a:tblGrid>
                <a:gridCol w="2195736"/>
                <a:gridCol w="5976664"/>
              </a:tblGrid>
              <a:tr h="6858000">
                <a:tc>
                  <a:txBody>
                    <a:bodyPr/>
                    <a:lstStyle/>
                    <a:p>
                      <a:endParaRPr lang="uk-UA" sz="3000" dirty="0" smtClean="0"/>
                    </a:p>
                    <a:p>
                      <a:endParaRPr lang="uk-UA" sz="3000" dirty="0" smtClean="0"/>
                    </a:p>
                    <a:p>
                      <a:endParaRPr lang="uk-UA" sz="3000" dirty="0" smtClean="0"/>
                    </a:p>
                    <a:p>
                      <a:endParaRPr lang="uk-UA" sz="3000" dirty="0" smtClean="0"/>
                    </a:p>
                    <a:p>
                      <a:endParaRPr lang="uk-UA" sz="3000" dirty="0" smtClean="0"/>
                    </a:p>
                    <a:p>
                      <a:endParaRPr lang="uk-UA" sz="3000" dirty="0" smtClean="0"/>
                    </a:p>
                    <a:p>
                      <a:r>
                        <a:rPr lang="uk-UA" sz="3000" dirty="0" smtClean="0"/>
                        <a:t>Підстави перегляду</a:t>
                      </a:r>
                      <a:endParaRPr lang="ru-RU" sz="3000" dirty="0"/>
                    </a:p>
                  </a:txBody>
                  <a:tcPr/>
                </a:tc>
                <a:tc>
                  <a:txBody>
                    <a:bodyPr/>
                    <a:lstStyle/>
                    <a:p>
                      <a:pPr marL="457200" indent="-457200">
                        <a:buNone/>
                      </a:pPr>
                      <a:endParaRPr kumimoji="0" lang="uk-UA" sz="2200" b="1" i="0" kern="1200" noProof="0" dirty="0" smtClean="0">
                        <a:solidFill>
                          <a:schemeClr val="lt1"/>
                        </a:solidFill>
                        <a:latin typeface="+mn-lt"/>
                        <a:ea typeface="+mn-ea"/>
                        <a:cs typeface="+mn-cs"/>
                      </a:endParaRPr>
                    </a:p>
                    <a:p>
                      <a:pPr marL="457200" indent="-457200">
                        <a:buNone/>
                      </a:pPr>
                      <a:endParaRPr kumimoji="0" lang="uk-UA" sz="2200" b="1" i="0" kern="1200" noProof="0" dirty="0" smtClean="0">
                        <a:solidFill>
                          <a:schemeClr val="lt1"/>
                        </a:solidFill>
                        <a:latin typeface="+mn-lt"/>
                        <a:ea typeface="+mn-ea"/>
                        <a:cs typeface="+mn-cs"/>
                      </a:endParaRPr>
                    </a:p>
                    <a:p>
                      <a:pPr marL="457200" indent="-457200">
                        <a:buNone/>
                      </a:pPr>
                      <a:endParaRPr kumimoji="0" lang="uk-UA" sz="2200" b="1" i="0" kern="1200" noProof="0" dirty="0" smtClean="0">
                        <a:solidFill>
                          <a:schemeClr val="lt1"/>
                        </a:solidFill>
                        <a:latin typeface="+mn-lt"/>
                        <a:ea typeface="+mn-ea"/>
                        <a:cs typeface="+mn-cs"/>
                      </a:endParaRPr>
                    </a:p>
                    <a:p>
                      <a:pPr marL="457200" indent="-457200">
                        <a:buNone/>
                      </a:pPr>
                      <a:r>
                        <a:rPr kumimoji="0" lang="uk-UA" sz="2200" b="1" i="0" kern="1200" noProof="0" dirty="0" smtClean="0">
                          <a:solidFill>
                            <a:schemeClr val="lt1"/>
                          </a:solidFill>
                          <a:latin typeface="+mn-lt"/>
                          <a:ea typeface="+mn-ea"/>
                          <a:cs typeface="+mn-cs"/>
                        </a:rPr>
                        <a:t>3)</a:t>
                      </a:r>
                      <a:r>
                        <a:rPr kumimoji="0" lang="uk-UA" sz="2200" b="1" i="0" kern="1200" baseline="0" noProof="0" dirty="0" smtClean="0">
                          <a:solidFill>
                            <a:schemeClr val="lt1"/>
                          </a:solidFill>
                          <a:latin typeface="+mn-lt"/>
                          <a:ea typeface="+mn-ea"/>
                          <a:cs typeface="+mn-cs"/>
                        </a:rPr>
                        <a:t> </a:t>
                      </a:r>
                      <a:r>
                        <a:rPr kumimoji="0" lang="uk-UA" sz="2400" b="0" i="0" kern="1200" dirty="0" smtClean="0">
                          <a:solidFill>
                            <a:schemeClr val="lt1"/>
                          </a:solidFill>
                          <a:latin typeface="+mn-lt"/>
                          <a:ea typeface="+mn-ea"/>
                          <a:cs typeface="+mn-cs"/>
                        </a:rPr>
                        <a:t>встановлення міжнародною судовою установою, юрисдикція якої визнана Україною, порушення Україною міжнародних зобов’язань при вирішенні даної справи судом;</a:t>
                      </a:r>
                    </a:p>
                    <a:p>
                      <a:pPr marL="457200" indent="-457200">
                        <a:buNone/>
                      </a:pPr>
                      <a:endParaRPr kumimoji="0" lang="uk-UA" sz="2400" b="0" i="0" kern="1200" noProof="0" dirty="0" smtClean="0">
                        <a:solidFill>
                          <a:schemeClr val="lt1"/>
                        </a:solidFill>
                        <a:latin typeface="+mn-lt"/>
                        <a:ea typeface="+mn-ea"/>
                        <a:cs typeface="+mn-cs"/>
                      </a:endParaRPr>
                    </a:p>
                    <a:p>
                      <a:pPr marL="457200" indent="-457200">
                        <a:buNone/>
                      </a:pPr>
                      <a:r>
                        <a:rPr kumimoji="0" lang="uk-UA" sz="2400" b="0" i="0" kern="1200" noProof="0" dirty="0" smtClean="0">
                          <a:solidFill>
                            <a:schemeClr val="lt1"/>
                          </a:solidFill>
                          <a:latin typeface="+mn-lt"/>
                          <a:ea typeface="+mn-ea"/>
                          <a:cs typeface="+mn-cs"/>
                        </a:rPr>
                        <a:t>4) </a:t>
                      </a:r>
                      <a:r>
                        <a:rPr kumimoji="0" lang="uk-UA" sz="2400" b="0" i="0" kern="1200" dirty="0" smtClean="0">
                          <a:solidFill>
                            <a:schemeClr val="lt1"/>
                          </a:solidFill>
                          <a:latin typeface="+mn-lt"/>
                          <a:ea typeface="+mn-ea"/>
                          <a:cs typeface="+mn-cs"/>
                        </a:rPr>
                        <a:t>невідповідності судового рішення суду касаційної інстанції викладеному у постанові Верховного Суду України висновку щодо застосування у подібних правовідносинах норм матеріального права.</a:t>
                      </a:r>
                      <a:endParaRPr kumimoji="0" lang="uk-UA" sz="2200" b="1" i="0" kern="1200" noProof="0" dirty="0" smtClean="0">
                        <a:solidFill>
                          <a:schemeClr val="lt1"/>
                        </a:solidFill>
                        <a:latin typeface="+mn-lt"/>
                        <a:ea typeface="+mn-ea"/>
                        <a:cs typeface="+mn-cs"/>
                      </a:endParaRPr>
                    </a:p>
                  </a:txBody>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0" y="0"/>
          <a:ext cx="9144000" cy="6858000"/>
        </p:xfrm>
        <a:graphic>
          <a:graphicData uri="http://schemas.openxmlformats.org/drawingml/2006/table">
            <a:tbl>
              <a:tblPr firstRow="1" bandRow="1">
                <a:tableStyleId>{5C22544A-7EE6-4342-B048-85BDC9FD1C3A}</a:tableStyleId>
              </a:tblPr>
              <a:tblGrid>
                <a:gridCol w="1763688"/>
                <a:gridCol w="7380312"/>
              </a:tblGrid>
              <a:tr h="6858000">
                <a:tc>
                  <a:txBody>
                    <a:bodyPr/>
                    <a:lstStyle/>
                    <a:p>
                      <a:endParaRPr lang="uk-UA" sz="3000" noProof="0" dirty="0" smtClean="0"/>
                    </a:p>
                    <a:p>
                      <a:endParaRPr lang="uk-UA" sz="3000" noProof="0" dirty="0" smtClean="0"/>
                    </a:p>
                    <a:p>
                      <a:endParaRPr lang="uk-UA" sz="3000" noProof="0" dirty="0" smtClean="0"/>
                    </a:p>
                    <a:p>
                      <a:endParaRPr lang="uk-UA" sz="3000" noProof="0" dirty="0" smtClean="0"/>
                    </a:p>
                    <a:p>
                      <a:endParaRPr lang="uk-UA" sz="3000" noProof="0" dirty="0" smtClean="0"/>
                    </a:p>
                    <a:p>
                      <a:r>
                        <a:rPr lang="uk-UA" sz="3000" noProof="0" dirty="0" smtClean="0"/>
                        <a:t>Строки</a:t>
                      </a:r>
                      <a:r>
                        <a:rPr lang="uk-UA" sz="3000" baseline="0" noProof="0" dirty="0" smtClean="0"/>
                        <a:t> </a:t>
                      </a:r>
                      <a:r>
                        <a:rPr lang="uk-UA" sz="3000" baseline="0" noProof="0" dirty="0" err="1" smtClean="0"/>
                        <a:t>оскар-ження</a:t>
                      </a:r>
                      <a:endParaRPr lang="uk-UA" sz="3000" baseline="0" noProof="0" dirty="0" smtClean="0"/>
                    </a:p>
                    <a:p>
                      <a:r>
                        <a:rPr lang="uk-UA" sz="3000" baseline="0" noProof="0" dirty="0" smtClean="0"/>
                        <a:t>(ст.356)</a:t>
                      </a:r>
                      <a:endParaRPr lang="uk-UA" sz="3000" noProof="0" dirty="0"/>
                    </a:p>
                  </a:txBody>
                  <a:tcPr/>
                </a:tc>
                <a:tc>
                  <a:txBody>
                    <a:bodyPr/>
                    <a:lstStyle/>
                    <a:p>
                      <a:endParaRPr lang="uk-UA" sz="2000" b="1" noProof="0" dirty="0" smtClean="0"/>
                    </a:p>
                    <a:p>
                      <a:pPr marL="342900" indent="-342900">
                        <a:buAutoNum type="arabicParenR"/>
                      </a:pPr>
                      <a:r>
                        <a:rPr lang="uk-UA" sz="2000" b="1" noProof="0" dirty="0" smtClean="0"/>
                        <a:t>З підстав неоднакового застосування</a:t>
                      </a:r>
                      <a:r>
                        <a:rPr lang="uk-UA" sz="2000" b="1" baseline="0" noProof="0" dirty="0" smtClean="0"/>
                        <a:t> норм матеріального або процесуального права – </a:t>
                      </a:r>
                      <a:r>
                        <a:rPr kumimoji="0" lang="uk-UA" sz="2000" b="1" i="0" kern="1200" noProof="0" dirty="0" smtClean="0">
                          <a:solidFill>
                            <a:schemeClr val="lt1"/>
                          </a:solidFill>
                          <a:latin typeface="+mn-lt"/>
                          <a:ea typeface="+mn-ea"/>
                          <a:cs typeface="+mn-cs"/>
                        </a:rPr>
                        <a:t>протягом 3 місяців з дня ухвалення судового рішення, щодо якого подано заяву про перегляд, або з дня ухвалення судового рішення, на яке здійснюється посилання, якщо воно ухвалено пізніше, але не пізніше одного року з дня ухвалення судового рішення, про перегляд якого подається заява.</a:t>
                      </a:r>
                    </a:p>
                    <a:p>
                      <a:pPr marL="342900" indent="-342900">
                        <a:buAutoNum type="arabicParenR"/>
                      </a:pPr>
                      <a:r>
                        <a:rPr kumimoji="0" lang="uk-UA" sz="2000" b="1" i="0" kern="1200" baseline="0" noProof="0" dirty="0" smtClean="0">
                          <a:solidFill>
                            <a:schemeClr val="lt1"/>
                          </a:solidFill>
                          <a:latin typeface="+mn-lt"/>
                          <a:ea typeface="+mn-ea"/>
                          <a:cs typeface="+mn-cs"/>
                        </a:rPr>
                        <a:t> у випадку наявності рішення міжнародної установи - </a:t>
                      </a:r>
                      <a:r>
                        <a:rPr kumimoji="0" lang="uk-UA" sz="2000" b="1" i="0" kern="1200" noProof="0" dirty="0" smtClean="0">
                          <a:solidFill>
                            <a:schemeClr val="lt1"/>
                          </a:solidFill>
                          <a:latin typeface="+mn-lt"/>
                          <a:ea typeface="+mn-ea"/>
                          <a:cs typeface="+mn-cs"/>
                        </a:rPr>
                        <a:t>подається не пізніше</a:t>
                      </a:r>
                      <a:r>
                        <a:rPr kumimoji="0" lang="uk-UA" sz="2000" b="1" i="0" kern="1200" baseline="0" noProof="0" dirty="0" smtClean="0">
                          <a:solidFill>
                            <a:schemeClr val="lt1"/>
                          </a:solidFill>
                          <a:latin typeface="+mn-lt"/>
                          <a:ea typeface="+mn-ea"/>
                          <a:cs typeface="+mn-cs"/>
                        </a:rPr>
                        <a:t> 1</a:t>
                      </a:r>
                      <a:r>
                        <a:rPr kumimoji="0" lang="uk-UA" sz="2000" b="1" i="0" kern="1200" noProof="0" dirty="0" smtClean="0">
                          <a:solidFill>
                            <a:schemeClr val="lt1"/>
                          </a:solidFill>
                          <a:latin typeface="+mn-lt"/>
                          <a:ea typeface="+mn-ea"/>
                          <a:cs typeface="+mn-cs"/>
                        </a:rPr>
                        <a:t> місяця з дня, коли особі, на користь якої постановлено рішення міжнародною судовою установою, юрисдикція якої визнана Україною, стало або мало стати відомо про набуття цим рішенням статусу остаточного.</a:t>
                      </a:r>
                    </a:p>
                    <a:p>
                      <a:pPr marL="342900" indent="-342900">
                        <a:buAutoNum type="arabicParenR"/>
                      </a:pPr>
                      <a:r>
                        <a:rPr kumimoji="0" lang="uk-UA" sz="2000" b="1" i="0" kern="1200" baseline="0" noProof="0" dirty="0" smtClean="0">
                          <a:solidFill>
                            <a:schemeClr val="lt1"/>
                          </a:solidFill>
                          <a:latin typeface="+mn-lt"/>
                          <a:ea typeface="+mn-ea"/>
                          <a:cs typeface="+mn-cs"/>
                        </a:rPr>
                        <a:t> з підстав невідповідності постанові ВСУ - </a:t>
                      </a:r>
                      <a:r>
                        <a:rPr kumimoji="0" lang="uk-UA" sz="2000" b="1" i="0" kern="1200" noProof="0" dirty="0" smtClean="0">
                          <a:solidFill>
                            <a:schemeClr val="lt1"/>
                          </a:solidFill>
                          <a:latin typeface="+mn-lt"/>
                          <a:ea typeface="+mn-ea"/>
                          <a:cs typeface="+mn-cs"/>
                        </a:rPr>
                        <a:t>подається протягом 3 місяців з дня ухвалення судового рішення, щодо якого подається заява про перегляд, або з дня прийняття постанови ВСУ, на яку здійснюється посилання, але не пізніше одного року з дня ухвалення судового рішення, про перегляд якого подається заява.</a:t>
                      </a:r>
                      <a:endParaRPr lang="uk-UA" sz="2000" b="1" baseline="0" noProof="0" dirty="0" smtClean="0"/>
                    </a:p>
                  </a:txBody>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0" y="0"/>
          <a:ext cx="8172400" cy="6858000"/>
        </p:xfrm>
        <a:graphic>
          <a:graphicData uri="http://schemas.openxmlformats.org/drawingml/2006/table">
            <a:tbl>
              <a:tblPr firstRow="1" bandRow="1">
                <a:tableStyleId>{5C22544A-7EE6-4342-B048-85BDC9FD1C3A}</a:tableStyleId>
              </a:tblPr>
              <a:tblGrid>
                <a:gridCol w="4086200"/>
                <a:gridCol w="4086200"/>
              </a:tblGrid>
              <a:tr h="3429000">
                <a:tc>
                  <a:txBody>
                    <a:bodyPr/>
                    <a:lstStyle/>
                    <a:p>
                      <a:endParaRPr lang="uk-UA" sz="3400" dirty="0" smtClean="0"/>
                    </a:p>
                    <a:p>
                      <a:endParaRPr lang="uk-UA" sz="3400" dirty="0" smtClean="0"/>
                    </a:p>
                    <a:p>
                      <a:r>
                        <a:rPr lang="uk-UA" sz="3400" dirty="0" smtClean="0"/>
                        <a:t>Порядок подання скарги</a:t>
                      </a:r>
                      <a:endParaRPr lang="ru-RU" sz="3400" dirty="0"/>
                    </a:p>
                  </a:txBody>
                  <a:tcPr/>
                </a:tc>
                <a:tc>
                  <a:txBody>
                    <a:bodyPr/>
                    <a:lstStyle/>
                    <a:p>
                      <a:endParaRPr lang="uk-UA" sz="2500" dirty="0" smtClean="0"/>
                    </a:p>
                    <a:p>
                      <a:endParaRPr lang="uk-UA" sz="2500" dirty="0" smtClean="0"/>
                    </a:p>
                    <a:p>
                      <a:endParaRPr lang="uk-UA" sz="2500" dirty="0" smtClean="0"/>
                    </a:p>
                    <a:p>
                      <a:r>
                        <a:rPr lang="uk-UA" sz="2500" dirty="0" smtClean="0"/>
                        <a:t>безпосередньо до ВСУ</a:t>
                      </a:r>
                      <a:endParaRPr lang="ru-RU" sz="2500" dirty="0"/>
                    </a:p>
                  </a:txBody>
                  <a:tcPr/>
                </a:tc>
              </a:tr>
              <a:tr h="3429000">
                <a:tc>
                  <a:txBody>
                    <a:bodyPr/>
                    <a:lstStyle/>
                    <a:p>
                      <a:endParaRPr lang="uk-UA" sz="3400" dirty="0" smtClean="0"/>
                    </a:p>
                    <a:p>
                      <a:endParaRPr lang="uk-UA" sz="3400" dirty="0" smtClean="0"/>
                    </a:p>
                    <a:p>
                      <a:r>
                        <a:rPr lang="uk-UA" sz="3400" dirty="0" smtClean="0"/>
                        <a:t>Строки розгляду скарги</a:t>
                      </a:r>
                      <a:endParaRPr lang="ru-RU" sz="3400" dirty="0"/>
                    </a:p>
                  </a:txBody>
                  <a:tcPr/>
                </a:tc>
                <a:tc>
                  <a:txBody>
                    <a:bodyPr/>
                    <a:lstStyle/>
                    <a:p>
                      <a:pPr marL="457200" indent="-457200">
                        <a:buNone/>
                      </a:pPr>
                      <a:endParaRPr lang="uk-UA" sz="2000" baseline="0" dirty="0" smtClean="0"/>
                    </a:p>
                    <a:p>
                      <a:pPr marL="457200" indent="-457200">
                        <a:buNone/>
                      </a:pPr>
                      <a:endParaRPr lang="uk-UA" sz="2000" baseline="0" dirty="0" smtClean="0"/>
                    </a:p>
                    <a:p>
                      <a:pPr marL="457200" indent="-457200" algn="ctr">
                        <a:buNone/>
                      </a:pPr>
                      <a:r>
                        <a:rPr lang="uk-UA" sz="2500" baseline="0" dirty="0" smtClean="0"/>
                        <a:t>не більше одного місяця з дня призначення справи до розгляду</a:t>
                      </a:r>
                    </a:p>
                    <a:p>
                      <a:pPr marL="457200" indent="-457200" algn="ctr">
                        <a:buNone/>
                      </a:pPr>
                      <a:r>
                        <a:rPr lang="uk-UA" sz="2500" baseline="0" dirty="0" smtClean="0"/>
                        <a:t>(ч. 8 ст. 360-2 ЦПК)</a:t>
                      </a:r>
                    </a:p>
                  </a:txBody>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0" y="0"/>
          <a:ext cx="8100392" cy="6858000"/>
        </p:xfrm>
        <a:graphic>
          <a:graphicData uri="http://schemas.openxmlformats.org/drawingml/2006/table">
            <a:tbl>
              <a:tblPr firstRow="1" bandRow="1">
                <a:tableStyleId>{5C22544A-7EE6-4342-B048-85BDC9FD1C3A}</a:tableStyleId>
              </a:tblPr>
              <a:tblGrid>
                <a:gridCol w="3419872"/>
                <a:gridCol w="4680520"/>
              </a:tblGrid>
              <a:tr h="6858000">
                <a:tc>
                  <a:txBody>
                    <a:bodyPr/>
                    <a:lstStyle/>
                    <a:p>
                      <a:endParaRPr lang="uk-UA" sz="3400" dirty="0" smtClean="0"/>
                    </a:p>
                    <a:p>
                      <a:endParaRPr lang="uk-UA" sz="3400" dirty="0" smtClean="0"/>
                    </a:p>
                    <a:p>
                      <a:r>
                        <a:rPr lang="uk-UA" sz="3400" dirty="0" smtClean="0"/>
                        <a:t>Порядок розгляду</a:t>
                      </a:r>
                      <a:endParaRPr lang="ru-RU" sz="3400" dirty="0"/>
                    </a:p>
                  </a:txBody>
                  <a:tcPr/>
                </a:tc>
                <a:tc>
                  <a:txBody>
                    <a:bodyPr/>
                    <a:lstStyle/>
                    <a:p>
                      <a:pPr marL="457200" indent="-457200">
                        <a:buNone/>
                      </a:pPr>
                      <a:r>
                        <a:rPr lang="uk-UA" sz="2500" dirty="0" smtClean="0"/>
                        <a:t>1)</a:t>
                      </a:r>
                      <a:r>
                        <a:rPr lang="uk-UA" sz="2500" baseline="0" dirty="0" smtClean="0"/>
                        <a:t> Перевірка відповідності заяви вимогам ЦПК</a:t>
                      </a:r>
                      <a:endParaRPr lang="uk-UA" sz="2500" dirty="0" smtClean="0"/>
                    </a:p>
                    <a:p>
                      <a:pPr marL="457200" indent="-457200">
                        <a:buNone/>
                      </a:pPr>
                      <a:r>
                        <a:rPr lang="uk-UA" sz="2500" dirty="0" smtClean="0"/>
                        <a:t>     (ст.359 ЦПК):</a:t>
                      </a:r>
                    </a:p>
                    <a:p>
                      <a:pPr marL="457200" indent="-457200">
                        <a:buNone/>
                      </a:pPr>
                      <a:endParaRPr lang="uk-UA" sz="2500" dirty="0" smtClean="0"/>
                    </a:p>
                    <a:p>
                      <a:pPr marL="457200" indent="-457200">
                        <a:buNone/>
                      </a:pPr>
                      <a:r>
                        <a:rPr lang="uk-UA" sz="2500" dirty="0" smtClean="0"/>
                        <a:t>- суддя-доповідач</a:t>
                      </a:r>
                    </a:p>
                    <a:p>
                      <a:pPr marL="457200" indent="-457200">
                        <a:buNone/>
                      </a:pPr>
                      <a:r>
                        <a:rPr lang="uk-UA" sz="2500" baseline="0" dirty="0" smtClean="0"/>
                        <a:t>  </a:t>
                      </a:r>
                    </a:p>
                    <a:p>
                      <a:pPr marL="457200" indent="-457200">
                        <a:buNone/>
                      </a:pPr>
                      <a:r>
                        <a:rPr lang="uk-UA" sz="2500" baseline="0" dirty="0" smtClean="0"/>
                        <a:t> - протягом 3 днів;</a:t>
                      </a:r>
                    </a:p>
                    <a:p>
                      <a:pPr marL="457200" indent="-457200">
                        <a:buNone/>
                      </a:pPr>
                      <a:r>
                        <a:rPr lang="uk-UA" sz="2500" baseline="0" dirty="0" smtClean="0"/>
                        <a:t>    </a:t>
                      </a:r>
                    </a:p>
                    <a:p>
                      <a:pPr marL="457200" indent="-457200">
                        <a:buNone/>
                      </a:pPr>
                      <a:r>
                        <a:rPr lang="uk-UA" sz="2500" baseline="0" dirty="0" smtClean="0"/>
                        <a:t>- процесуальні дії:</a:t>
                      </a:r>
                    </a:p>
                    <a:p>
                      <a:pPr marL="457200" indent="-457200">
                        <a:buNone/>
                      </a:pPr>
                      <a:r>
                        <a:rPr lang="uk-UA" sz="2500" baseline="0" dirty="0" smtClean="0"/>
                        <a:t>       а) залишення заяви про перегляд без руху</a:t>
                      </a:r>
                    </a:p>
                    <a:p>
                      <a:pPr marL="457200" indent="-457200">
                        <a:buNone/>
                      </a:pPr>
                      <a:r>
                        <a:rPr lang="uk-UA" sz="2500" baseline="0" dirty="0" smtClean="0"/>
                        <a:t>       б) повернення заяви про перегляд</a:t>
                      </a:r>
                    </a:p>
                  </a:txBody>
                  <a:tcPr/>
                </a:tc>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0" y="0"/>
          <a:ext cx="8172400" cy="6858000"/>
        </p:xfrm>
        <a:graphic>
          <a:graphicData uri="http://schemas.openxmlformats.org/drawingml/2006/table">
            <a:tbl>
              <a:tblPr firstRow="1" bandRow="1">
                <a:tableStyleId>{5C22544A-7EE6-4342-B048-85BDC9FD1C3A}</a:tableStyleId>
              </a:tblPr>
              <a:tblGrid>
                <a:gridCol w="1691680"/>
                <a:gridCol w="6480720"/>
              </a:tblGrid>
              <a:tr h="3849605">
                <a:tc>
                  <a:txBody>
                    <a:bodyPr/>
                    <a:lstStyle/>
                    <a:p>
                      <a:endParaRPr lang="uk-UA" sz="3400" dirty="0" smtClean="0"/>
                    </a:p>
                    <a:p>
                      <a:endParaRPr lang="uk-UA" sz="3400" dirty="0" smtClean="0"/>
                    </a:p>
                  </a:txBody>
                  <a:tcPr/>
                </a:tc>
                <a:tc>
                  <a:txBody>
                    <a:bodyPr/>
                    <a:lstStyle/>
                    <a:p>
                      <a:r>
                        <a:rPr lang="uk-UA" sz="2200" dirty="0" smtClean="0"/>
                        <a:t>2) Допуск справи до провадження (ст. 360 ЦПК</a:t>
                      </a:r>
                      <a:r>
                        <a:rPr lang="uk-UA" sz="2200" dirty="0" smtClean="0"/>
                        <a:t>)</a:t>
                      </a:r>
                      <a:endParaRPr lang="uk-UA" sz="2200" dirty="0" smtClean="0"/>
                    </a:p>
                    <a:p>
                      <a:pPr>
                        <a:buFontTx/>
                        <a:buChar char="-"/>
                      </a:pPr>
                      <a:r>
                        <a:rPr lang="uk-UA" sz="2200" dirty="0" smtClean="0"/>
                        <a:t>суддя-доповідач</a:t>
                      </a:r>
                      <a:r>
                        <a:rPr lang="uk-UA" sz="2200" baseline="0" dirty="0" smtClean="0"/>
                        <a:t> одноособово,</a:t>
                      </a:r>
                    </a:p>
                    <a:p>
                      <a:pPr>
                        <a:buFontTx/>
                        <a:buChar char="-"/>
                      </a:pPr>
                      <a:r>
                        <a:rPr lang="uk-UA" sz="2200" baseline="0" dirty="0" smtClean="0"/>
                        <a:t> якщо він дійде висновку, що заява необґрунтована – 3 судді (суддя-доповідач + 2 судді), і якщо хоча б один дійде висновку про необхідність відкриття провадження – </a:t>
                      </a:r>
                      <a:r>
                        <a:rPr lang="uk-UA" sz="2200" baseline="0" dirty="0" err="1" smtClean="0"/>
                        <a:t>провадження</a:t>
                      </a:r>
                      <a:r>
                        <a:rPr lang="uk-UA" sz="2200" baseline="0" dirty="0" smtClean="0"/>
                        <a:t> відкривається, якщо ні – ухвала про відмову у допуску справи до провадження у ВСУ</a:t>
                      </a:r>
                      <a:endParaRPr lang="uk-UA" sz="2200" dirty="0" smtClean="0"/>
                    </a:p>
                  </a:txBody>
                  <a:tcPr/>
                </a:tc>
              </a:tr>
              <a:tr h="3008395">
                <a:tc>
                  <a:txBody>
                    <a:bodyPr/>
                    <a:lstStyle/>
                    <a:p>
                      <a:endParaRPr lang="uk-UA" sz="3400" dirty="0" smtClean="0"/>
                    </a:p>
                    <a:p>
                      <a:endParaRPr lang="uk-UA" sz="3400" dirty="0" smtClean="0"/>
                    </a:p>
                  </a:txBody>
                  <a:tcPr/>
                </a:tc>
                <a:tc>
                  <a:txBody>
                    <a:bodyPr/>
                    <a:lstStyle/>
                    <a:p>
                      <a:pPr marL="457200" indent="-457200">
                        <a:buNone/>
                      </a:pPr>
                      <a:r>
                        <a:rPr lang="uk-UA" sz="2000" baseline="0" dirty="0" smtClean="0"/>
                        <a:t>3) Підготовка справи до розгляду у ВСУ (ст. 360-1)</a:t>
                      </a:r>
                    </a:p>
                    <a:p>
                      <a:pPr marL="457200" indent="-457200">
                        <a:buFontTx/>
                        <a:buChar char="-"/>
                      </a:pPr>
                      <a:r>
                        <a:rPr lang="uk-UA" sz="2000" baseline="0" dirty="0" smtClean="0"/>
                        <a:t>протягом 15 днів з дня відкриття провадження</a:t>
                      </a:r>
                    </a:p>
                    <a:p>
                      <a:pPr marL="457200" indent="-457200">
                        <a:buFontTx/>
                        <a:buChar char="-"/>
                      </a:pPr>
                      <a:r>
                        <a:rPr lang="uk-UA" sz="2000" baseline="0" dirty="0" smtClean="0"/>
                        <a:t>суддя-доповідач</a:t>
                      </a:r>
                    </a:p>
                    <a:p>
                      <a:pPr marL="457200" indent="-457200">
                        <a:buFontTx/>
                        <a:buChar char="-"/>
                      </a:pPr>
                      <a:r>
                        <a:rPr lang="uk-UA" sz="2000" baseline="0" dirty="0" smtClean="0"/>
                        <a:t>Здійснює підготовчі дії, передбачені ч. 1 ст. 360-1 ЦПК</a:t>
                      </a:r>
                    </a:p>
                    <a:p>
                      <a:pPr marL="457200" indent="-457200">
                        <a:buFontTx/>
                        <a:buNone/>
                      </a:pPr>
                      <a:r>
                        <a:rPr lang="uk-UA" sz="2000" baseline="0" dirty="0" smtClean="0"/>
                        <a:t>-     після закінчення підготовчих дій постановляє ухвалу про призначення справи до розгляду ВСУ</a:t>
                      </a:r>
                    </a:p>
                    <a:p>
                      <a:pPr marL="457200" indent="-457200">
                        <a:buNone/>
                      </a:pPr>
                      <a:endParaRPr lang="uk-UA" sz="2000" baseline="0" dirty="0" smtClean="0"/>
                    </a:p>
                    <a:p>
                      <a:pPr marL="457200" indent="-457200" algn="ctr">
                        <a:buNone/>
                      </a:pPr>
                      <a:endParaRPr lang="uk-UA" sz="2500" baseline="0" dirty="0" smtClean="0"/>
                    </a:p>
                  </a:txBody>
                  <a:tcPr/>
                </a:tc>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0" y="0"/>
          <a:ext cx="8100392" cy="6858000"/>
        </p:xfrm>
        <a:graphic>
          <a:graphicData uri="http://schemas.openxmlformats.org/drawingml/2006/table">
            <a:tbl>
              <a:tblPr firstRow="1" bandRow="1">
                <a:tableStyleId>{5C22544A-7EE6-4342-B048-85BDC9FD1C3A}</a:tableStyleId>
              </a:tblPr>
              <a:tblGrid>
                <a:gridCol w="2051720"/>
                <a:gridCol w="6048672"/>
              </a:tblGrid>
              <a:tr h="6858000">
                <a:tc>
                  <a:txBody>
                    <a:bodyPr/>
                    <a:lstStyle/>
                    <a:p>
                      <a:endParaRPr lang="uk-UA" sz="3400" dirty="0" smtClean="0"/>
                    </a:p>
                  </a:txBody>
                  <a:tcPr/>
                </a:tc>
                <a:tc>
                  <a:txBody>
                    <a:bodyPr/>
                    <a:lstStyle/>
                    <a:p>
                      <a:pPr marL="457200" indent="-457200">
                        <a:buNone/>
                      </a:pPr>
                      <a:r>
                        <a:rPr lang="uk-UA" sz="2500" baseline="0" dirty="0" smtClean="0"/>
                        <a:t>4) Судовий розгляд у ВСУ (ст. 360-2)</a:t>
                      </a:r>
                    </a:p>
                    <a:p>
                      <a:pPr marL="457200" indent="-457200">
                        <a:buNone/>
                      </a:pPr>
                      <a:endParaRPr lang="uk-UA" sz="2500" baseline="0" dirty="0" smtClean="0"/>
                    </a:p>
                    <a:p>
                      <a:pPr marL="457200" indent="-457200">
                        <a:buFontTx/>
                        <a:buChar char="-"/>
                      </a:pPr>
                      <a:r>
                        <a:rPr lang="uk-UA" sz="2500" baseline="0" dirty="0" smtClean="0"/>
                        <a:t>Здійснюється за правилами, встановленими для апеляційного та касаційного перегляду (глави 2 і 3 розділу </a:t>
                      </a:r>
                      <a:r>
                        <a:rPr lang="en-US" sz="2500" baseline="0" dirty="0" smtClean="0"/>
                        <a:t>V</a:t>
                      </a:r>
                      <a:r>
                        <a:rPr lang="uk-UA" sz="2500" baseline="0" dirty="0" smtClean="0"/>
                        <a:t> ЦПК)</a:t>
                      </a:r>
                    </a:p>
                    <a:p>
                      <a:pPr marL="457200" indent="-457200">
                        <a:buFontTx/>
                        <a:buChar char="-"/>
                      </a:pPr>
                      <a:endParaRPr lang="uk-UA" sz="2500" baseline="0" dirty="0" smtClean="0"/>
                    </a:p>
                    <a:p>
                      <a:pPr marL="457200" indent="-457200">
                        <a:buFontTx/>
                        <a:buChar char="-"/>
                      </a:pPr>
                      <a:r>
                        <a:rPr lang="uk-UA" sz="2500" baseline="0" dirty="0" smtClean="0"/>
                        <a:t> Склад суду залежить від підстави перегляду та того, рішення одного чи декількох судів касаційної інстанції неоднаково застосовували норми права і регламентований ст. 360-2 ЦПК</a:t>
                      </a:r>
                    </a:p>
                    <a:p>
                      <a:pPr marL="457200" indent="-457200">
                        <a:buFontTx/>
                        <a:buNone/>
                      </a:pPr>
                      <a:r>
                        <a:rPr lang="uk-UA" sz="2500" baseline="0" dirty="0" smtClean="0"/>
                        <a:t>     (для самостійного опрацювання)</a:t>
                      </a:r>
                    </a:p>
                  </a:txBody>
                  <a:tcPr/>
                </a:tc>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0" y="0"/>
          <a:ext cx="8100392" cy="6858000"/>
        </p:xfrm>
        <a:graphic>
          <a:graphicData uri="http://schemas.openxmlformats.org/drawingml/2006/table">
            <a:tbl>
              <a:tblPr firstRow="1" bandRow="1">
                <a:tableStyleId>{5C22544A-7EE6-4342-B048-85BDC9FD1C3A}</a:tableStyleId>
              </a:tblPr>
              <a:tblGrid>
                <a:gridCol w="2051720"/>
                <a:gridCol w="6048672"/>
              </a:tblGrid>
              <a:tr h="6858000">
                <a:tc>
                  <a:txBody>
                    <a:bodyPr/>
                    <a:lstStyle/>
                    <a:p>
                      <a:endParaRPr lang="uk-UA" sz="3400" dirty="0" smtClean="0"/>
                    </a:p>
                    <a:p>
                      <a:endParaRPr lang="uk-UA" sz="3400" dirty="0" smtClean="0"/>
                    </a:p>
                    <a:p>
                      <a:endParaRPr lang="uk-UA" sz="3400" dirty="0" smtClean="0"/>
                    </a:p>
                    <a:p>
                      <a:endParaRPr lang="uk-UA" sz="3400" dirty="0" smtClean="0"/>
                    </a:p>
                    <a:p>
                      <a:r>
                        <a:rPr lang="uk-UA" sz="3400" dirty="0" err="1" smtClean="0"/>
                        <a:t>Повно-важення</a:t>
                      </a:r>
                      <a:r>
                        <a:rPr lang="uk-UA" sz="3400" dirty="0" smtClean="0"/>
                        <a:t> ВСУ</a:t>
                      </a:r>
                    </a:p>
                  </a:txBody>
                  <a:tcPr/>
                </a:tc>
                <a:tc>
                  <a:txBody>
                    <a:bodyPr/>
                    <a:lstStyle/>
                    <a:p>
                      <a:pPr marL="457200" indent="-457200">
                        <a:buAutoNum type="arabicParenR"/>
                      </a:pPr>
                      <a:endParaRPr lang="uk-UA" sz="2500" b="1" baseline="0" noProof="0" dirty="0" smtClean="0"/>
                    </a:p>
                    <a:p>
                      <a:pPr marL="457200" indent="-457200">
                        <a:buAutoNum type="arabicParenR"/>
                      </a:pPr>
                      <a:endParaRPr lang="uk-UA" sz="2500" b="1" baseline="0" noProof="0" dirty="0" smtClean="0"/>
                    </a:p>
                    <a:p>
                      <a:pPr marL="457200" indent="-457200">
                        <a:buAutoNum type="arabicParenR"/>
                      </a:pPr>
                      <a:endParaRPr lang="uk-UA" sz="2500" b="1" baseline="0" noProof="0" dirty="0" smtClean="0"/>
                    </a:p>
                    <a:p>
                      <a:pPr marL="457200" indent="-457200">
                        <a:buAutoNum type="arabicParenR"/>
                      </a:pPr>
                      <a:endParaRPr lang="uk-UA" sz="2500" b="1" baseline="0" noProof="0" dirty="0" smtClean="0"/>
                    </a:p>
                    <a:p>
                      <a:pPr marL="457200" indent="-457200">
                        <a:buAutoNum type="arabicParenR"/>
                      </a:pPr>
                      <a:endParaRPr lang="uk-UA" sz="2500" b="1" baseline="0" noProof="0" smtClean="0"/>
                    </a:p>
                    <a:p>
                      <a:pPr marL="457200" indent="-457200">
                        <a:buAutoNum type="arabicParenR"/>
                      </a:pPr>
                      <a:r>
                        <a:rPr lang="uk-UA" sz="2500" b="1" baseline="0" noProof="0" smtClean="0"/>
                        <a:t>прийняти </a:t>
                      </a:r>
                      <a:r>
                        <a:rPr lang="uk-UA" sz="2500" b="1" baseline="0" noProof="0" dirty="0" smtClean="0"/>
                        <a:t>постанову </a:t>
                      </a:r>
                      <a:r>
                        <a:rPr kumimoji="0" lang="uk-UA" sz="2500" b="1" i="0" kern="1200" noProof="0" dirty="0" smtClean="0">
                          <a:solidFill>
                            <a:schemeClr val="lt1"/>
                          </a:solidFill>
                          <a:latin typeface="+mn-lt"/>
                          <a:ea typeface="+mn-ea"/>
                          <a:cs typeface="+mn-cs"/>
                        </a:rPr>
                        <a:t>про повне або часткове задоволення заяви (підстави – ст. 360-4 ЦПК);</a:t>
                      </a:r>
                    </a:p>
                    <a:p>
                      <a:pPr marL="457200" indent="-457200">
                        <a:buAutoNum type="arabicParenR"/>
                      </a:pPr>
                      <a:endParaRPr kumimoji="0" lang="uk-UA" sz="2500" b="1" i="0" kern="1200" baseline="0" noProof="0" dirty="0" smtClean="0">
                        <a:solidFill>
                          <a:schemeClr val="lt1"/>
                        </a:solidFill>
                        <a:latin typeface="+mn-lt"/>
                        <a:ea typeface="+mn-ea"/>
                        <a:cs typeface="+mn-cs"/>
                      </a:endParaRPr>
                    </a:p>
                    <a:p>
                      <a:pPr marL="457200" indent="-457200">
                        <a:buAutoNum type="arabicParenR"/>
                      </a:pPr>
                      <a:r>
                        <a:rPr kumimoji="0" lang="uk-UA" sz="2500" b="1" i="0" kern="1200" baseline="0" noProof="0" dirty="0" smtClean="0">
                          <a:solidFill>
                            <a:schemeClr val="lt1"/>
                          </a:solidFill>
                          <a:latin typeface="+mn-lt"/>
                          <a:ea typeface="+mn-ea"/>
                          <a:cs typeface="+mn-cs"/>
                        </a:rPr>
                        <a:t> прийняти постанову про відмову у задоволені заяви</a:t>
                      </a:r>
                    </a:p>
                    <a:p>
                      <a:pPr marL="457200" indent="-457200">
                        <a:buNone/>
                      </a:pPr>
                      <a:r>
                        <a:rPr kumimoji="0" lang="uk-UA" sz="2500" b="1" i="0" kern="1200" baseline="0" noProof="0" dirty="0" smtClean="0">
                          <a:solidFill>
                            <a:schemeClr val="lt1"/>
                          </a:solidFill>
                          <a:latin typeface="+mn-lt"/>
                          <a:ea typeface="+mn-ea"/>
                          <a:cs typeface="+mn-cs"/>
                        </a:rPr>
                        <a:t>     (підстави - ст. 360-5 ЦПК)</a:t>
                      </a:r>
                      <a:endParaRPr lang="uk-UA" sz="2500" b="1" baseline="0" noProof="0" dirty="0" smtClean="0"/>
                    </a:p>
                  </a:txBody>
                  <a:tcPr/>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0" y="1"/>
          <a:ext cx="8388424" cy="6888480"/>
        </p:xfrm>
        <a:graphic>
          <a:graphicData uri="http://schemas.openxmlformats.org/drawingml/2006/table">
            <a:tbl>
              <a:tblPr firstRow="1" bandRow="1">
                <a:tableStyleId>{5C22544A-7EE6-4342-B048-85BDC9FD1C3A}</a:tableStyleId>
              </a:tblPr>
              <a:tblGrid>
                <a:gridCol w="3805916"/>
                <a:gridCol w="4582508"/>
              </a:tblGrid>
              <a:tr h="2822097">
                <a:tc>
                  <a:txBody>
                    <a:bodyPr/>
                    <a:lstStyle/>
                    <a:p>
                      <a:endParaRPr lang="uk-UA" sz="3400" dirty="0" smtClean="0"/>
                    </a:p>
                    <a:p>
                      <a:r>
                        <a:rPr lang="uk-UA" sz="3400" dirty="0" smtClean="0"/>
                        <a:t>Суб’єкти оскарження </a:t>
                      </a:r>
                    </a:p>
                    <a:p>
                      <a:r>
                        <a:rPr lang="uk-UA" sz="3400" dirty="0" smtClean="0"/>
                        <a:t>(ст. 324 ЦПК)</a:t>
                      </a:r>
                      <a:endParaRPr lang="ru-RU" sz="3400" dirty="0"/>
                    </a:p>
                  </a:txBody>
                  <a:tcPr/>
                </a:tc>
                <a:tc>
                  <a:txBody>
                    <a:bodyPr/>
                    <a:lstStyle/>
                    <a:p>
                      <a:r>
                        <a:rPr lang="uk-UA" sz="2000" dirty="0" smtClean="0"/>
                        <a:t>1) Сторони, </a:t>
                      </a:r>
                    </a:p>
                    <a:p>
                      <a:endParaRPr lang="uk-UA" sz="2000" dirty="0" smtClean="0"/>
                    </a:p>
                    <a:p>
                      <a:r>
                        <a:rPr lang="uk-UA" sz="2000" dirty="0" smtClean="0"/>
                        <a:t>2) інші особи, які беруть участь у справі, </a:t>
                      </a:r>
                    </a:p>
                    <a:p>
                      <a:endParaRPr lang="uk-UA" sz="2000" dirty="0" smtClean="0"/>
                    </a:p>
                    <a:p>
                      <a:r>
                        <a:rPr lang="uk-UA" sz="2000" dirty="0" smtClean="0"/>
                        <a:t>3) особи, які не брали</a:t>
                      </a:r>
                      <a:r>
                        <a:rPr lang="uk-UA" sz="2000" baseline="0" dirty="0" smtClean="0"/>
                        <a:t> участі у справі, але суд вирішив питання про їхні права, свободи чи обов’язки</a:t>
                      </a:r>
                      <a:endParaRPr lang="ru-RU" sz="2000" dirty="0"/>
                    </a:p>
                  </a:txBody>
                  <a:tcPr/>
                </a:tc>
              </a:tr>
              <a:tr h="4035903">
                <a:tc>
                  <a:txBody>
                    <a:bodyPr/>
                    <a:lstStyle/>
                    <a:p>
                      <a:endParaRPr lang="uk-UA" sz="3400" b="1" dirty="0" smtClean="0"/>
                    </a:p>
                    <a:p>
                      <a:r>
                        <a:rPr lang="uk-UA" sz="3400" b="1" dirty="0" smtClean="0"/>
                        <a:t>Об’єкти оскарження</a:t>
                      </a:r>
                    </a:p>
                    <a:p>
                      <a:r>
                        <a:rPr lang="uk-UA" sz="3400" b="1" dirty="0" smtClean="0"/>
                        <a:t>(ст. 324 ЦПК)</a:t>
                      </a:r>
                      <a:endParaRPr lang="ru-RU" sz="3400" b="1" dirty="0"/>
                    </a:p>
                  </a:txBody>
                  <a:tcPr/>
                </a:tc>
                <a:tc>
                  <a:txBody>
                    <a:bodyPr/>
                    <a:lstStyle/>
                    <a:p>
                      <a:pPr marL="342900" indent="-342900">
                        <a:buAutoNum type="arabicParenR"/>
                      </a:pPr>
                      <a:r>
                        <a:rPr lang="uk-UA" sz="2000" b="1" dirty="0" smtClean="0"/>
                        <a:t>Рішення суду першої інстанції після їх перегляду в апеляційному порядку</a:t>
                      </a:r>
                      <a:endParaRPr lang="uk-UA" sz="2000" b="1" baseline="0" dirty="0" smtClean="0"/>
                    </a:p>
                    <a:p>
                      <a:pPr marL="342900" indent="-342900">
                        <a:buAutoNum type="arabicParenR"/>
                      </a:pPr>
                      <a:r>
                        <a:rPr lang="uk-UA" sz="2000" b="1" baseline="0" dirty="0" smtClean="0"/>
                        <a:t> рішення і ухвали апеляційного суду, ухвалені за результатами апеляційного розгляду</a:t>
                      </a:r>
                    </a:p>
                    <a:p>
                      <a:pPr marL="342900" indent="-342900">
                        <a:buAutoNum type="arabicParenR"/>
                      </a:pPr>
                      <a:r>
                        <a:rPr lang="uk-UA" sz="2000" b="1" baseline="0" dirty="0" smtClean="0"/>
                        <a:t> ухвали суду першої інстанції, вказані у п. 2 ч. 1 ст. 324 ЦПК і ухвали апеляційного суду, якщо вони перешкоджають подальшому провадженню у справі</a:t>
                      </a:r>
                      <a:endParaRPr lang="uk-UA" sz="2000" b="1" dirty="0" smtClean="0"/>
                    </a:p>
                    <a:p>
                      <a:endParaRPr lang="ru-RU" sz="2000" b="1" dirty="0"/>
                    </a:p>
                  </a:txBody>
                  <a:tcPr/>
                </a:tc>
              </a:tr>
            </a:tbl>
          </a:graphicData>
        </a:graphic>
      </p:graphicFrame>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366868" y="533400"/>
            <a:ext cx="5105400" cy="3759696"/>
          </a:xfrm>
        </p:spPr>
        <p:txBody>
          <a:bodyPr>
            <a:normAutofit fontScale="90000"/>
          </a:bodyPr>
          <a:lstStyle/>
          <a:p>
            <a:r>
              <a:rPr lang="uk-UA" dirty="0" smtClean="0"/>
              <a:t/>
            </a:r>
            <a:br>
              <a:rPr lang="uk-UA" dirty="0" smtClean="0"/>
            </a:br>
            <a:r>
              <a:rPr lang="uk-UA" dirty="0" smtClean="0"/>
              <a:t/>
            </a:r>
            <a:br>
              <a:rPr lang="uk-UA" dirty="0" smtClean="0"/>
            </a:br>
            <a:r>
              <a:rPr lang="uk-UA" dirty="0" smtClean="0"/>
              <a:t>Перегляд справи у зв’язку з </a:t>
            </a:r>
            <a:r>
              <a:rPr lang="uk-UA" dirty="0" err="1" smtClean="0"/>
              <a:t>нововиявленими</a:t>
            </a:r>
            <a:r>
              <a:rPr lang="uk-UA" dirty="0" smtClean="0"/>
              <a:t> обставинами</a:t>
            </a:r>
            <a:endParaRPr lang="ru-RU" dirty="0"/>
          </a:p>
        </p:txBody>
      </p:sp>
      <p:sp>
        <p:nvSpPr>
          <p:cNvPr id="3" name="Подзаголовок 2"/>
          <p:cNvSpPr>
            <a:spLocks noGrp="1"/>
          </p:cNvSpPr>
          <p:nvPr>
            <p:ph type="subTitle" idx="1"/>
          </p:nvPr>
        </p:nvSpPr>
        <p:spPr>
          <a:xfrm>
            <a:off x="3354442" y="4365104"/>
            <a:ext cx="5114778" cy="276008"/>
          </a:xfrm>
        </p:spPr>
        <p:txBody>
          <a:bodyPr>
            <a:normAutofit fontScale="92500" lnSpcReduction="10000"/>
          </a:bodyPr>
          <a:lstStyle/>
          <a:p>
            <a:endParaRPr lang="ru-RU"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0" y="1"/>
          <a:ext cx="8388424" cy="6858000"/>
        </p:xfrm>
        <a:graphic>
          <a:graphicData uri="http://schemas.openxmlformats.org/drawingml/2006/table">
            <a:tbl>
              <a:tblPr firstRow="1" bandRow="1">
                <a:tableStyleId>{5C22544A-7EE6-4342-B048-85BDC9FD1C3A}</a:tableStyleId>
              </a:tblPr>
              <a:tblGrid>
                <a:gridCol w="3805916"/>
                <a:gridCol w="4582508"/>
              </a:tblGrid>
              <a:tr h="2822097">
                <a:tc>
                  <a:txBody>
                    <a:bodyPr/>
                    <a:lstStyle/>
                    <a:p>
                      <a:endParaRPr lang="uk-UA" sz="3400" dirty="0" smtClean="0"/>
                    </a:p>
                    <a:p>
                      <a:r>
                        <a:rPr lang="uk-UA" sz="3400" dirty="0" smtClean="0"/>
                        <a:t>Суб’єкти оскарження </a:t>
                      </a:r>
                    </a:p>
                    <a:p>
                      <a:r>
                        <a:rPr lang="uk-UA" sz="3400" dirty="0" smtClean="0"/>
                        <a:t>(ст. </a:t>
                      </a:r>
                      <a:r>
                        <a:rPr lang="uk-UA" sz="3400" dirty="0" smtClean="0"/>
                        <a:t>362 </a:t>
                      </a:r>
                      <a:r>
                        <a:rPr lang="uk-UA" sz="3400" dirty="0" smtClean="0"/>
                        <a:t>ЦПК)</a:t>
                      </a:r>
                      <a:endParaRPr lang="ru-RU" sz="3400" dirty="0"/>
                    </a:p>
                  </a:txBody>
                  <a:tcPr/>
                </a:tc>
                <a:tc>
                  <a:txBody>
                    <a:bodyPr/>
                    <a:lstStyle/>
                    <a:p>
                      <a:endParaRPr lang="uk-UA" sz="2000" dirty="0" smtClean="0"/>
                    </a:p>
                    <a:p>
                      <a:r>
                        <a:rPr lang="uk-UA" sz="2000" dirty="0" smtClean="0"/>
                        <a:t>1</a:t>
                      </a:r>
                      <a:r>
                        <a:rPr lang="uk-UA" sz="2000" dirty="0" smtClean="0"/>
                        <a:t>) Сторони, </a:t>
                      </a:r>
                    </a:p>
                    <a:p>
                      <a:endParaRPr lang="uk-UA" sz="2000" dirty="0" smtClean="0"/>
                    </a:p>
                    <a:p>
                      <a:r>
                        <a:rPr lang="uk-UA" sz="2000" dirty="0" smtClean="0"/>
                        <a:t>2) інші особи, які беруть участь у справі, </a:t>
                      </a:r>
                    </a:p>
                    <a:p>
                      <a:endParaRPr lang="uk-UA" sz="2000" dirty="0" smtClean="0"/>
                    </a:p>
                  </a:txBody>
                  <a:tcPr/>
                </a:tc>
              </a:tr>
              <a:tr h="4035903">
                <a:tc>
                  <a:txBody>
                    <a:bodyPr/>
                    <a:lstStyle/>
                    <a:p>
                      <a:endParaRPr lang="uk-UA" sz="3400" b="1" dirty="0" smtClean="0"/>
                    </a:p>
                    <a:p>
                      <a:r>
                        <a:rPr lang="uk-UA" sz="3400" b="1" dirty="0" smtClean="0"/>
                        <a:t>Об’єкти оскарження</a:t>
                      </a:r>
                    </a:p>
                    <a:p>
                      <a:r>
                        <a:rPr lang="uk-UA" sz="3400" b="1" dirty="0" smtClean="0"/>
                        <a:t>(ст. </a:t>
                      </a:r>
                      <a:r>
                        <a:rPr lang="uk-UA" sz="3400" b="1" dirty="0" smtClean="0"/>
                        <a:t>361 </a:t>
                      </a:r>
                      <a:r>
                        <a:rPr lang="uk-UA" sz="3400" b="1" dirty="0" smtClean="0"/>
                        <a:t>ЦПК)</a:t>
                      </a:r>
                      <a:endParaRPr lang="ru-RU" sz="3400" b="1" dirty="0"/>
                    </a:p>
                  </a:txBody>
                  <a:tcPr/>
                </a:tc>
                <a:tc>
                  <a:txBody>
                    <a:bodyPr/>
                    <a:lstStyle/>
                    <a:p>
                      <a:pPr marL="342900" indent="-342900">
                        <a:buAutoNum type="arabicParenR"/>
                      </a:pPr>
                      <a:endParaRPr lang="uk-UA" sz="2000" b="1" dirty="0" smtClean="0"/>
                    </a:p>
                    <a:p>
                      <a:pPr marL="342900" indent="-342900">
                        <a:buAutoNum type="arabicParenR"/>
                      </a:pPr>
                      <a:r>
                        <a:rPr lang="uk-UA" sz="2000" b="1" dirty="0" smtClean="0"/>
                        <a:t>рішення суду, що набрало законної сили </a:t>
                      </a:r>
                      <a:endParaRPr lang="uk-UA" sz="2000" b="1" baseline="0" dirty="0" smtClean="0"/>
                    </a:p>
                    <a:p>
                      <a:pPr marL="342900" indent="-342900">
                        <a:buAutoNum type="arabicParenR"/>
                      </a:pPr>
                      <a:endParaRPr lang="uk-UA" sz="2000" b="1" baseline="0" dirty="0" smtClean="0"/>
                    </a:p>
                    <a:p>
                      <a:pPr marL="342900" indent="-342900">
                        <a:buAutoNum type="arabicParenR"/>
                      </a:pPr>
                      <a:r>
                        <a:rPr lang="uk-UA" sz="2000" b="1" baseline="0" dirty="0" smtClean="0"/>
                        <a:t> ухвала суду, якою закінчено розгляд справи, що набрала законної сили</a:t>
                      </a:r>
                    </a:p>
                    <a:p>
                      <a:pPr marL="342900" indent="-342900">
                        <a:buAutoNum type="arabicParenR"/>
                      </a:pPr>
                      <a:endParaRPr lang="uk-UA" sz="2000" b="1" baseline="0" dirty="0" smtClean="0"/>
                    </a:p>
                    <a:p>
                      <a:pPr marL="342900" indent="-342900">
                        <a:buAutoNum type="arabicParenR"/>
                      </a:pPr>
                      <a:r>
                        <a:rPr lang="uk-UA" sz="2000" b="1" baseline="0" dirty="0" smtClean="0"/>
                        <a:t> </a:t>
                      </a:r>
                      <a:r>
                        <a:rPr lang="uk-UA" sz="2000" b="1" baseline="0" dirty="0" smtClean="0"/>
                        <a:t>судовий наказ</a:t>
                      </a:r>
                      <a:endParaRPr lang="uk-UA" sz="2000" b="1" dirty="0" smtClean="0"/>
                    </a:p>
                    <a:p>
                      <a:endParaRPr lang="ru-RU" sz="2000" b="1" dirty="0"/>
                    </a:p>
                  </a:txBody>
                  <a:tcPr/>
                </a:tc>
              </a:tr>
            </a:tbl>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0" y="0"/>
          <a:ext cx="8100392" cy="6858000"/>
        </p:xfrm>
        <a:graphic>
          <a:graphicData uri="http://schemas.openxmlformats.org/drawingml/2006/table">
            <a:tbl>
              <a:tblPr firstRow="1" bandRow="1">
                <a:tableStyleId>{5C22544A-7EE6-4342-B048-85BDC9FD1C3A}</a:tableStyleId>
              </a:tblPr>
              <a:tblGrid>
                <a:gridCol w="2195736"/>
                <a:gridCol w="5904656"/>
              </a:tblGrid>
              <a:tr h="6858000">
                <a:tc>
                  <a:txBody>
                    <a:bodyPr/>
                    <a:lstStyle/>
                    <a:p>
                      <a:endParaRPr lang="uk-UA" sz="2500" dirty="0" smtClean="0"/>
                    </a:p>
                    <a:p>
                      <a:endParaRPr lang="uk-UA" sz="2500" dirty="0" smtClean="0"/>
                    </a:p>
                    <a:p>
                      <a:endParaRPr lang="uk-UA" sz="2500" dirty="0" smtClean="0"/>
                    </a:p>
                    <a:p>
                      <a:endParaRPr lang="uk-UA" sz="2500" dirty="0" smtClean="0"/>
                    </a:p>
                    <a:p>
                      <a:endParaRPr lang="uk-UA" sz="2500" dirty="0" smtClean="0"/>
                    </a:p>
                    <a:p>
                      <a:endParaRPr lang="uk-UA" sz="2500" dirty="0" smtClean="0"/>
                    </a:p>
                    <a:p>
                      <a:endParaRPr lang="uk-UA" sz="2500" dirty="0" smtClean="0"/>
                    </a:p>
                    <a:p>
                      <a:r>
                        <a:rPr lang="uk-UA" sz="2500" dirty="0" smtClean="0"/>
                        <a:t>Підстави</a:t>
                      </a:r>
                      <a:r>
                        <a:rPr lang="uk-UA" sz="2500" baseline="0" dirty="0" smtClean="0"/>
                        <a:t> перегляду</a:t>
                      </a:r>
                    </a:p>
                    <a:p>
                      <a:r>
                        <a:rPr lang="uk-UA" sz="2500" baseline="0" dirty="0" smtClean="0"/>
                        <a:t>(ч. 2 ст. 361 ЦПК)</a:t>
                      </a:r>
                      <a:endParaRPr lang="uk-UA" sz="2500" dirty="0" smtClean="0"/>
                    </a:p>
                  </a:txBody>
                  <a:tcPr/>
                </a:tc>
                <a:tc>
                  <a:txBody>
                    <a:bodyPr/>
                    <a:lstStyle/>
                    <a:p>
                      <a:pPr marL="457200" indent="-457200">
                        <a:buAutoNum type="arabicParenR"/>
                      </a:pPr>
                      <a:r>
                        <a:rPr lang="uk-UA" sz="2500" b="1" baseline="0" noProof="0" dirty="0" smtClean="0"/>
                        <a:t> істотні для справи обставини, що не були і не могли бути відомі особі, яка звертається із заявою, на час розгляду справи;</a:t>
                      </a:r>
                    </a:p>
                    <a:p>
                      <a:pPr marL="457200" indent="-457200">
                        <a:buAutoNum type="arabicParenR"/>
                      </a:pPr>
                      <a:endParaRPr lang="uk-UA" sz="2500" b="1" baseline="0" noProof="0" dirty="0" smtClean="0"/>
                    </a:p>
                    <a:p>
                      <a:pPr marL="457200" indent="-457200">
                        <a:buAutoNum type="arabicParenR"/>
                      </a:pPr>
                      <a:r>
                        <a:rPr lang="uk-UA" sz="2500" b="1" baseline="0" noProof="0" dirty="0" smtClean="0"/>
                        <a:t>встановлені вироком суду, що набрав законної сили, завідомо неправдиві показання свідка, завідомо неправдивий висновок експерта, завідомо неправдивий висновок експерта, завідомо неправильний переклад,  фальшивість документів або речових доказів, що потягли за собою ухвалення незаконного або необґрунтованого рішення;</a:t>
                      </a:r>
                      <a:endParaRPr lang="uk-UA" sz="2500" b="1" baseline="0" noProof="0" dirty="0" smtClean="0"/>
                    </a:p>
                  </a:txBody>
                  <a:tcPr/>
                </a:tc>
              </a:tr>
            </a:tbl>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0" y="0"/>
          <a:ext cx="8676456" cy="6858000"/>
        </p:xfrm>
        <a:graphic>
          <a:graphicData uri="http://schemas.openxmlformats.org/drawingml/2006/table">
            <a:tbl>
              <a:tblPr firstRow="1" bandRow="1">
                <a:tableStyleId>{5C22544A-7EE6-4342-B048-85BDC9FD1C3A}</a:tableStyleId>
              </a:tblPr>
              <a:tblGrid>
                <a:gridCol w="2351887"/>
                <a:gridCol w="6324569"/>
              </a:tblGrid>
              <a:tr h="6858000">
                <a:tc>
                  <a:txBody>
                    <a:bodyPr/>
                    <a:lstStyle/>
                    <a:p>
                      <a:endParaRPr lang="uk-UA" sz="2500" dirty="0" smtClean="0"/>
                    </a:p>
                    <a:p>
                      <a:endParaRPr lang="uk-UA" sz="2500" dirty="0" smtClean="0"/>
                    </a:p>
                    <a:p>
                      <a:endParaRPr lang="uk-UA" sz="2500" dirty="0" smtClean="0"/>
                    </a:p>
                    <a:p>
                      <a:endParaRPr lang="uk-UA" sz="2500" dirty="0" smtClean="0"/>
                    </a:p>
                    <a:p>
                      <a:endParaRPr lang="uk-UA" sz="2500" dirty="0" smtClean="0"/>
                    </a:p>
                    <a:p>
                      <a:endParaRPr lang="uk-UA" sz="2500" dirty="0" smtClean="0"/>
                    </a:p>
                    <a:p>
                      <a:endParaRPr lang="uk-UA" sz="2500" dirty="0" smtClean="0"/>
                    </a:p>
                    <a:p>
                      <a:r>
                        <a:rPr lang="uk-UA" sz="2500" dirty="0" smtClean="0"/>
                        <a:t>Підстави</a:t>
                      </a:r>
                      <a:r>
                        <a:rPr lang="uk-UA" sz="2500" baseline="0" dirty="0" smtClean="0"/>
                        <a:t> перегляду</a:t>
                      </a:r>
                    </a:p>
                    <a:p>
                      <a:r>
                        <a:rPr lang="uk-UA" sz="2500" baseline="0" dirty="0" smtClean="0"/>
                        <a:t>(ч. 2 ст. 361 ЦПК)</a:t>
                      </a:r>
                      <a:endParaRPr lang="uk-UA" sz="2500" dirty="0" smtClean="0"/>
                    </a:p>
                  </a:txBody>
                  <a:tcPr/>
                </a:tc>
                <a:tc>
                  <a:txBody>
                    <a:bodyPr/>
                    <a:lstStyle/>
                    <a:p>
                      <a:pPr marL="457200" indent="-457200">
                        <a:buAutoNum type="arabicParenR" startAt="3"/>
                      </a:pPr>
                      <a:r>
                        <a:rPr lang="uk-UA" sz="2500" b="1" baseline="0" noProof="0" dirty="0" smtClean="0"/>
                        <a:t>встановлення вироком суду, що набрав законної сили, вини судді у вчиненні злочину, внаслідок якого було ухвалено незаконне або необґрунтоване рішення;</a:t>
                      </a:r>
                    </a:p>
                    <a:p>
                      <a:pPr marL="457200" indent="-457200">
                        <a:buAutoNum type="arabicParenR" startAt="3"/>
                      </a:pPr>
                      <a:endParaRPr lang="uk-UA" sz="2500" b="1" baseline="0" noProof="0" dirty="0" smtClean="0"/>
                    </a:p>
                    <a:p>
                      <a:pPr marL="457200" indent="-457200">
                        <a:buAutoNum type="arabicParenR" startAt="3"/>
                      </a:pPr>
                      <a:r>
                        <a:rPr lang="uk-UA" sz="2500" b="1" baseline="0" noProof="0" dirty="0" smtClean="0"/>
                        <a:t>скасування судового рішення, яке стало підставою для  ухвалення рішення чи постановлення ухвали, що підлягають перегляду</a:t>
                      </a:r>
                    </a:p>
                    <a:p>
                      <a:pPr marL="457200" indent="-457200">
                        <a:buAutoNum type="arabicParenR" startAt="3"/>
                      </a:pPr>
                      <a:endParaRPr lang="uk-UA" sz="2500" b="1" baseline="0" noProof="0" dirty="0" smtClean="0"/>
                    </a:p>
                    <a:p>
                      <a:pPr marL="457200" indent="-457200">
                        <a:buAutoNum type="arabicParenR" startAt="3"/>
                      </a:pPr>
                      <a:r>
                        <a:rPr lang="uk-UA" sz="2500" b="1" baseline="0" noProof="0" dirty="0" smtClean="0"/>
                        <a:t> встановлена КСУ неконституційність закону, іншого правового акта чи їх окремого положення, застосованого судом при вирішенні справи, якщо рішення ще не виконане</a:t>
                      </a:r>
                      <a:endParaRPr lang="uk-UA" sz="2500" b="1" baseline="0" noProof="0" dirty="0" smtClean="0"/>
                    </a:p>
                  </a:txBody>
                  <a:tcPr/>
                </a:tc>
              </a:tr>
            </a:tbl>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0" y="0"/>
          <a:ext cx="8820472" cy="6858000"/>
        </p:xfrm>
        <a:graphic>
          <a:graphicData uri="http://schemas.openxmlformats.org/drawingml/2006/table">
            <a:tbl>
              <a:tblPr firstRow="1" bandRow="1">
                <a:tableStyleId>{5C22544A-7EE6-4342-B048-85BDC9FD1C3A}</a:tableStyleId>
              </a:tblPr>
              <a:tblGrid>
                <a:gridCol w="4410236"/>
                <a:gridCol w="4410236"/>
              </a:tblGrid>
              <a:tr h="3429000">
                <a:tc>
                  <a:txBody>
                    <a:bodyPr/>
                    <a:lstStyle/>
                    <a:p>
                      <a:endParaRPr lang="uk-UA" sz="3400" dirty="0" smtClean="0"/>
                    </a:p>
                    <a:p>
                      <a:endParaRPr lang="uk-UA" sz="3400" dirty="0" smtClean="0"/>
                    </a:p>
                    <a:p>
                      <a:r>
                        <a:rPr lang="uk-UA" sz="3400" dirty="0" smtClean="0"/>
                        <a:t>Порядок подання скарги</a:t>
                      </a:r>
                      <a:endParaRPr lang="ru-RU" sz="3400" dirty="0"/>
                    </a:p>
                  </a:txBody>
                  <a:tcPr/>
                </a:tc>
                <a:tc>
                  <a:txBody>
                    <a:bodyPr/>
                    <a:lstStyle/>
                    <a:p>
                      <a:endParaRPr lang="uk-UA" sz="2200" dirty="0" smtClean="0"/>
                    </a:p>
                    <a:p>
                      <a:r>
                        <a:rPr lang="uk-UA" sz="2200" dirty="0" smtClean="0"/>
                        <a:t>заява</a:t>
                      </a:r>
                      <a:r>
                        <a:rPr lang="uk-UA" sz="2200" baseline="0" dirty="0" smtClean="0"/>
                        <a:t> про перегляд у зв’язку із </a:t>
                      </a:r>
                      <a:r>
                        <a:rPr lang="uk-UA" sz="2200" baseline="0" dirty="0" err="1" smtClean="0"/>
                        <a:t>нововиявленими</a:t>
                      </a:r>
                      <a:r>
                        <a:rPr lang="uk-UA" sz="2200" baseline="0" dirty="0" smtClean="0"/>
                        <a:t> обставинами подається та розглядається тим судом, що ухвалив рішення у справі, постановив ухвалу чи видав судовий наказ</a:t>
                      </a:r>
                      <a:endParaRPr lang="uk-UA" sz="2200" dirty="0"/>
                    </a:p>
                  </a:txBody>
                  <a:tcPr/>
                </a:tc>
              </a:tr>
              <a:tr h="3429000">
                <a:tc>
                  <a:txBody>
                    <a:bodyPr/>
                    <a:lstStyle/>
                    <a:p>
                      <a:endParaRPr lang="uk-UA" sz="3400" dirty="0" smtClean="0"/>
                    </a:p>
                    <a:p>
                      <a:endParaRPr lang="uk-UA" sz="3400" dirty="0" smtClean="0"/>
                    </a:p>
                    <a:p>
                      <a:r>
                        <a:rPr lang="uk-UA" sz="3400" dirty="0" smtClean="0"/>
                        <a:t>Строки оскарження</a:t>
                      </a:r>
                      <a:endParaRPr lang="ru-RU" sz="3400" dirty="0"/>
                    </a:p>
                  </a:txBody>
                  <a:tcPr/>
                </a:tc>
                <a:tc>
                  <a:txBody>
                    <a:bodyPr/>
                    <a:lstStyle/>
                    <a:p>
                      <a:pPr marL="457200" indent="-457200">
                        <a:buNone/>
                      </a:pPr>
                      <a:endParaRPr lang="uk-UA" sz="2000" baseline="0" dirty="0" smtClean="0"/>
                    </a:p>
                    <a:p>
                      <a:pPr marL="457200" indent="-457200">
                        <a:buNone/>
                      </a:pPr>
                      <a:r>
                        <a:rPr lang="uk-UA" sz="2500" baseline="0" dirty="0" smtClean="0"/>
                        <a:t>     протягом 1 місяця з дня встановлення обставин, що є підставою для перегляду </a:t>
                      </a:r>
                    </a:p>
                    <a:p>
                      <a:pPr marL="457200" indent="-457200">
                        <a:buNone/>
                      </a:pPr>
                      <a:r>
                        <a:rPr lang="uk-UA" sz="2500" baseline="0" dirty="0" smtClean="0"/>
                        <a:t>     (+ особливості, передбачені ст. 362 ЦПК)</a:t>
                      </a:r>
                      <a:endParaRPr lang="uk-UA" sz="2500" baseline="0" dirty="0" smtClean="0"/>
                    </a:p>
                  </a:txBody>
                  <a:tcPr/>
                </a:tc>
              </a:tr>
            </a:tbl>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0" y="0"/>
          <a:ext cx="9144000" cy="6858000"/>
        </p:xfrm>
        <a:graphic>
          <a:graphicData uri="http://schemas.openxmlformats.org/drawingml/2006/table">
            <a:tbl>
              <a:tblPr firstRow="1" bandRow="1">
                <a:tableStyleId>{5C22544A-7EE6-4342-B048-85BDC9FD1C3A}</a:tableStyleId>
              </a:tblPr>
              <a:tblGrid>
                <a:gridCol w="1739528"/>
                <a:gridCol w="7404472"/>
              </a:tblGrid>
              <a:tr h="6858000">
                <a:tc>
                  <a:txBody>
                    <a:bodyPr/>
                    <a:lstStyle/>
                    <a:p>
                      <a:endParaRPr lang="uk-UA" sz="2500" dirty="0" smtClean="0"/>
                    </a:p>
                    <a:p>
                      <a:endParaRPr lang="uk-UA" sz="2500" dirty="0" smtClean="0"/>
                    </a:p>
                    <a:p>
                      <a:endParaRPr lang="uk-UA" sz="2500" dirty="0" smtClean="0"/>
                    </a:p>
                    <a:p>
                      <a:endParaRPr lang="uk-UA" sz="2500" dirty="0" smtClean="0"/>
                    </a:p>
                    <a:p>
                      <a:endParaRPr lang="uk-UA" sz="2500" dirty="0" smtClean="0"/>
                    </a:p>
                    <a:p>
                      <a:endParaRPr lang="uk-UA" sz="2500" dirty="0" smtClean="0"/>
                    </a:p>
                    <a:p>
                      <a:endParaRPr lang="uk-UA" sz="2500" dirty="0" smtClean="0"/>
                    </a:p>
                    <a:p>
                      <a:r>
                        <a:rPr lang="uk-UA" sz="2500" baseline="0" dirty="0" smtClean="0"/>
                        <a:t>Порядок розгляду</a:t>
                      </a:r>
                    </a:p>
                  </a:txBody>
                  <a:tcPr/>
                </a:tc>
                <a:tc>
                  <a:txBody>
                    <a:bodyPr/>
                    <a:lstStyle/>
                    <a:p>
                      <a:pPr marL="457200" indent="-457200">
                        <a:buAutoNum type="arabicParenR"/>
                      </a:pPr>
                      <a:r>
                        <a:rPr lang="uk-UA" sz="2500" b="1" baseline="0" noProof="0" dirty="0" smtClean="0"/>
                        <a:t>Відкриття провадження (ст. 364-1 ЦПК)</a:t>
                      </a:r>
                    </a:p>
                    <a:p>
                      <a:pPr marL="457200" indent="-457200">
                        <a:buFontTx/>
                        <a:buChar char="-"/>
                      </a:pPr>
                      <a:r>
                        <a:rPr lang="uk-UA" sz="2500" b="1" baseline="0" noProof="0" dirty="0" smtClean="0"/>
                        <a:t>суддя одноособово протягом 3 днів</a:t>
                      </a:r>
                    </a:p>
                    <a:p>
                      <a:pPr marL="457200" indent="-457200">
                        <a:buFontTx/>
                        <a:buChar char="-"/>
                      </a:pPr>
                      <a:r>
                        <a:rPr lang="uk-UA" sz="2500" b="1" baseline="0" noProof="0" dirty="0" smtClean="0"/>
                        <a:t>повноваження:  а) відкрити провадження</a:t>
                      </a:r>
                    </a:p>
                    <a:p>
                      <a:pPr marL="457200" indent="-457200">
                        <a:buFontTx/>
                        <a:buNone/>
                      </a:pPr>
                      <a:r>
                        <a:rPr lang="uk-UA" sz="2500" b="1" baseline="0" noProof="0" dirty="0" smtClean="0"/>
                        <a:t>                        б) залишити заяву без руху</a:t>
                      </a:r>
                    </a:p>
                    <a:p>
                      <a:pPr marL="457200" indent="-457200">
                        <a:buFontTx/>
                        <a:buNone/>
                      </a:pPr>
                      <a:r>
                        <a:rPr lang="uk-UA" sz="2500" b="1" baseline="0" noProof="0" dirty="0" smtClean="0"/>
                        <a:t>                в) повернути заяву</a:t>
                      </a:r>
                    </a:p>
                    <a:p>
                      <a:pPr marL="457200" indent="-457200">
                        <a:buFontTx/>
                        <a:buNone/>
                      </a:pPr>
                      <a:r>
                        <a:rPr lang="uk-UA" sz="2500" b="1" baseline="0" noProof="0" dirty="0" smtClean="0"/>
                        <a:t>       г) відмовити у відкритті (п. 2 ч. 1 ст. 362)</a:t>
                      </a:r>
                    </a:p>
                    <a:p>
                      <a:pPr marL="457200" indent="-457200">
                        <a:buFontTx/>
                        <a:buNone/>
                      </a:pPr>
                      <a:r>
                        <a:rPr lang="uk-UA" sz="2500" b="1" baseline="0" noProof="0" dirty="0" smtClean="0"/>
                        <a:t>2) Розгляд заяви (ст. 365 ЦПК)</a:t>
                      </a:r>
                    </a:p>
                    <a:p>
                      <a:pPr marL="457200" indent="-457200">
                        <a:buFontTx/>
                        <a:buChar char="-"/>
                      </a:pPr>
                      <a:r>
                        <a:rPr lang="uk-UA" sz="2500" b="1" baseline="0" noProof="0" dirty="0" smtClean="0"/>
                        <a:t>у судовому засіданні</a:t>
                      </a:r>
                    </a:p>
                    <a:p>
                      <a:pPr marL="457200" indent="-457200">
                        <a:buFontTx/>
                        <a:buChar char="-"/>
                      </a:pPr>
                      <a:r>
                        <a:rPr lang="uk-UA" sz="2500" b="1" baseline="0" noProof="0" dirty="0" smtClean="0"/>
                        <a:t>з повідомленням осіб, які беруть участь у справі, однак їх неявка не перешкоджає розгляду</a:t>
                      </a:r>
                    </a:p>
                    <a:p>
                      <a:pPr marL="457200" indent="-457200">
                        <a:buFontTx/>
                        <a:buChar char="-"/>
                      </a:pPr>
                      <a:r>
                        <a:rPr lang="uk-UA" sz="2500" b="1" baseline="0" noProof="0" dirty="0" smtClean="0"/>
                        <a:t>за правилами, встановленими для провадження в тій інстанції, яка здійснює перегляд</a:t>
                      </a:r>
                    </a:p>
                    <a:p>
                      <a:pPr marL="457200" indent="-457200">
                        <a:buFontTx/>
                        <a:buChar char="-"/>
                      </a:pPr>
                      <a:r>
                        <a:rPr lang="uk-UA" sz="2500" b="1" baseline="0" noProof="0" dirty="0" smtClean="0"/>
                        <a:t>повноваження: 1) скасувати судове рішення та ухвалити нове судове рішення;</a:t>
                      </a:r>
                    </a:p>
                    <a:p>
                      <a:pPr marL="457200" indent="-457200">
                        <a:buFontTx/>
                        <a:buNone/>
                      </a:pPr>
                      <a:r>
                        <a:rPr lang="uk-UA" sz="2500" b="1" baseline="0" noProof="0" dirty="0" smtClean="0"/>
                        <a:t>     2) залишити заяву без задоволення.</a:t>
                      </a:r>
                      <a:endParaRPr lang="uk-UA" sz="2500" b="1" baseline="0" noProof="0" dirty="0" smtClean="0"/>
                    </a:p>
                  </a:txBody>
                  <a:tcPr/>
                </a:tc>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0" y="0"/>
          <a:ext cx="8244408" cy="6858000"/>
        </p:xfrm>
        <a:graphic>
          <a:graphicData uri="http://schemas.openxmlformats.org/drawingml/2006/table">
            <a:tbl>
              <a:tblPr firstRow="1" bandRow="1">
                <a:tableStyleId>{5C22544A-7EE6-4342-B048-85BDC9FD1C3A}</a:tableStyleId>
              </a:tblPr>
              <a:tblGrid>
                <a:gridCol w="4122204"/>
                <a:gridCol w="4122204"/>
              </a:tblGrid>
              <a:tr h="3429000">
                <a:tc>
                  <a:txBody>
                    <a:bodyPr/>
                    <a:lstStyle/>
                    <a:p>
                      <a:endParaRPr lang="uk-UA" sz="3400" dirty="0" smtClean="0"/>
                    </a:p>
                    <a:p>
                      <a:endParaRPr lang="uk-UA" sz="3400" dirty="0" smtClean="0"/>
                    </a:p>
                    <a:p>
                      <a:r>
                        <a:rPr lang="uk-UA" sz="3400" dirty="0" smtClean="0"/>
                        <a:t>Предмет судової діяльності</a:t>
                      </a:r>
                      <a:endParaRPr lang="ru-RU" sz="3400" dirty="0"/>
                    </a:p>
                  </a:txBody>
                  <a:tcPr/>
                </a:tc>
                <a:tc>
                  <a:txBody>
                    <a:bodyPr/>
                    <a:lstStyle/>
                    <a:p>
                      <a:pPr algn="ctr"/>
                      <a:r>
                        <a:rPr lang="uk-UA" sz="2500" dirty="0" smtClean="0"/>
                        <a:t>Перевірка рішень суду першої інстанції після їх перегляду в апеляційному порядку, та рішень апеляційної інстанції, що набрали законної сили, на їх ЗАКОННІСТЬ</a:t>
                      </a:r>
                      <a:endParaRPr lang="ru-RU" sz="2500" dirty="0"/>
                    </a:p>
                  </a:txBody>
                  <a:tcPr/>
                </a:tc>
              </a:tr>
              <a:tr h="3429000">
                <a:tc>
                  <a:txBody>
                    <a:bodyPr/>
                    <a:lstStyle/>
                    <a:p>
                      <a:endParaRPr lang="uk-UA" sz="3400" dirty="0" smtClean="0"/>
                    </a:p>
                    <a:p>
                      <a:endParaRPr lang="uk-UA" sz="3400" dirty="0" smtClean="0"/>
                    </a:p>
                    <a:p>
                      <a:r>
                        <a:rPr lang="uk-UA" sz="3400" dirty="0" smtClean="0"/>
                        <a:t>Строк оскарження</a:t>
                      </a:r>
                      <a:endParaRPr lang="ru-RU" sz="3400" dirty="0"/>
                    </a:p>
                  </a:txBody>
                  <a:tcPr/>
                </a:tc>
                <a:tc>
                  <a:txBody>
                    <a:bodyPr/>
                    <a:lstStyle/>
                    <a:p>
                      <a:pPr algn="ctr"/>
                      <a:endParaRPr lang="uk-UA" sz="2500" dirty="0" smtClean="0"/>
                    </a:p>
                    <a:p>
                      <a:pPr algn="ctr"/>
                      <a:r>
                        <a:rPr lang="uk-UA" sz="2500" dirty="0" smtClean="0"/>
                        <a:t>20 днів </a:t>
                      </a:r>
                    </a:p>
                    <a:p>
                      <a:pPr algn="ctr"/>
                      <a:r>
                        <a:rPr lang="uk-UA" sz="2500" dirty="0" smtClean="0"/>
                        <a:t>з дня набрання законної сили рішенням (ухвалою) апеляційного суду</a:t>
                      </a:r>
                      <a:endParaRPr lang="ru-RU" sz="2500" dirty="0"/>
                    </a:p>
                  </a:txBody>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0" y="0"/>
          <a:ext cx="8172400" cy="6858000"/>
        </p:xfrm>
        <a:graphic>
          <a:graphicData uri="http://schemas.openxmlformats.org/drawingml/2006/table">
            <a:tbl>
              <a:tblPr firstRow="1" bandRow="1">
                <a:tableStyleId>{5C22544A-7EE6-4342-B048-85BDC9FD1C3A}</a:tableStyleId>
              </a:tblPr>
              <a:tblGrid>
                <a:gridCol w="4086200"/>
                <a:gridCol w="4086200"/>
              </a:tblGrid>
              <a:tr h="3429000">
                <a:tc>
                  <a:txBody>
                    <a:bodyPr/>
                    <a:lstStyle/>
                    <a:p>
                      <a:endParaRPr lang="uk-UA" sz="3400" dirty="0" smtClean="0"/>
                    </a:p>
                    <a:p>
                      <a:endParaRPr lang="uk-UA" sz="3400" dirty="0" smtClean="0"/>
                    </a:p>
                    <a:p>
                      <a:r>
                        <a:rPr lang="uk-UA" sz="3400" dirty="0" smtClean="0"/>
                        <a:t>Порядок подання скарги</a:t>
                      </a:r>
                      <a:endParaRPr lang="ru-RU" sz="3400" dirty="0"/>
                    </a:p>
                  </a:txBody>
                  <a:tcPr/>
                </a:tc>
                <a:tc>
                  <a:txBody>
                    <a:bodyPr/>
                    <a:lstStyle/>
                    <a:p>
                      <a:endParaRPr lang="uk-UA" sz="2500" dirty="0" smtClean="0"/>
                    </a:p>
                    <a:p>
                      <a:endParaRPr lang="uk-UA" sz="2500" dirty="0" smtClean="0"/>
                    </a:p>
                    <a:p>
                      <a:endParaRPr lang="uk-UA" sz="2500" dirty="0" smtClean="0"/>
                    </a:p>
                    <a:p>
                      <a:r>
                        <a:rPr lang="uk-UA" sz="2500" dirty="0" smtClean="0"/>
                        <a:t>безпосередньо до суду касаційної інстанції</a:t>
                      </a:r>
                      <a:endParaRPr lang="ru-RU" sz="2500" dirty="0"/>
                    </a:p>
                  </a:txBody>
                  <a:tcPr/>
                </a:tc>
              </a:tr>
              <a:tr h="3429000">
                <a:tc>
                  <a:txBody>
                    <a:bodyPr/>
                    <a:lstStyle/>
                    <a:p>
                      <a:endParaRPr lang="uk-UA" sz="3400" dirty="0" smtClean="0"/>
                    </a:p>
                    <a:p>
                      <a:endParaRPr lang="uk-UA" sz="3400" dirty="0" smtClean="0"/>
                    </a:p>
                    <a:p>
                      <a:r>
                        <a:rPr lang="uk-UA" sz="3400" dirty="0" smtClean="0"/>
                        <a:t>Строки розгляду скарги</a:t>
                      </a:r>
                      <a:endParaRPr lang="ru-RU" sz="3400" dirty="0"/>
                    </a:p>
                  </a:txBody>
                  <a:tcPr/>
                </a:tc>
                <a:tc>
                  <a:txBody>
                    <a:bodyPr/>
                    <a:lstStyle/>
                    <a:p>
                      <a:pPr marL="457200" indent="-457200">
                        <a:buAutoNum type="arabicParenR"/>
                      </a:pPr>
                      <a:r>
                        <a:rPr lang="uk-UA" sz="2000" baseline="0" dirty="0" smtClean="0"/>
                        <a:t>Щодо рішень, передбачених п. 1 ч. 1 ст. 324 ЦПК – </a:t>
                      </a:r>
                    </a:p>
                    <a:p>
                      <a:pPr marL="457200" indent="-457200">
                        <a:buNone/>
                      </a:pPr>
                      <a:r>
                        <a:rPr lang="uk-UA" sz="2000" baseline="0" dirty="0" smtClean="0"/>
                        <a:t>      1 місяць;</a:t>
                      </a:r>
                    </a:p>
                    <a:p>
                      <a:pPr marL="457200" indent="-457200">
                        <a:buAutoNum type="arabicParenR"/>
                      </a:pPr>
                      <a:endParaRPr lang="uk-UA" sz="2000" baseline="0" dirty="0" smtClean="0"/>
                    </a:p>
                    <a:p>
                      <a:pPr marL="457200" indent="-457200">
                        <a:buAutoNum type="arabicParenR"/>
                      </a:pPr>
                      <a:r>
                        <a:rPr lang="uk-UA" sz="2000" baseline="0" dirty="0" smtClean="0"/>
                        <a:t>Щодо ухвал, передбачених п. 2 ч. 1 ст. 324 ЦПК –</a:t>
                      </a:r>
                    </a:p>
                    <a:p>
                      <a:pPr marL="457200" indent="-457200">
                        <a:buNone/>
                      </a:pPr>
                      <a:r>
                        <a:rPr lang="uk-UA" sz="2000" baseline="0" dirty="0" smtClean="0"/>
                        <a:t>      15 днів</a:t>
                      </a:r>
                      <a:endParaRPr lang="uk-UA" sz="2000" dirty="0" smtClean="0"/>
                    </a:p>
                  </a:txBody>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0" y="0"/>
          <a:ext cx="8100392" cy="6858000"/>
        </p:xfrm>
        <a:graphic>
          <a:graphicData uri="http://schemas.openxmlformats.org/drawingml/2006/table">
            <a:tbl>
              <a:tblPr firstRow="1" bandRow="1">
                <a:tableStyleId>{5C22544A-7EE6-4342-B048-85BDC9FD1C3A}</a:tableStyleId>
              </a:tblPr>
              <a:tblGrid>
                <a:gridCol w="3419872"/>
                <a:gridCol w="4680520"/>
              </a:tblGrid>
              <a:tr h="6858000">
                <a:tc>
                  <a:txBody>
                    <a:bodyPr/>
                    <a:lstStyle/>
                    <a:p>
                      <a:endParaRPr lang="uk-UA" sz="3400" dirty="0" smtClean="0"/>
                    </a:p>
                    <a:p>
                      <a:endParaRPr lang="uk-UA" sz="3400" dirty="0" smtClean="0"/>
                    </a:p>
                    <a:p>
                      <a:r>
                        <a:rPr lang="uk-UA" sz="3400" dirty="0" smtClean="0"/>
                        <a:t>Порядок розгляду</a:t>
                      </a:r>
                      <a:endParaRPr lang="ru-RU" sz="3400" dirty="0"/>
                    </a:p>
                  </a:txBody>
                  <a:tcPr/>
                </a:tc>
                <a:tc>
                  <a:txBody>
                    <a:bodyPr/>
                    <a:lstStyle/>
                    <a:p>
                      <a:pPr marL="457200" indent="-457200">
                        <a:buNone/>
                      </a:pPr>
                      <a:r>
                        <a:rPr lang="uk-UA" sz="2500" dirty="0" smtClean="0"/>
                        <a:t>1)</a:t>
                      </a:r>
                      <a:r>
                        <a:rPr lang="uk-UA" sz="2500" baseline="0" dirty="0" smtClean="0"/>
                        <a:t> </a:t>
                      </a:r>
                      <a:r>
                        <a:rPr lang="uk-UA" sz="2500" dirty="0" smtClean="0"/>
                        <a:t>відкриття касаційного провадження</a:t>
                      </a:r>
                    </a:p>
                    <a:p>
                      <a:pPr marL="457200" indent="-457200">
                        <a:buNone/>
                      </a:pPr>
                      <a:r>
                        <a:rPr lang="uk-UA" sz="2500" dirty="0" smtClean="0"/>
                        <a:t>     (ст.328 ЦПК):</a:t>
                      </a:r>
                    </a:p>
                    <a:p>
                      <a:pPr marL="457200" indent="-457200">
                        <a:buNone/>
                      </a:pPr>
                      <a:endParaRPr lang="uk-UA" sz="2500" dirty="0" smtClean="0"/>
                    </a:p>
                    <a:p>
                      <a:pPr marL="457200" indent="-457200">
                        <a:buNone/>
                      </a:pPr>
                      <a:r>
                        <a:rPr lang="uk-UA" sz="2500" dirty="0" smtClean="0"/>
                        <a:t>- суддя-доповідач</a:t>
                      </a:r>
                    </a:p>
                    <a:p>
                      <a:pPr marL="457200" indent="-457200">
                        <a:buNone/>
                      </a:pPr>
                      <a:r>
                        <a:rPr lang="uk-UA" sz="2500" baseline="0" dirty="0" smtClean="0"/>
                        <a:t>  </a:t>
                      </a:r>
                    </a:p>
                    <a:p>
                      <a:pPr marL="457200" indent="-457200">
                        <a:buNone/>
                      </a:pPr>
                      <a:r>
                        <a:rPr lang="uk-UA" sz="2500" baseline="0" dirty="0" smtClean="0"/>
                        <a:t> - протягом 3 днів;</a:t>
                      </a:r>
                    </a:p>
                    <a:p>
                      <a:pPr marL="457200" indent="-457200">
                        <a:buNone/>
                      </a:pPr>
                      <a:r>
                        <a:rPr lang="uk-UA" sz="2500" baseline="0" dirty="0" smtClean="0"/>
                        <a:t>    </a:t>
                      </a:r>
                    </a:p>
                    <a:p>
                      <a:pPr marL="457200" indent="-457200">
                        <a:buNone/>
                      </a:pPr>
                      <a:r>
                        <a:rPr lang="uk-UA" sz="2500" baseline="0" dirty="0" smtClean="0"/>
                        <a:t>- процесуальні дії:</a:t>
                      </a:r>
                    </a:p>
                    <a:p>
                      <a:pPr marL="457200" indent="-457200">
                        <a:buNone/>
                      </a:pPr>
                      <a:r>
                        <a:rPr lang="uk-UA" sz="2500" baseline="0" dirty="0" smtClean="0"/>
                        <a:t>       а) залишення касаційної    скарги без руху</a:t>
                      </a:r>
                    </a:p>
                    <a:p>
                      <a:pPr marL="457200" indent="-457200">
                        <a:buNone/>
                      </a:pPr>
                      <a:r>
                        <a:rPr lang="uk-UA" sz="2500" baseline="0" dirty="0" smtClean="0"/>
                        <a:t>       б) повернення касаційної скарги</a:t>
                      </a:r>
                    </a:p>
                    <a:p>
                      <a:pPr marL="457200" indent="-457200">
                        <a:buNone/>
                      </a:pPr>
                      <a:r>
                        <a:rPr lang="uk-UA" sz="2500" baseline="0" dirty="0" smtClean="0"/>
                        <a:t>       в) відмова у відкритті касаційного провадження</a:t>
                      </a:r>
                    </a:p>
                    <a:p>
                      <a:pPr marL="457200" indent="-457200">
                        <a:buNone/>
                      </a:pPr>
                      <a:r>
                        <a:rPr lang="uk-UA" sz="2500" baseline="0" dirty="0" smtClean="0"/>
                        <a:t>       г) відкриття касаційного провадження</a:t>
                      </a:r>
                      <a:endParaRPr lang="uk-UA" sz="2500" dirty="0" smtClean="0"/>
                    </a:p>
                  </a:txBody>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0" y="0"/>
          <a:ext cx="9144000" cy="6858000"/>
        </p:xfrm>
        <a:graphic>
          <a:graphicData uri="http://schemas.openxmlformats.org/drawingml/2006/table">
            <a:tbl>
              <a:tblPr firstRow="1" bandRow="1">
                <a:tableStyleId>{5C22544A-7EE6-4342-B048-85BDC9FD1C3A}</a:tableStyleId>
              </a:tblPr>
              <a:tblGrid>
                <a:gridCol w="1187624"/>
                <a:gridCol w="7956376"/>
              </a:tblGrid>
              <a:tr h="2890879">
                <a:tc>
                  <a:txBody>
                    <a:bodyPr/>
                    <a:lstStyle/>
                    <a:p>
                      <a:endParaRPr lang="ru-RU" dirty="0"/>
                    </a:p>
                  </a:txBody>
                  <a:tcPr/>
                </a:tc>
                <a:tc>
                  <a:txBody>
                    <a:bodyPr/>
                    <a:lstStyle/>
                    <a:p>
                      <a:r>
                        <a:rPr lang="uk-UA" sz="2500" dirty="0" smtClean="0"/>
                        <a:t> 2) Підготовка справи до касаційного розгляду (ст. 331 ЦПК)</a:t>
                      </a:r>
                    </a:p>
                    <a:p>
                      <a:r>
                        <a:rPr lang="uk-UA" sz="2500" dirty="0" smtClean="0"/>
                        <a:t> - суддя-доповідач</a:t>
                      </a:r>
                    </a:p>
                    <a:p>
                      <a:r>
                        <a:rPr lang="uk-UA" sz="2500" dirty="0" smtClean="0"/>
                        <a:t> - протягом 10 днів</a:t>
                      </a:r>
                    </a:p>
                    <a:p>
                      <a:r>
                        <a:rPr lang="uk-UA" sz="2500" dirty="0" smtClean="0"/>
                        <a:t> - готує доповідь,</a:t>
                      </a:r>
                      <a:r>
                        <a:rPr lang="uk-UA" sz="2500" baseline="0" dirty="0" smtClean="0"/>
                        <a:t> у якій викладає обставини, необхідні для ухвалення рішення суду касаційної інстанції, з’ясовує питання про склад осіб</a:t>
                      </a:r>
                      <a:endParaRPr lang="ru-RU" sz="2500" dirty="0"/>
                    </a:p>
                  </a:txBody>
                  <a:tcPr/>
                </a:tc>
              </a:tr>
              <a:tr h="3967121">
                <a:tc>
                  <a:txBody>
                    <a:bodyPr/>
                    <a:lstStyle/>
                    <a:p>
                      <a:endParaRPr lang="ru-RU" dirty="0"/>
                    </a:p>
                  </a:txBody>
                  <a:tcPr/>
                </a:tc>
                <a:tc>
                  <a:txBody>
                    <a:bodyPr/>
                    <a:lstStyle/>
                    <a:p>
                      <a:r>
                        <a:rPr lang="uk-UA" sz="2500" dirty="0" smtClean="0"/>
                        <a:t>3) Попередній розгляд справи (ст. 332 ЦПК)</a:t>
                      </a:r>
                    </a:p>
                    <a:p>
                      <a:pPr>
                        <a:buFontTx/>
                        <a:buChar char="-"/>
                      </a:pPr>
                      <a:r>
                        <a:rPr lang="uk-UA" sz="2500" dirty="0" smtClean="0"/>
                        <a:t>протягом 5 днів після складення доповіді суддею-доповідачем</a:t>
                      </a:r>
                    </a:p>
                    <a:p>
                      <a:pPr>
                        <a:buFontTx/>
                        <a:buChar char="-"/>
                      </a:pPr>
                      <a:r>
                        <a:rPr lang="uk-UA" sz="2500" dirty="0" smtClean="0"/>
                        <a:t> колегія</a:t>
                      </a:r>
                      <a:r>
                        <a:rPr lang="uk-UA" sz="2500" baseline="0" dirty="0" smtClean="0"/>
                        <a:t> у складі 3 суддів у </a:t>
                      </a:r>
                      <a:r>
                        <a:rPr lang="uk-UA" sz="2500" baseline="0" dirty="0" err="1" smtClean="0"/>
                        <a:t>нарадчій</a:t>
                      </a:r>
                      <a:r>
                        <a:rPr lang="uk-UA" sz="2500" baseline="0" dirty="0" smtClean="0"/>
                        <a:t> кімнаті без повідомлення осіб, які беруть участь у справі</a:t>
                      </a:r>
                    </a:p>
                    <a:p>
                      <a:pPr>
                        <a:buFontTx/>
                        <a:buChar char="-"/>
                      </a:pPr>
                      <a:r>
                        <a:rPr lang="uk-UA" sz="2500" baseline="0" dirty="0" smtClean="0"/>
                        <a:t>повноваження:</a:t>
                      </a:r>
                    </a:p>
                    <a:p>
                      <a:pPr>
                        <a:buFontTx/>
                        <a:buNone/>
                      </a:pPr>
                      <a:r>
                        <a:rPr lang="uk-UA" sz="2500" baseline="0" dirty="0" smtClean="0"/>
                        <a:t>  а) відхилення касаційної скарги та залишення рішення без змін</a:t>
                      </a:r>
                    </a:p>
                    <a:p>
                      <a:pPr>
                        <a:buFontTx/>
                        <a:buNone/>
                      </a:pPr>
                      <a:r>
                        <a:rPr lang="uk-UA" sz="2500" baseline="0" dirty="0" smtClean="0"/>
                        <a:t>  б) </a:t>
                      </a:r>
                      <a:r>
                        <a:rPr lang="uk-UA" sz="2500" baseline="0" dirty="0" smtClean="0"/>
                        <a:t>призначення </a:t>
                      </a:r>
                      <a:r>
                        <a:rPr lang="uk-UA" sz="2500" baseline="0" dirty="0" smtClean="0"/>
                        <a:t>справи до судового розгляду</a:t>
                      </a:r>
                      <a:endParaRPr lang="ru-RU" sz="2500" dirty="0"/>
                    </a:p>
                  </a:txBody>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0" y="0"/>
          <a:ext cx="9144000" cy="7208520"/>
        </p:xfrm>
        <a:graphic>
          <a:graphicData uri="http://schemas.openxmlformats.org/drawingml/2006/table">
            <a:tbl>
              <a:tblPr firstRow="1" bandRow="1">
                <a:tableStyleId>{5C22544A-7EE6-4342-B048-85BDC9FD1C3A}</a:tableStyleId>
              </a:tblPr>
              <a:tblGrid>
                <a:gridCol w="2267744"/>
                <a:gridCol w="6876256"/>
              </a:tblGrid>
              <a:tr h="2592511">
                <a:tc>
                  <a:txBody>
                    <a:bodyPr/>
                    <a:lstStyle/>
                    <a:p>
                      <a:endParaRPr lang="ru-RU" dirty="0"/>
                    </a:p>
                  </a:txBody>
                  <a:tcPr/>
                </a:tc>
                <a:tc>
                  <a:txBody>
                    <a:bodyPr/>
                    <a:lstStyle/>
                    <a:p>
                      <a:r>
                        <a:rPr lang="uk-UA" sz="2500" dirty="0" smtClean="0"/>
                        <a:t>4) Розгляд справи (ст. 333 ЦПК)</a:t>
                      </a:r>
                    </a:p>
                    <a:p>
                      <a:r>
                        <a:rPr lang="uk-UA" sz="2500" dirty="0" smtClean="0"/>
                        <a:t> </a:t>
                      </a:r>
                    </a:p>
                    <a:p>
                      <a:pPr>
                        <a:buFontTx/>
                        <a:buChar char="-"/>
                      </a:pPr>
                      <a:r>
                        <a:rPr lang="uk-UA" sz="2500" baseline="0" dirty="0" smtClean="0"/>
                        <a:t>колегія у складі п’яти суддів</a:t>
                      </a:r>
                    </a:p>
                    <a:p>
                      <a:pPr>
                        <a:buFontTx/>
                        <a:buChar char="-"/>
                      </a:pPr>
                      <a:r>
                        <a:rPr lang="uk-UA" sz="2500" baseline="0" dirty="0" smtClean="0"/>
                        <a:t> без повідомлення осіб, які беруть участь у справі</a:t>
                      </a:r>
                    </a:p>
                    <a:p>
                      <a:pPr>
                        <a:buFontTx/>
                        <a:buChar char="-"/>
                      </a:pPr>
                      <a:r>
                        <a:rPr lang="uk-UA" sz="2500" baseline="0" dirty="0" smtClean="0"/>
                        <a:t> у порядку, встановленому ст. </a:t>
                      </a:r>
                      <a:r>
                        <a:rPr lang="uk-UA" sz="2500" baseline="0" dirty="0" smtClean="0"/>
                        <a:t>333-348 </a:t>
                      </a:r>
                      <a:r>
                        <a:rPr lang="uk-UA" sz="2500" baseline="0" dirty="0" smtClean="0"/>
                        <a:t>ЦПК</a:t>
                      </a:r>
                    </a:p>
                  </a:txBody>
                  <a:tcPr/>
                </a:tc>
              </a:tr>
              <a:tr h="4265489">
                <a:tc>
                  <a:txBody>
                    <a:bodyPr/>
                    <a:lstStyle/>
                    <a:p>
                      <a:endParaRPr lang="uk-UA" sz="2500" dirty="0" smtClean="0"/>
                    </a:p>
                    <a:p>
                      <a:endParaRPr lang="uk-UA" sz="2500" dirty="0" smtClean="0"/>
                    </a:p>
                    <a:p>
                      <a:pPr algn="ctr"/>
                      <a:r>
                        <a:rPr lang="uk-UA" sz="2500" dirty="0" smtClean="0"/>
                        <a:t>Межі розгляду</a:t>
                      </a:r>
                    </a:p>
                    <a:p>
                      <a:pPr algn="ctr"/>
                      <a:r>
                        <a:rPr lang="uk-UA" sz="2500" dirty="0" smtClean="0"/>
                        <a:t>(ст. 335 ЦПК) </a:t>
                      </a:r>
                      <a:endParaRPr lang="ru-RU" sz="2500" dirty="0"/>
                    </a:p>
                  </a:txBody>
                  <a:tcPr/>
                </a:tc>
                <a:tc>
                  <a:txBody>
                    <a:bodyPr/>
                    <a:lstStyle/>
                    <a:p>
                      <a:pPr marL="342900" indent="-342900">
                        <a:buAutoNum type="arabicParenR"/>
                      </a:pPr>
                      <a:r>
                        <a:rPr lang="uk-UA" sz="2200" dirty="0" smtClean="0"/>
                        <a:t>суд перевіряє законність судових рішень в межах касаційної скарги і не може встановлювати або (та) вважати доведеними обставини, що не були встановлені в рішенні  чи відкинуті </a:t>
                      </a:r>
                      <a:r>
                        <a:rPr lang="uk-UA" sz="2200" dirty="0" smtClean="0"/>
                        <a:t>ним</a:t>
                      </a:r>
                      <a:endParaRPr lang="uk-UA" sz="2200" dirty="0" smtClean="0"/>
                    </a:p>
                    <a:p>
                      <a:pPr marL="342900" indent="-342900">
                        <a:buAutoNum type="arabicParenR"/>
                      </a:pPr>
                      <a:r>
                        <a:rPr lang="uk-UA" sz="2200" dirty="0" smtClean="0"/>
                        <a:t> лише в межах позовних вимог, заявлених в суді 1 інстанції</a:t>
                      </a:r>
                    </a:p>
                    <a:p>
                      <a:pPr marL="342900" indent="-342900">
                        <a:buAutoNum type="arabicParenR"/>
                      </a:pPr>
                      <a:r>
                        <a:rPr lang="uk-UA" sz="2200" dirty="0" smtClean="0"/>
                        <a:t> може</a:t>
                      </a:r>
                      <a:r>
                        <a:rPr lang="uk-UA" sz="2200" baseline="0" dirty="0" smtClean="0"/>
                        <a:t> вийти за межі доводів касаційної скарги, якщо під час розгляду буде виявлено неправильне застосування норм матеріального права або порушення норм процесуального права, що є обов’язковою підставою для скасування рішення</a:t>
                      </a:r>
                      <a:endParaRPr lang="ru-RU" sz="2200" dirty="0"/>
                    </a:p>
                  </a:txBody>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0" y="0"/>
          <a:ext cx="8100392" cy="6858000"/>
        </p:xfrm>
        <a:graphic>
          <a:graphicData uri="http://schemas.openxmlformats.org/drawingml/2006/table">
            <a:tbl>
              <a:tblPr firstRow="1" bandRow="1">
                <a:tableStyleId>{5C22544A-7EE6-4342-B048-85BDC9FD1C3A}</a:tableStyleId>
              </a:tblPr>
              <a:tblGrid>
                <a:gridCol w="2627784"/>
                <a:gridCol w="5472608"/>
              </a:tblGrid>
              <a:tr h="6858000">
                <a:tc>
                  <a:txBody>
                    <a:bodyPr/>
                    <a:lstStyle/>
                    <a:p>
                      <a:endParaRPr lang="uk-UA" sz="2500" dirty="0" smtClean="0"/>
                    </a:p>
                    <a:p>
                      <a:endParaRPr lang="uk-UA" sz="2500" dirty="0" smtClean="0"/>
                    </a:p>
                    <a:p>
                      <a:endParaRPr lang="uk-UA" sz="2500" dirty="0" smtClean="0"/>
                    </a:p>
                    <a:p>
                      <a:endParaRPr lang="uk-UA" sz="2500" dirty="0" smtClean="0"/>
                    </a:p>
                    <a:p>
                      <a:endParaRPr lang="uk-UA" sz="2500" dirty="0" smtClean="0"/>
                    </a:p>
                    <a:p>
                      <a:endParaRPr lang="uk-UA" sz="2500" dirty="0" smtClean="0"/>
                    </a:p>
                    <a:p>
                      <a:endParaRPr lang="uk-UA" sz="2500" dirty="0" smtClean="0"/>
                    </a:p>
                    <a:p>
                      <a:r>
                        <a:rPr lang="uk-UA" sz="2500" dirty="0" smtClean="0"/>
                        <a:t>Повноваження суду касаційної інстанції</a:t>
                      </a:r>
                      <a:endParaRPr lang="ru-RU" sz="2500" dirty="0"/>
                    </a:p>
                  </a:txBody>
                  <a:tcPr/>
                </a:tc>
                <a:tc>
                  <a:txBody>
                    <a:bodyPr/>
                    <a:lstStyle/>
                    <a:p>
                      <a:pPr marL="342900" indent="-342900">
                        <a:buAutoNum type="arabicParenR"/>
                      </a:pPr>
                      <a:endParaRPr lang="uk-UA" sz="2000" dirty="0" smtClean="0"/>
                    </a:p>
                    <a:p>
                      <a:pPr marL="342900" indent="-342900">
                        <a:buNone/>
                      </a:pPr>
                      <a:r>
                        <a:rPr lang="uk-UA" sz="2000" dirty="0" smtClean="0"/>
                        <a:t>ЩОДО</a:t>
                      </a:r>
                      <a:r>
                        <a:rPr lang="uk-UA" sz="2000" baseline="0" dirty="0" smtClean="0"/>
                        <a:t> РІШЕНЬ (ч. 1 ст. 336 ЦПК)</a:t>
                      </a:r>
                      <a:endParaRPr lang="uk-UA" sz="2000" dirty="0" smtClean="0"/>
                    </a:p>
                    <a:p>
                      <a:pPr marL="342900" indent="-342900">
                        <a:buAutoNum type="arabicParenR"/>
                      </a:pPr>
                      <a:endParaRPr lang="uk-UA" sz="2000" dirty="0" smtClean="0"/>
                    </a:p>
                    <a:p>
                      <a:pPr marL="342900" indent="-342900">
                        <a:buAutoNum type="arabicParenR"/>
                      </a:pPr>
                      <a:r>
                        <a:rPr lang="uk-UA" sz="2000" dirty="0" smtClean="0"/>
                        <a:t>постановити ухвалу про відхилення касаційної скарги і</a:t>
                      </a:r>
                      <a:r>
                        <a:rPr lang="uk-UA" sz="2000" baseline="0" dirty="0" smtClean="0"/>
                        <a:t> залишення рішення без змін;</a:t>
                      </a:r>
                    </a:p>
                    <a:p>
                      <a:pPr marL="342900" indent="-342900">
                        <a:buAutoNum type="arabicParenR"/>
                      </a:pPr>
                      <a:r>
                        <a:rPr lang="uk-UA" sz="2000" baseline="0" dirty="0" smtClean="0"/>
                        <a:t> постановити ухвалу про повне або часткове скасування рішення і передати справу на новий розгляд до суду першої або апеляційної інстанції;</a:t>
                      </a:r>
                    </a:p>
                    <a:p>
                      <a:pPr marL="342900" indent="-342900">
                        <a:buAutoNum type="arabicParenR"/>
                      </a:pPr>
                      <a:r>
                        <a:rPr lang="uk-UA" sz="2000" baseline="0" dirty="0" smtClean="0"/>
                        <a:t> постановити ухвалу про скасування рішення апеляційного суду і залишити в силі судове рішення суду першої інстанції, що було помилково скасоване апеляційним судом;</a:t>
                      </a:r>
                    </a:p>
                    <a:p>
                      <a:pPr marL="342900" indent="-342900">
                        <a:buAutoNum type="arabicParenR"/>
                      </a:pPr>
                      <a:r>
                        <a:rPr lang="uk-UA" sz="2000" baseline="0" dirty="0" smtClean="0"/>
                        <a:t> постановити ухвалу про скасування судових рішень і закрити провадження у справі або залишити заяву без розгляду;</a:t>
                      </a:r>
                    </a:p>
                    <a:p>
                      <a:pPr marL="342900" indent="-342900">
                        <a:buAutoNum type="arabicParenR"/>
                      </a:pPr>
                      <a:r>
                        <a:rPr lang="uk-UA" sz="2000" baseline="0" dirty="0" smtClean="0"/>
                        <a:t> скасувати судові рішення і ухвалити нове рішення або змінити рішення, не передаючи справу на новий розгляд.</a:t>
                      </a:r>
                      <a:endParaRPr lang="ru-RU" sz="2000" dirty="0"/>
                    </a:p>
                  </a:txBody>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0" y="0"/>
          <a:ext cx="8172400" cy="6858000"/>
        </p:xfrm>
        <a:graphic>
          <a:graphicData uri="http://schemas.openxmlformats.org/drawingml/2006/table">
            <a:tbl>
              <a:tblPr firstRow="1" bandRow="1">
                <a:tableStyleId>{5C22544A-7EE6-4342-B048-85BDC9FD1C3A}</a:tableStyleId>
              </a:tblPr>
              <a:tblGrid>
                <a:gridCol w="1907704"/>
                <a:gridCol w="6264696"/>
              </a:tblGrid>
              <a:tr h="6858000">
                <a:tc>
                  <a:txBody>
                    <a:bodyPr/>
                    <a:lstStyle/>
                    <a:p>
                      <a:endParaRPr lang="ru-RU" sz="2000" dirty="0"/>
                    </a:p>
                  </a:txBody>
                  <a:tcPr/>
                </a:tc>
                <a:tc>
                  <a:txBody>
                    <a:bodyPr/>
                    <a:lstStyle/>
                    <a:p>
                      <a:r>
                        <a:rPr lang="uk-UA" sz="2000" dirty="0" smtClean="0"/>
                        <a:t>ЩОДО УХВАЛ (ч. 2 ст. 336 ЦПК)</a:t>
                      </a:r>
                    </a:p>
                    <a:p>
                      <a:endParaRPr lang="uk-UA" sz="2000" dirty="0" smtClean="0"/>
                    </a:p>
                    <a:p>
                      <a:pPr marL="342900" indent="-342900">
                        <a:buAutoNum type="arabicParenR"/>
                      </a:pPr>
                      <a:r>
                        <a:rPr lang="uk-UA" sz="2000" dirty="0" smtClean="0"/>
                        <a:t>постановити ухвалу про відхилення касаційної скарги і залишення ухвали без змін;</a:t>
                      </a:r>
                    </a:p>
                    <a:p>
                      <a:pPr marL="342900" indent="-342900">
                        <a:buAutoNum type="arabicParenR"/>
                      </a:pPr>
                      <a:endParaRPr lang="uk-UA" sz="2000" baseline="0" dirty="0" smtClean="0"/>
                    </a:p>
                    <a:p>
                      <a:pPr marL="342900" indent="-342900">
                        <a:buAutoNum type="arabicParenR"/>
                      </a:pPr>
                      <a:r>
                        <a:rPr lang="uk-UA" sz="2000" baseline="0" dirty="0" smtClean="0"/>
                        <a:t> скасувати ухвалу, що перешкоджає подальшому провадженню у справі, і направити справу для продовження розгляду до суду першої або апеляційної інстанції;</a:t>
                      </a:r>
                    </a:p>
                    <a:p>
                      <a:pPr marL="342900" indent="-342900">
                        <a:buAutoNum type="arabicParenR"/>
                      </a:pPr>
                      <a:endParaRPr lang="uk-UA" sz="2000" baseline="0" dirty="0" smtClean="0"/>
                    </a:p>
                    <a:p>
                      <a:pPr marL="342900" indent="-342900">
                        <a:buAutoNum type="arabicParenR"/>
                      </a:pPr>
                      <a:r>
                        <a:rPr lang="uk-UA" sz="2000" baseline="0" dirty="0" smtClean="0"/>
                        <a:t> змінити або скасувати ухвалу і вирішити питання по суті; </a:t>
                      </a:r>
                    </a:p>
                    <a:p>
                      <a:pPr marL="342900" indent="-342900">
                        <a:buAutoNum type="arabicParenR"/>
                      </a:pPr>
                      <a:endParaRPr lang="uk-UA" sz="2000" baseline="0" dirty="0" smtClean="0"/>
                    </a:p>
                    <a:p>
                      <a:pPr marL="342900" indent="-342900">
                        <a:buAutoNum type="arabicParenR"/>
                      </a:pPr>
                      <a:r>
                        <a:rPr lang="uk-UA" sz="2000" baseline="0" dirty="0" smtClean="0"/>
                        <a:t>скасувати </a:t>
                      </a:r>
                      <a:r>
                        <a:rPr lang="uk-UA" sz="2000" baseline="0" dirty="0" smtClean="0"/>
                        <a:t>ухвалу і залишити в силі ухвалу, що була помилково скасована апеляційним судом</a:t>
                      </a:r>
                      <a:endParaRPr lang="ru-RU" sz="2000" dirty="0"/>
                    </a:p>
                  </a:txBody>
                  <a:tcPr/>
                </a:tc>
              </a:tr>
            </a:tbl>
          </a:graphicData>
        </a:graphic>
      </p:graphicFrame>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зящная">
  <a:themeElements>
    <a:clrScheme name="Изящная">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Изящная">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Изящная">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193</TotalTime>
  <Words>1660</Words>
  <Application>Microsoft Office PowerPoint</Application>
  <PresentationFormat>Экран (4:3)</PresentationFormat>
  <Paragraphs>281</Paragraphs>
  <Slides>25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25</vt:i4>
      </vt:variant>
    </vt:vector>
  </HeadingPairs>
  <TitlesOfParts>
    <vt:vector size="26" baseType="lpstr">
      <vt:lpstr>Изящная</vt:lpstr>
      <vt:lpstr>  Касаційний перегляд судових рішень</vt:lpstr>
      <vt:lpstr>Слайд 2</vt:lpstr>
      <vt:lpstr>Слайд 3</vt:lpstr>
      <vt:lpstr>Слайд 4</vt:lpstr>
      <vt:lpstr>Слайд 5</vt:lpstr>
      <vt:lpstr>Слайд 6</vt:lpstr>
      <vt:lpstr>Слайд 7</vt:lpstr>
      <vt:lpstr>Слайд 8</vt:lpstr>
      <vt:lpstr>Слайд 9</vt:lpstr>
      <vt:lpstr>   Перегляд судових рішень верховним судом України</vt:lpstr>
      <vt:lpstr>Слайд 11</vt:lpstr>
      <vt:lpstr>Слайд 12</vt:lpstr>
      <vt:lpstr>Слайд 13</vt:lpstr>
      <vt:lpstr>Слайд 14</vt:lpstr>
      <vt:lpstr>Слайд 15</vt:lpstr>
      <vt:lpstr>Слайд 16</vt:lpstr>
      <vt:lpstr>Слайд 17</vt:lpstr>
      <vt:lpstr>Слайд 18</vt:lpstr>
      <vt:lpstr>Слайд 19</vt:lpstr>
      <vt:lpstr>  Перегляд справи у зв’язку з нововиявленими обставинами</vt:lpstr>
      <vt:lpstr>Слайд 21</vt:lpstr>
      <vt:lpstr>Слайд 22</vt:lpstr>
      <vt:lpstr>Слайд 23</vt:lpstr>
      <vt:lpstr>Слайд 24</vt:lpstr>
      <vt:lpstr>Слайд 25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Касаційний перегляд судових рішень</dc:title>
  <dc:creator>Цувина</dc:creator>
  <cp:lastModifiedBy>Цувина</cp:lastModifiedBy>
  <cp:revision>22</cp:revision>
  <dcterms:created xsi:type="dcterms:W3CDTF">2016-04-04T17:12:35Z</dcterms:created>
  <dcterms:modified xsi:type="dcterms:W3CDTF">2016-04-05T17:57:23Z</dcterms:modified>
</cp:coreProperties>
</file>