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9" r:id="rId5"/>
    <p:sldId id="260" r:id="rId6"/>
    <p:sldId id="258" r:id="rId7"/>
    <p:sldId id="262" r:id="rId8"/>
    <p:sldId id="263" r:id="rId9"/>
    <p:sldId id="265" r:id="rId10"/>
    <p:sldId id="270" r:id="rId11"/>
    <p:sldId id="274" r:id="rId12"/>
    <p:sldId id="267" r:id="rId13"/>
    <p:sldId id="261" r:id="rId14"/>
    <p:sldId id="268" r:id="rId15"/>
    <p:sldId id="271" r:id="rId16"/>
    <p:sldId id="272" r:id="rId17"/>
    <p:sldId id="273" r:id="rId18"/>
    <p:sldId id="266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0" autoAdjust="0"/>
    <p:restoredTop sz="94660"/>
  </p:normalViewPr>
  <p:slideViewPr>
    <p:cSldViewPr snapToGrid="0">
      <p:cViewPr varScale="1">
        <p:scale>
          <a:sx n="86" d="100"/>
          <a:sy n="86" d="100"/>
        </p:scale>
        <p:origin x="3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53AC-44BF-4B0C-8E95-7E326B5D6676}" type="datetimeFigureOut">
              <a:rPr lang="uk-UA" smtClean="0"/>
              <a:t>30.04.2024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5F20-820E-4E07-85AB-44024C48D4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584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53AC-44BF-4B0C-8E95-7E326B5D6676}" type="datetimeFigureOut">
              <a:rPr lang="uk-UA" smtClean="0"/>
              <a:t>30.04.2024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5F20-820E-4E07-85AB-44024C48D4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546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53AC-44BF-4B0C-8E95-7E326B5D6676}" type="datetimeFigureOut">
              <a:rPr lang="uk-UA" smtClean="0"/>
              <a:t>30.04.2024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5F20-820E-4E07-85AB-44024C48D4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772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53AC-44BF-4B0C-8E95-7E326B5D6676}" type="datetimeFigureOut">
              <a:rPr lang="uk-UA" smtClean="0"/>
              <a:t>30.04.2024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5F20-820E-4E07-85AB-44024C48D4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75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53AC-44BF-4B0C-8E95-7E326B5D6676}" type="datetimeFigureOut">
              <a:rPr lang="uk-UA" smtClean="0"/>
              <a:t>30.04.2024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5F20-820E-4E07-85AB-44024C48D4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690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53AC-44BF-4B0C-8E95-7E326B5D6676}" type="datetimeFigureOut">
              <a:rPr lang="uk-UA" smtClean="0"/>
              <a:t>30.04.2024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5F20-820E-4E07-85AB-44024C48D4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300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53AC-44BF-4B0C-8E95-7E326B5D6676}" type="datetimeFigureOut">
              <a:rPr lang="uk-UA" smtClean="0"/>
              <a:t>30.04.2024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5F20-820E-4E07-85AB-44024C48D4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396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53AC-44BF-4B0C-8E95-7E326B5D6676}" type="datetimeFigureOut">
              <a:rPr lang="uk-UA" smtClean="0"/>
              <a:t>30.04.2024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5F20-820E-4E07-85AB-44024C48D4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124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53AC-44BF-4B0C-8E95-7E326B5D6676}" type="datetimeFigureOut">
              <a:rPr lang="uk-UA" smtClean="0"/>
              <a:t>30.04.2024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5F20-820E-4E07-85AB-44024C48D4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771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53AC-44BF-4B0C-8E95-7E326B5D6676}" type="datetimeFigureOut">
              <a:rPr lang="uk-UA" smtClean="0"/>
              <a:t>30.04.2024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5F20-820E-4E07-85AB-44024C48D4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814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53AC-44BF-4B0C-8E95-7E326B5D6676}" type="datetimeFigureOut">
              <a:rPr lang="uk-UA" smtClean="0"/>
              <a:t>30.04.2024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5F20-820E-4E07-85AB-44024C48D4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058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D53AC-44BF-4B0C-8E95-7E326B5D6676}" type="datetimeFigureOut">
              <a:rPr lang="uk-UA" smtClean="0"/>
              <a:t>30.04.2024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05F20-820E-4E07-85AB-44024C48D4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949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k.wikipedia.org/wiki/%D0%9C%D0%B0%D1%80%D1%87%D1%83%D0%BA_%D0%86%D0%B2%D0%B0%D0%BD_%D0%A1%D1%82%D0%B5%D0%BF%D0%B0%D0%BD%D0%BE%D0%B2%D0%B8%D1%87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vsim.ua/IT-novyny/neyromerezha-zobrazila-mista-ukrayini-iz-zhinochimi-oblichchyami-yak-v-11772058.html" TargetMode="External"/><Relationship Id="rId3" Type="http://schemas.openxmlformats.org/officeDocument/2006/relationships/hyperlink" Target="https://www.searchenginejournal.com/what-is-chatgpt/473664/#close" TargetMode="External"/><Relationship Id="rId7" Type="http://schemas.openxmlformats.org/officeDocument/2006/relationships/hyperlink" Target="https://blog.ithillel.ua/articles/how-ai-image-generation-works" TargetMode="External"/><Relationship Id="rId2" Type="http://schemas.openxmlformats.org/officeDocument/2006/relationships/hyperlink" Target="https://cacds.org.ua/&#1096;&#1090;&#1091;&#1095;&#1085;&#1080;&#1081;-&#1110;&#1085;&#1090;&#1077;&#1083;&#1077;&#1082;&#1090;-ai-&#1097;&#1086;-&#1094;&#1077;-&#1090;&#1072;&#1082;&#1077;-&#1110;-&#1095;&#1086;&#1084;&#1091;-&#1094;&#1077;-&#1074;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oogle-research.github.io/seanet/musiclm/examples/" TargetMode="External"/><Relationship Id="rId5" Type="http://schemas.openxmlformats.org/officeDocument/2006/relationships/hyperlink" Target="https://speka.media/n4840-pjeyw9" TargetMode="External"/><Relationship Id="rId4" Type="http://schemas.openxmlformats.org/officeDocument/2006/relationships/hyperlink" Target="https://blog.ithillel.ua/articles/what-is-chatgpt-and-how-to-use-i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witter.com/levelsio/status/1606352344404328449?s=20&amp;t=TZ5owctJXU0VpNvDQgfDC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cds.org.ua/wp-content/uploads/2018/10/%D0%A8%D1%82%D1%83%D1%87%D0%BD%D0%B8%D0%B9-%D1%96%D0%BD%D1%82%D0%B5%D0%BB%D0%B5%D0%BA%D1%82-%D0%90%D0%86-990x5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12" y="240476"/>
            <a:ext cx="11009376" cy="522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2440" y="3920427"/>
            <a:ext cx="11247120" cy="238760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chemeClr val="accent5">
                    <a:lumMod val="50000"/>
                  </a:schemeClr>
                </a:solidFill>
              </a:rPr>
              <a:t>Штучний інтелект </a:t>
            </a:r>
            <a:r>
              <a:rPr lang="uk-UA" sz="5400" b="1" dirty="0" smtClean="0">
                <a:solidFill>
                  <a:srgbClr val="FF0000"/>
                </a:solidFill>
              </a:rPr>
              <a:t>АІ</a:t>
            </a:r>
            <a:r>
              <a:rPr lang="uk-UA" sz="5400" b="1" dirty="0" smtClean="0">
                <a:solidFill>
                  <a:schemeClr val="accent5">
                    <a:lumMod val="50000"/>
                  </a:schemeClr>
                </a:solidFill>
              </a:rPr>
              <a:t> та </a:t>
            </a:r>
            <a:r>
              <a:rPr lang="en-US" sz="5400" b="1" dirty="0" smtClean="0">
                <a:solidFill>
                  <a:srgbClr val="FF0000"/>
                </a:solidFill>
              </a:rPr>
              <a:t>Chat GPT</a:t>
            </a:r>
            <a:endParaRPr lang="uk-UA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79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5489"/>
          <a:stretch/>
        </p:blipFill>
        <p:spPr>
          <a:xfrm>
            <a:off x="95345" y="96774"/>
            <a:ext cx="5534025" cy="64556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88" y="96774"/>
            <a:ext cx="3079052" cy="2933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8058" y="3324606"/>
            <a:ext cx="3127248" cy="30344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9188" y="3324606"/>
            <a:ext cx="3079052" cy="30344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5400" y="125349"/>
            <a:ext cx="3059906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4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568" y="359664"/>
            <a:ext cx="6169152" cy="61691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6512" y="907316"/>
            <a:ext cx="51358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chemeClr val="accent5">
                    <a:lumMod val="75000"/>
                  </a:schemeClr>
                </a:solidFill>
                <a:latin typeface="ProximaNova"/>
              </a:rPr>
              <a:t>Німецький фотохудожник </a:t>
            </a:r>
            <a:r>
              <a:rPr lang="uk-UA" sz="2400" b="1" dirty="0">
                <a:latin typeface="ProximaNova"/>
              </a:rPr>
              <a:t>Борис </a:t>
            </a:r>
            <a:r>
              <a:rPr lang="uk-UA" sz="2400" b="1" dirty="0" err="1">
                <a:latin typeface="ProximaNova"/>
              </a:rPr>
              <a:t>Ельдагсен</a:t>
            </a:r>
            <a:r>
              <a:rPr lang="uk-UA" sz="2400" b="1" dirty="0">
                <a:latin typeface="ProximaNova"/>
              </a:rPr>
              <a:t> </a:t>
            </a:r>
            <a:r>
              <a:rPr lang="uk-UA" sz="2400" b="1" dirty="0">
                <a:solidFill>
                  <a:schemeClr val="accent5">
                    <a:lumMod val="75000"/>
                  </a:schemeClr>
                </a:solidFill>
                <a:latin typeface="ProximaNova"/>
              </a:rPr>
              <a:t>виграв у конкурсі </a:t>
            </a:r>
            <a:r>
              <a:rPr lang="en-US" sz="2400" b="1" dirty="0">
                <a:latin typeface="ProximaNova"/>
              </a:rPr>
              <a:t>Sony World Photography Award 2023 </a:t>
            </a:r>
            <a:r>
              <a:rPr lang="uk-UA" sz="2400" b="1" dirty="0">
                <a:solidFill>
                  <a:schemeClr val="accent5">
                    <a:lumMod val="75000"/>
                  </a:schemeClr>
                </a:solidFill>
                <a:latin typeface="ProximaNova"/>
              </a:rPr>
              <a:t>у відкритій творчій категорії зі світлиною, створеною за допомогою штучного інтелекту</a:t>
            </a:r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ProximaNova"/>
              </a:rPr>
              <a:t>.</a:t>
            </a:r>
          </a:p>
          <a:p>
            <a:pPr algn="just"/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ProximaNova"/>
              </a:rPr>
              <a:t> </a:t>
            </a:r>
            <a:r>
              <a:rPr lang="uk-UA" sz="2400" b="1" i="1" dirty="0">
                <a:solidFill>
                  <a:schemeClr val="accent5">
                    <a:lumMod val="75000"/>
                  </a:schemeClr>
                </a:solidFill>
                <a:latin typeface="ProximaNova"/>
              </a:rPr>
              <a:t>Переможець відмовився від нагороди, адже використав світлину лише для того, щоб протестувати конкурс і створити дискусію про майбутнє фотографії.</a:t>
            </a:r>
            <a:endParaRPr lang="uk-UA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90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content-iev1-1.xx.fbcdn.net/v/t39.30808-6/325959434_1606953879734755_8588342879434186986_n.jpg?stp=dst-jpg_p960x960&amp;_nc_cat=111&amp;ccb=1-7&amp;_nc_sid=8bfeb9&amp;_nc_ohc=V95C28QIF-oAX_wwwfK&amp;_nc_oc=AQmXlRvW1zo_-BUWEvbHtK5gmwZd1OqbPgSmCWob9f9oOZtlF8AqMFy6kBebMpdKZRE&amp;_nc_ht=scontent-iev1-1.xx&amp;oh=00_AfAdtAie485NMQuV-BpV0fDlwaEjP9vovDsmJpzzysVaGQ&amp;oe=64446DB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236" y="984236"/>
            <a:ext cx="3001649" cy="257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content-iev1-1.xx.fbcdn.net/v/t39.30808-6/332214671_1219040062046317_4930618809062170508_n.jpg?stp=dst-jpg_p600x600&amp;_nc_cat=108&amp;ccb=1-7&amp;_nc_sid=8bfeb9&amp;_nc_ohc=MOWhq4oE64EAX9Gr_lJ&amp;_nc_ht=scontent-iev1-1.xx&amp;oh=00_AfDdWFXbOtEVet2ijoXZ8ceP1V1YxGVh6FSL-UZscs7aig&amp;oe=6443BE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4" y="1069436"/>
            <a:ext cx="3580867" cy="253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content-iev1-1.xx.fbcdn.net/v/t39.30808-6/332305621_1800847550308332_6062219573181604844_n.jpg?stp=cp6_dst-jpg_p600x600&amp;_nc_cat=111&amp;ccb=1-7&amp;_nc_sid=8bfeb9&amp;_nc_ohc=v_sPsc64FrUAX8-5lPb&amp;_nc_ht=scontent-iev1-1.xx&amp;oh=00_AfD3BvaSY6D2GdJ8V8UnhopsQtEQXrLhAVdxDxMZUEZ2qQ&amp;oe=6442A4B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696" y="1027368"/>
            <a:ext cx="3579880" cy="25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scontent-iev1-1.xx.fbcdn.net/v/t39.30808-6/329967692_3099536670344383_606423020155470496_n.jpg?stp=dst-jpg_p960x960&amp;_nc_cat=101&amp;ccb=1-7&amp;_nc_sid=8bfeb9&amp;_nc_ohc=91Jmu0CemOsAX_IN86o&amp;_nc_ht=scontent-iev1-1.xx&amp;oh=00_AfAm8Do1f5FdgiIk3JVaNiz2mK8m3IP3oSvptyl0Sx3Xyg&amp;oe=64438DC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077" y="3775352"/>
            <a:ext cx="2917200" cy="271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scontent-iev1-1.xx.fbcdn.net/v/t39.30808-6/328947691_606483284646496_8639254993307745240_n.jpg?stp=dst-jpg_p960x960&amp;_nc_cat=106&amp;ccb=1-7&amp;_nc_sid=5cd70e&amp;_nc_ohc=pKII4HmBMSwAX_yZwri&amp;_nc_ht=scontent-iev1-1.xx&amp;oh=00_AfCylLuis7SvmMTORYugnRAxX0bw4M_pCGwHuLyFPLQCqw&amp;oe=64433F8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574" y="3775351"/>
            <a:ext cx="2789363" cy="275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scontent-iev1-1.xx.fbcdn.net/v/t39.30808-6/328626622_6770394616337434_5040784595374767269_n.jpg?stp=dst-jpg_p960x960&amp;_nc_cat=100&amp;ccb=1-7&amp;_nc_sid=5cd70e&amp;_nc_ohc=VElX8W4mKZwAX9G9hQD&amp;_nc_ht=scontent-iev1-1.xx&amp;oh=00_AfBhCCUKPmvWX-6i5GLMO1OsIvAFmNwGUWQEHfcrsf0z6A&amp;oe=644319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340" y="3781830"/>
            <a:ext cx="2718171" cy="271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7944" y="236441"/>
            <a:ext cx="8538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5.</a:t>
            </a:r>
            <a:r>
              <a:rPr lang="uk-UA" sz="3200" b="1" dirty="0" smtClean="0">
                <a:solidFill>
                  <a:srgbClr val="C00000"/>
                </a:solidFill>
              </a:rPr>
              <a:t> Згенерувати дизайн виробів для замовлень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endParaRPr lang="uk-UA" sz="3200" b="1" dirty="0">
              <a:solidFill>
                <a:srgbClr val="C00000"/>
              </a:solidFill>
            </a:endParaRPr>
          </a:p>
        </p:txBody>
      </p:sp>
      <p:pic>
        <p:nvPicPr>
          <p:cNvPr id="7182" name="Picture 14" descr="https://scontent-iev1-1.xx.fbcdn.net/v/t39.30808-6/329035614_853707092592601_8981975634062662233_n.jpg?stp=dst-jpg_p960x960&amp;_nc_cat=102&amp;ccb=1-7&amp;_nc_sid=8bfeb9&amp;_nc_ohc=Nl59F33qCPIAX8IuZeo&amp;_nc_ht=scontent-iev1-1.xx&amp;oh=00_AfCo1TpbBI1RuY_MZvQeAYVV_bXt6kPKpNsJNzVEroPGVw&amp;oe=6444100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7" y="3775352"/>
            <a:ext cx="2724649" cy="272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37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8056" y="531013"/>
            <a:ext cx="11484864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sz="2400" b="1" dirty="0" smtClean="0">
                <a:solidFill>
                  <a:srgbClr val="C00000"/>
                </a:solidFill>
                <a:effectLst/>
                <a:latin typeface="Solomon"/>
              </a:rPr>
              <a:t> </a:t>
            </a:r>
            <a:r>
              <a:rPr lang="uk-UA" sz="3200" b="1" dirty="0" smtClean="0">
                <a:solidFill>
                  <a:srgbClr val="C00000"/>
                </a:solidFill>
                <a:effectLst/>
                <a:latin typeface="Solomon"/>
              </a:rPr>
              <a:t>А ще </a:t>
            </a:r>
            <a:r>
              <a:rPr lang="en-US" sz="3200" b="1" dirty="0" smtClean="0">
                <a:solidFill>
                  <a:srgbClr val="C00000"/>
                </a:solidFill>
                <a:effectLst/>
                <a:latin typeface="Solomon"/>
              </a:rPr>
              <a:t>ChatGPT </a:t>
            </a:r>
            <a:r>
              <a:rPr lang="uk-UA" sz="3200" b="1" dirty="0" smtClean="0">
                <a:solidFill>
                  <a:srgbClr val="C00000"/>
                </a:solidFill>
                <a:effectLst/>
                <a:latin typeface="Solomon"/>
              </a:rPr>
              <a:t>став випускником університету</a:t>
            </a:r>
          </a:p>
          <a:p>
            <a:pPr algn="just" fontAlgn="base"/>
            <a:endParaRPr lang="uk-UA" sz="900" b="1" dirty="0" smtClean="0">
              <a:solidFill>
                <a:srgbClr val="C00000"/>
              </a:solidFill>
              <a:effectLst/>
              <a:latin typeface="Solomon"/>
            </a:endParaRPr>
          </a:p>
          <a:p>
            <a:pPr algn="just" fontAlgn="base"/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Solomon"/>
              </a:rPr>
              <a:t>Звичайно, це неетично, але показовою є історія про те, як </a:t>
            </a:r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Solomon"/>
              </a:rPr>
              <a:t>ChatGPT </a:t>
            </a:r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Solomon"/>
              </a:rPr>
              <a:t>успішно </a:t>
            </a:r>
            <a:r>
              <a:rPr lang="uk-UA" sz="2400" b="1" i="1" u="none" strike="noStrike" dirty="0" smtClean="0">
                <a:solidFill>
                  <a:schemeClr val="accent5">
                    <a:lumMod val="75000"/>
                  </a:schemeClr>
                </a:solidFill>
                <a:effectLst/>
                <a:latin typeface="inherit"/>
              </a:rPr>
              <a:t>склав</a:t>
            </a:r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Solomon"/>
              </a:rPr>
              <a:t> випускні іспити на МБА у Вортонській школі бізнесу при Пенсільванському університеті. Крім того, всі іспити були складені в середньому на хорошу оцінку.</a:t>
            </a:r>
            <a:endParaRPr lang="uk-UA" sz="2400" b="1" i="1" dirty="0">
              <a:solidFill>
                <a:schemeClr val="accent5">
                  <a:lumMod val="75000"/>
                </a:schemeClr>
              </a:solidFill>
              <a:effectLst/>
              <a:latin typeface="Solomon"/>
            </a:endParaRPr>
          </a:p>
        </p:txBody>
      </p:sp>
      <p:pic>
        <p:nvPicPr>
          <p:cNvPr id="1026" name="Picture 2" descr="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903" y="2710437"/>
            <a:ext cx="2935351" cy="391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352" y="2962448"/>
            <a:ext cx="6377065" cy="366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4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1892" y="401033"/>
            <a:ext cx="10405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</a:rPr>
              <a:t>«Штучний інтелект чи людина?»</a:t>
            </a:r>
          </a:p>
          <a:p>
            <a:pPr algn="ctr"/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</a:rPr>
              <a:t>Яке зображення створила людина?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3082"/>
          <a:stretch/>
        </p:blipFill>
        <p:spPr>
          <a:xfrm>
            <a:off x="128016" y="2117166"/>
            <a:ext cx="6086812" cy="3952915"/>
          </a:xfrm>
          <a:prstGeom prst="rect">
            <a:avLst/>
          </a:prstGeom>
        </p:spPr>
      </p:pic>
      <p:pic>
        <p:nvPicPr>
          <p:cNvPr id="8194" name="Picture 2" descr="Марчук Іван Степанович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00"/>
          <a:stretch/>
        </p:blipFill>
        <p:spPr bwMode="auto">
          <a:xfrm>
            <a:off x="6370276" y="2117165"/>
            <a:ext cx="5559192" cy="395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52656" y="6070080"/>
            <a:ext cx="3722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 smtClean="0">
                <a:solidFill>
                  <a:srgbClr val="0070C0"/>
                </a:solidFill>
              </a:rPr>
              <a:t>Штучний інтелект</a:t>
            </a:r>
            <a:endParaRPr lang="uk-UA" sz="3200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41848" y="6039301"/>
            <a:ext cx="2592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hlinkClick r:id="rId4"/>
              </a:rPr>
              <a:t>Іван Марчук</a:t>
            </a:r>
            <a:endParaRPr lang="uk-UA" sz="3600" i="1" dirty="0"/>
          </a:p>
        </p:txBody>
      </p:sp>
    </p:spTree>
    <p:extLst>
      <p:ext uri="{BB962C8B-B14F-4D97-AF65-F5344CB8AC3E}">
        <p14:creationId xmlns:p14="http://schemas.microsoft.com/office/powerpoint/2010/main" val="230610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47000" y="99060"/>
            <a:ext cx="7226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chemeClr val="accent5">
                    <a:lumMod val="75000"/>
                  </a:schemeClr>
                </a:solidFill>
              </a:rPr>
              <a:t>Які українські пісні зображено?</a:t>
            </a:r>
            <a:endParaRPr lang="uk-UA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563"/>
          <a:stretch/>
        </p:blipFill>
        <p:spPr>
          <a:xfrm>
            <a:off x="5998464" y="806946"/>
            <a:ext cx="6019800" cy="57946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69" y="772001"/>
            <a:ext cx="5617083" cy="586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475" y="3419475"/>
            <a:ext cx="19050" cy="190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475"/>
          <a:stretch/>
        </p:blipFill>
        <p:spPr>
          <a:xfrm>
            <a:off x="218015" y="564356"/>
            <a:ext cx="5739710" cy="57483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5525" y="545305"/>
            <a:ext cx="5944165" cy="576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2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421" r="2917"/>
          <a:stretch/>
        </p:blipFill>
        <p:spPr>
          <a:xfrm>
            <a:off x="147098" y="499680"/>
            <a:ext cx="5696713" cy="58645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731" y="499679"/>
            <a:ext cx="5758081" cy="586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4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8808" y="502920"/>
            <a:ext cx="3560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 smtClean="0"/>
              <a:t>Використані джерела</a:t>
            </a:r>
            <a:endParaRPr lang="uk-UA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6072" y="1304467"/>
            <a:ext cx="1122883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1. </a:t>
            </a:r>
            <a:r>
              <a:rPr lang="uk-UA" sz="2400" dirty="0" smtClean="0"/>
              <a:t>Штучний </a:t>
            </a:r>
            <a:r>
              <a:rPr lang="uk-UA" sz="2400" dirty="0"/>
              <a:t>інтелект (</a:t>
            </a:r>
            <a:r>
              <a:rPr lang="en-US" sz="2400" dirty="0"/>
              <a:t>AI): </a:t>
            </a:r>
            <a:r>
              <a:rPr lang="uk-UA" sz="2400" dirty="0"/>
              <a:t>що це таке і чому це </a:t>
            </a:r>
            <a:r>
              <a:rPr lang="uk-UA" sz="2400" dirty="0" smtClean="0"/>
              <a:t>важливо?</a:t>
            </a:r>
            <a:r>
              <a:rPr lang="en-US" sz="2400" dirty="0" smtClean="0"/>
              <a:t> URL: </a:t>
            </a:r>
            <a:r>
              <a:rPr lang="en-US" sz="2400" dirty="0" smtClean="0">
                <a:hlinkClick r:id="rId2"/>
              </a:rPr>
              <a:t>https://cacds.org.ua/</a:t>
            </a:r>
            <a:r>
              <a:rPr lang="uk-UA" sz="2400" dirty="0" smtClean="0">
                <a:hlinkClick r:id="rId2"/>
              </a:rPr>
              <a:t>штучний-інтелект-</a:t>
            </a:r>
            <a:r>
              <a:rPr lang="en-US" sz="2400" dirty="0" err="1" smtClean="0">
                <a:hlinkClick r:id="rId2"/>
              </a:rPr>
              <a:t>ai</a:t>
            </a:r>
            <a:r>
              <a:rPr lang="en-US" sz="2400" dirty="0" smtClean="0">
                <a:hlinkClick r:id="rId2"/>
              </a:rPr>
              <a:t>-</a:t>
            </a:r>
            <a:r>
              <a:rPr lang="uk-UA" sz="2400" dirty="0" smtClean="0">
                <a:hlinkClick r:id="rId2"/>
              </a:rPr>
              <a:t>що-це-таке-і-чому-це-в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pPr algn="just"/>
            <a:r>
              <a:rPr lang="en-US" sz="2400" dirty="0" smtClean="0"/>
              <a:t>2. What is ChatGPT And How Can You Use It? URL: </a:t>
            </a:r>
            <a:r>
              <a:rPr lang="en-US" sz="2400" dirty="0" smtClean="0">
                <a:hlinkClick r:id="rId3"/>
              </a:rPr>
              <a:t>https://www.searchenginejournal.com/what-is-chatgpt/473664/#close</a:t>
            </a:r>
            <a:endParaRPr lang="en-US" sz="2400" dirty="0" smtClean="0"/>
          </a:p>
          <a:p>
            <a:pPr algn="just"/>
            <a:r>
              <a:rPr lang="en-US" sz="2400" dirty="0" smtClean="0"/>
              <a:t>3. </a:t>
            </a:r>
            <a:r>
              <a:rPr lang="uk-UA" sz="2400" dirty="0" smtClean="0"/>
              <a:t>Що </a:t>
            </a:r>
            <a:r>
              <a:rPr lang="uk-UA" sz="2400" dirty="0"/>
              <a:t>таке </a:t>
            </a:r>
            <a:r>
              <a:rPr lang="en-US" sz="2400" dirty="0" smtClean="0"/>
              <a:t>ChatGPT? URL: </a:t>
            </a:r>
            <a:r>
              <a:rPr lang="en-US" sz="2400" dirty="0" smtClean="0">
                <a:hlinkClick r:id="rId4"/>
              </a:rPr>
              <a:t>https://blog.ithillel.ua/articles/what-is-chatgpt-and-how-to-use-it</a:t>
            </a:r>
            <a:endParaRPr lang="en-US" sz="2400" dirty="0" smtClean="0"/>
          </a:p>
          <a:p>
            <a:pPr algn="just"/>
            <a:r>
              <a:rPr lang="en-US" sz="2400" dirty="0" smtClean="0"/>
              <a:t>4. </a:t>
            </a:r>
            <a:r>
              <a:rPr lang="ru-RU" sz="2400" dirty="0" smtClean="0"/>
              <a:t>Ми </a:t>
            </a:r>
            <a:r>
              <a:rPr lang="ru-RU" sz="2400" dirty="0" err="1"/>
              <a:t>спробували</a:t>
            </a:r>
            <a:r>
              <a:rPr lang="ru-RU" sz="2400" dirty="0"/>
              <a:t> провести </a:t>
            </a:r>
            <a:r>
              <a:rPr lang="ru-RU" sz="2400" dirty="0" err="1"/>
              <a:t>інтерв'ю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ChatGPT: ось </a:t>
            </a:r>
            <a:r>
              <a:rPr lang="ru-RU" sz="2400" dirty="0" err="1"/>
              <a:t>що</a:t>
            </a:r>
            <a:r>
              <a:rPr lang="ru-RU" sz="2400" dirty="0"/>
              <a:t> з того </a:t>
            </a:r>
            <a:r>
              <a:rPr lang="ru-RU" sz="2400" dirty="0" err="1" smtClean="0"/>
              <a:t>вийшло</a:t>
            </a:r>
            <a:r>
              <a:rPr lang="en-US" sz="2400" dirty="0" smtClean="0"/>
              <a:t> URL: </a:t>
            </a:r>
            <a:r>
              <a:rPr lang="en-US" sz="2400" dirty="0" smtClean="0">
                <a:hlinkClick r:id="rId5"/>
              </a:rPr>
              <a:t>https://speka.media/n4840-pjeyw9</a:t>
            </a:r>
            <a:endParaRPr lang="en-US" sz="2400" dirty="0" smtClean="0"/>
          </a:p>
          <a:p>
            <a:pPr algn="just"/>
            <a:r>
              <a:rPr lang="en-US" sz="2400" dirty="0" smtClean="0"/>
              <a:t>5. </a:t>
            </a:r>
            <a:r>
              <a:rPr lang="ru-RU" sz="2400" dirty="0" err="1" smtClean="0"/>
              <a:t>MusicLM</a:t>
            </a:r>
            <a:r>
              <a:rPr lang="ru-RU" sz="2400" dirty="0"/>
              <a:t>: </a:t>
            </a:r>
            <a:r>
              <a:rPr lang="ru-RU" sz="2400" dirty="0" err="1"/>
              <a:t>Створення</a:t>
            </a:r>
            <a:r>
              <a:rPr lang="ru-RU" sz="2400" dirty="0"/>
              <a:t> </a:t>
            </a:r>
            <a:r>
              <a:rPr lang="ru-RU" sz="2400" dirty="0" err="1"/>
              <a:t>музики</a:t>
            </a:r>
            <a:r>
              <a:rPr lang="ru-RU" sz="2400" dirty="0"/>
              <a:t> з </a:t>
            </a:r>
            <a:r>
              <a:rPr lang="ru-RU" sz="2400" dirty="0" smtClean="0"/>
              <a:t>тексту</a:t>
            </a:r>
            <a:r>
              <a:rPr lang="en-US" sz="2400" dirty="0" smtClean="0"/>
              <a:t> URL: </a:t>
            </a:r>
            <a:r>
              <a:rPr lang="en-US" sz="2400" dirty="0" smtClean="0">
                <a:hlinkClick r:id="rId6"/>
              </a:rPr>
              <a:t>https://google-research.github.io/seanet/musiclm/examples/</a:t>
            </a:r>
            <a:endParaRPr lang="uk-UA" sz="2400" dirty="0" smtClean="0"/>
          </a:p>
          <a:p>
            <a:pPr algn="just"/>
            <a:r>
              <a:rPr lang="uk-UA" sz="2400" dirty="0"/>
              <a:t> </a:t>
            </a:r>
            <a:r>
              <a:rPr lang="uk-UA" sz="2400" dirty="0" smtClean="0"/>
              <a:t>6. </a:t>
            </a:r>
            <a:r>
              <a:rPr lang="en-US" sz="2400" dirty="0" smtClean="0"/>
              <a:t>URL: </a:t>
            </a:r>
            <a:r>
              <a:rPr lang="en-US" sz="2400" dirty="0" smtClean="0">
                <a:hlinkClick r:id="rId7"/>
              </a:rPr>
              <a:t>https://blog.ithillel.ua/articles/how-ai-image-generation-works</a:t>
            </a:r>
            <a:endParaRPr lang="uk-UA" sz="2400" dirty="0" smtClean="0"/>
          </a:p>
          <a:p>
            <a:pPr algn="just"/>
            <a:r>
              <a:rPr lang="uk-UA" sz="2400" dirty="0" smtClean="0"/>
              <a:t>7. </a:t>
            </a:r>
            <a:r>
              <a:rPr lang="ru-RU" sz="2400" dirty="0"/>
              <a:t>Нейромережа </a:t>
            </a:r>
            <a:r>
              <a:rPr lang="ru-RU" sz="2400" dirty="0" err="1"/>
              <a:t>зобразила</a:t>
            </a:r>
            <a:r>
              <a:rPr lang="ru-RU" sz="2400" dirty="0"/>
              <a:t> </a:t>
            </a:r>
            <a:r>
              <a:rPr lang="ru-RU" sz="2400" dirty="0" err="1"/>
              <a:t>міста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жіночими</a:t>
            </a:r>
            <a:r>
              <a:rPr lang="ru-RU" sz="2400" dirty="0"/>
              <a:t> </a:t>
            </a:r>
            <a:r>
              <a:rPr lang="ru-RU" sz="2400" dirty="0" err="1"/>
              <a:t>обличчями</a:t>
            </a:r>
            <a:r>
              <a:rPr lang="ru-RU" sz="2400" dirty="0"/>
              <a:t>: </a:t>
            </a:r>
            <a:r>
              <a:rPr lang="en-US" sz="2400" dirty="0" smtClean="0"/>
              <a:t>URL: </a:t>
            </a:r>
            <a:r>
              <a:rPr lang="en-US" sz="2400" dirty="0" smtClean="0">
                <a:hlinkClick r:id="rId8"/>
              </a:rPr>
              <a:t>https://vsim.ua/IT-novyny/neyromerezha-zobrazila-mista-ukrayini-iz-zhinochimi-oblichchyami-yak-v-11772058.html</a:t>
            </a:r>
            <a:endParaRPr lang="uk-UA" sz="2400" dirty="0" smtClean="0"/>
          </a:p>
          <a:p>
            <a:pPr algn="just"/>
            <a:endParaRPr lang="uk-UA" sz="2400" dirty="0" smtClean="0"/>
          </a:p>
          <a:p>
            <a:pPr algn="just"/>
            <a:endParaRPr lang="en-US" sz="2400" dirty="0" smtClean="0"/>
          </a:p>
          <a:p>
            <a:pPr algn="just"/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13007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9476" y="3138189"/>
            <a:ext cx="50520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2400" i="0" dirty="0" smtClean="0">
              <a:effectLst/>
              <a:latin typeface="Roboto"/>
            </a:endParaRPr>
          </a:p>
          <a:p>
            <a:pPr algn="just"/>
            <a:r>
              <a:rPr lang="uk-UA" sz="2400" i="0" dirty="0" smtClean="0">
                <a:effectLst/>
                <a:latin typeface="Roboto"/>
              </a:rPr>
              <a:t>Очевидно, що  використання ШІ глобально впливає на життєдіяльність всього суспільства, формуючи нові уявлення про майбутнє і перспективи розвитку надсучасних технологій.</a:t>
            </a:r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9476" y="572715"/>
            <a:ext cx="1107338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i="0" dirty="0" smtClean="0">
                <a:solidFill>
                  <a:srgbClr val="0070C0"/>
                </a:solidFill>
                <a:effectLst/>
                <a:latin typeface="PT Sans"/>
              </a:rPr>
              <a:t>Штучний інтелект </a:t>
            </a:r>
            <a:r>
              <a:rPr lang="uk-UA" sz="2400" b="0" i="0" dirty="0" smtClean="0">
                <a:effectLst/>
                <a:latin typeface="PT Sans"/>
              </a:rPr>
              <a:t>- один з найперспективніших напрямків комп'ютерних наук, який вивчає методи розв'язання задач, для яких не існує способів вирішення. Системи штучного інтелекту можуть оперувати даними та самонавчатися. </a:t>
            </a:r>
          </a:p>
          <a:p>
            <a:pPr algn="just"/>
            <a:r>
              <a:rPr lang="uk-UA" sz="2400" b="0" i="0" dirty="0" smtClean="0">
                <a:effectLst/>
                <a:latin typeface="PT Sans"/>
              </a:rPr>
              <a:t>Сфери застосування таких систем є необмеженими - від створення роботів, які самостійно приймають рішення, до машин з автопілотом чи онлайн-перекладачі в реальному часі.  </a:t>
            </a:r>
            <a:endParaRPr lang="uk-UA" sz="2400" dirty="0"/>
          </a:p>
        </p:txBody>
      </p:sp>
      <p:pic>
        <p:nvPicPr>
          <p:cNvPr id="3076" name="Picture 4" descr="Штучний інтелект і музична індустрія | Музичний берег. Музика, пісня,  новини, індустр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778" y="3065037"/>
            <a:ext cx="5903082" cy="326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47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penAI ищет опытного iOS-разработчика. Скоро ChatGPT появится на iPhone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01"/>
          <a:stretch/>
        </p:blipFill>
        <p:spPr bwMode="auto">
          <a:xfrm>
            <a:off x="7265025" y="456522"/>
            <a:ext cx="4128399" cy="28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4944" y="456522"/>
            <a:ext cx="63093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400" b="0" i="0" dirty="0" smtClean="0">
                <a:solidFill>
                  <a:srgbClr val="000000"/>
                </a:solidFill>
                <a:effectLst/>
                <a:latin typeface="Solomon"/>
              </a:rPr>
              <a:t>30 </a:t>
            </a:r>
            <a:r>
              <a:rPr lang="uk-UA" sz="2400" b="0" i="0" dirty="0" smtClean="0">
                <a:solidFill>
                  <a:srgbClr val="000000"/>
                </a:solidFill>
                <a:effectLst/>
                <a:latin typeface="Solomon"/>
              </a:rPr>
              <a:t>листопада 2022 року компанія 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Solomon"/>
              </a:rPr>
              <a:t>OpenAI </a:t>
            </a:r>
            <a:r>
              <a:rPr lang="uk-UA" sz="2400" b="0" i="0" dirty="0" smtClean="0">
                <a:solidFill>
                  <a:srgbClr val="000000"/>
                </a:solidFill>
                <a:effectLst/>
                <a:latin typeface="Solomon"/>
              </a:rPr>
              <a:t>представила нейромережу 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Solomon"/>
              </a:rPr>
              <a:t>ChatGPT</a:t>
            </a:r>
            <a:r>
              <a:rPr lang="uk-UA" sz="2400" b="0" i="0" dirty="0" smtClean="0">
                <a:solidFill>
                  <a:srgbClr val="000000"/>
                </a:solidFill>
                <a:effectLst/>
                <a:latin typeface="Solomon"/>
              </a:rPr>
              <a:t>, і з того часу вона розірвала інтернет.</a:t>
            </a:r>
          </a:p>
          <a:p>
            <a:pPr algn="just" fontAlgn="base"/>
            <a:r>
              <a:rPr lang="en-US" sz="3200" b="1" i="0" dirty="0" smtClean="0">
                <a:solidFill>
                  <a:srgbClr val="C00000"/>
                </a:solidFill>
                <a:effectLst/>
                <a:latin typeface="Solomon"/>
              </a:rPr>
              <a:t>ChatGPT</a:t>
            </a:r>
            <a:r>
              <a:rPr lang="en-US" sz="3200" b="0" i="0" dirty="0" smtClean="0">
                <a:solidFill>
                  <a:srgbClr val="C00000"/>
                </a:solidFill>
                <a:effectLst/>
                <a:latin typeface="Solomon"/>
              </a:rPr>
              <a:t> 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Solomon"/>
              </a:rPr>
              <a:t>— </a:t>
            </a:r>
            <a:r>
              <a:rPr lang="uk-UA" sz="2400" b="0" i="0" dirty="0" smtClean="0">
                <a:solidFill>
                  <a:srgbClr val="000000"/>
                </a:solidFill>
                <a:effectLst/>
                <a:latin typeface="Solomon"/>
              </a:rPr>
              <a:t>це чат-бот, який відповідає на складні питання у діалоговому режимі. Крім нього 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Solomon"/>
              </a:rPr>
              <a:t>OpenAI </a:t>
            </a:r>
            <a:r>
              <a:rPr lang="uk-UA" sz="2400" b="0" i="0" dirty="0" smtClean="0">
                <a:solidFill>
                  <a:srgbClr val="000000"/>
                </a:solidFill>
                <a:effectLst/>
                <a:latin typeface="Solomon"/>
              </a:rPr>
              <a:t>відома своєю моделлю глибокого навчання 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Solomon"/>
              </a:rPr>
              <a:t>DALL-E, </a:t>
            </a:r>
            <a:r>
              <a:rPr lang="uk-UA" sz="2400" b="0" i="0" dirty="0" smtClean="0">
                <a:solidFill>
                  <a:srgbClr val="000000"/>
                </a:solidFill>
                <a:effectLst/>
                <a:latin typeface="Solomon"/>
              </a:rPr>
              <a:t>яка генерує зображення з текстових інструкцій.</a:t>
            </a:r>
            <a:endParaRPr lang="uk-UA" sz="2400" b="0" i="0" dirty="0">
              <a:solidFill>
                <a:srgbClr val="000000"/>
              </a:solidFill>
              <a:effectLst/>
              <a:latin typeface="Solomo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7240" y="4474756"/>
            <a:ext cx="10725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0" dirty="0" smtClean="0">
                <a:solidFill>
                  <a:schemeClr val="accent5">
                    <a:lumMod val="75000"/>
                  </a:schemeClr>
                </a:solidFill>
                <a:effectLst/>
                <a:latin typeface="Solomon"/>
              </a:rPr>
              <a:t>Так </a:t>
            </a:r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Solomon"/>
              </a:rPr>
              <a:t>як </a:t>
            </a:r>
            <a:r>
              <a:rPr lang="en-US" sz="2400" b="1" i="0" dirty="0" smtClean="0">
                <a:solidFill>
                  <a:schemeClr val="accent5">
                    <a:lumMod val="75000"/>
                  </a:schemeClr>
                </a:solidFill>
                <a:effectLst/>
                <a:latin typeface="Solomon"/>
              </a:rPr>
              <a:t>ChatGPT</a:t>
            </a:r>
            <a:r>
              <a:rPr lang="uk-UA" sz="2400" b="1" dirty="0">
                <a:solidFill>
                  <a:schemeClr val="accent5">
                    <a:lumMod val="75000"/>
                  </a:schemeClr>
                </a:solidFill>
                <a:latin typeface="Solomon"/>
              </a:rPr>
              <a:t> </a:t>
            </a:r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Solomon"/>
              </a:rPr>
              <a:t>- </a:t>
            </a:r>
            <a:r>
              <a:rPr lang="uk-UA" sz="2400" b="1" i="0" dirty="0" smtClean="0">
                <a:solidFill>
                  <a:schemeClr val="accent5">
                    <a:lumMod val="75000"/>
                  </a:schemeClr>
                </a:solidFill>
                <a:effectLst/>
                <a:latin typeface="Solomon"/>
              </a:rPr>
              <a:t>чат-бот з великою мовною моделлю, він має здатність взаємодіяти у формі розмовного діалогу і давати відповіді, які можуть здатися людяними.</a:t>
            </a:r>
            <a:endParaRPr lang="uk-UA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79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hatGPT: що це таке і як його використовува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03" y="316658"/>
            <a:ext cx="4672457" cy="281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5392" y="1042043"/>
            <a:ext cx="11140750" cy="4842588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 fontAlgn="base"/>
            <a:r>
              <a:rPr lang="uk-UA" b="1" i="0" dirty="0" smtClean="0">
                <a:effectLst/>
                <a:latin typeface="Solomon"/>
              </a:rPr>
              <a:t>Як</a:t>
            </a:r>
            <a:r>
              <a:rPr lang="uk-UA" b="1" i="0" dirty="0" smtClean="0">
                <a:solidFill>
                  <a:schemeClr val="accent5">
                    <a:lumMod val="75000"/>
                  </a:schemeClr>
                </a:solidFill>
                <a:effectLst/>
                <a:latin typeface="Solomon"/>
              </a:rPr>
              <a:t> </a:t>
            </a:r>
            <a:r>
              <a:rPr lang="uk-UA" b="1" i="0" dirty="0" smtClean="0">
                <a:effectLst/>
                <a:latin typeface="Solomon"/>
              </a:rPr>
              <a:t>можна</a:t>
            </a:r>
          </a:p>
          <a:p>
            <a:pPr algn="ctr" fontAlgn="base"/>
            <a:r>
              <a:rPr lang="uk-UA" b="1" i="0" dirty="0" smtClean="0">
                <a:effectLst/>
                <a:latin typeface="Solomon"/>
              </a:rPr>
              <a:t> використовувати</a:t>
            </a:r>
            <a:r>
              <a:rPr lang="uk-UA" b="1" i="0" dirty="0" smtClean="0">
                <a:solidFill>
                  <a:schemeClr val="accent5">
                    <a:lumMod val="75000"/>
                  </a:schemeClr>
                </a:solidFill>
                <a:effectLst/>
                <a:latin typeface="Solomon"/>
              </a:rPr>
              <a:t> </a:t>
            </a:r>
          </a:p>
          <a:p>
            <a:pPr algn="ctr" fontAlgn="base"/>
            <a:r>
              <a:rPr lang="uk-UA" b="1" i="0" dirty="0" smtClean="0">
                <a:solidFill>
                  <a:srgbClr val="C00000"/>
                </a:solidFill>
                <a:effectLst/>
                <a:latin typeface="Solomon"/>
              </a:rPr>
              <a:t>АІ </a:t>
            </a:r>
            <a:r>
              <a:rPr lang="uk-UA" b="1" i="0" dirty="0" smtClean="0">
                <a:effectLst/>
                <a:latin typeface="Solomon"/>
              </a:rPr>
              <a:t>та</a:t>
            </a:r>
            <a:r>
              <a:rPr lang="uk-UA" b="1" i="0" dirty="0" smtClean="0">
                <a:solidFill>
                  <a:srgbClr val="C00000"/>
                </a:solidFill>
                <a:effectLst/>
                <a:latin typeface="Solomon"/>
              </a:rPr>
              <a:t> </a:t>
            </a:r>
            <a:r>
              <a:rPr lang="en-US" b="1" i="0" dirty="0" smtClean="0">
                <a:solidFill>
                  <a:srgbClr val="C00000"/>
                </a:solidFill>
                <a:effectLst/>
                <a:latin typeface="Solomon"/>
              </a:rPr>
              <a:t>ChatGPT</a:t>
            </a:r>
            <a:r>
              <a:rPr lang="en-US" b="1" i="0" dirty="0" smtClean="0">
                <a:effectLst/>
                <a:latin typeface="Solomon"/>
              </a:rPr>
              <a:t>?</a:t>
            </a:r>
            <a:endParaRPr lang="en-US" b="1" i="0" dirty="0">
              <a:effectLst/>
              <a:latin typeface="Solomon"/>
            </a:endParaRPr>
          </a:p>
        </p:txBody>
      </p:sp>
    </p:spTree>
    <p:extLst>
      <p:ext uri="{BB962C8B-B14F-4D97-AF65-F5344CB8AC3E}">
        <p14:creationId xmlns:p14="http://schemas.microsoft.com/office/powerpoint/2010/main" val="329720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9985"/>
          <a:stretch/>
        </p:blipFill>
        <p:spPr>
          <a:xfrm>
            <a:off x="438702" y="2235056"/>
            <a:ext cx="11196410" cy="4273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73226" y="473009"/>
            <a:ext cx="11327362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 fontAlgn="base">
              <a:buAutoNum type="arabicPeriod"/>
            </a:pPr>
            <a:r>
              <a:rPr lang="uk-UA" sz="3200" b="1" i="0" dirty="0" smtClean="0">
                <a:solidFill>
                  <a:srgbClr val="C00000"/>
                </a:solidFill>
                <a:effectLst/>
                <a:latin typeface="Solomon"/>
              </a:rPr>
              <a:t>Написання книги та ілюстрацій до неї</a:t>
            </a:r>
          </a:p>
          <a:p>
            <a:pPr fontAlgn="base"/>
            <a:endParaRPr lang="uk-UA" sz="900" b="1" i="1" dirty="0" smtClean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Продуктовий дизайнер </a:t>
            </a:r>
            <a:r>
              <a:rPr lang="uk-UA" sz="2400" b="1" i="1" u="sng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Аммар Реші </a:t>
            </a:r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написав дитячу </a:t>
            </a:r>
            <a:r>
              <a:rPr lang="uk-UA" sz="2400" b="1" i="1" u="none" strike="noStrike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книгу</a:t>
            </a:r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за допомогою </a:t>
            </a:r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ChatGPT, </a:t>
            </a:r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створив ілюстрації до неї у </a:t>
            </a:r>
            <a:r>
              <a:rPr lang="en-US" sz="2400" b="1" i="1" u="none" strike="noStrik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MidJourney</a:t>
            </a:r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 тепер продає книгу на </a:t>
            </a:r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Amazon.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76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альтернативный процесс 7"/>
          <p:cNvSpPr/>
          <p:nvPr/>
        </p:nvSpPr>
        <p:spPr>
          <a:xfrm>
            <a:off x="6380524" y="4694650"/>
            <a:ext cx="4681728" cy="117957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/>
              <a:t>Мелодія 2</a:t>
            </a:r>
            <a:endParaRPr lang="uk-UA" sz="4800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204442" y="4694650"/>
            <a:ext cx="4681728" cy="117957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/>
              <a:t>Мелодія 1</a:t>
            </a:r>
            <a:endParaRPr lang="uk-UA" sz="4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45306" y="391406"/>
            <a:ext cx="4688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uk-UA" sz="3600" b="1" i="0" dirty="0" smtClean="0">
                <a:solidFill>
                  <a:srgbClr val="C00000"/>
                </a:solidFill>
                <a:effectLst/>
                <a:latin typeface="Solomon"/>
              </a:rPr>
              <a:t>2. Генерація музики</a:t>
            </a:r>
            <a:endParaRPr lang="uk-UA" sz="3600" b="1" i="0" dirty="0">
              <a:solidFill>
                <a:srgbClr val="C00000"/>
              </a:solidFill>
              <a:effectLst/>
              <a:latin typeface="Solomo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4904" y="1177558"/>
            <a:ext cx="115763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Solomon"/>
              </a:rPr>
              <a:t>Для цього використовували модель </a:t>
            </a:r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Solomon"/>
              </a:rPr>
              <a:t>ChatGPT </a:t>
            </a:r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Solomon"/>
              </a:rPr>
              <a:t>для створення тексту пісні, а потім інструменту синтезу голосу </a:t>
            </a:r>
            <a:r>
              <a:rPr lang="en-US" sz="2400" b="1" i="1" u="none" strike="noStrike" dirty="0" smtClean="0">
                <a:effectLst/>
                <a:latin typeface="inherit"/>
              </a:rPr>
              <a:t>Uberduck</a:t>
            </a:r>
            <a:r>
              <a:rPr lang="en-US" sz="2400" b="1" i="1" dirty="0" smtClean="0">
                <a:effectLst/>
                <a:latin typeface="Solomon"/>
              </a:rPr>
              <a:t>. </a:t>
            </a:r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Solomon"/>
              </a:rPr>
              <a:t>Для створення мелодії та аранжування можна використовувати </a:t>
            </a:r>
            <a:r>
              <a:rPr lang="en-US" sz="2400" b="1" i="1" u="none" strike="noStrike" dirty="0" smtClean="0">
                <a:effectLst/>
                <a:latin typeface="inherit"/>
              </a:rPr>
              <a:t>Jukebox</a:t>
            </a:r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Solomon"/>
              </a:rPr>
              <a:t>, </a:t>
            </a:r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Solomon"/>
              </a:rPr>
              <a:t>який спеціалізується на генерації музичних композицій у певному стилі чи жанрі.</a:t>
            </a:r>
          </a:p>
          <a:p>
            <a:pPr algn="just" fontAlgn="base"/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Solomon"/>
              </a:rPr>
              <a:t>Отримана музика виходить унікальною, а будь-який користувач інтернету може створювати власні пісні.</a:t>
            </a:r>
            <a:endParaRPr lang="uk-UA" sz="2400" b="1" i="1" dirty="0">
              <a:solidFill>
                <a:schemeClr val="accent5">
                  <a:lumMod val="75000"/>
                </a:schemeClr>
              </a:solidFill>
              <a:effectLst/>
              <a:latin typeface="Solomon"/>
            </a:endParaRPr>
          </a:p>
        </p:txBody>
      </p:sp>
      <p:pic>
        <p:nvPicPr>
          <p:cNvPr id="5" name="штучний інтелек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77706" y="5200888"/>
            <a:ext cx="487363" cy="487363"/>
          </a:xfrm>
          <a:prstGeom prst="rect">
            <a:avLst/>
          </a:prstGeom>
        </p:spPr>
      </p:pic>
      <p:pic>
        <p:nvPicPr>
          <p:cNvPr id="6" name="штучний інтелект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01624" y="52008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3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1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0624" y="506028"/>
            <a:ext cx="1165860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sz="3200" b="1" i="0" dirty="0" smtClean="0">
                <a:solidFill>
                  <a:srgbClr val="C00000"/>
                </a:solidFill>
                <a:effectLst/>
                <a:latin typeface="Solomon"/>
              </a:rPr>
              <a:t>3. Створення контенту для соціальних мереж</a:t>
            </a:r>
          </a:p>
          <a:p>
            <a:pPr fontAlgn="base"/>
            <a:endParaRPr lang="uk-UA" sz="900" b="0" i="0" dirty="0" smtClean="0">
              <a:solidFill>
                <a:srgbClr val="000000"/>
              </a:solidFill>
              <a:effectLst/>
              <a:latin typeface="Solomon"/>
            </a:endParaRPr>
          </a:p>
          <a:p>
            <a:pPr algn="just" fontAlgn="base"/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Solomon"/>
              </a:rPr>
              <a:t>Користувач </a:t>
            </a:r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Solomon"/>
              </a:rPr>
              <a:t>Twitter </a:t>
            </a:r>
            <a:r>
              <a:rPr lang="uk-UA" sz="2400" b="1" i="1" u="none" strike="noStrike" dirty="0" smtClean="0">
                <a:solidFill>
                  <a:schemeClr val="accent5">
                    <a:lumMod val="75000"/>
                  </a:schemeClr>
                </a:solidFill>
                <a:effectLst/>
                <a:latin typeface="inherit"/>
                <a:hlinkClick r:id="rId2"/>
              </a:rPr>
              <a:t>розповів</a:t>
            </a:r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Solomon"/>
              </a:rPr>
              <a:t>, як він створив відео про те, як стати цифровим кочівником, використовуючи лише </a:t>
            </a:r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Solomon"/>
              </a:rPr>
              <a:t>AI.</a:t>
            </a:r>
          </a:p>
          <a:p>
            <a:pPr algn="just" fontAlgn="base"/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Solomon"/>
              </a:rPr>
              <a:t>Отже, сценарій був написаний </a:t>
            </a:r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Solomon"/>
              </a:rPr>
              <a:t>ChatGPT, </a:t>
            </a:r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Solomon"/>
              </a:rPr>
              <a:t>обличчя і голос згенерувала </a:t>
            </a:r>
            <a:r>
              <a:rPr lang="en-US" sz="2400" b="1" i="1" u="none" strike="noStrike" dirty="0" smtClean="0">
                <a:effectLst/>
                <a:latin typeface="inherit"/>
              </a:rPr>
              <a:t>Synthesia</a:t>
            </a:r>
            <a:r>
              <a:rPr lang="en-US" sz="2400" b="1" i="1" dirty="0" smtClean="0">
                <a:effectLst/>
                <a:latin typeface="Solomon"/>
              </a:rPr>
              <a:t>, </a:t>
            </a:r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Solomon"/>
              </a:rPr>
              <a:t>відеоряд на фоні підібрала </a:t>
            </a:r>
            <a:r>
              <a:rPr lang="en-US" sz="2400" b="1" i="1" u="none" strike="noStrike" dirty="0" smtClean="0">
                <a:effectLst/>
                <a:latin typeface="inherit"/>
              </a:rPr>
              <a:t>Pictory</a:t>
            </a:r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Solomon"/>
              </a:rPr>
              <a:t> </a:t>
            </a:r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Solomon"/>
              </a:rPr>
              <a:t>на основі тексту, який придумала </a:t>
            </a:r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Solomon"/>
              </a:rPr>
              <a:t>ChatGPT, </a:t>
            </a:r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Solomon"/>
              </a:rPr>
              <a:t>потім все це автор зібрав в онлайн-редакторі </a:t>
            </a:r>
            <a:r>
              <a:rPr lang="uk-UA" sz="2400" b="1" i="1" u="none" strike="noStrike" dirty="0" smtClean="0">
                <a:solidFill>
                  <a:schemeClr val="accent5">
                    <a:lumMod val="75000"/>
                  </a:schemeClr>
                </a:solidFill>
                <a:effectLst/>
                <a:latin typeface="inherit"/>
              </a:rPr>
              <a:t>відео</a:t>
            </a:r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Solomon"/>
              </a:rPr>
              <a:t>.</a:t>
            </a:r>
            <a:endParaRPr lang="uk-UA" sz="2400" b="1" i="1" dirty="0">
              <a:solidFill>
                <a:schemeClr val="accent5">
                  <a:lumMod val="75000"/>
                </a:schemeClr>
              </a:solidFill>
              <a:effectLst/>
              <a:latin typeface="Solomo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461" y="3650254"/>
            <a:ext cx="732472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6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3500" y="272534"/>
            <a:ext cx="5167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3200" b="1" dirty="0" smtClean="0">
                <a:solidFill>
                  <a:srgbClr val="C00000"/>
                </a:solidFill>
                <a:latin typeface="Solomon"/>
              </a:rPr>
              <a:t>4 </a:t>
            </a:r>
            <a:r>
              <a:rPr lang="uk-UA" sz="3200" b="1" dirty="0" smtClean="0">
                <a:solidFill>
                  <a:srgbClr val="C00000"/>
                </a:solidFill>
                <a:latin typeface="Solomon"/>
              </a:rPr>
              <a:t>. Генерація зображень.</a:t>
            </a:r>
            <a:endParaRPr lang="uk-UA" sz="3200" b="1" dirty="0">
              <a:solidFill>
                <a:srgbClr val="C00000"/>
              </a:solidFill>
              <a:latin typeface="Solomo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49494"/>
          <a:stretch/>
        </p:blipFill>
        <p:spPr>
          <a:xfrm>
            <a:off x="667512" y="818447"/>
            <a:ext cx="4983480" cy="47765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67512" y="5734451"/>
            <a:ext cx="10917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Solomon"/>
              </a:rPr>
              <a:t>Робота художниці Холлі Менгерт (ліворуч) та зображення, створені за допомогою </a:t>
            </a:r>
            <a:r>
              <a:rPr lang="en-US" sz="2400" b="1" i="1" dirty="0" smtClean="0">
                <a:effectLst/>
                <a:latin typeface="Solomon"/>
              </a:rPr>
              <a:t>Stable Diffusion </a:t>
            </a:r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Solomon"/>
              </a:rPr>
              <a:t>у її стилі (праворуч)</a:t>
            </a:r>
            <a:endParaRPr lang="uk-UA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50802"/>
          <a:stretch/>
        </p:blipFill>
        <p:spPr>
          <a:xfrm>
            <a:off x="6355080" y="779585"/>
            <a:ext cx="4931656" cy="481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8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img.20minut.ua/uploads/ckeditor/0030/65/c77ae42a9ab5bcac011df8b732955f39b0aab90b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19" y="338963"/>
            <a:ext cx="2623693" cy="262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mg.20minut.ua/uploads/ckeditor/0030/65/a3fd0b21e178e58d444705dfcfef83d1cf858a6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536" y="338957"/>
            <a:ext cx="2623693" cy="262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img.20minut.ua/uploads/ckeditor/0030/65/a776c2897f9033b3246f2dd38ba4db6c34b6a30a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138" y="338957"/>
            <a:ext cx="2623693" cy="262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img.20minut.ua/uploads/ckeditor/0030/65/eec62446fe3e06dd0da6c6ebff46a32efbb24b5a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4" y="3044950"/>
            <a:ext cx="2642618" cy="264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img.20minut.ua/uploads/ckeditor/0030/65/68236a73dedc06e3e53443b369eee041b2a1c803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4" y="338956"/>
            <a:ext cx="2642619" cy="262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s://img.20minut.ua/uploads/ckeditor/0030/65/3d0d02c4bec2f2bca270793c8a2bf5a97a2f47d5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572" y="3067810"/>
            <a:ext cx="2605657" cy="264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s://img.20minut.ua/uploads/ckeditor/0030/65/833e8addc21c0e648c237530f6d16bf94e77cb08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139" y="3044950"/>
            <a:ext cx="2642618" cy="266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https://img.20minut.ua/uploads/ckeditor/0030/65/6cb1a552049726da3c02fc7723ab528ccb08c4b2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01" y="3218689"/>
            <a:ext cx="2638353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78004" y="5943601"/>
            <a:ext cx="8831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</a:rPr>
              <a:t>Нейромережа зобразила міста України із жіночими обличчями</a:t>
            </a:r>
            <a:endParaRPr lang="uk-UA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2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608</Words>
  <Application>Microsoft Office PowerPoint</Application>
  <PresentationFormat>Широкий екран</PresentationFormat>
  <Paragraphs>46</Paragraphs>
  <Slides>18</Slides>
  <Notes>0</Notes>
  <HiddenSlides>0</HiddenSlides>
  <MMClips>2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inherit</vt:lpstr>
      <vt:lpstr>ProximaNova</vt:lpstr>
      <vt:lpstr>PT Sans</vt:lpstr>
      <vt:lpstr>Roboto</vt:lpstr>
      <vt:lpstr>Solomon</vt:lpstr>
      <vt:lpstr>Тема Office</vt:lpstr>
      <vt:lpstr>Штучний інтелект АІ та Chat GPT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Ірина Маковей</dc:creator>
  <cp:lastModifiedBy>Sasha</cp:lastModifiedBy>
  <cp:revision>33</cp:revision>
  <dcterms:created xsi:type="dcterms:W3CDTF">2023-04-18T11:20:58Z</dcterms:created>
  <dcterms:modified xsi:type="dcterms:W3CDTF">2024-04-30T06:38:39Z</dcterms:modified>
</cp:coreProperties>
</file>