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BB90B-6426-4188-9F15-C3812F8BE019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C7C10-F374-43D7-B023-B1C46906B0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0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A6CC4-DE5D-4A0D-A957-ED84B1D04B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4DB9CB1-C3AB-4A33-BC95-1493429B8189}" type="slidenum">
              <a:rPr lang="en-US" altLang="ru-RU" sz="1200">
                <a:solidFill>
                  <a:prstClr val="black"/>
                </a:solidFill>
              </a:rPr>
              <a:pPr/>
              <a:t>18</a:t>
            </a:fld>
            <a:endParaRPr lang="en-US" altLang="ru-RU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873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9615E26-C82C-4B99-85F9-7D013A245ADE}" type="slidenum">
              <a:rPr lang="en-US" altLang="ru-RU" sz="1200">
                <a:solidFill>
                  <a:prstClr val="black"/>
                </a:solidFill>
              </a:rPr>
              <a:pPr/>
              <a:t>19</a:t>
            </a:fld>
            <a:endParaRPr lang="en-US" altLang="ru-RU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61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3B1-3604-49D9-AAE4-76586B997F0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41F-F639-4AA4-8467-51878E8F78FB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65D-B706-4E4D-9DF1-0BBE9B00466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0828-1D5A-4B1D-B474-9A6914480477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3090-96F6-4CC6-A420-1D0A581F76F9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A60-E1D9-49AA-B0C3-0DAE51D01E6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9F3-E23A-49CA-A3D0-C7356F7ACE15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B82F-E9EB-4BA3-9DB8-6CE813384E50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06D-6810-4AC3-B29C-52924372749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5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50A7-FA9B-4789-A2F7-58780665A45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8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DA5-6785-485C-8A73-E480409AF52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4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77E8F6-48E0-41B0-B3CC-415FDE01AA07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4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782888" y="692151"/>
            <a:ext cx="6985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FC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Генетичний матеріал </a:t>
            </a:r>
            <a:br>
              <a:rPr lang="uk-UA" altLang="ru-RU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ru-RU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бактерій представлений: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207570" y="2060577"/>
            <a:ext cx="748888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uk-UA" altLang="ru-RU" sz="2800" b="1" i="1" dirty="0">
                <a:ln w="50800"/>
                <a:solidFill>
                  <a:prstClr val="black">
                    <a:shade val="50000"/>
                  </a:prstClr>
                </a:solidFill>
                <a:latin typeface="Arial" charset="0"/>
              </a:rPr>
              <a:t>Хромосомою</a:t>
            </a:r>
            <a:r>
              <a:rPr lang="uk-UA" altLang="ru-RU" sz="2800" b="1" dirty="0">
                <a:ln w="50800"/>
                <a:solidFill>
                  <a:prstClr val="black">
                    <a:shade val="50000"/>
                  </a:prstClr>
                </a:solidFill>
                <a:latin typeface="Arial" charset="0"/>
              </a:rPr>
              <a:t> (кільцева, 2-х ланцюгова ДНК)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uk-UA" altLang="ru-RU" sz="2800" b="1" i="1" dirty="0" err="1">
                <a:ln w="50800"/>
                <a:solidFill>
                  <a:prstClr val="black">
                    <a:shade val="50000"/>
                  </a:prstClr>
                </a:solidFill>
                <a:latin typeface="Arial" charset="0"/>
              </a:rPr>
              <a:t>позахромосомними</a:t>
            </a:r>
            <a:r>
              <a:rPr lang="uk-UA" altLang="ru-RU" sz="2800" b="1" i="1" dirty="0">
                <a:ln w="50800"/>
                <a:solidFill>
                  <a:prstClr val="black">
                    <a:shade val="50000"/>
                  </a:prstClr>
                </a:solidFill>
                <a:latin typeface="Arial" charset="0"/>
              </a:rPr>
              <a:t> елементами спадковості:</a:t>
            </a:r>
          </a:p>
          <a:p>
            <a:pPr marL="2057400" indent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</a:pPr>
            <a:r>
              <a:rPr lang="uk-UA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- </a:t>
            </a:r>
            <a:r>
              <a:rPr lang="uk-UA" altLang="ru-RU" sz="2800" b="1" dirty="0" err="1">
                <a:ln w="50800"/>
                <a:solidFill>
                  <a:prstClr val="black"/>
                </a:solidFill>
                <a:latin typeface="Arial" charset="0"/>
              </a:rPr>
              <a:t>Плазміди</a:t>
            </a:r>
            <a:r>
              <a:rPr lang="uk-UA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marL="2057400" indent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</a:pPr>
            <a:r>
              <a:rPr lang="uk-UA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- Мобільні генетичні елементи (</a:t>
            </a:r>
            <a:r>
              <a:rPr lang="uk-UA" altLang="ru-RU" sz="2800" b="1" dirty="0" err="1">
                <a:ln w="50800"/>
                <a:solidFill>
                  <a:prstClr val="black"/>
                </a:solidFill>
                <a:latin typeface="Arial" charset="0"/>
              </a:rPr>
              <a:t>транспозони</a:t>
            </a:r>
            <a:r>
              <a:rPr lang="uk-UA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 та </a:t>
            </a:r>
            <a:r>
              <a:rPr lang="en-US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IS-</a:t>
            </a:r>
            <a:r>
              <a:rPr lang="uk-UA" altLang="ru-RU" sz="2800" b="1" dirty="0">
                <a:ln w="50800"/>
                <a:solidFill>
                  <a:prstClr val="black"/>
                </a:solidFill>
                <a:latin typeface="Arial" charset="0"/>
              </a:rPr>
              <a:t>елементи)</a:t>
            </a:r>
            <a:endParaRPr lang="ru-RU" altLang="ru-RU" sz="2800" b="1" dirty="0">
              <a:ln w="50800"/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476674"/>
            <a:ext cx="8291264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Метаболічна активність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dirty="0" err="1">
                <a:solidFill>
                  <a:schemeClr val="bg1"/>
                </a:solidFill>
              </a:rPr>
              <a:t>Плазміда</a:t>
            </a:r>
            <a:r>
              <a:rPr lang="uk-UA" sz="2800" dirty="0">
                <a:solidFill>
                  <a:schemeClr val="bg1"/>
                </a:solidFill>
              </a:rPr>
              <a:t>, що несе гени, необхідні для ферментації лактози</a:t>
            </a:r>
          </a:p>
          <a:p>
            <a:pPr marL="85725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schemeClr val="bg1"/>
                </a:solidFill>
              </a:rPr>
              <a:t>Потенційно патогенний рід </a:t>
            </a:r>
            <a:r>
              <a:rPr lang="en-US" sz="2000" i="1" dirty="0">
                <a:solidFill>
                  <a:schemeClr val="bg1"/>
                </a:solidFill>
              </a:rPr>
              <a:t>Salmonella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uk-UA" sz="2000" dirty="0">
                <a:solidFill>
                  <a:schemeClr val="bg1"/>
                </a:solidFill>
              </a:rPr>
              <a:t>відрізняється від, зазвичай, непатогенного </a:t>
            </a:r>
            <a:r>
              <a:rPr lang="en-US" sz="2000" i="1" dirty="0">
                <a:solidFill>
                  <a:schemeClr val="bg1"/>
                </a:solidFill>
              </a:rPr>
              <a:t>E. </a:t>
            </a:r>
            <a:r>
              <a:rPr lang="en-US" sz="2000" i="1" dirty="0">
                <a:solidFill>
                  <a:schemeClr val="bg1"/>
                </a:solidFill>
              </a:rPr>
              <a:t>coli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uk-UA" sz="2000" dirty="0">
                <a:solidFill>
                  <a:schemeClr val="bg1"/>
                </a:solidFill>
              </a:rPr>
              <a:t>неможливістю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зброджувати лактозу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Зброджування цукрози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Гідроліз сечовини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Продукція сірководню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825" r="19647" b="3886"/>
          <a:stretch/>
        </p:blipFill>
        <p:spPr bwMode="auto">
          <a:xfrm>
            <a:off x="8040217" y="2132076"/>
            <a:ext cx="1601452" cy="16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3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88642"/>
            <a:ext cx="8435280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Метаболічна активність.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Біодеградація</a:t>
            </a:r>
            <a:r>
              <a:rPr lang="uk-UA" b="1" dirty="0" smtClean="0">
                <a:solidFill>
                  <a:schemeClr val="bg1"/>
                </a:solidFill>
              </a:rPr>
              <a:t> і </a:t>
            </a:r>
            <a:r>
              <a:rPr lang="uk-UA" b="1" dirty="0" err="1" smtClean="0">
                <a:solidFill>
                  <a:schemeClr val="bg1"/>
                </a:solidFill>
              </a:rPr>
              <a:t>біоремедіація</a:t>
            </a:r>
            <a:endParaRPr lang="uk-U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i="1" dirty="0">
                <a:solidFill>
                  <a:schemeClr val="bg1"/>
                </a:solidFill>
              </a:rPr>
              <a:t>Здатність розкладати потенційно токсичні речовини</a:t>
            </a:r>
          </a:p>
          <a:p>
            <a:r>
              <a:rPr lang="uk-UA" sz="2800" dirty="0" err="1">
                <a:solidFill>
                  <a:schemeClr val="bg1"/>
                </a:solidFill>
              </a:rPr>
              <a:t>Плазміда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pWWO</a:t>
            </a:r>
            <a:r>
              <a:rPr lang="uk-UA" sz="2800" dirty="0">
                <a:solidFill>
                  <a:schemeClr val="bg1"/>
                </a:solidFill>
              </a:rPr>
              <a:t> (</a:t>
            </a:r>
            <a:r>
              <a:rPr lang="en-US" sz="2800" i="1" dirty="0">
                <a:solidFill>
                  <a:schemeClr val="bg1"/>
                </a:solidFill>
              </a:rPr>
              <a:t>Pseudomonas</a:t>
            </a:r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putida</a:t>
            </a:r>
            <a:r>
              <a:rPr lang="uk-UA" sz="2800" dirty="0">
                <a:solidFill>
                  <a:schemeClr val="bg1"/>
                </a:solidFill>
              </a:rPr>
              <a:t>) кодує ферменти, які конвертують циклічний </a:t>
            </a:r>
            <a:r>
              <a:rPr lang="uk-UA" sz="2800" dirty="0" err="1">
                <a:solidFill>
                  <a:schemeClr val="bg1"/>
                </a:solidFill>
              </a:rPr>
              <a:t>гідрокарбон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толуен</a:t>
            </a:r>
            <a:r>
              <a:rPr lang="uk-UA" sz="2800" dirty="0">
                <a:solidFill>
                  <a:schemeClr val="bg1"/>
                </a:solidFill>
              </a:rPr>
              <a:t> до </a:t>
            </a:r>
            <a:r>
              <a:rPr lang="uk-UA" sz="2800" dirty="0" err="1">
                <a:solidFill>
                  <a:schemeClr val="bg1"/>
                </a:solidFill>
              </a:rPr>
              <a:t>бензоату</a:t>
            </a:r>
            <a:r>
              <a:rPr lang="uk-UA" sz="2800" dirty="0">
                <a:solidFill>
                  <a:schemeClr val="bg1"/>
                </a:solidFill>
              </a:rPr>
              <a:t> (1-ий шлях), а той розщеплюється ферментами 2-го </a:t>
            </a:r>
            <a:r>
              <a:rPr lang="uk-UA" sz="2800" dirty="0" err="1">
                <a:solidFill>
                  <a:schemeClr val="bg1"/>
                </a:solidFill>
              </a:rPr>
              <a:t>оперону</a:t>
            </a:r>
            <a:r>
              <a:rPr lang="uk-UA" sz="2800" dirty="0">
                <a:solidFill>
                  <a:schemeClr val="bg1"/>
                </a:solidFill>
              </a:rPr>
              <a:t> до метаболітів, які можуть бути використані для біосинтезу або для продукції енергії.</a:t>
            </a:r>
          </a:p>
          <a:p>
            <a:r>
              <a:rPr lang="uk-UA" sz="2800" dirty="0" err="1">
                <a:solidFill>
                  <a:schemeClr val="bg1"/>
                </a:solidFill>
              </a:rPr>
              <a:t>Біоремедіація</a:t>
            </a:r>
            <a:r>
              <a:rPr lang="uk-UA" sz="2800" dirty="0">
                <a:solidFill>
                  <a:schemeClr val="bg1"/>
                </a:solidFill>
              </a:rPr>
              <a:t> – очищення забруднених хімічними речовинами територій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4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560" y="1259632"/>
            <a:ext cx="8075240" cy="533772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900" b="1" dirty="0">
                <a:solidFill>
                  <a:schemeClr val="bg1"/>
                </a:solidFill>
              </a:rPr>
              <a:t>С</a:t>
            </a:r>
            <a:r>
              <a:rPr lang="en-US" altLang="ru-RU" sz="2900" b="1" dirty="0" err="1">
                <a:solidFill>
                  <a:schemeClr val="bg1"/>
                </a:solidFill>
              </a:rPr>
              <a:t>ol</a:t>
            </a:r>
            <a:r>
              <a:rPr lang="en-US" altLang="ru-RU" sz="2900" dirty="0">
                <a:solidFill>
                  <a:schemeClr val="bg1"/>
                </a:solidFill>
              </a:rPr>
              <a:t> – </a:t>
            </a:r>
            <a:r>
              <a:rPr lang="uk-UA" altLang="ru-RU" sz="2900" dirty="0">
                <a:solidFill>
                  <a:schemeClr val="bg1"/>
                </a:solidFill>
              </a:rPr>
              <a:t>продукція </a:t>
            </a:r>
            <a:r>
              <a:rPr lang="uk-UA" altLang="ru-RU" sz="2900" dirty="0" err="1">
                <a:solidFill>
                  <a:schemeClr val="bg1"/>
                </a:solidFill>
              </a:rPr>
              <a:t>коліцинів</a:t>
            </a:r>
            <a:endParaRPr lang="uk-UA" altLang="ru-RU" sz="29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R</a:t>
            </a:r>
            <a:r>
              <a:rPr lang="uk-UA" altLang="ru-RU" sz="2900" dirty="0">
                <a:solidFill>
                  <a:schemeClr val="bg1"/>
                </a:solidFill>
              </a:rPr>
              <a:t> </a:t>
            </a:r>
            <a:r>
              <a:rPr lang="uk-UA" altLang="ru-RU" sz="2900" dirty="0">
                <a:solidFill>
                  <a:schemeClr val="bg1"/>
                </a:solidFill>
              </a:rPr>
              <a:t>  – множинна стійкість до антибіотиків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F</a:t>
            </a:r>
            <a:r>
              <a:rPr lang="en-US" altLang="ru-RU" sz="2900" dirty="0">
                <a:solidFill>
                  <a:schemeClr val="bg1"/>
                </a:solidFill>
              </a:rPr>
              <a:t> – </a:t>
            </a:r>
            <a:r>
              <a:rPr lang="uk-UA" altLang="ru-RU" sz="2900" dirty="0">
                <a:solidFill>
                  <a:schemeClr val="bg1"/>
                </a:solidFill>
              </a:rPr>
              <a:t>статевий фактор, визначає здатність до </a:t>
            </a:r>
            <a:r>
              <a:rPr lang="uk-UA" altLang="ru-RU" sz="2900" dirty="0" err="1">
                <a:solidFill>
                  <a:schemeClr val="bg1"/>
                </a:solidFill>
              </a:rPr>
              <a:t>кон</a:t>
            </a:r>
            <a:r>
              <a:rPr lang="en-US" altLang="ru-RU" sz="2900" dirty="0">
                <a:solidFill>
                  <a:schemeClr val="bg1"/>
                </a:solidFill>
              </a:rPr>
              <a:t>’</a:t>
            </a:r>
            <a:r>
              <a:rPr lang="uk-UA" altLang="ru-RU" sz="2900" dirty="0" err="1">
                <a:solidFill>
                  <a:schemeClr val="bg1"/>
                </a:solidFill>
              </a:rPr>
              <a:t>югації</a:t>
            </a:r>
            <a:r>
              <a:rPr lang="uk-UA" altLang="ru-RU" sz="2900" dirty="0">
                <a:solidFill>
                  <a:schemeClr val="bg1"/>
                </a:solidFill>
              </a:rPr>
              <a:t> </a:t>
            </a:r>
            <a:endParaRPr lang="uk-UA" altLang="ru-RU" sz="29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 err="1">
                <a:solidFill>
                  <a:schemeClr val="bg1"/>
                </a:solidFill>
              </a:rPr>
              <a:t>HLy</a:t>
            </a:r>
            <a:r>
              <a:rPr lang="en-US" altLang="ru-RU" sz="2900" dirty="0">
                <a:solidFill>
                  <a:schemeClr val="bg1"/>
                </a:solidFill>
              </a:rPr>
              <a:t> – </a:t>
            </a:r>
            <a:r>
              <a:rPr lang="uk-UA" altLang="ru-RU" sz="2900" dirty="0">
                <a:solidFill>
                  <a:schemeClr val="bg1"/>
                </a:solidFill>
              </a:rPr>
              <a:t>продукція </a:t>
            </a:r>
            <a:r>
              <a:rPr lang="uk-UA" altLang="ru-RU" sz="2900" dirty="0" err="1">
                <a:solidFill>
                  <a:schemeClr val="bg1"/>
                </a:solidFill>
              </a:rPr>
              <a:t>гемолізинів</a:t>
            </a:r>
            <a:endParaRPr lang="uk-UA" altLang="ru-RU" sz="29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 err="1">
                <a:solidFill>
                  <a:schemeClr val="bg1"/>
                </a:solidFill>
              </a:rPr>
              <a:t>Tol</a:t>
            </a:r>
            <a:r>
              <a:rPr lang="en-US" altLang="ru-RU" sz="2900" dirty="0">
                <a:solidFill>
                  <a:schemeClr val="bg1"/>
                </a:solidFill>
              </a:rPr>
              <a:t> – </a:t>
            </a:r>
            <a:r>
              <a:rPr lang="uk-UA" altLang="ru-RU" sz="2900" dirty="0">
                <a:solidFill>
                  <a:schemeClr val="bg1"/>
                </a:solidFill>
              </a:rPr>
              <a:t>розщеплення толуолу, ксилолу</a:t>
            </a:r>
            <a:r>
              <a:rPr lang="en-US" altLang="ru-RU" sz="3600" dirty="0">
                <a:solidFill>
                  <a:schemeClr val="bg1"/>
                </a:solidFill>
              </a:rPr>
              <a:t> </a:t>
            </a:r>
            <a:endParaRPr lang="uk-UA" altLang="ru-RU" sz="36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Ent</a:t>
            </a:r>
            <a:r>
              <a:rPr lang="uk-UA" altLang="ru-RU" sz="2900" dirty="0">
                <a:solidFill>
                  <a:schemeClr val="bg1"/>
                </a:solidFill>
              </a:rPr>
              <a:t> </a:t>
            </a:r>
            <a:r>
              <a:rPr lang="en-US" altLang="ru-RU" sz="2900" dirty="0">
                <a:solidFill>
                  <a:schemeClr val="bg1"/>
                </a:solidFill>
              </a:rPr>
              <a:t>– </a:t>
            </a:r>
            <a:r>
              <a:rPr lang="uk-UA" altLang="ru-RU" sz="2900" dirty="0">
                <a:solidFill>
                  <a:schemeClr val="bg1"/>
                </a:solidFill>
              </a:rPr>
              <a:t>продукція </a:t>
            </a:r>
            <a:r>
              <a:rPr lang="uk-UA" altLang="ru-RU" sz="2900" dirty="0" err="1">
                <a:solidFill>
                  <a:schemeClr val="bg1"/>
                </a:solidFill>
              </a:rPr>
              <a:t>ентеротоксину</a:t>
            </a:r>
            <a:endParaRPr lang="uk-UA" altLang="ru-RU" sz="29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Ti</a:t>
            </a:r>
            <a:r>
              <a:rPr lang="en-US" altLang="ru-RU" sz="2900" dirty="0">
                <a:solidFill>
                  <a:schemeClr val="bg1"/>
                </a:solidFill>
              </a:rPr>
              <a:t> </a:t>
            </a:r>
            <a:r>
              <a:rPr lang="en-US" altLang="ru-RU" sz="2900" dirty="0">
                <a:solidFill>
                  <a:schemeClr val="bg1"/>
                </a:solidFill>
              </a:rPr>
              <a:t>– </a:t>
            </a:r>
            <a:r>
              <a:rPr lang="uk-UA" altLang="ru-RU" sz="2900" dirty="0">
                <a:solidFill>
                  <a:schemeClr val="bg1"/>
                </a:solidFill>
              </a:rPr>
              <a:t>утворення пухлин у рослин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900" dirty="0">
                <a:solidFill>
                  <a:schemeClr val="bg1"/>
                </a:solidFill>
              </a:rPr>
              <a:t>                       </a:t>
            </a:r>
            <a:r>
              <a:rPr lang="uk-UA" altLang="ru-RU" sz="2900" dirty="0" err="1">
                <a:solidFill>
                  <a:schemeClr val="bg1"/>
                </a:solidFill>
              </a:rPr>
              <a:t>Плазміди</a:t>
            </a:r>
            <a:r>
              <a:rPr lang="uk-UA" altLang="ru-RU" sz="2900" dirty="0">
                <a:solidFill>
                  <a:schemeClr val="bg1"/>
                </a:solidFill>
              </a:rPr>
              <a:t> </a:t>
            </a:r>
            <a:r>
              <a:rPr lang="uk-UA" altLang="ru-RU" sz="2900" dirty="0" err="1">
                <a:solidFill>
                  <a:schemeClr val="bg1"/>
                </a:solidFill>
              </a:rPr>
              <a:t>біодеградації</a:t>
            </a:r>
            <a:r>
              <a:rPr lang="uk-UA" altLang="ru-RU" sz="29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900" b="1" dirty="0" err="1">
                <a:solidFill>
                  <a:schemeClr val="bg1"/>
                </a:solidFill>
              </a:rPr>
              <a:t>Са</a:t>
            </a:r>
            <a:r>
              <a:rPr lang="en-US" altLang="ru-RU" sz="2900" b="1" dirty="0">
                <a:solidFill>
                  <a:schemeClr val="bg1"/>
                </a:solidFill>
              </a:rPr>
              <a:t>m</a:t>
            </a:r>
            <a:r>
              <a:rPr lang="uk-UA" altLang="ru-RU" sz="2900" dirty="0">
                <a:solidFill>
                  <a:schemeClr val="bg1"/>
                </a:solidFill>
              </a:rPr>
              <a:t> – розщеплення </a:t>
            </a:r>
            <a:r>
              <a:rPr lang="uk-UA" altLang="ru-RU" sz="2900" dirty="0" err="1">
                <a:solidFill>
                  <a:schemeClr val="bg1"/>
                </a:solidFill>
              </a:rPr>
              <a:t>камфари</a:t>
            </a:r>
            <a:endParaRPr lang="uk-UA" altLang="ru-RU" sz="29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Oct</a:t>
            </a:r>
            <a:r>
              <a:rPr lang="uk-UA" altLang="ru-RU" sz="2900" b="1" dirty="0">
                <a:solidFill>
                  <a:schemeClr val="bg1"/>
                </a:solidFill>
              </a:rPr>
              <a:t> </a:t>
            </a:r>
            <a:r>
              <a:rPr lang="en-US" altLang="ru-RU" sz="2900" dirty="0">
                <a:solidFill>
                  <a:schemeClr val="bg1"/>
                </a:solidFill>
              </a:rPr>
              <a:t>–</a:t>
            </a:r>
            <a:r>
              <a:rPr lang="uk-UA" altLang="ru-RU" sz="2900" dirty="0">
                <a:solidFill>
                  <a:schemeClr val="bg1"/>
                </a:solidFill>
              </a:rPr>
              <a:t> розщеплення октану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900" b="1" dirty="0">
                <a:solidFill>
                  <a:schemeClr val="bg1"/>
                </a:solidFill>
              </a:rPr>
              <a:t>Sal </a:t>
            </a:r>
            <a:r>
              <a:rPr lang="en-US" altLang="ru-RU" sz="2900" dirty="0">
                <a:solidFill>
                  <a:schemeClr val="bg1"/>
                </a:solidFill>
              </a:rPr>
              <a:t>– </a:t>
            </a:r>
            <a:r>
              <a:rPr lang="uk-UA" altLang="ru-RU" sz="2900" dirty="0">
                <a:solidFill>
                  <a:schemeClr val="bg1"/>
                </a:solidFill>
              </a:rPr>
              <a:t>розщеплення </a:t>
            </a:r>
            <a:r>
              <a:rPr lang="uk-UA" altLang="ru-RU" sz="2900" dirty="0" err="1">
                <a:solidFill>
                  <a:schemeClr val="bg1"/>
                </a:solidFill>
              </a:rPr>
              <a:t>саліцину</a:t>
            </a:r>
            <a:endParaRPr lang="uk-UA" altLang="ru-RU" sz="2800" dirty="0">
              <a:solidFill>
                <a:schemeClr val="bg1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6275" y="116632"/>
            <a:ext cx="568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dirty="0">
                <a:solidFill>
                  <a:srgbClr val="FF00FF"/>
                </a:solidFill>
              </a:rPr>
              <a:t>Види </a:t>
            </a:r>
            <a:r>
              <a:rPr lang="uk-UA" altLang="ru-RU" sz="4000" b="1" dirty="0" err="1">
                <a:solidFill>
                  <a:srgbClr val="FF00FF"/>
                </a:solidFill>
              </a:rPr>
              <a:t>плазмід</a:t>
            </a:r>
            <a:r>
              <a:rPr lang="uk-UA" altLang="ru-RU" sz="4000" b="1" dirty="0">
                <a:solidFill>
                  <a:srgbClr val="FF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67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00B050"/>
                </a:solidFill>
              </a:rPr>
              <a:t>Фенотипові ознаки, які передає </a:t>
            </a:r>
            <a:r>
              <a:rPr lang="uk-UA" sz="3200" b="1" dirty="0" err="1">
                <a:solidFill>
                  <a:srgbClr val="00B050"/>
                </a:solidFill>
              </a:rPr>
              <a:t>плазміда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340768"/>
            <a:ext cx="842493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1) </a:t>
            </a:r>
            <a:r>
              <a:rPr lang="ru-RU" sz="2800" dirty="0" err="1">
                <a:solidFill>
                  <a:schemeClr val="bg1"/>
                </a:solidFill>
              </a:rPr>
              <a:t>стійкість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антибіотиків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2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формування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коліцинів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3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продукція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факторів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патогенності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4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здатність</a:t>
            </a:r>
            <a:r>
              <a:rPr lang="ru-RU" sz="2800" dirty="0">
                <a:solidFill>
                  <a:schemeClr val="bg1"/>
                </a:solidFill>
              </a:rPr>
              <a:t> до синтезу </a:t>
            </a:r>
            <a:r>
              <a:rPr lang="ru-RU" sz="2800" dirty="0" err="1">
                <a:solidFill>
                  <a:schemeClr val="bg1"/>
                </a:solidFill>
              </a:rPr>
              <a:t>антибіотичних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речовин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5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розщеплення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речовин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6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формування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ферментів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рестрикції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модифікації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25266"/>
            <a:ext cx="7139136" cy="94096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Молекулярні властивості </a:t>
            </a:r>
            <a:r>
              <a:rPr lang="uk-UA" sz="3200" b="1" dirty="0" err="1">
                <a:solidFill>
                  <a:schemeClr val="bg1"/>
                </a:solidFill>
              </a:rPr>
              <a:t>плазмід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764704"/>
            <a:ext cx="882047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2 типа </a:t>
            </a:r>
            <a:r>
              <a:rPr lang="uk-UA" i="1" dirty="0" err="1" smtClean="0">
                <a:solidFill>
                  <a:schemeClr val="bg1"/>
                </a:solidFill>
              </a:rPr>
              <a:t>плазмід</a:t>
            </a:r>
            <a:r>
              <a:rPr lang="uk-UA" i="1" dirty="0" smtClean="0">
                <a:solidFill>
                  <a:schemeClr val="bg1"/>
                </a:solidFill>
              </a:rPr>
              <a:t> (на прикладі </a:t>
            </a:r>
            <a:r>
              <a:rPr lang="en-US" i="1" dirty="0">
                <a:solidFill>
                  <a:schemeClr val="bg1"/>
                </a:solidFill>
              </a:rPr>
              <a:t>E. </a:t>
            </a:r>
            <a:r>
              <a:rPr lang="en-US" i="1" dirty="0" smtClean="0">
                <a:solidFill>
                  <a:schemeClr val="bg1"/>
                </a:solidFill>
              </a:rPr>
              <a:t>coli</a:t>
            </a:r>
            <a:r>
              <a:rPr lang="uk-UA" i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1)   </a:t>
            </a:r>
            <a:r>
              <a:rPr lang="en-US" b="1" i="1" dirty="0" smtClean="0">
                <a:solidFill>
                  <a:schemeClr val="bg1"/>
                </a:solidFill>
              </a:rPr>
              <a:t>ColE1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uk-UA" i="1" dirty="0" smtClean="0">
                <a:solidFill>
                  <a:schemeClr val="bg1"/>
                </a:solidFill>
              </a:rPr>
              <a:t>відносно невеликі (</a:t>
            </a:r>
            <a:r>
              <a:rPr lang="en-US" i="1" dirty="0" smtClean="0">
                <a:solidFill>
                  <a:schemeClr val="bg1"/>
                </a:solidFill>
              </a:rPr>
              <a:t>&lt; 10 kb)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uk-UA" i="1" dirty="0" err="1" smtClean="0">
                <a:solidFill>
                  <a:schemeClr val="bg1"/>
                </a:solidFill>
              </a:rPr>
              <a:t>мультикопійні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 їх реплікація не пов'язана з реплікацією хромосоми або поділом клітини 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(</a:t>
            </a:r>
            <a:r>
              <a:rPr lang="uk-UA" i="1" dirty="0">
                <a:solidFill>
                  <a:schemeClr val="bg1"/>
                </a:solidFill>
              </a:rPr>
              <a:t>за дії факторів, що припиняють реплікацію хромосоми, реплікація </a:t>
            </a:r>
            <a:r>
              <a:rPr lang="uk-UA" i="1" dirty="0" err="1">
                <a:solidFill>
                  <a:schemeClr val="bg1"/>
                </a:solidFill>
              </a:rPr>
              <a:t>плазмід</a:t>
            </a:r>
            <a:r>
              <a:rPr lang="uk-UA" i="1" dirty="0">
                <a:solidFill>
                  <a:schemeClr val="bg1"/>
                </a:solidFill>
              </a:rPr>
              <a:t> не припиняється – </a:t>
            </a:r>
            <a:r>
              <a:rPr lang="uk-UA" i="1" u="sng" dirty="0" err="1">
                <a:solidFill>
                  <a:schemeClr val="bg1"/>
                </a:solidFill>
              </a:rPr>
              <a:t>плазмідна</a:t>
            </a:r>
            <a:r>
              <a:rPr lang="uk-UA" i="1" u="sng" dirty="0">
                <a:solidFill>
                  <a:schemeClr val="bg1"/>
                </a:solidFill>
              </a:rPr>
              <a:t> ампліфікація)</a:t>
            </a:r>
          </a:p>
          <a:p>
            <a:r>
              <a:rPr lang="uk-UA" i="1" dirty="0">
                <a:solidFill>
                  <a:schemeClr val="bg1"/>
                </a:solidFill>
              </a:rPr>
              <a:t>р</a:t>
            </a:r>
            <a:r>
              <a:rPr lang="uk-UA" i="1" dirty="0" smtClean="0">
                <a:solidFill>
                  <a:schemeClr val="bg1"/>
                </a:solidFill>
              </a:rPr>
              <a:t>озподіл між дочірніми клітинами випадковий</a:t>
            </a:r>
          </a:p>
          <a:p>
            <a:pPr marL="0" indent="0">
              <a:buNone/>
            </a:pP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9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88642"/>
            <a:ext cx="864096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 smtClean="0">
                <a:solidFill>
                  <a:schemeClr val="bg1"/>
                </a:solidFill>
              </a:rPr>
              <a:t>2) </a:t>
            </a:r>
            <a:r>
              <a:rPr lang="en-US" b="1" i="1" dirty="0" smtClean="0">
                <a:solidFill>
                  <a:schemeClr val="bg1"/>
                </a:solidFill>
              </a:rPr>
              <a:t>F</a:t>
            </a:r>
            <a:r>
              <a:rPr lang="uk-UA" b="1" i="1" dirty="0" err="1" smtClean="0">
                <a:solidFill>
                  <a:schemeClr val="bg1"/>
                </a:solidFill>
              </a:rPr>
              <a:t>-плазміда</a:t>
            </a:r>
            <a:endParaRPr lang="uk-UA" b="1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великі (</a:t>
            </a:r>
            <a:r>
              <a:rPr lang="en-US" i="1" dirty="0" smtClean="0">
                <a:solidFill>
                  <a:schemeClr val="bg1"/>
                </a:solidFill>
              </a:rPr>
              <a:t>&gt; 30 kb, F- 100 kb)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1-2 копії на клітину;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їх реплікація узгоджується з реплікацією хромосоми</a:t>
            </a:r>
          </a:p>
          <a:p>
            <a:pPr>
              <a:lnSpc>
                <a:spcPct val="150000"/>
              </a:lnSpc>
            </a:pPr>
            <a:r>
              <a:rPr lang="uk-UA" i="1" dirty="0">
                <a:solidFill>
                  <a:schemeClr val="bg1"/>
                </a:solidFill>
              </a:rPr>
              <a:t>розподіл між дочірніми клітинами </a:t>
            </a:r>
            <a:r>
              <a:rPr lang="uk-UA" i="1" dirty="0" smtClean="0">
                <a:solidFill>
                  <a:schemeClr val="bg1"/>
                </a:solidFill>
              </a:rPr>
              <a:t>направлений</a:t>
            </a:r>
            <a:endParaRPr lang="uk-UA" i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i="1" dirty="0" smtClean="0">
                <a:solidFill>
                  <a:schemeClr val="bg1"/>
                </a:solidFill>
              </a:rPr>
              <a:t>Деякі великі </a:t>
            </a:r>
            <a:r>
              <a:rPr lang="uk-UA" i="1" dirty="0" err="1" smtClean="0">
                <a:solidFill>
                  <a:schemeClr val="bg1"/>
                </a:solidFill>
              </a:rPr>
              <a:t>плазміди</a:t>
            </a:r>
            <a:r>
              <a:rPr lang="uk-UA" i="1" dirty="0" smtClean="0">
                <a:solidFill>
                  <a:schemeClr val="bg1"/>
                </a:solidFill>
              </a:rPr>
              <a:t> сприяють своєму перенесенні у процесі кон'югації 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2279651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Реплікація ДНК</a:t>
            </a:r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7" descr="http://www.popmech.ru/images/upload/article/689_1234960447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27150"/>
            <a:ext cx="87487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289"/>
            <a:ext cx="9144000" cy="6843712"/>
          </a:xfrm>
          <a:solidFill>
            <a:srgbClr val="FFFF00">
              <a:alpha val="15000"/>
            </a:srgbClr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1600" b="1" dirty="0"/>
          </a:p>
          <a:p>
            <a:pPr>
              <a:defRPr/>
            </a:pPr>
            <a:r>
              <a:rPr lang="uk-UA" sz="2400" b="1" u="sng" dirty="0" err="1">
                <a:solidFill>
                  <a:schemeClr val="bg1"/>
                </a:solidFill>
              </a:rPr>
              <a:t>Топоізомераза</a:t>
            </a:r>
            <a:r>
              <a:rPr lang="uk-UA" sz="2400" b="1" u="sng" dirty="0">
                <a:solidFill>
                  <a:schemeClr val="bg1"/>
                </a:solidFill>
              </a:rPr>
              <a:t> І і </a:t>
            </a:r>
            <a:r>
              <a:rPr lang="uk-UA" sz="2400" b="1" u="sng" dirty="0" err="1">
                <a:solidFill>
                  <a:schemeClr val="bg1"/>
                </a:solidFill>
              </a:rPr>
              <a:t>топоізомераза</a:t>
            </a:r>
            <a:r>
              <a:rPr lang="uk-UA" sz="2400" b="1" u="sng" dirty="0">
                <a:solidFill>
                  <a:schemeClr val="bg1"/>
                </a:solidFill>
              </a:rPr>
              <a:t> ІІ (</a:t>
            </a:r>
            <a:r>
              <a:rPr lang="uk-UA" sz="2400" b="1" u="sng" dirty="0" err="1">
                <a:solidFill>
                  <a:schemeClr val="bg1"/>
                </a:solidFill>
              </a:rPr>
              <a:t>гіраза</a:t>
            </a:r>
            <a:r>
              <a:rPr lang="uk-UA" sz="2400" b="1" u="sng" dirty="0">
                <a:solidFill>
                  <a:schemeClr val="bg1"/>
                </a:solidFill>
              </a:rPr>
              <a:t>)</a:t>
            </a:r>
            <a:r>
              <a:rPr lang="uk-UA" sz="2400" b="1" dirty="0">
                <a:solidFill>
                  <a:schemeClr val="bg1"/>
                </a:solidFill>
              </a:rPr>
              <a:t> здійснюють розкручування </a:t>
            </a:r>
            <a:r>
              <a:rPr lang="uk-UA" sz="2400" b="1" dirty="0" err="1">
                <a:solidFill>
                  <a:schemeClr val="bg1"/>
                </a:solidFill>
              </a:rPr>
              <a:t>супервитків</a:t>
            </a:r>
            <a:r>
              <a:rPr lang="uk-UA" sz="2400" b="1" dirty="0">
                <a:solidFill>
                  <a:schemeClr val="bg1"/>
                </a:solidFill>
              </a:rPr>
              <a:t> ДНК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SSB </a:t>
            </a:r>
            <a:r>
              <a:rPr lang="ru-RU" sz="2400" b="1" u="sng" dirty="0" err="1">
                <a:solidFill>
                  <a:schemeClr val="bg1"/>
                </a:solidFill>
              </a:rPr>
              <a:t>білки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і </a:t>
            </a:r>
            <a:r>
              <a:rPr lang="uk-UA" sz="2400" b="1" u="sng" dirty="0" err="1">
                <a:solidFill>
                  <a:schemeClr val="bg1"/>
                </a:solidFill>
              </a:rPr>
              <a:t>ДНК-геліказа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зв</a:t>
            </a:r>
            <a:r>
              <a:rPr lang="en-US" sz="2400" b="1" dirty="0">
                <a:solidFill>
                  <a:schemeClr val="bg1"/>
                </a:solidFill>
              </a:rPr>
              <a:t>’ </a:t>
            </a:r>
            <a:r>
              <a:rPr lang="uk-UA" sz="2400" b="1" dirty="0" err="1">
                <a:solidFill>
                  <a:schemeClr val="bg1"/>
                </a:solidFill>
              </a:rPr>
              <a:t>язується</a:t>
            </a:r>
            <a:r>
              <a:rPr lang="uk-UA" sz="2400" b="1" dirty="0">
                <a:solidFill>
                  <a:schemeClr val="bg1"/>
                </a:solidFill>
              </a:rPr>
              <a:t> з ДНК в </a:t>
            </a:r>
            <a:r>
              <a:rPr lang="uk-UA" sz="2400" b="1" dirty="0" err="1">
                <a:solidFill>
                  <a:schemeClr val="bg1"/>
                </a:solidFill>
              </a:rPr>
              <a:t>реплікаційній</a:t>
            </a:r>
            <a:r>
              <a:rPr lang="uk-UA" sz="2400" b="1" dirty="0">
                <a:solidFill>
                  <a:schemeClr val="bg1"/>
                </a:solidFill>
              </a:rPr>
              <a:t> вилці і розкручує ДНК, використовуючи енергію АТФ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SSB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uk-UA" sz="2400" b="1" u="sng" dirty="0">
                <a:solidFill>
                  <a:schemeClr val="bg1"/>
                </a:solidFill>
              </a:rPr>
              <a:t>білки </a:t>
            </a:r>
            <a:r>
              <a:rPr lang="en-US" sz="2400" b="1" dirty="0">
                <a:solidFill>
                  <a:schemeClr val="bg1"/>
                </a:solidFill>
              </a:rPr>
              <a:t>(&gt;200) </a:t>
            </a:r>
            <a:r>
              <a:rPr lang="uk-UA" sz="2400" b="1" dirty="0">
                <a:solidFill>
                  <a:schemeClr val="bg1"/>
                </a:solidFill>
              </a:rPr>
              <a:t>стабілізують одно-ланцюгову матричну </a:t>
            </a:r>
            <a:r>
              <a:rPr lang="uk-UA" sz="2400" b="1" dirty="0">
                <a:solidFill>
                  <a:schemeClr val="bg1"/>
                </a:solidFill>
              </a:rPr>
              <a:t>ДНК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400" b="1" u="sng" dirty="0" err="1">
                <a:solidFill>
                  <a:schemeClr val="bg1"/>
                </a:solidFill>
              </a:rPr>
              <a:t>ДНК-праймаза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зв</a:t>
            </a:r>
            <a:r>
              <a:rPr lang="en-US" sz="2400" b="1" dirty="0">
                <a:solidFill>
                  <a:schemeClr val="bg1"/>
                </a:solidFill>
              </a:rPr>
              <a:t>’</a:t>
            </a:r>
            <a:r>
              <a:rPr lang="uk-UA" sz="2400" b="1" dirty="0" err="1">
                <a:solidFill>
                  <a:schemeClr val="bg1"/>
                </a:solidFill>
              </a:rPr>
              <a:t>язується</a:t>
            </a:r>
            <a:r>
              <a:rPr lang="uk-UA" sz="2400" b="1" dirty="0">
                <a:solidFill>
                  <a:schemeClr val="bg1"/>
                </a:solidFill>
              </a:rPr>
              <a:t> з </a:t>
            </a:r>
            <a:r>
              <a:rPr lang="uk-UA" sz="2400" b="1" u="sng" dirty="0" err="1">
                <a:solidFill>
                  <a:schemeClr val="bg1"/>
                </a:solidFill>
              </a:rPr>
              <a:t>геліказою</a:t>
            </a:r>
            <a:r>
              <a:rPr lang="uk-UA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і формує комплекс </a:t>
            </a:r>
            <a:r>
              <a:rPr lang="uk-UA" sz="2400" b="1" u="sng" dirty="0" err="1">
                <a:solidFill>
                  <a:schemeClr val="bg1"/>
                </a:solidFill>
              </a:rPr>
              <a:t>праймосому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400" b="1" u="sng" dirty="0" err="1">
                <a:solidFill>
                  <a:schemeClr val="bg1"/>
                </a:solidFill>
              </a:rPr>
              <a:t>Праймаза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синтезує короткий </a:t>
            </a:r>
            <a:r>
              <a:rPr lang="uk-UA" sz="2400" b="1" dirty="0" err="1">
                <a:solidFill>
                  <a:schemeClr val="bg1"/>
                </a:solidFill>
              </a:rPr>
              <a:t>РНК-праймер</a:t>
            </a:r>
            <a:r>
              <a:rPr lang="uk-UA" sz="2400" b="1" dirty="0">
                <a:solidFill>
                  <a:schemeClr val="bg1"/>
                </a:solidFill>
              </a:rPr>
              <a:t> (10-12 </a:t>
            </a:r>
            <a:r>
              <a:rPr lang="uk-UA" sz="2400" b="1" dirty="0" err="1">
                <a:solidFill>
                  <a:schemeClr val="bg1"/>
                </a:solidFill>
              </a:rPr>
              <a:t>нукл</a:t>
            </a:r>
            <a:r>
              <a:rPr lang="uk-UA" sz="2400" b="1" dirty="0">
                <a:solidFill>
                  <a:schemeClr val="bg1"/>
                </a:solidFill>
              </a:rPr>
              <a:t>.), до якого </a:t>
            </a:r>
            <a:r>
              <a:rPr lang="uk-UA" sz="2400" b="1" dirty="0" err="1">
                <a:solidFill>
                  <a:schemeClr val="bg1"/>
                </a:solidFill>
              </a:rPr>
              <a:t>ДНК-полімераза</a:t>
            </a:r>
            <a:r>
              <a:rPr lang="uk-UA" sz="2400" b="1" dirty="0">
                <a:solidFill>
                  <a:schemeClr val="bg1"/>
                </a:solidFill>
              </a:rPr>
              <a:t> ІІІ додає </a:t>
            </a:r>
            <a:r>
              <a:rPr lang="uk-UA" sz="2400" b="1" dirty="0" err="1">
                <a:solidFill>
                  <a:schemeClr val="bg1"/>
                </a:solidFill>
              </a:rPr>
              <a:t>нуклеотиди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400" b="1" u="sng" dirty="0" err="1">
                <a:solidFill>
                  <a:schemeClr val="bg1"/>
                </a:solidFill>
              </a:rPr>
              <a:t>ДНК-полімераза</a:t>
            </a:r>
            <a:r>
              <a:rPr lang="uk-UA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ІІІ додає </a:t>
            </a:r>
            <a:r>
              <a:rPr lang="uk-UA" sz="2400" b="1" dirty="0" err="1">
                <a:solidFill>
                  <a:schemeClr val="bg1"/>
                </a:solidFill>
              </a:rPr>
              <a:t>нуклеотиди</a:t>
            </a:r>
            <a:r>
              <a:rPr lang="uk-UA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>
                <a:solidFill>
                  <a:schemeClr val="bg1"/>
                </a:solidFill>
              </a:rPr>
              <a:t>5’ to 3’</a:t>
            </a:r>
            <a:r>
              <a:rPr lang="uk-UA" sz="2400" b="1" dirty="0">
                <a:solidFill>
                  <a:schemeClr val="bg1"/>
                </a:solidFill>
              </a:rPr>
              <a:t>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на обох ланцюгах, починаючи з </a:t>
            </a:r>
            <a:r>
              <a:rPr lang="uk-UA" sz="2400" b="1" u="sng" dirty="0" err="1">
                <a:solidFill>
                  <a:schemeClr val="bg1"/>
                </a:solidFill>
              </a:rPr>
              <a:t>РНК-праймеру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400" b="1" u="sng" dirty="0" err="1">
                <a:solidFill>
                  <a:schemeClr val="bg1"/>
                </a:solidFill>
              </a:rPr>
              <a:t>РНК-праймер</a:t>
            </a:r>
            <a:r>
              <a:rPr lang="uk-UA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видаляється і замінюється ДНК за допомогою </a:t>
            </a:r>
            <a:r>
              <a:rPr lang="uk-UA" sz="2400" b="1" u="sng" dirty="0" err="1">
                <a:solidFill>
                  <a:schemeClr val="bg1"/>
                </a:solidFill>
              </a:rPr>
              <a:t>ДНК-полімерази</a:t>
            </a:r>
            <a:r>
              <a:rPr lang="uk-UA" sz="2400" b="1" u="sng" dirty="0">
                <a:solidFill>
                  <a:schemeClr val="bg1"/>
                </a:solidFill>
              </a:rPr>
              <a:t> І,</a:t>
            </a:r>
            <a:r>
              <a:rPr lang="uk-UA" sz="2400" b="1" dirty="0">
                <a:solidFill>
                  <a:schemeClr val="bg1"/>
                </a:solidFill>
              </a:rPr>
              <a:t> а </a:t>
            </a:r>
            <a:r>
              <a:rPr lang="en-US" sz="2400" b="1" dirty="0">
                <a:solidFill>
                  <a:schemeClr val="bg1"/>
                </a:solidFill>
              </a:rPr>
              <a:t>gap </a:t>
            </a:r>
            <a:r>
              <a:rPr lang="uk-UA" sz="2400" b="1" dirty="0">
                <a:solidFill>
                  <a:schemeClr val="bg1"/>
                </a:solidFill>
              </a:rPr>
              <a:t>заповнюється </a:t>
            </a:r>
            <a:r>
              <a:rPr lang="uk-UA" sz="2400" b="1" u="sng" dirty="0" err="1">
                <a:solidFill>
                  <a:schemeClr val="bg1"/>
                </a:solidFill>
              </a:rPr>
              <a:t>ДНК-лігазою</a:t>
            </a:r>
            <a:endParaRPr lang="uk-UA" sz="2400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</a:rPr>
              <a:t>На ланцюзі, що відстає, </a:t>
            </a:r>
            <a:r>
              <a:rPr lang="uk-UA" sz="2400" b="1" dirty="0" err="1">
                <a:solidFill>
                  <a:schemeClr val="bg1"/>
                </a:solidFill>
              </a:rPr>
              <a:t>ДНК-полімераза</a:t>
            </a:r>
            <a:r>
              <a:rPr lang="uk-UA" sz="2400" b="1" dirty="0">
                <a:solidFill>
                  <a:schemeClr val="bg1"/>
                </a:solidFill>
              </a:rPr>
              <a:t> ІІІ синтезує </a:t>
            </a:r>
            <a:r>
              <a:rPr lang="uk-UA" sz="2400" b="1" u="sng" dirty="0">
                <a:solidFill>
                  <a:schemeClr val="bg1"/>
                </a:solidFill>
              </a:rPr>
              <a:t>фрагменти </a:t>
            </a:r>
            <a:r>
              <a:rPr lang="uk-UA" sz="2400" b="1" u="sng" dirty="0" err="1">
                <a:solidFill>
                  <a:schemeClr val="bg1"/>
                </a:solidFill>
              </a:rPr>
              <a:t>Оказакі</a:t>
            </a:r>
            <a:r>
              <a:rPr lang="uk-UA" sz="2400" b="1" u="sng" dirty="0">
                <a:solidFill>
                  <a:schemeClr val="bg1"/>
                </a:solidFill>
              </a:rPr>
              <a:t> , </a:t>
            </a:r>
            <a:r>
              <a:rPr lang="uk-UA" sz="2400" b="1" dirty="0">
                <a:solidFill>
                  <a:schemeClr val="bg1"/>
                </a:solidFill>
              </a:rPr>
              <a:t>які потім зшиваються </a:t>
            </a:r>
            <a:r>
              <a:rPr lang="uk-UA" sz="2400" b="1" u="sng" dirty="0" err="1">
                <a:solidFill>
                  <a:schemeClr val="bg1"/>
                </a:solidFill>
              </a:rPr>
              <a:t>ДНК-лігазою</a:t>
            </a:r>
            <a:endParaRPr lang="uk-UA" sz="2400" b="1" u="sng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1725613" y="304800"/>
            <a:ext cx="42941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6019800" y="304802"/>
            <a:ext cx="4114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altLang="ru-RU" sz="1800" b="1" u="sng" dirty="0">
                <a:solidFill>
                  <a:prstClr val="black"/>
                </a:solidFill>
              </a:rPr>
              <a:t>Replication of circular DNA in</a:t>
            </a:r>
          </a:p>
          <a:p>
            <a:r>
              <a:rPr lang="en-US" altLang="ru-RU" sz="1800" b="1" i="1" u="sng" dirty="0">
                <a:solidFill>
                  <a:prstClr val="black"/>
                </a:solidFill>
              </a:rPr>
              <a:t>E. coli</a:t>
            </a:r>
            <a:r>
              <a:rPr lang="en-US" altLang="ru-RU" sz="1800" b="1" u="sng" dirty="0">
                <a:solidFill>
                  <a:prstClr val="black"/>
                </a:solidFill>
              </a:rPr>
              <a:t>:</a:t>
            </a:r>
          </a:p>
          <a:p>
            <a:endParaRPr lang="en-US" altLang="ru-RU" sz="1800" b="1" u="sng" dirty="0">
              <a:solidFill>
                <a:prstClr val="black"/>
              </a:solidFill>
            </a:endParaRPr>
          </a:p>
          <a:p>
            <a:pPr>
              <a:buFont typeface="Times" charset="0"/>
              <a:buAutoNum type="arabicPeriod"/>
            </a:pPr>
            <a:r>
              <a:rPr lang="en-US" altLang="ru-RU" sz="1800" b="1" dirty="0">
                <a:solidFill>
                  <a:prstClr val="black"/>
                </a:solidFill>
              </a:rPr>
              <a:t>Two replication forks result in a </a:t>
            </a:r>
            <a:r>
              <a:rPr lang="en-US" altLang="ru-RU" sz="1800" b="1" u="sng" dirty="0">
                <a:solidFill>
                  <a:prstClr val="black"/>
                </a:solidFill>
              </a:rPr>
              <a:t>theta-like</a:t>
            </a:r>
            <a:r>
              <a:rPr lang="en-US" altLang="ru-RU" sz="1800" b="1" dirty="0">
                <a:solidFill>
                  <a:prstClr val="black"/>
                </a:solidFill>
              </a:rPr>
              <a:t> (</a:t>
            </a:r>
            <a:r>
              <a:rPr lang="en-US" altLang="ru-RU" sz="1800" b="1" dirty="0">
                <a:solidFill>
                  <a:prstClr val="black"/>
                </a:solidFill>
                <a:sym typeface="Symbol" charset="2"/>
              </a:rPr>
              <a:t>) structure.</a:t>
            </a:r>
          </a:p>
          <a:p>
            <a:pPr>
              <a:buFont typeface="Times" charset="0"/>
              <a:buAutoNum type="arabicPeriod"/>
            </a:pPr>
            <a:endParaRPr lang="en-US" altLang="ru-RU" sz="1800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sz="1800" b="1" dirty="0">
                <a:solidFill>
                  <a:prstClr val="black"/>
                </a:solidFill>
                <a:sym typeface="Symbol" charset="2"/>
              </a:rPr>
              <a:t>As strands separate, positive supercoils form elsewhere in the molecule.</a:t>
            </a:r>
          </a:p>
          <a:p>
            <a:pPr>
              <a:buFont typeface="Times" charset="0"/>
              <a:buAutoNum type="arabicPeriod"/>
            </a:pPr>
            <a:endParaRPr lang="en-US" altLang="ru-RU" sz="1800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sz="1800" b="1" u="sng" dirty="0">
                <a:solidFill>
                  <a:prstClr val="black"/>
                </a:solidFill>
                <a:sym typeface="Symbol" charset="2"/>
              </a:rPr>
              <a:t>Topoisomerases</a:t>
            </a:r>
            <a:r>
              <a:rPr lang="en-US" altLang="ru-RU" sz="1800" b="1" dirty="0">
                <a:solidFill>
                  <a:prstClr val="black"/>
                </a:solidFill>
                <a:sym typeface="Symbol" charset="2"/>
              </a:rPr>
              <a:t> relieve tensions in the supercoils, allowing the DNA to continue to separate.</a:t>
            </a:r>
            <a:endParaRPr lang="en-US" altLang="ru-RU" sz="18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"/>
          <a:stretch>
            <a:fillRect/>
          </a:stretch>
        </p:blipFill>
        <p:spPr bwMode="auto">
          <a:xfrm>
            <a:off x="1648299" y="460375"/>
            <a:ext cx="45608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40016" y="460376"/>
            <a:ext cx="4114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altLang="ru-RU" b="1" u="sng" dirty="0">
                <a:solidFill>
                  <a:prstClr val="black"/>
                </a:solidFill>
              </a:rPr>
              <a:t>Rolling circle model of DNA replication:</a:t>
            </a:r>
          </a:p>
          <a:p>
            <a:endParaRPr lang="en-US" altLang="ru-RU" b="1" u="sng" dirty="0">
              <a:solidFill>
                <a:prstClr val="black"/>
              </a:solidFill>
            </a:endParaRPr>
          </a:p>
          <a:p>
            <a:pPr>
              <a:buFont typeface="Times" charset="0"/>
              <a:buAutoNum type="arabicPeriod"/>
            </a:pPr>
            <a:r>
              <a:rPr lang="en-US" altLang="ru-RU" b="1" dirty="0">
                <a:solidFill>
                  <a:prstClr val="black"/>
                </a:solidFill>
              </a:rPr>
              <a:t>Common in several bacteriophages including </a:t>
            </a:r>
            <a:r>
              <a:rPr lang="en-US" altLang="ru-RU" b="1" dirty="0">
                <a:solidFill>
                  <a:prstClr val="black"/>
                </a:solidFill>
                <a:sym typeface="Symbol" charset="2"/>
              </a:rPr>
              <a:t>.</a:t>
            </a:r>
          </a:p>
          <a:p>
            <a:pPr>
              <a:buFont typeface="Times" charset="0"/>
              <a:buAutoNum type="arabicPeriod"/>
            </a:pPr>
            <a:endParaRPr lang="en-US" altLang="ru-RU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b="1" dirty="0">
                <a:solidFill>
                  <a:prstClr val="black"/>
                </a:solidFill>
                <a:sym typeface="Symbol" charset="2"/>
              </a:rPr>
              <a:t>Begins with a nick at the origin of replication.</a:t>
            </a:r>
          </a:p>
          <a:p>
            <a:pPr>
              <a:buFont typeface="Times" charset="0"/>
              <a:buAutoNum type="arabicPeriod"/>
            </a:pPr>
            <a:endParaRPr lang="en-US" altLang="ru-RU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b="1" dirty="0">
                <a:solidFill>
                  <a:prstClr val="black"/>
                </a:solidFill>
                <a:sym typeface="Symbol" charset="2"/>
              </a:rPr>
              <a:t>5’ end of the molecule is displaced and acts as primer for DNA synthesis.</a:t>
            </a:r>
          </a:p>
          <a:p>
            <a:pPr>
              <a:buFont typeface="Times" charset="0"/>
              <a:buAutoNum type="arabicPeriod"/>
            </a:pPr>
            <a:endParaRPr lang="en-US" altLang="ru-RU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b="1" dirty="0">
                <a:solidFill>
                  <a:prstClr val="black"/>
                </a:solidFill>
                <a:sym typeface="Symbol" charset="2"/>
              </a:rPr>
              <a:t>Can result in a DNA molecule many multiples of the genome length (and make multiple copies quickly).</a:t>
            </a:r>
          </a:p>
          <a:p>
            <a:pPr>
              <a:buFont typeface="Times" charset="0"/>
              <a:buAutoNum type="arabicPeriod"/>
            </a:pPr>
            <a:endParaRPr lang="en-US" altLang="ru-RU" b="1" dirty="0">
              <a:solidFill>
                <a:prstClr val="black"/>
              </a:solidFill>
              <a:sym typeface="Symbol" charset="2"/>
            </a:endParaRPr>
          </a:p>
          <a:p>
            <a:pPr>
              <a:buFont typeface="Times" charset="0"/>
              <a:buAutoNum type="arabicPeriod"/>
            </a:pPr>
            <a:r>
              <a:rPr lang="en-US" altLang="ru-RU" b="1" dirty="0">
                <a:solidFill>
                  <a:prstClr val="black"/>
                </a:solidFill>
                <a:sym typeface="Symbol" charset="2"/>
              </a:rPr>
              <a:t>During viral assembly the DNA is cut into individual viral chromosomes.</a:t>
            </a:r>
            <a:endParaRPr lang="en-US" altLang="ru-RU" b="1" u="sng" dirty="0">
              <a:solidFill>
                <a:prstClr val="black"/>
              </a:solidFill>
            </a:endParaRPr>
          </a:p>
          <a:p>
            <a:pPr>
              <a:buFont typeface="Times" charset="0"/>
              <a:buAutoNum type="arabicPeriod"/>
            </a:pPr>
            <a:endParaRPr lang="en-US" altLang="ru-RU" b="1" u="sng" dirty="0">
              <a:solidFill>
                <a:prstClr val="white"/>
              </a:solidFill>
            </a:endParaRPr>
          </a:p>
          <a:p>
            <a:pPr>
              <a:buFont typeface="Times" charset="0"/>
              <a:buAutoNum type="arabicPeriod"/>
            </a:pPr>
            <a:endParaRPr lang="en-US" altLang="ru-RU" b="1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764706"/>
            <a:ext cx="8003232" cy="536145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chemeClr val="bg1"/>
                </a:solidFill>
              </a:rPr>
              <a:t>Borrelia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burgdorferi</a:t>
            </a:r>
            <a:r>
              <a:rPr lang="en-US" b="1" i="1" dirty="0" smtClean="0">
                <a:solidFill>
                  <a:schemeClr val="bg1"/>
                </a:solidFill>
              </a:rPr>
              <a:t> (</a:t>
            </a:r>
            <a:r>
              <a:rPr lang="uk-UA" b="1" i="1" dirty="0" smtClean="0">
                <a:solidFill>
                  <a:schemeClr val="bg1"/>
                </a:solidFill>
              </a:rPr>
              <a:t>спірохета, хвороба </a:t>
            </a:r>
            <a:r>
              <a:rPr lang="uk-UA" b="1" i="1" dirty="0" err="1" smtClean="0">
                <a:solidFill>
                  <a:schemeClr val="bg1"/>
                </a:solidFill>
              </a:rPr>
              <a:t>Лайма</a:t>
            </a:r>
            <a:r>
              <a:rPr lang="uk-UA" b="1" i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i="1" dirty="0" smtClean="0">
                <a:solidFill>
                  <a:schemeClr val="bg1"/>
                </a:solidFill>
              </a:rPr>
              <a:t>21 </a:t>
            </a:r>
            <a:r>
              <a:rPr lang="uk-UA" i="1" dirty="0" err="1" smtClean="0">
                <a:solidFill>
                  <a:schemeClr val="bg1"/>
                </a:solidFill>
              </a:rPr>
              <a:t>плазміда</a:t>
            </a:r>
            <a:r>
              <a:rPr lang="uk-UA" i="1" dirty="0" smtClean="0">
                <a:solidFill>
                  <a:schemeClr val="bg1"/>
                </a:solidFill>
              </a:rPr>
              <a:t> (кільцеві і лінійні) – 40% бактеріального геному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910 тис. </a:t>
            </a:r>
            <a:r>
              <a:rPr lang="uk-UA" i="1" dirty="0" err="1" smtClean="0">
                <a:solidFill>
                  <a:schemeClr val="bg1"/>
                </a:solidFill>
              </a:rPr>
              <a:t>п.н</a:t>
            </a:r>
            <a:r>
              <a:rPr lang="uk-UA" i="1" dirty="0" smtClean="0">
                <a:solidFill>
                  <a:schemeClr val="bg1"/>
                </a:solidFill>
              </a:rPr>
              <a:t>. – лінійна хромосома</a:t>
            </a:r>
          </a:p>
          <a:p>
            <a:pPr marL="0" indent="0">
              <a:buNone/>
            </a:pPr>
            <a:endParaRPr lang="uk-UA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chemeClr val="bg1"/>
                </a:solidFill>
              </a:rPr>
              <a:t>Сегментований геном</a:t>
            </a:r>
          </a:p>
          <a:p>
            <a:pPr marL="0" indent="0"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4397118"/>
            <a:ext cx="2419351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7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4001"/>
            <a:ext cx="7139136" cy="94096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Реплікація </a:t>
            </a:r>
            <a:r>
              <a:rPr lang="uk-UA" sz="3200" b="1" dirty="0" err="1">
                <a:solidFill>
                  <a:schemeClr val="bg1"/>
                </a:solidFill>
              </a:rPr>
              <a:t>плазмід</a:t>
            </a:r>
            <a:r>
              <a:rPr lang="uk-UA" sz="3200" b="1" dirty="0">
                <a:solidFill>
                  <a:schemeClr val="bg1"/>
                </a:solidFill>
              </a:rPr>
              <a:t> та її регуляція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836712"/>
            <a:ext cx="8507288" cy="5832648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ColE1</a:t>
            </a:r>
            <a:endParaRPr lang="uk-UA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- Невелика – </a:t>
            </a:r>
            <a:r>
              <a:rPr lang="en-US" sz="2400" dirty="0">
                <a:solidFill>
                  <a:schemeClr val="bg1"/>
                </a:solidFill>
              </a:rPr>
              <a:t>6.4 kb</a:t>
            </a:r>
            <a:endParaRPr lang="uk-U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- Несе ген синтезу </a:t>
            </a:r>
            <a:r>
              <a:rPr lang="uk-UA" sz="2400" dirty="0" err="1">
                <a:solidFill>
                  <a:schemeClr val="bg1"/>
                </a:solidFill>
              </a:rPr>
              <a:t>коліцину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E1</a:t>
            </a:r>
            <a:r>
              <a:rPr lang="uk-UA" sz="2400" dirty="0">
                <a:solidFill>
                  <a:schemeClr val="bg1"/>
                </a:solidFill>
              </a:rPr>
              <a:t> та імунітету до нього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Синтез </a:t>
            </a:r>
            <a:r>
              <a:rPr lang="uk-UA" sz="2400" dirty="0" err="1">
                <a:solidFill>
                  <a:schemeClr val="bg1"/>
                </a:solidFill>
              </a:rPr>
              <a:t>РНК-праймеру</a:t>
            </a:r>
            <a:r>
              <a:rPr lang="uk-UA" sz="2400" dirty="0">
                <a:solidFill>
                  <a:schemeClr val="bg1"/>
                </a:solidFill>
              </a:rPr>
              <a:t> (</a:t>
            </a:r>
            <a:r>
              <a:rPr lang="uk-UA" sz="2400" b="1" dirty="0">
                <a:solidFill>
                  <a:schemeClr val="bg1"/>
                </a:solidFill>
              </a:rPr>
              <a:t>РНК ІІ</a:t>
            </a:r>
            <a:r>
              <a:rPr lang="uk-UA" sz="2400" dirty="0">
                <a:solidFill>
                  <a:schemeClr val="bg1"/>
                </a:solidFill>
              </a:rPr>
              <a:t>): сайт 555 </a:t>
            </a:r>
            <a:r>
              <a:rPr lang="en-US" sz="2400" dirty="0">
                <a:solidFill>
                  <a:schemeClr val="bg1"/>
                </a:solidFill>
              </a:rPr>
              <a:t>upstream </a:t>
            </a:r>
            <a:r>
              <a:rPr lang="en-US" sz="2400" i="1" dirty="0" err="1">
                <a:solidFill>
                  <a:schemeClr val="bg1"/>
                </a:solidFill>
              </a:rPr>
              <a:t>oriV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РНК ІІ розрізається </a:t>
            </a:r>
            <a:r>
              <a:rPr lang="uk-UA" sz="2400" dirty="0" err="1">
                <a:solidFill>
                  <a:schemeClr val="bg1"/>
                </a:solidFill>
              </a:rPr>
              <a:t>РНКазою</a:t>
            </a:r>
            <a:r>
              <a:rPr lang="uk-UA" sz="2400" dirty="0">
                <a:solidFill>
                  <a:schemeClr val="bg1"/>
                </a:solidFill>
              </a:rPr>
              <a:t> Н (РНК-ДНК гібрид, розрізається РНК)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Приєднання </a:t>
            </a:r>
            <a:r>
              <a:rPr lang="uk-UA" sz="2400" dirty="0" err="1">
                <a:solidFill>
                  <a:schemeClr val="bg1"/>
                </a:solidFill>
              </a:rPr>
              <a:t>дНТФ</a:t>
            </a:r>
            <a:r>
              <a:rPr lang="uk-UA" sz="2400" dirty="0">
                <a:solidFill>
                  <a:schemeClr val="bg1"/>
                </a:solidFill>
              </a:rPr>
              <a:t> до </a:t>
            </a:r>
            <a:r>
              <a:rPr lang="en-US" sz="2400" dirty="0">
                <a:solidFill>
                  <a:schemeClr val="bg1"/>
                </a:solidFill>
              </a:rPr>
              <a:t>3’ OH </a:t>
            </a:r>
            <a:r>
              <a:rPr lang="uk-UA" sz="2400" dirty="0" err="1">
                <a:solidFill>
                  <a:schemeClr val="bg1"/>
                </a:solidFill>
              </a:rPr>
              <a:t>РНК-праймеру</a:t>
            </a:r>
            <a:endParaRPr lang="uk-UA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Синтез </a:t>
            </a:r>
            <a:r>
              <a:rPr lang="uk-UA" sz="2400" b="1" dirty="0">
                <a:solidFill>
                  <a:schemeClr val="bg1"/>
                </a:solidFill>
              </a:rPr>
              <a:t>РНК І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err="1">
                <a:solidFill>
                  <a:schemeClr val="bg1"/>
                </a:solidFill>
              </a:rPr>
              <a:t>протинаправлений</a:t>
            </a:r>
            <a:r>
              <a:rPr lang="uk-UA" sz="2400" dirty="0">
                <a:solidFill>
                  <a:schemeClr val="bg1"/>
                </a:solidFill>
              </a:rPr>
              <a:t> ланцюг до РНК ІІ (108 </a:t>
            </a:r>
            <a:r>
              <a:rPr lang="uk-UA" sz="2400" dirty="0" err="1">
                <a:solidFill>
                  <a:schemeClr val="bg1"/>
                </a:solidFill>
              </a:rPr>
              <a:t>нукл</a:t>
            </a:r>
            <a:r>
              <a:rPr lang="uk-UA" sz="2400" dirty="0">
                <a:solidFill>
                  <a:schemeClr val="bg1"/>
                </a:solidFill>
              </a:rPr>
              <a:t>. Комплементарні з РНК І)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РНК І </a:t>
            </a:r>
            <a:r>
              <a:rPr lang="uk-UA" sz="2400" dirty="0">
                <a:solidFill>
                  <a:schemeClr val="bg1"/>
                </a:solidFill>
              </a:rPr>
              <a:t>є інгібітором реплікації: гібрид РНК І-РНК ІІ               </a:t>
            </a:r>
            <a:r>
              <a:rPr lang="uk-UA" sz="2400" dirty="0" err="1">
                <a:solidFill>
                  <a:schemeClr val="bg1"/>
                </a:solidFill>
              </a:rPr>
              <a:t>РНКазаН</a:t>
            </a:r>
            <a:r>
              <a:rPr lang="uk-UA" sz="2400" dirty="0">
                <a:solidFill>
                  <a:schemeClr val="bg1"/>
                </a:solidFill>
              </a:rPr>
              <a:t> не працює</a:t>
            </a:r>
          </a:p>
          <a:p>
            <a:pPr marL="0" indent="0">
              <a:buNone/>
            </a:pPr>
            <a:r>
              <a:rPr lang="uk-UA" sz="2400" i="1" dirty="0">
                <a:solidFill>
                  <a:schemeClr val="bg1"/>
                </a:solidFill>
              </a:rPr>
              <a:t>Ген  </a:t>
            </a:r>
            <a:r>
              <a:rPr lang="en-US" sz="2400" b="1" i="1" dirty="0">
                <a:solidFill>
                  <a:schemeClr val="bg1"/>
                </a:solidFill>
              </a:rPr>
              <a:t>rom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i="1" dirty="0">
                <a:solidFill>
                  <a:schemeClr val="bg1"/>
                </a:solidFill>
              </a:rPr>
              <a:t>контролює реплікацію, сприяє взаємодії РНК І і РНК ІІ</a:t>
            </a:r>
          </a:p>
          <a:p>
            <a:pPr marL="0" indent="0">
              <a:buNone/>
            </a:pPr>
            <a:r>
              <a:rPr lang="uk-UA" sz="2400" i="1" dirty="0">
                <a:solidFill>
                  <a:schemeClr val="bg1"/>
                </a:solidFill>
              </a:rPr>
              <a:t>Ген </a:t>
            </a:r>
            <a:r>
              <a:rPr lang="en-US" sz="2400" b="1" i="1" dirty="0" err="1">
                <a:solidFill>
                  <a:schemeClr val="bg1"/>
                </a:solidFill>
              </a:rPr>
              <a:t>oriV</a:t>
            </a:r>
            <a:r>
              <a:rPr lang="uk-UA" sz="2400" i="1" dirty="0">
                <a:solidFill>
                  <a:schemeClr val="bg1"/>
                </a:solidFill>
              </a:rPr>
              <a:t> – початок реплікації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56240" y="5013176"/>
            <a:ext cx="64807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3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Реплікація </a:t>
            </a:r>
            <a:r>
              <a:rPr lang="en-GB" sz="3200" b="1" i="1" dirty="0">
                <a:solidFill>
                  <a:schemeClr val="bg1"/>
                </a:solidFill>
              </a:rPr>
              <a:t>ColE1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chemeClr val="bg1"/>
                </a:solidFill>
              </a:rPr>
              <a:t>плазміди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556793"/>
            <a:ext cx="3434680" cy="47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0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88640"/>
            <a:ext cx="8640960" cy="640871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R100</a:t>
            </a:r>
            <a:endParaRPr lang="uk-U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- </a:t>
            </a:r>
            <a:r>
              <a:rPr lang="uk-UA" sz="2800" dirty="0" err="1">
                <a:solidFill>
                  <a:schemeClr val="bg1"/>
                </a:solidFill>
              </a:rPr>
              <a:t>Низькокопійна</a:t>
            </a:r>
            <a:r>
              <a:rPr lang="uk-UA" sz="2800" dirty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89 kb</a:t>
            </a:r>
            <a:r>
              <a:rPr lang="uk-UA" sz="2800" dirty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2800" dirty="0" err="1">
                <a:solidFill>
                  <a:schemeClr val="bg1"/>
                </a:solidFill>
              </a:rPr>
              <a:t>Конюгативна</a:t>
            </a:r>
            <a:r>
              <a:rPr lang="uk-UA" sz="2800" dirty="0">
                <a:solidFill>
                  <a:schemeClr val="bg1"/>
                </a:solidFill>
              </a:rPr>
              <a:t> і несе 4 гени стійкості до антибіотиків (тетрациклін, </a:t>
            </a:r>
            <a:r>
              <a:rPr lang="uk-UA" sz="2800" dirty="0" err="1">
                <a:solidFill>
                  <a:schemeClr val="bg1"/>
                </a:solidFill>
              </a:rPr>
              <a:t>хлорамфенікол</a:t>
            </a:r>
            <a:r>
              <a:rPr lang="uk-UA" sz="2800" dirty="0">
                <a:solidFill>
                  <a:schemeClr val="bg1"/>
                </a:solidFill>
              </a:rPr>
              <a:t>, стрептоміцин і </a:t>
            </a:r>
            <a:r>
              <a:rPr lang="uk-UA" sz="2800" dirty="0" err="1">
                <a:solidFill>
                  <a:schemeClr val="bg1"/>
                </a:solidFill>
              </a:rPr>
              <a:t>сульфонамід</a:t>
            </a:r>
            <a:r>
              <a:rPr lang="uk-UA" sz="2800" dirty="0">
                <a:solidFill>
                  <a:schemeClr val="bg1"/>
                </a:solidFill>
              </a:rPr>
              <a:t>), стійкість до солей ртуті</a:t>
            </a:r>
          </a:p>
          <a:p>
            <a:pPr>
              <a:buFontTx/>
              <a:buChar char="-"/>
            </a:pPr>
            <a:r>
              <a:rPr lang="en-GB" sz="2800" i="1" dirty="0" err="1">
                <a:solidFill>
                  <a:schemeClr val="bg1"/>
                </a:solidFill>
              </a:rPr>
              <a:t>oriV</a:t>
            </a:r>
            <a:r>
              <a:rPr lang="uk-UA" sz="2800" i="1" dirty="0">
                <a:solidFill>
                  <a:schemeClr val="bg1"/>
                </a:solidFill>
              </a:rPr>
              <a:t> – </a:t>
            </a:r>
            <a:r>
              <a:rPr lang="uk-UA" sz="2800" dirty="0">
                <a:solidFill>
                  <a:schemeClr val="bg1"/>
                </a:solidFill>
              </a:rPr>
              <a:t>точка початку реплікації; </a:t>
            </a:r>
          </a:p>
          <a:p>
            <a:pPr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Необхідний продукт гена </a:t>
            </a:r>
            <a:r>
              <a:rPr lang="en-GB" sz="2800" i="1" dirty="0" err="1">
                <a:solidFill>
                  <a:schemeClr val="bg1"/>
                </a:solidFill>
              </a:rPr>
              <a:t>repA</a:t>
            </a:r>
            <a:r>
              <a:rPr lang="uk-UA" sz="2800" i="1" dirty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2800" i="1" dirty="0">
                <a:solidFill>
                  <a:schemeClr val="bg1"/>
                </a:solidFill>
              </a:rPr>
              <a:t>Гени, що контролюють експресію</a:t>
            </a:r>
            <a:r>
              <a:rPr lang="en-GB" sz="2800" i="1" dirty="0">
                <a:solidFill>
                  <a:schemeClr val="bg1"/>
                </a:solidFill>
              </a:rPr>
              <a:t> </a:t>
            </a:r>
            <a:r>
              <a:rPr lang="en-GB" sz="2800" i="1" dirty="0" err="1">
                <a:solidFill>
                  <a:schemeClr val="bg1"/>
                </a:solidFill>
              </a:rPr>
              <a:t>repA</a:t>
            </a:r>
            <a:r>
              <a:rPr lang="uk-UA" sz="2800" i="1" dirty="0">
                <a:solidFill>
                  <a:schemeClr val="bg1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err="1">
                <a:solidFill>
                  <a:schemeClr val="bg1"/>
                </a:solidFill>
              </a:rPr>
              <a:t>copB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 здійснює репресію транскрипції гена </a:t>
            </a:r>
            <a:r>
              <a:rPr lang="en-GB" sz="2400" i="1" dirty="0" err="1">
                <a:solidFill>
                  <a:schemeClr val="bg1"/>
                </a:solidFill>
              </a:rPr>
              <a:t>repA</a:t>
            </a:r>
            <a:r>
              <a:rPr lang="uk-UA" sz="2400" i="1" dirty="0">
                <a:solidFill>
                  <a:schemeClr val="bg1"/>
                </a:solidFill>
              </a:rPr>
              <a:t>;</a:t>
            </a:r>
          </a:p>
          <a:p>
            <a:pPr lvl="1">
              <a:buFontTx/>
              <a:buChar char="-"/>
            </a:pPr>
            <a:r>
              <a:rPr lang="en-GB" sz="2400" i="1" dirty="0" err="1">
                <a:solidFill>
                  <a:schemeClr val="bg1"/>
                </a:solidFill>
              </a:rPr>
              <a:t>copA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кодує </a:t>
            </a:r>
            <a:r>
              <a:rPr lang="uk-UA" sz="2400" dirty="0" err="1">
                <a:solidFill>
                  <a:schemeClr val="bg1"/>
                </a:solidFill>
              </a:rPr>
              <a:t>нетранслюєму</a:t>
            </a:r>
            <a:r>
              <a:rPr lang="uk-UA" sz="2400" dirty="0">
                <a:solidFill>
                  <a:schemeClr val="bg1"/>
                </a:solidFill>
              </a:rPr>
              <a:t> 80-90 </a:t>
            </a:r>
            <a:r>
              <a:rPr lang="uk-UA" sz="2400" dirty="0" err="1">
                <a:solidFill>
                  <a:schemeClr val="bg1"/>
                </a:solidFill>
              </a:rPr>
              <a:t>нуклеотидну</a:t>
            </a:r>
            <a:r>
              <a:rPr lang="uk-UA" sz="2400" dirty="0">
                <a:solidFill>
                  <a:schemeClr val="bg1"/>
                </a:solidFill>
              </a:rPr>
              <a:t> РНК молекулу (у гені </a:t>
            </a:r>
            <a:r>
              <a:rPr lang="en-GB" sz="2400" i="1" dirty="0" err="1">
                <a:solidFill>
                  <a:schemeClr val="bg1"/>
                </a:solidFill>
              </a:rPr>
              <a:t>repA</a:t>
            </a:r>
            <a:r>
              <a:rPr lang="uk-UA" sz="2400" i="1" dirty="0">
                <a:solidFill>
                  <a:schemeClr val="bg1"/>
                </a:solidFill>
              </a:rPr>
              <a:t>, </a:t>
            </a:r>
            <a:r>
              <a:rPr lang="uk-UA" sz="2400" dirty="0" err="1">
                <a:solidFill>
                  <a:schemeClr val="bg1"/>
                </a:solidFill>
              </a:rPr>
              <a:t>антисенс</a:t>
            </a:r>
            <a:r>
              <a:rPr lang="uk-UA" sz="2400" dirty="0">
                <a:solidFill>
                  <a:schemeClr val="bg1"/>
                </a:solidFill>
              </a:rPr>
              <a:t> РНК), інгібує реплікацію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8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4" y="1484785"/>
            <a:ext cx="4324689" cy="3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7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FF0000"/>
                </a:solidFill>
              </a:rPr>
              <a:t>Контроль реплікації </a:t>
            </a:r>
            <a:r>
              <a:rPr lang="uk-UA" sz="3200" b="1" dirty="0" err="1">
                <a:solidFill>
                  <a:srgbClr val="FF0000"/>
                </a:solidFill>
              </a:rPr>
              <a:t>плазмід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Жорсткий контроль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– 1 копія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(реплікація </a:t>
            </a:r>
            <a:r>
              <a:rPr lang="uk-UA" dirty="0" err="1" smtClean="0">
                <a:solidFill>
                  <a:schemeClr val="bg1"/>
                </a:solidFill>
              </a:rPr>
              <a:t>плазміди</a:t>
            </a:r>
            <a:r>
              <a:rPr lang="uk-UA" dirty="0" smtClean="0">
                <a:solidFill>
                  <a:schemeClr val="bg1"/>
                </a:solidFill>
              </a:rPr>
              <a:t> узгоджується з реплікацією хромосоми) 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Слабкий контроль </a:t>
            </a:r>
            <a:r>
              <a:rPr lang="uk-UA" dirty="0" smtClean="0">
                <a:solidFill>
                  <a:schemeClr val="bg1"/>
                </a:solidFill>
              </a:rPr>
              <a:t>– 10- 200 копій на бактеріальну клітину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406" y="620688"/>
            <a:ext cx="8244631" cy="28155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 sz="2800" b="1" dirty="0" err="1">
                <a:solidFill>
                  <a:schemeClr val="bg1"/>
                </a:solidFill>
              </a:rPr>
              <a:t>Плазміди</a:t>
            </a:r>
            <a:r>
              <a:rPr lang="uk-UA" altLang="ru-RU" sz="2800" b="1" dirty="0">
                <a:solidFill>
                  <a:schemeClr val="bg1"/>
                </a:solidFill>
              </a:rPr>
              <a:t> </a:t>
            </a:r>
            <a:r>
              <a:rPr lang="uk-UA" altLang="ru-RU" sz="2800" dirty="0">
                <a:solidFill>
                  <a:schemeClr val="bg1"/>
                </a:solidFill>
              </a:rPr>
              <a:t>– </a:t>
            </a:r>
            <a:r>
              <a:rPr lang="ru-RU" altLang="ru-RU" sz="2800" dirty="0" err="1">
                <a:solidFill>
                  <a:schemeClr val="bg1"/>
                </a:solidFill>
              </a:rPr>
              <a:t>нехромосомні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мобільні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генетичні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структури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бактерій</a:t>
            </a:r>
            <a:r>
              <a:rPr lang="ru-RU" altLang="ru-RU" sz="2800" dirty="0">
                <a:solidFill>
                  <a:schemeClr val="bg1"/>
                </a:solidFill>
              </a:rPr>
              <a:t>, </a:t>
            </a:r>
            <a:r>
              <a:rPr lang="ru-RU" altLang="ru-RU" sz="2800" dirty="0" err="1">
                <a:solidFill>
                  <a:schemeClr val="bg1"/>
                </a:solidFill>
              </a:rPr>
              <a:t>що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представляють</a:t>
            </a:r>
            <a:r>
              <a:rPr lang="ru-RU" altLang="ru-RU" sz="2800" dirty="0">
                <a:solidFill>
                  <a:schemeClr val="bg1"/>
                </a:solidFill>
              </a:rPr>
              <a:t> собою </a:t>
            </a:r>
            <a:r>
              <a:rPr lang="ru-RU" altLang="ru-RU" sz="2800" dirty="0" err="1">
                <a:solidFill>
                  <a:schemeClr val="bg1"/>
                </a:solidFill>
              </a:rPr>
              <a:t>замкнені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кільця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двониткової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>
                <a:solidFill>
                  <a:schemeClr val="bg1"/>
                </a:solidFill>
              </a:rPr>
              <a:t>ДНК</a:t>
            </a:r>
            <a:r>
              <a:rPr lang="uk-UA" altLang="ru-RU" sz="2800" dirty="0">
                <a:solidFill>
                  <a:schemeClr val="bg1"/>
                </a:solidFill>
                <a:cs typeface="Arial" charset="0"/>
              </a:rPr>
              <a:t>; </a:t>
            </a:r>
            <a:r>
              <a:rPr lang="uk-UA" altLang="ru-RU" sz="2800" dirty="0">
                <a:solidFill>
                  <a:schemeClr val="bg1"/>
                </a:solidFill>
                <a:cs typeface="Arial" charset="0"/>
              </a:rPr>
              <a:t>здатні до самостійної реплікації</a:t>
            </a:r>
            <a:r>
              <a:rPr lang="uk-UA" altLang="ru-RU" sz="2800" dirty="0">
                <a:solidFill>
                  <a:schemeClr val="bg1"/>
                </a:solidFill>
                <a:cs typeface="Arial" charset="0"/>
              </a:rPr>
              <a:t>. 0,1-5% хромосомної ДНК</a:t>
            </a:r>
            <a:endParaRPr lang="en-US" altLang="ru-RU" sz="2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566990" y="4292600"/>
            <a:ext cx="7058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66990" y="4365626"/>
            <a:ext cx="7129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439836"/>
            <a:ext cx="3429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865188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0B050"/>
                </a:solidFill>
              </a:rPr>
              <a:t>Класифікація </a:t>
            </a:r>
            <a:r>
              <a:rPr lang="uk-UA" altLang="ru-RU" sz="3600" b="1" dirty="0" err="1">
                <a:solidFill>
                  <a:srgbClr val="00B050"/>
                </a:solidFill>
              </a:rPr>
              <a:t>плазмід</a:t>
            </a:r>
            <a:endParaRPr lang="ru-RU" altLang="ru-RU" sz="3600" b="1" dirty="0">
              <a:solidFill>
                <a:srgbClr val="00B05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5" y="1268761"/>
            <a:ext cx="7633469" cy="489074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За розміщенням в клітині:</a:t>
            </a:r>
            <a:r>
              <a:rPr lang="uk-UA" alt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</a:rPr>
              <a:t>                               </a:t>
            </a:r>
            <a:r>
              <a:rPr lang="uk-UA" altLang="ru-RU" sz="2800" dirty="0" err="1">
                <a:solidFill>
                  <a:schemeClr val="bg1"/>
                </a:solidFill>
              </a:rPr>
              <a:t>позахромосомні</a:t>
            </a:r>
            <a:r>
              <a:rPr lang="uk-UA" altLang="ru-RU" sz="2800" dirty="0">
                <a:solidFill>
                  <a:schemeClr val="bg1"/>
                </a:solidFill>
              </a:rPr>
              <a:t> </a:t>
            </a:r>
            <a:endParaRPr lang="en-US" alt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solidFill>
                  <a:schemeClr val="bg1"/>
                </a:solidFill>
              </a:rPr>
              <a:t>                               </a:t>
            </a:r>
            <a:r>
              <a:rPr lang="uk-UA" altLang="ru-RU" sz="2800" dirty="0">
                <a:solidFill>
                  <a:schemeClr val="bg1"/>
                </a:solidFill>
              </a:rPr>
              <a:t>інтегровані (</a:t>
            </a:r>
            <a:r>
              <a:rPr lang="uk-UA" altLang="ru-RU" sz="2800" dirty="0" err="1">
                <a:solidFill>
                  <a:schemeClr val="bg1"/>
                </a:solidFill>
              </a:rPr>
              <a:t>епісоми</a:t>
            </a:r>
            <a:r>
              <a:rPr lang="uk-UA" altLang="ru-RU" sz="2800" dirty="0">
                <a:solidFill>
                  <a:schemeClr val="bg1"/>
                </a:solidFill>
              </a:rPr>
              <a:t>)</a:t>
            </a:r>
            <a:endParaRPr lang="uk-UA" alt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За типом передачі:</a:t>
            </a:r>
            <a:r>
              <a:rPr lang="uk-UA" altLang="ru-RU" sz="2800" dirty="0">
                <a:solidFill>
                  <a:schemeClr val="bg1"/>
                </a:solidFill>
              </a:rPr>
              <a:t>  </a:t>
            </a:r>
          </a:p>
          <a:p>
            <a:pPr indent="1633538">
              <a:lnSpc>
                <a:spcPct val="90000"/>
              </a:lnSpc>
              <a:buNone/>
            </a:pPr>
            <a:r>
              <a:rPr lang="uk-UA" altLang="ru-RU" sz="2800" dirty="0">
                <a:solidFill>
                  <a:schemeClr val="bg1"/>
                </a:solidFill>
              </a:rPr>
              <a:t>т</a:t>
            </a:r>
            <a:r>
              <a:rPr lang="uk-UA" altLang="ru-RU" sz="2800" dirty="0">
                <a:solidFill>
                  <a:schemeClr val="bg1"/>
                </a:solidFill>
              </a:rPr>
              <a:t>рансмісивні (</a:t>
            </a:r>
            <a:r>
              <a:rPr lang="uk-UA" altLang="ru-RU" sz="2800" dirty="0" err="1">
                <a:solidFill>
                  <a:schemeClr val="bg1"/>
                </a:solidFill>
              </a:rPr>
              <a:t>кон</a:t>
            </a:r>
            <a:r>
              <a:rPr lang="en-US" altLang="ru-RU" sz="2800" dirty="0">
                <a:solidFill>
                  <a:schemeClr val="bg1"/>
                </a:solidFill>
              </a:rPr>
              <a:t>’</a:t>
            </a:r>
            <a:r>
              <a:rPr lang="uk-UA" altLang="ru-RU" sz="2800" dirty="0" err="1">
                <a:solidFill>
                  <a:schemeClr val="bg1"/>
                </a:solidFill>
              </a:rPr>
              <a:t>югативні</a:t>
            </a:r>
            <a:r>
              <a:rPr lang="uk-UA" altLang="ru-RU" sz="2800" dirty="0">
                <a:solidFill>
                  <a:schemeClr val="bg1"/>
                </a:solidFill>
              </a:rPr>
              <a:t>) </a:t>
            </a:r>
            <a:endParaRPr lang="en-US" alt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solidFill>
                  <a:schemeClr val="bg1"/>
                </a:solidFill>
              </a:rPr>
              <a:t>                   </a:t>
            </a:r>
            <a:r>
              <a:rPr lang="uk-UA" altLang="ru-RU" sz="2800" dirty="0">
                <a:solidFill>
                  <a:schemeClr val="bg1"/>
                </a:solidFill>
              </a:rPr>
              <a:t>      </a:t>
            </a:r>
            <a:r>
              <a:rPr lang="uk-UA" altLang="ru-RU" sz="2800" dirty="0" err="1">
                <a:solidFill>
                  <a:schemeClr val="bg1"/>
                </a:solidFill>
              </a:rPr>
              <a:t>нетрансмісивні</a:t>
            </a:r>
            <a:endParaRPr lang="uk-UA" alt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За ознаками, </a:t>
            </a:r>
            <a:r>
              <a:rPr lang="uk-UA" altLang="ru-RU" sz="2800" dirty="0">
                <a:solidFill>
                  <a:schemeClr val="bg1"/>
                </a:solidFill>
              </a:rPr>
              <a:t>що обумовлюють</a:t>
            </a:r>
            <a:r>
              <a:rPr lang="en-US" altLang="ru-RU" sz="2800" dirty="0">
                <a:solidFill>
                  <a:schemeClr val="bg1"/>
                </a:solidFill>
              </a:rPr>
              <a:t> </a:t>
            </a:r>
            <a:r>
              <a:rPr lang="uk-UA" altLang="ru-RU" sz="2800" dirty="0">
                <a:solidFill>
                  <a:schemeClr val="bg1"/>
                </a:solidFill>
              </a:rPr>
              <a:t>певні властивості </a:t>
            </a:r>
            <a:r>
              <a:rPr lang="uk-UA" altLang="ru-RU" sz="2800" dirty="0">
                <a:solidFill>
                  <a:schemeClr val="bg1"/>
                </a:solidFill>
              </a:rPr>
              <a:t>мікроорганізмів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</a:rPr>
              <a:t>Сумісні і несумісні </a:t>
            </a:r>
            <a:r>
              <a:rPr lang="uk-UA" altLang="ru-RU" sz="2800" dirty="0" err="1">
                <a:solidFill>
                  <a:schemeClr val="bg1"/>
                </a:solidFill>
              </a:rPr>
              <a:t>плазміди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Властивості бактерій, що </a:t>
            </a:r>
            <a:r>
              <a:rPr lang="uk-UA" sz="3200" b="1" dirty="0" err="1">
                <a:solidFill>
                  <a:schemeClr val="bg1"/>
                </a:solidFill>
              </a:rPr>
              <a:t>детермінуються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плазмідами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268760"/>
            <a:ext cx="8568952" cy="54006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Стійкість до антибіотиків</a:t>
            </a:r>
          </a:p>
          <a:p>
            <a:pPr marL="0" indent="0">
              <a:buNone/>
            </a:pPr>
            <a:r>
              <a:rPr lang="uk-UA" sz="2800" dirty="0" err="1">
                <a:solidFill>
                  <a:schemeClr val="bg1"/>
                </a:solidFill>
              </a:rPr>
              <a:t>Плазміди</a:t>
            </a:r>
            <a:r>
              <a:rPr lang="uk-UA" sz="2800" dirty="0">
                <a:solidFill>
                  <a:schemeClr val="bg1"/>
                </a:solidFill>
              </a:rPr>
              <a:t> мають здатність переходити від однієї бактерії до іншої (іноді різних видів) завдяки широкому розповсюдженню генів стійкості до антибіотиків</a:t>
            </a: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Бактерії набувають стійкості до декількох антибіотиків: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– декілька </a:t>
            </a:r>
            <a:r>
              <a:rPr lang="uk-UA" sz="2800" dirty="0" err="1">
                <a:solidFill>
                  <a:schemeClr val="bg1"/>
                </a:solidFill>
              </a:rPr>
              <a:t>плазмід</a:t>
            </a:r>
            <a:r>
              <a:rPr lang="uk-UA" sz="2800" dirty="0">
                <a:solidFill>
                  <a:schemeClr val="bg1"/>
                </a:solidFill>
              </a:rPr>
              <a:t>, кожна з яких несе ген стійкості;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>
                <a:solidFill>
                  <a:schemeClr val="bg1"/>
                </a:solidFill>
              </a:rPr>
              <a:t>1 </a:t>
            </a:r>
            <a:r>
              <a:rPr lang="uk-UA" sz="2800" dirty="0" err="1">
                <a:solidFill>
                  <a:schemeClr val="bg1"/>
                </a:solidFill>
              </a:rPr>
              <a:t>плазміда</a:t>
            </a:r>
            <a:r>
              <a:rPr lang="uk-UA" sz="2800" dirty="0">
                <a:solidFill>
                  <a:schemeClr val="bg1"/>
                </a:solidFill>
              </a:rPr>
              <a:t>, яка несе декілька генів стійкості</a:t>
            </a: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332658"/>
            <a:ext cx="8291264" cy="5793507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Продукція білків, які мають антимікробну дію (</a:t>
            </a:r>
            <a:r>
              <a:rPr lang="uk-UA" b="1" dirty="0" err="1">
                <a:solidFill>
                  <a:schemeClr val="bg1"/>
                </a:solidFill>
              </a:rPr>
              <a:t>коліцини</a:t>
            </a:r>
            <a:r>
              <a:rPr lang="uk-UA" b="1" dirty="0">
                <a:solidFill>
                  <a:schemeClr val="bg1"/>
                </a:solidFill>
              </a:rPr>
              <a:t>, </a:t>
            </a:r>
            <a:r>
              <a:rPr lang="uk-UA" b="1" dirty="0" err="1">
                <a:solidFill>
                  <a:schemeClr val="bg1"/>
                </a:solidFill>
              </a:rPr>
              <a:t>бактеріоцини</a:t>
            </a:r>
            <a:r>
              <a:rPr lang="uk-UA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Escherichia coli</a:t>
            </a:r>
            <a:r>
              <a:rPr lang="uk-UA" i="1" dirty="0">
                <a:solidFill>
                  <a:schemeClr val="bg1"/>
                </a:solidFill>
              </a:rPr>
              <a:t> – </a:t>
            </a:r>
            <a:r>
              <a:rPr lang="uk-UA" dirty="0" err="1">
                <a:solidFill>
                  <a:schemeClr val="bg1"/>
                </a:solidFill>
              </a:rPr>
              <a:t>коліцини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коліциногенні</a:t>
            </a:r>
            <a:r>
              <a:rPr lang="uk-UA" dirty="0">
                <a:solidFill>
                  <a:schemeClr val="bg1"/>
                </a:solidFill>
              </a:rPr>
              <a:t> штами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bg1"/>
                </a:solidFill>
              </a:rPr>
              <a:t>Плазміда</a:t>
            </a:r>
            <a:r>
              <a:rPr lang="uk-UA" dirty="0">
                <a:solidFill>
                  <a:schemeClr val="bg1"/>
                </a:solidFill>
              </a:rPr>
              <a:t> несе </a:t>
            </a:r>
            <a:r>
              <a:rPr lang="uk-UA" i="1" dirty="0">
                <a:solidFill>
                  <a:schemeClr val="bg1"/>
                </a:solidFill>
              </a:rPr>
              <a:t>ген </a:t>
            </a:r>
            <a:r>
              <a:rPr lang="uk-UA" i="1" dirty="0" err="1">
                <a:solidFill>
                  <a:schemeClr val="bg1"/>
                </a:solidFill>
              </a:rPr>
              <a:t>коліцину</a:t>
            </a:r>
            <a:r>
              <a:rPr lang="uk-UA" i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i="1" dirty="0">
                <a:solidFill>
                  <a:schemeClr val="bg1"/>
                </a:solidFill>
              </a:rPr>
              <a:t>ген, що визначає імунітет до дії </a:t>
            </a:r>
            <a:r>
              <a:rPr lang="uk-UA" i="1" dirty="0" err="1">
                <a:solidFill>
                  <a:schemeClr val="bg1"/>
                </a:solidFill>
              </a:rPr>
              <a:t>коліцину</a:t>
            </a:r>
            <a:r>
              <a:rPr lang="uk-UA" i="1" dirty="0">
                <a:solidFill>
                  <a:schemeClr val="bg1"/>
                </a:solidFill>
              </a:rPr>
              <a:t>,</a:t>
            </a:r>
            <a:r>
              <a:rPr lang="uk-UA" dirty="0">
                <a:solidFill>
                  <a:schemeClr val="bg1"/>
                </a:solidFill>
              </a:rPr>
              <a:t> захищаючи клітину від летальної дії власного продукту.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Col plasmid – ColE1</a:t>
            </a:r>
            <a:endParaRPr lang="uk-UA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4005066"/>
            <a:ext cx="30575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6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16632"/>
            <a:ext cx="8291264" cy="648072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Вірулентність</a:t>
            </a:r>
          </a:p>
          <a:p>
            <a:pPr marL="0" indent="0">
              <a:buNone/>
            </a:pPr>
            <a:r>
              <a:rPr lang="uk-UA" sz="2800" b="1" dirty="0" err="1">
                <a:solidFill>
                  <a:schemeClr val="bg1"/>
                </a:solidFill>
              </a:rPr>
              <a:t>Плазміда</a:t>
            </a:r>
            <a:r>
              <a:rPr lang="uk-UA" sz="2800" b="1" dirty="0">
                <a:solidFill>
                  <a:schemeClr val="bg1"/>
                </a:solidFill>
              </a:rPr>
              <a:t> несе гени, що кодують токсини</a:t>
            </a:r>
          </a:p>
          <a:p>
            <a:pPr marL="0" indent="0">
              <a:buNone/>
            </a:pPr>
            <a:r>
              <a:rPr lang="uk-UA" sz="2800" i="1" dirty="0">
                <a:solidFill>
                  <a:schemeClr val="bg1"/>
                </a:solidFill>
              </a:rPr>
              <a:t>Штами </a:t>
            </a:r>
            <a:r>
              <a:rPr lang="en-US" sz="2800" i="1" dirty="0">
                <a:solidFill>
                  <a:schemeClr val="bg1"/>
                </a:solidFill>
              </a:rPr>
              <a:t>E</a:t>
            </a:r>
            <a:r>
              <a:rPr lang="en-US" sz="2800" i="1" dirty="0">
                <a:solidFill>
                  <a:schemeClr val="bg1"/>
                </a:solidFill>
              </a:rPr>
              <a:t>. </a:t>
            </a:r>
            <a:r>
              <a:rPr lang="uk-UA" sz="2800" i="1" dirty="0">
                <a:solidFill>
                  <a:schemeClr val="bg1"/>
                </a:solidFill>
              </a:rPr>
              <a:t>с</a:t>
            </a:r>
            <a:r>
              <a:rPr lang="en-US" sz="2800" i="1" dirty="0" err="1">
                <a:solidFill>
                  <a:schemeClr val="bg1"/>
                </a:solidFill>
              </a:rPr>
              <a:t>oli</a:t>
            </a:r>
            <a:r>
              <a:rPr lang="uk-UA" sz="2800" i="1" dirty="0">
                <a:solidFill>
                  <a:schemeClr val="bg1"/>
                </a:solidFill>
              </a:rPr>
              <a:t> можуть викликати захворювання, що нагадує холеру (лабільний токсин подібний до холерного токсину </a:t>
            </a:r>
            <a:r>
              <a:rPr lang="en-US" sz="2800" i="1" dirty="0">
                <a:solidFill>
                  <a:schemeClr val="bg1"/>
                </a:solidFill>
              </a:rPr>
              <a:t>Vibrio </a:t>
            </a:r>
            <a:r>
              <a:rPr lang="en-US" sz="2800" i="1" dirty="0" err="1">
                <a:solidFill>
                  <a:schemeClr val="bg1"/>
                </a:solidFill>
              </a:rPr>
              <a:t>cholerae</a:t>
            </a:r>
            <a:r>
              <a:rPr lang="uk-UA" sz="2800" i="1" dirty="0">
                <a:solidFill>
                  <a:schemeClr val="bg1"/>
                </a:solidFill>
              </a:rPr>
              <a:t>, однак ген розташований на </a:t>
            </a:r>
            <a:r>
              <a:rPr lang="uk-UA" sz="2800" i="1" dirty="0" err="1">
                <a:solidFill>
                  <a:schemeClr val="bg1"/>
                </a:solidFill>
              </a:rPr>
              <a:t>плазміді</a:t>
            </a:r>
            <a:r>
              <a:rPr lang="uk-UA" sz="2800" i="1" dirty="0">
                <a:solidFill>
                  <a:schemeClr val="bg1"/>
                </a:solidFill>
              </a:rPr>
              <a:t>, а не </a:t>
            </a:r>
            <a:r>
              <a:rPr lang="uk-UA" sz="2800" i="1" dirty="0" err="1">
                <a:solidFill>
                  <a:schemeClr val="bg1"/>
                </a:solidFill>
              </a:rPr>
              <a:t>профагу</a:t>
            </a:r>
            <a:r>
              <a:rPr lang="uk-UA" sz="2800" i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uk-UA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            E.coli			      </a:t>
            </a:r>
            <a:r>
              <a:rPr lang="en-US" sz="2400" b="1" i="1" dirty="0" err="1">
                <a:solidFill>
                  <a:schemeClr val="bg1"/>
                </a:solidFill>
              </a:rPr>
              <a:t>V.cholerae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3284985"/>
            <a:ext cx="2635771" cy="175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5781"/>
          <a:stretch/>
        </p:blipFill>
        <p:spPr bwMode="auto">
          <a:xfrm>
            <a:off x="5702459" y="3284984"/>
            <a:ext cx="2679543" cy="175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404666"/>
            <a:ext cx="82912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prstClr val="black"/>
                </a:solidFill>
              </a:rPr>
              <a:t>Гени, які необхідні для (або підсилюють) вірулентності</a:t>
            </a:r>
          </a:p>
          <a:p>
            <a:pPr marL="0" indent="0">
              <a:buNone/>
            </a:pPr>
            <a:r>
              <a:rPr lang="en-US" sz="2600" i="1" dirty="0">
                <a:solidFill>
                  <a:prstClr val="black"/>
                </a:solidFill>
              </a:rPr>
              <a:t>Yersinia</a:t>
            </a:r>
            <a:r>
              <a:rPr lang="uk-UA" sz="2600" i="1" dirty="0">
                <a:solidFill>
                  <a:prstClr val="black"/>
                </a:solidFill>
              </a:rPr>
              <a:t> </a:t>
            </a:r>
            <a:r>
              <a:rPr lang="en-US" sz="2600" i="1" dirty="0">
                <a:solidFill>
                  <a:prstClr val="black"/>
                </a:solidFill>
              </a:rPr>
              <a:t>spp. 70  kb </a:t>
            </a:r>
            <a:r>
              <a:rPr lang="uk-UA" sz="2600" i="1" dirty="0" err="1">
                <a:solidFill>
                  <a:prstClr val="black"/>
                </a:solidFill>
              </a:rPr>
              <a:t>плазміда</a:t>
            </a:r>
            <a:r>
              <a:rPr lang="uk-UA" sz="2600" i="1" dirty="0">
                <a:solidFill>
                  <a:prstClr val="black"/>
                </a:solidFill>
              </a:rPr>
              <a:t>: </a:t>
            </a:r>
            <a:endParaRPr lang="en-US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600" i="1" dirty="0">
                <a:solidFill>
                  <a:prstClr val="black"/>
                </a:solidFill>
              </a:rPr>
              <a:t>введення </a:t>
            </a:r>
            <a:r>
              <a:rPr lang="uk-UA" sz="2600" i="1" dirty="0" err="1">
                <a:solidFill>
                  <a:prstClr val="black"/>
                </a:solidFill>
              </a:rPr>
              <a:t>білків-ефекторів</a:t>
            </a:r>
            <a:r>
              <a:rPr lang="uk-UA" sz="2600" i="1" dirty="0">
                <a:solidFill>
                  <a:prstClr val="black"/>
                </a:solidFill>
              </a:rPr>
              <a:t> у </a:t>
            </a:r>
            <a:endParaRPr lang="en-US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600" i="1" dirty="0">
                <a:solidFill>
                  <a:prstClr val="black"/>
                </a:solidFill>
              </a:rPr>
              <a:t>клітини </a:t>
            </a:r>
            <a:r>
              <a:rPr lang="uk-UA" sz="2600" i="1" dirty="0">
                <a:solidFill>
                  <a:prstClr val="black"/>
                </a:solidFill>
              </a:rPr>
              <a:t>імунної відповіді внаслідок </a:t>
            </a:r>
            <a:endParaRPr lang="en-US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600" i="1" dirty="0">
                <a:solidFill>
                  <a:prstClr val="black"/>
                </a:solidFill>
              </a:rPr>
              <a:t>чого </a:t>
            </a:r>
            <a:r>
              <a:rPr lang="uk-UA" sz="2600" i="1" dirty="0">
                <a:solidFill>
                  <a:prstClr val="black"/>
                </a:solidFill>
              </a:rPr>
              <a:t>вони </a:t>
            </a:r>
            <a:r>
              <a:rPr lang="uk-UA" sz="2600" i="1" dirty="0">
                <a:solidFill>
                  <a:prstClr val="black"/>
                </a:solidFill>
              </a:rPr>
              <a:t>руйнуються</a:t>
            </a:r>
            <a:endParaRPr lang="en-US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600" i="1" dirty="0">
                <a:solidFill>
                  <a:prstClr val="black"/>
                </a:solidFill>
              </a:rPr>
              <a:t>						</a:t>
            </a:r>
          </a:p>
          <a:p>
            <a:pPr marL="0" indent="0">
              <a:buNone/>
            </a:pPr>
            <a:r>
              <a:rPr lang="en-US" sz="2600" i="1" dirty="0">
                <a:solidFill>
                  <a:prstClr val="black"/>
                </a:solidFill>
              </a:rPr>
              <a:t>Bacillus </a:t>
            </a:r>
            <a:r>
              <a:rPr lang="en-US" sz="2600" i="1" dirty="0" err="1">
                <a:solidFill>
                  <a:prstClr val="black"/>
                </a:solidFill>
              </a:rPr>
              <a:t>anthracis</a:t>
            </a:r>
            <a:r>
              <a:rPr lang="uk-UA" sz="2600" i="1" dirty="0">
                <a:solidFill>
                  <a:prstClr val="black"/>
                </a:solidFill>
              </a:rPr>
              <a:t> </a:t>
            </a:r>
            <a:r>
              <a:rPr lang="uk-UA" sz="2600" i="1" dirty="0">
                <a:solidFill>
                  <a:prstClr val="black"/>
                </a:solidFill>
              </a:rPr>
              <a:t>: </a:t>
            </a:r>
          </a:p>
          <a:p>
            <a:pPr marL="0" indent="0">
              <a:buNone/>
            </a:pPr>
            <a:r>
              <a:rPr lang="uk-UA" sz="2600" i="1" dirty="0">
                <a:solidFill>
                  <a:prstClr val="black"/>
                </a:solidFill>
              </a:rPr>
              <a:t>великі </a:t>
            </a:r>
            <a:r>
              <a:rPr lang="uk-UA" sz="2600" i="1" dirty="0" err="1">
                <a:solidFill>
                  <a:prstClr val="black"/>
                </a:solidFill>
              </a:rPr>
              <a:t>плазміди</a:t>
            </a:r>
            <a:r>
              <a:rPr lang="uk-UA" sz="2600" i="1" dirty="0">
                <a:solidFill>
                  <a:prstClr val="black"/>
                </a:solidFill>
              </a:rPr>
              <a:t> - </a:t>
            </a:r>
            <a:r>
              <a:rPr lang="en-US" sz="2600" dirty="0">
                <a:solidFill>
                  <a:prstClr val="black"/>
                </a:solidFill>
              </a:rPr>
              <a:t>pXO1</a:t>
            </a:r>
            <a:r>
              <a:rPr lang="uk-UA" sz="2600" dirty="0">
                <a:solidFill>
                  <a:prstClr val="black"/>
                </a:solidFill>
              </a:rPr>
              <a:t> (гени, що кодують токсин), </a:t>
            </a:r>
            <a:endParaRPr lang="uk-UA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pXO2</a:t>
            </a:r>
            <a:r>
              <a:rPr lang="uk-UA" sz="2600" dirty="0">
                <a:solidFill>
                  <a:prstClr val="black"/>
                </a:solidFill>
              </a:rPr>
              <a:t> </a:t>
            </a:r>
            <a:r>
              <a:rPr lang="uk-UA" sz="2600" dirty="0">
                <a:solidFill>
                  <a:prstClr val="black"/>
                </a:solidFill>
              </a:rPr>
              <a:t>(гени, необхідні для продукції капсули, </a:t>
            </a:r>
            <a:endParaRPr lang="uk-UA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600" dirty="0">
                <a:solidFill>
                  <a:prstClr val="black"/>
                </a:solidFill>
              </a:rPr>
              <a:t>що </a:t>
            </a:r>
            <a:r>
              <a:rPr lang="uk-UA" sz="2600" dirty="0">
                <a:solidFill>
                  <a:prstClr val="black"/>
                </a:solidFill>
              </a:rPr>
              <a:t>захищає бактерію)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pXO2</a:t>
            </a:r>
            <a:r>
              <a:rPr lang="uk-UA" sz="2600" dirty="0">
                <a:solidFill>
                  <a:prstClr val="black"/>
                </a:solidFill>
              </a:rPr>
              <a:t> «-» втрата вірулентності</a:t>
            </a:r>
            <a:endParaRPr lang="uk-UA" sz="2600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20823" r="8117" b="7412"/>
          <a:stretch/>
        </p:blipFill>
        <p:spPr bwMode="auto">
          <a:xfrm>
            <a:off x="8153126" y="1117778"/>
            <a:ext cx="1778079" cy="15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7831" y="2668270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</a:rPr>
              <a:t>Yersinia </a:t>
            </a:r>
            <a:r>
              <a:rPr lang="en-GB" i="1" dirty="0" err="1">
                <a:solidFill>
                  <a:prstClr val="black"/>
                </a:solidFill>
              </a:rPr>
              <a:t>pestis</a:t>
            </a:r>
            <a:r>
              <a:rPr lang="en-GB" i="1" dirty="0">
                <a:solidFill>
                  <a:prstClr val="black"/>
                </a:solidFill>
              </a:rPr>
              <a:t> (</a:t>
            </a:r>
            <a:r>
              <a:rPr lang="ru-RU" i="1" dirty="0">
                <a:solidFill>
                  <a:prstClr val="black"/>
                </a:solidFill>
              </a:rPr>
              <a:t>чума)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786836"/>
            <a:ext cx="1973916" cy="148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4112" y="6453336"/>
            <a:ext cx="343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prstClr val="black"/>
                </a:solidFill>
              </a:rPr>
              <a:t>Bacillus </a:t>
            </a:r>
            <a:r>
              <a:rPr lang="en-GB" i="1" dirty="0" err="1">
                <a:solidFill>
                  <a:prstClr val="black"/>
                </a:solidFill>
              </a:rPr>
              <a:t>anthracis</a:t>
            </a:r>
            <a:r>
              <a:rPr lang="en-GB" i="1" dirty="0">
                <a:solidFill>
                  <a:prstClr val="black"/>
                </a:solidFill>
              </a:rPr>
              <a:t> (</a:t>
            </a:r>
            <a:r>
              <a:rPr lang="ru-RU" i="1" dirty="0" err="1">
                <a:solidFill>
                  <a:prstClr val="black"/>
                </a:solidFill>
              </a:rPr>
              <a:t>сибірська</a:t>
            </a:r>
            <a:r>
              <a:rPr lang="ru-RU" i="1" dirty="0">
                <a:solidFill>
                  <a:prstClr val="black"/>
                </a:solidFill>
              </a:rPr>
              <a:t> язва</a:t>
            </a:r>
            <a:r>
              <a:rPr lang="ru-RU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1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260650"/>
            <a:ext cx="8712968" cy="5865515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Плазміди</a:t>
            </a:r>
            <a:r>
              <a:rPr lang="uk-UA" b="1" dirty="0" smtClean="0">
                <a:solidFill>
                  <a:schemeClr val="bg1"/>
                </a:solidFill>
              </a:rPr>
              <a:t> в бактеріях, асоційованих з рослинами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Agrobacterium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tumefaciens</a:t>
            </a:r>
            <a:r>
              <a:rPr lang="uk-UA" sz="2400" i="1" dirty="0">
                <a:solidFill>
                  <a:schemeClr val="bg1"/>
                </a:solidFill>
              </a:rPr>
              <a:t> – </a:t>
            </a:r>
            <a:r>
              <a:rPr lang="uk-UA" sz="2400" dirty="0">
                <a:solidFill>
                  <a:schemeClr val="bg1"/>
                </a:solidFill>
              </a:rPr>
              <a:t>рослинний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патоген</a:t>
            </a:r>
            <a:r>
              <a:rPr lang="uk-UA" sz="2400" dirty="0">
                <a:solidFill>
                  <a:schemeClr val="bg1"/>
                </a:solidFill>
              </a:rPr>
              <a:t>, що обумовлює пухлинно-подібний ріст (патогенні лише штами, що несуть </a:t>
            </a:r>
            <a:r>
              <a:rPr lang="uk-UA" sz="2400" dirty="0" err="1">
                <a:solidFill>
                  <a:schemeClr val="bg1"/>
                </a:solidFill>
              </a:rPr>
              <a:t>Ті-плазміду</a:t>
            </a:r>
            <a:r>
              <a:rPr lang="uk-UA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Rhizobium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spp. – </a:t>
            </a:r>
            <a:r>
              <a:rPr lang="uk-UA" sz="2400" dirty="0">
                <a:solidFill>
                  <a:schemeClr val="bg1"/>
                </a:solidFill>
              </a:rPr>
              <a:t>симбіотичні відносини з рослинами (бактерія переводить азот у доступну для бобових рослини форму; гени необхідні для утворення бульбочок і фіксації азоту розташовані на </a:t>
            </a:r>
            <a:r>
              <a:rPr lang="uk-UA" sz="2400" dirty="0" err="1">
                <a:solidFill>
                  <a:schemeClr val="bg1"/>
                </a:solidFill>
              </a:rPr>
              <a:t>плазмідах</a:t>
            </a:r>
            <a:r>
              <a:rPr lang="uk-UA" sz="2400" dirty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151787" y="2204866"/>
            <a:ext cx="3636039" cy="1240441"/>
            <a:chOff x="3240217" y="2332575"/>
            <a:chExt cx="4267217" cy="151604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17" y="2332575"/>
              <a:ext cx="1583829" cy="151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46" y="2332576"/>
              <a:ext cx="2683388" cy="151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096002" y="4728175"/>
            <a:ext cx="3976927" cy="1916832"/>
            <a:chOff x="3401759" y="4735525"/>
            <a:chExt cx="3976926" cy="191683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759" y="4735525"/>
              <a:ext cx="1383280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" t="4622" r="4354" b="5882"/>
            <a:stretch/>
          </p:blipFill>
          <p:spPr bwMode="auto">
            <a:xfrm>
              <a:off x="4788024" y="4735525"/>
              <a:ext cx="2590661" cy="190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3296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Широкий екран</PresentationFormat>
  <Paragraphs>165</Paragraphs>
  <Slides>24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Symbol</vt:lpstr>
      <vt:lpstr>Times</vt:lpstr>
      <vt:lpstr>Times New Roman</vt:lpstr>
      <vt:lpstr>Verdana</vt:lpstr>
      <vt:lpstr>Wingdings</vt:lpstr>
      <vt:lpstr>1_Тема Office</vt:lpstr>
      <vt:lpstr>Презентація PowerPoint</vt:lpstr>
      <vt:lpstr>Презентація PowerPoint</vt:lpstr>
      <vt:lpstr>Плазміди – нехромосомні мобільні генетичні структури бактерій, що представляють собою замкнені кільця двониткової ДНК; здатні до самостійної реплікації. 0,1-5% хромосомної ДНК</vt:lpstr>
      <vt:lpstr>Класифікація плазмід</vt:lpstr>
      <vt:lpstr>Властивості бактерій, що детермінуються плазмідами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Фенотипові ознаки, які передає плазміда</vt:lpstr>
      <vt:lpstr>Молекулярні властивості плазмід</vt:lpstr>
      <vt:lpstr>Презентація PowerPoint</vt:lpstr>
      <vt:lpstr>Реплікація ДНК</vt:lpstr>
      <vt:lpstr>Презентація PowerPoint</vt:lpstr>
      <vt:lpstr>Презентація PowerPoint</vt:lpstr>
      <vt:lpstr>Презентація PowerPoint</vt:lpstr>
      <vt:lpstr>Реплікація плазмід та її регуляція </vt:lpstr>
      <vt:lpstr>Реплікація ColE1 плазміди</vt:lpstr>
      <vt:lpstr>Презентація PowerPoint</vt:lpstr>
      <vt:lpstr>Презентація PowerPoint</vt:lpstr>
      <vt:lpstr>Контроль реплікації плазмід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Анонім</dc:creator>
  <cp:lastModifiedBy>Анонім</cp:lastModifiedBy>
  <cp:revision>1</cp:revision>
  <dcterms:created xsi:type="dcterms:W3CDTF">2024-03-04T10:29:29Z</dcterms:created>
  <dcterms:modified xsi:type="dcterms:W3CDTF">2024-03-04T10:29:56Z</dcterms:modified>
</cp:coreProperties>
</file>