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225875-623E-4FCB-8CB8-0483F12165A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4B828-D2F1-4F87-B513-53D653744053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505672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dirty="0"/>
              <a:t>Тема 2. Поняття та ознаки податку.</a:t>
            </a:r>
            <a:br>
              <a:rPr lang="uk-UA" sz="3600" dirty="0"/>
            </a:br>
            <a:r>
              <a:rPr lang="uk-UA" sz="3600" dirty="0"/>
              <a:t>1. Поняття податку.</a:t>
            </a:r>
            <a:br>
              <a:rPr lang="uk-UA" sz="3600" dirty="0"/>
            </a:br>
            <a:r>
              <a:rPr lang="uk-UA" sz="3600" dirty="0"/>
              <a:t>2. Ознаки податку.</a:t>
            </a:r>
            <a:br>
              <a:rPr lang="uk-UA" sz="3600" dirty="0"/>
            </a:br>
            <a:r>
              <a:rPr lang="uk-UA" sz="3600" dirty="0"/>
              <a:t>3. Функції податку.</a:t>
            </a:r>
            <a:br>
              <a:rPr lang="uk-UA" sz="3600" dirty="0"/>
            </a:br>
            <a:r>
              <a:rPr lang="uk-UA" sz="3600" dirty="0"/>
              <a:t>4. Співвідношення податку, збору, мита.</a:t>
            </a:r>
            <a:br>
              <a:rPr lang="uk-UA" sz="3600" dirty="0"/>
            </a:br>
            <a:r>
              <a:rPr lang="uk-UA" sz="3600" dirty="0"/>
              <a:t>5. Класифікація податків і зборів.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26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772816"/>
            <a:ext cx="8229600" cy="4752528"/>
          </a:xfrm>
        </p:spPr>
        <p:txBody>
          <a:bodyPr>
            <a:noAutofit/>
          </a:bodyPr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err="1" smtClean="0"/>
              <a:t>Пода</a:t>
            </a:r>
            <a:r>
              <a:rPr lang="uk-UA" sz="2800" dirty="0" smtClean="0"/>
              <a:t>ток</a:t>
            </a:r>
            <a:r>
              <a:rPr lang="uk-UA" sz="2800" dirty="0"/>
              <a:t> — це форма примусового відчуження резуль­татів діяльності </a:t>
            </a:r>
            <a:r>
              <a:rPr lang="uk-UA" sz="2800" dirty="0" smtClean="0"/>
              <a:t>суб'єктів</a:t>
            </a:r>
            <a:r>
              <a:rPr lang="uk-UA" sz="2800" dirty="0"/>
              <a:t>, що реалізують свій податковий обо­в'язок, у державну </a:t>
            </a:r>
            <a:r>
              <a:rPr lang="uk-UA" sz="2800" dirty="0" smtClean="0"/>
              <a:t>чи комунальну власність, що надходить у бюджет відповідного рівня (чи цільовий фонд) на підставі за­кону (чи акта органу місцевого самоврядування) і виступає як обов'язковий, нецільовий, безумовний, безоплатний і безпово­ротний платіж.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59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ОЗНАКИ ПОДАТКУ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Autofit/>
          </a:bodyPr>
          <a:lstStyle/>
          <a:p>
            <a:r>
              <a:rPr lang="uk-UA" sz="1100" dirty="0" smtClean="0"/>
              <a:t>1</a:t>
            </a:r>
            <a:r>
              <a:rPr lang="uk-UA" sz="1100" dirty="0"/>
              <a:t>. Це вид платежу, </a:t>
            </a:r>
            <a:r>
              <a:rPr lang="uk-UA" sz="1100" i="1" dirty="0"/>
              <a:t>закріплений актом компетентного орга­ну </a:t>
            </a:r>
            <a:r>
              <a:rPr lang="uk-UA" sz="1100" dirty="0"/>
              <a:t>державної влади. С. Г. </a:t>
            </a:r>
            <a:r>
              <a:rPr lang="uk-UA" sz="1100" dirty="0" err="1"/>
              <a:t>Пєпєляєв</a:t>
            </a:r>
            <a:r>
              <a:rPr lang="uk-UA" sz="1100" dirty="0"/>
              <a:t> підкреслює, що право пар­ламенту затверджувати податок є вираженням права народу погоджуватися на його сплату. Однак це не означає згоди кож­ного конкретного члена чи суспільства або навіть окремих груп, верств. Наприклад, у багатьох країнах існують конституційні заборони на рішення питань про оподаткування шляхом рефе­рендуму. Питання про податки і бюджет вилучено із законів, що регулюють механізм референдуму (Конституція Італійсь­кої Республіки, ч. 2. ст. 75).</a:t>
            </a:r>
          </a:p>
          <a:p>
            <a:r>
              <a:rPr lang="uk-UA" sz="1100" dirty="0"/>
              <a:t>2. З першою ознакою безпосередньо пов'язана ознака </a:t>
            </a:r>
            <a:r>
              <a:rPr lang="uk-UA" sz="1100" i="1" dirty="0"/>
              <a:t>індиві­дуальної безоплатності, </a:t>
            </a:r>
            <a:r>
              <a:rPr lang="uk-UA" sz="1100" dirty="0"/>
              <a:t>чи однобічного характеру встановлен­ня </a:t>
            </a:r>
            <a:r>
              <a:rPr lang="uk-UA" sz="1100" dirty="0" smtClean="0"/>
              <a:t>податку.</a:t>
            </a:r>
            <a:endParaRPr lang="uk-UA" sz="1100" dirty="0"/>
          </a:p>
          <a:p>
            <a:r>
              <a:rPr lang="uk-UA" sz="1100" i="1" dirty="0"/>
              <a:t>3. Нецільовий характер </a:t>
            </a:r>
            <a:r>
              <a:rPr lang="uk-UA" sz="1100" dirty="0"/>
              <a:t>податкового платежу означає над­ходження його у фонди, що акумулюються державою і вико­ристовуються на задоволення державних потреб. При цьому не зрозуміло, на задоволення яких саме цілей витрачаються над­ходження від конкретного податку, тобто формується начебто розмитий, знеособлений грошовий фонд держави — «гроші не пахнуть». Певна річ, потребує окремого розгляду проблема де­яких видів податків, що за своїм характером більше схожі на збори (податок на промисел, податок з власників транспортних засобів і т. ін.).</a:t>
            </a:r>
          </a:p>
          <a:p>
            <a:r>
              <a:rPr lang="uk-UA" sz="1100" dirty="0"/>
              <a:t>4.  </a:t>
            </a:r>
            <a:r>
              <a:rPr lang="uk-UA" sz="1100" i="1" dirty="0"/>
              <a:t>Безумовний характер </a:t>
            </a:r>
            <a:r>
              <a:rPr lang="uk-UA" sz="1100" dirty="0"/>
              <a:t>податку є продовженням поперед­ньої ознаки й означає сплату податку, не пов'язану з жодними зустрічними діями, привілеями з боку держави. Останні дві ознаки, ймовірно, найбільш чітко характеризують суть подат­ку і виділяють його із системи інших платежів.</a:t>
            </a:r>
          </a:p>
          <a:p>
            <a:r>
              <a:rPr lang="uk-UA" sz="1100" dirty="0"/>
              <a:t>5. Платіж </a:t>
            </a:r>
            <a:r>
              <a:rPr lang="uk-UA" sz="1100" i="1" dirty="0"/>
              <a:t>надходить до бюджету відповідного </a:t>
            </a:r>
            <a:r>
              <a:rPr lang="uk-UA" sz="1100" dirty="0"/>
              <a:t>рівня чи цільового фонду. Розподіл податків по бюджетах, фондам здійснюється відповідно до бюджетної класифікації і може йти двома основними напрямками: закріплення податку за певним бюджетом чи розподіл податку між бюджетами.</a:t>
            </a:r>
          </a:p>
          <a:p>
            <a:r>
              <a:rPr lang="uk-UA" sz="1100" i="1" dirty="0"/>
              <a:t>6. Обов'язковий характер </a:t>
            </a:r>
            <a:r>
              <a:rPr lang="uk-UA" sz="1100" dirty="0"/>
              <a:t>податкового вилучення забезпе­чує нагромадження коштів у доходній частині бюджету. Це є основою закріплення на конституційному рівні сплати податків як першочергового обов'язку громадян.</a:t>
            </a:r>
          </a:p>
          <a:p>
            <a:r>
              <a:rPr lang="uk-UA" sz="1100" dirty="0"/>
              <a:t>Обов'язковість податку забезпечується силою держави в особі податкових, правоохоронних і судових органів і свідчить про те, що сплата податків має не добровільний, а примусовий характер. Система способів примусу і санкцій впливає на плат­ника податків для того, щоб поставити йому в обов'язок вико­нання своїх зобов'язань зі сплати податків. Такий примус дуже часто діє у вигляді погрози застосування санкцій. </a:t>
            </a:r>
          </a:p>
          <a:p>
            <a:r>
              <a:rPr lang="uk-UA" sz="1100" i="1" dirty="0"/>
              <a:t>7. Безповоротний характер </a:t>
            </a:r>
            <a:r>
              <a:rPr lang="uk-UA" sz="1100" dirty="0"/>
              <a:t>податку, ймовірно, не потребує особливих коментарів, хоча варто звернути увагу на один ас­пект. У кінцевому підсумку платник одержує віддачу від вне­сених ним податків, коли держава задовольняє суспільні по­треби, в яких зацікавлене суспільство і кожен його індивід (охо­рона суспільного порядку, охорона здоров'я тощо), і в цьому значенні податки начебто повертаються до платника.</a:t>
            </a:r>
          </a:p>
          <a:p>
            <a:r>
              <a:rPr lang="uk-UA" sz="1100" dirty="0"/>
              <a:t>8.  </a:t>
            </a:r>
            <a:r>
              <a:rPr lang="uk-UA" sz="1100" i="1" dirty="0"/>
              <a:t>Платіж у грошовій формі. 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3811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/>
          <a:lstStyle/>
          <a:p>
            <a:r>
              <a:rPr lang="uk-UA" dirty="0" smtClean="0"/>
              <a:t>ФУНКЦІЇ ПОДАТКУ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47500" lnSpcReduction="20000"/>
          </a:bodyPr>
          <a:lstStyle/>
          <a:p>
            <a:r>
              <a:rPr lang="uk-UA" dirty="0"/>
              <a:t>1. Найважливішою функцією податків є </a:t>
            </a:r>
            <a:r>
              <a:rPr lang="uk-UA" i="1" dirty="0"/>
              <a:t>фіскальна </a:t>
            </a:r>
            <a:r>
              <a:rPr lang="uk-UA" dirty="0"/>
              <a:t>(лат. </a:t>
            </a:r>
            <a:r>
              <a:rPr lang="uk-UA" dirty="0" err="1"/>
              <a:t>fiscus</a:t>
            </a:r>
            <a:r>
              <a:rPr lang="uk-UA" dirty="0"/>
              <a:t> — державна скарбниця). Відповідно до цієї функції по­датки виконують своє основне призначення — насичення доходної частини бюджету, доходів держави для задоволення потреб суспільства. У період становлення буржуазної держави цю спрямованість податків вважали єдиною. </a:t>
            </a:r>
          </a:p>
          <a:p>
            <a:r>
              <a:rPr lang="uk-UA" i="1" dirty="0"/>
              <a:t>2. Регулююча </a:t>
            </a:r>
            <a:r>
              <a:rPr lang="uk-UA" dirty="0"/>
              <a:t>функція слугує своєрідним доповненням по­передньої і стосується як регулювання виробництва, так і ре­гулювання споживання (наприклад непрямі податки). При цьому регулюючий механізм існує об'єктивно і вплив на плат­ників здійснюється незалежно від волі держави. Дуже часто під регулюючою функцією розуміють лише надання пільг ок­ремим виробникам чи галузям. Однак податкове регулювання — складніший механізм, що враховує не тільки податковий тиск, а й перспективи того чи іншого виду діяльності, рівні прибут­ковості </a:t>
            </a:r>
            <a:r>
              <a:rPr lang="uk-UA" dirty="0" err="1"/>
              <a:t>іт</a:t>
            </a:r>
            <a:r>
              <a:rPr lang="uk-UA" dirty="0"/>
              <a:t>. ін.</a:t>
            </a:r>
          </a:p>
          <a:p>
            <a:r>
              <a:rPr lang="uk-UA" i="1" dirty="0"/>
              <a:t>3. Контрольна </a:t>
            </a:r>
            <a:r>
              <a:rPr lang="uk-UA" dirty="0"/>
              <a:t>функція реалізується в ході оподаткування при регламентації державою фінансово-господарської діяль­ності підприємств і організацій, одержанні доходів громадя­нами, використанні ними майна. З допомогою цієї функції оці­нюють раціональність, збалансованість податкової системи, кожного важеля окремо, перевіряють, наскільки податки відповідають реалізації мети у сформованих умовах.</a:t>
            </a:r>
          </a:p>
          <a:p>
            <a:endParaRPr lang="uk-UA" dirty="0" smtClean="0"/>
          </a:p>
          <a:p>
            <a:endParaRPr lang="uk-UA"/>
          </a:p>
          <a:p>
            <a:r>
              <a:rPr lang="uk-UA" smtClean="0"/>
              <a:t>Додаткові </a:t>
            </a:r>
            <a:r>
              <a:rPr lang="uk-UA" dirty="0"/>
              <a:t>функції податку утворюють підсистему, що охоп­лює кілька видів функцій.</a:t>
            </a:r>
          </a:p>
          <a:p>
            <a:r>
              <a:rPr lang="uk-UA" dirty="0"/>
              <a:t>1. </a:t>
            </a:r>
            <a:r>
              <a:rPr lang="uk-UA" i="1" dirty="0"/>
              <a:t>Розподільна </a:t>
            </a:r>
            <a:r>
              <a:rPr lang="uk-UA" dirty="0"/>
              <a:t>функція являє собою своєрідне відображен­ня фіскальної: наповнити скарбницю, щоб потім розподілити отримані кошти. Але на стадії розподілу ця функція дуже тісно переплітається з регулюючою, і в одній дії можуть виявлятися обидві функції. Наприклад, непрямі податки, регулюючи споживання, створюють основи для перерозподілу коштів одних платників на користь інших (акцизи на делікатесні види продуктів і т. ін.). Це дозволяє говорити про існування первинного і вторинного розподілу (перерозподілу) за рахунок податків.</a:t>
            </a:r>
          </a:p>
          <a:p>
            <a:r>
              <a:rPr lang="uk-UA" i="1" dirty="0"/>
              <a:t>2. Стимулююча </a:t>
            </a:r>
            <a:r>
              <a:rPr lang="uk-UA" dirty="0"/>
              <a:t>(</a:t>
            </a:r>
            <a:r>
              <a:rPr lang="uk-UA" dirty="0" err="1"/>
              <a:t>дестимулююча</a:t>
            </a:r>
            <a:r>
              <a:rPr lang="uk-UA" dirty="0"/>
              <a:t>) функція створює орієнтири для розвитку або згортання виробничої діяльності. Як і регулююча, вона може бути пов'язана із застосуванням механізму пільг, зміною об'єкта оподаткування, зменшенням оподатковуваної бази. Іноді цю функцію розглядають як підвид регулюючої.</a:t>
            </a:r>
          </a:p>
          <a:p>
            <a:r>
              <a:rPr lang="uk-UA" dirty="0"/>
              <a:t>3.  </a:t>
            </a:r>
            <a:r>
              <a:rPr lang="uk-UA" i="1" dirty="0"/>
              <a:t>Накопичувальна </a:t>
            </a:r>
            <a:r>
              <a:rPr lang="uk-UA" dirty="0"/>
              <a:t>функція являє собою своєрідне узагальнення всіх попередніх функцій і головну — з позицій реалізації цілей держави в податковій системі. Найбільш узагальнюючою функцією податків, з якою пов'язані їх виникнення і розвиток, є фіскальна. Але це тільки на перший погляд.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76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20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Тема 2. Поняття та ознаки податку. 1. Поняття податку. 2. Ознаки податку. 3. Функції податку. 4. Співвідношення податку, збору, мита. 5. Класифікація податків і зборів. </vt:lpstr>
      <vt:lpstr> Податок — це форма примусового відчуження резуль­татів діяльності суб'єктів, що реалізують свій податковий обо­в'язок, у державну чи комунальну власність, що надходить у бюджет відповідного рівня (чи цільовий фонд) на підставі за­кону (чи акта органу місцевого самоврядування) і виступає як обов'язковий, нецільовий, безумовний, безоплатний і безпово­ротний платіж. </vt:lpstr>
      <vt:lpstr>ОЗНАКИ ПОДАТКУ</vt:lpstr>
      <vt:lpstr>ФУНКЦІЇ ПОДАТКУ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Поняття та ознаки податку. 1. Поняття податку. 2. Ознаки податку. 3. Функції податку. 4. Співвідношення податку, збору, мита. 5. Класифікація податків і зборів. </dc:title>
  <dc:creator>Fox</dc:creator>
  <cp:lastModifiedBy>Fox</cp:lastModifiedBy>
  <cp:revision>1</cp:revision>
  <dcterms:created xsi:type="dcterms:W3CDTF">2015-04-13T13:02:22Z</dcterms:created>
  <dcterms:modified xsi:type="dcterms:W3CDTF">2015-04-13T13:09:17Z</dcterms:modified>
</cp:coreProperties>
</file>