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60" r:id="rId11"/>
    <p:sldId id="271" r:id="rId12"/>
    <p:sldId id="261" r:id="rId13"/>
    <p:sldId id="272" r:id="rId14"/>
    <p:sldId id="262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42C1-5203-457E-B9EB-24D76BDB870C}" type="datetimeFigureOut">
              <a:rPr lang="ru-RU" smtClean="0"/>
              <a:pPr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DE81-A7AC-4A42-AB3E-6AC7F9C5D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Relationship Id="rId9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Пауло Коэльо «Алхимик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14290"/>
            <a:ext cx="3857652" cy="5058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714876" y="285728"/>
            <a:ext cx="385765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6600" b="1" i="0" u="none" strike="noStrike" normalizeH="0" baseline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Пауло</a:t>
            </a:r>
            <a:endParaRPr kumimoji="0" lang="uk-UA" sz="66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66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6600" b="1" i="0" u="none" strike="noStrike" normalizeH="0" baseline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Коельйо</a:t>
            </a:r>
            <a:r>
              <a:rPr kumimoji="0" lang="uk-UA" sz="66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2786058"/>
            <a:ext cx="3366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uk-UA" sz="5400" b="1" i="0" u="none" strike="noStrike" cap="none" spc="0" normalizeH="0" baseline="0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«Алхімік»</a:t>
            </a:r>
            <a:endParaRPr lang="ru-RU" sz="5400" b="1" cap="none" spc="0" dirty="0">
              <a:ln w="19050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4000504"/>
            <a:ext cx="337464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Comic Sans MS" pitchFamily="66" charset="0"/>
              </a:rPr>
              <a:t>Шлях Сантьяго </a:t>
            </a:r>
            <a:endParaRPr lang="uk-UA" sz="32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до </a:t>
            </a:r>
            <a:r>
              <a:rPr lang="uk-UA" sz="3200" b="1" dirty="0">
                <a:solidFill>
                  <a:srgbClr val="002060"/>
                </a:solidFill>
                <a:latin typeface="Comic Sans MS" pitchFamily="66" charset="0"/>
              </a:rPr>
              <a:t>істини 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500702"/>
            <a:ext cx="8715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«Моя душа </a:t>
            </a:r>
            <a:r>
              <a:rPr lang="ru-RU" sz="2400" b="1" dirty="0" err="1">
                <a:solidFill>
                  <a:schemeClr val="tx2"/>
                </a:solidFill>
              </a:rPr>
              <a:t>мандрує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відокремлено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від</a:t>
            </a:r>
            <a:r>
              <a:rPr lang="ru-RU" sz="2400" b="1" dirty="0">
                <a:solidFill>
                  <a:schemeClr val="tx2"/>
                </a:solidFill>
              </a:rPr>
              <a:t> мене у </a:t>
            </a:r>
            <a:r>
              <a:rPr lang="ru-RU" sz="2400" b="1" dirty="0" err="1">
                <a:solidFill>
                  <a:schemeClr val="tx2"/>
                </a:solidFill>
              </a:rPr>
              <a:t>вигляді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книжок</a:t>
            </a:r>
            <a:r>
              <a:rPr lang="ru-RU" sz="2400" b="1" dirty="0">
                <a:solidFill>
                  <a:schemeClr val="tx2"/>
                </a:solidFill>
              </a:rPr>
              <a:t>, тому, </a:t>
            </a:r>
            <a:r>
              <a:rPr lang="ru-RU" sz="2400" b="1" dirty="0" err="1">
                <a:solidFill>
                  <a:schemeClr val="tx2"/>
                </a:solidFill>
              </a:rPr>
              <a:t>відвідуючи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будь-яку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країну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світу</a:t>
            </a:r>
            <a:r>
              <a:rPr lang="ru-RU" sz="2400" b="1" dirty="0">
                <a:solidFill>
                  <a:schemeClr val="tx2"/>
                </a:solidFill>
              </a:rPr>
              <a:t>, я </a:t>
            </a:r>
            <a:r>
              <a:rPr lang="ru-RU" sz="2400" b="1" dirty="0" err="1">
                <a:solidFill>
                  <a:schemeClr val="tx2"/>
                </a:solidFill>
              </a:rPr>
              <a:t>завжди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знаходжу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своїх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читачів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і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ніде</a:t>
            </a:r>
            <a:r>
              <a:rPr lang="ru-RU" sz="2400" b="1" dirty="0">
                <a:solidFill>
                  <a:schemeClr val="tx2"/>
                </a:solidFill>
              </a:rPr>
              <a:t> не </a:t>
            </a:r>
            <a:r>
              <a:rPr lang="ru-RU" sz="2400" b="1" dirty="0" err="1">
                <a:solidFill>
                  <a:schemeClr val="tx2"/>
                </a:solidFill>
              </a:rPr>
              <a:t>почуваюся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чужинцем</a:t>
            </a:r>
            <a:r>
              <a:rPr lang="ru-RU" sz="2400" b="1" dirty="0">
                <a:solidFill>
                  <a:schemeClr val="tx2"/>
                </a:solidFill>
              </a:rPr>
              <a:t>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571472" y="285728"/>
            <a:ext cx="81439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Цікаві факти про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Пауло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Коельйо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omic Sans MS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Його книги перекладені на 67 мов і видані 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150 країнах світу.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Він — Кавалер ордена Почесного легіону (Франція).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Особливий радник ЮНЕСКО  з питання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«Міжкультурного і міжрелігійного діалогу»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 Бразильської Академії Мистецтв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2006 р. став Послом Миру ООН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Володар 25 міжнародних премій і нагород.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pic>
        <p:nvPicPr>
          <p:cNvPr id="17425" name="Picture 17" descr="Картинки по запросу  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86256"/>
            <a:ext cx="2796889" cy="2171702"/>
          </a:xfrm>
          <a:prstGeom prst="rect">
            <a:avLst/>
          </a:prstGeom>
          <a:noFill/>
        </p:spPr>
      </p:pic>
      <p:pic>
        <p:nvPicPr>
          <p:cNvPr id="17427" name="Picture 19" descr="Картинки по запросу  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143380"/>
            <a:ext cx="1914525" cy="2381250"/>
          </a:xfrm>
          <a:prstGeom prst="rect">
            <a:avLst/>
          </a:prstGeom>
          <a:noFill/>
        </p:spPr>
      </p:pic>
      <p:pic>
        <p:nvPicPr>
          <p:cNvPr id="13" name="Picture 6" descr="Картинки по запросу   пауло коельо"/>
          <p:cNvPicPr>
            <a:picLocks noChangeAspect="1" noChangeArrowheads="1"/>
          </p:cNvPicPr>
          <p:nvPr/>
        </p:nvPicPr>
        <p:blipFill>
          <a:blip r:embed="rId4"/>
          <a:srcRect l="10791" t="12431" r="13668" b="12983"/>
          <a:stretch>
            <a:fillRect/>
          </a:stretch>
        </p:blipFill>
        <p:spPr bwMode="auto">
          <a:xfrm>
            <a:off x="500034" y="4572008"/>
            <a:ext cx="2778144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85728"/>
            <a:ext cx="8715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err="1" smtClean="0">
                <a:solidFill>
                  <a:schemeClr val="tx2"/>
                </a:solidFill>
              </a:rPr>
              <a:t>“Алхімік”</a:t>
            </a:r>
            <a:r>
              <a:rPr lang="uk-UA" sz="2000" b="1" i="1" dirty="0" smtClean="0">
                <a:solidFill>
                  <a:schemeClr val="tx2"/>
                </a:solidFill>
              </a:rPr>
              <a:t> – це біографія письменника, завуальована філософськими роздумами, а Сантьяго – це сам </a:t>
            </a:r>
            <a:r>
              <a:rPr lang="uk-UA" sz="2000" b="1" i="1" dirty="0" err="1" smtClean="0">
                <a:solidFill>
                  <a:schemeClr val="tx2"/>
                </a:solidFill>
              </a:rPr>
              <a:t>Пауло</a:t>
            </a:r>
            <a:r>
              <a:rPr lang="uk-UA" sz="2000" b="1" i="1" dirty="0" smtClean="0">
                <a:solidFill>
                  <a:schemeClr val="tx2"/>
                </a:solidFill>
              </a:rPr>
              <a:t> </a:t>
            </a:r>
            <a:r>
              <a:rPr lang="uk-UA" sz="2000" b="1" i="1" dirty="0" err="1" smtClean="0">
                <a:solidFill>
                  <a:schemeClr val="tx2"/>
                </a:solidFill>
              </a:rPr>
              <a:t>Коельйо</a:t>
            </a:r>
            <a:r>
              <a:rPr lang="uk-UA" sz="2000" b="1" i="1" dirty="0" smtClean="0">
                <a:solidFill>
                  <a:schemeClr val="tx2"/>
                </a:solidFill>
              </a:rPr>
              <a:t>. Адже сюжет твору тісно переплітається з багатьма епізодами із життя митця.  </a:t>
            </a:r>
            <a:endParaRPr lang="ru-RU" sz="2000" b="1" i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143380"/>
            <a:ext cx="892971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2"/>
                </a:solidFill>
              </a:rPr>
              <a:t>За жанром — </a:t>
            </a:r>
            <a:r>
              <a:rPr lang="ru-RU" sz="2000" b="1" i="1" dirty="0" err="1">
                <a:solidFill>
                  <a:schemeClr val="tx2"/>
                </a:solidFill>
              </a:rPr>
              <a:t>це</a:t>
            </a:r>
            <a:r>
              <a:rPr lang="ru-RU" sz="2000" b="1" i="1" dirty="0">
                <a:solidFill>
                  <a:schemeClr val="tx2"/>
                </a:solidFill>
              </a:rPr>
              <a:t> роман — притча</a:t>
            </a:r>
            <a:r>
              <a:rPr lang="ru-RU" sz="2000" b="1" i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Притча </a:t>
            </a:r>
            <a:r>
              <a:rPr lang="ru-RU" sz="2000" b="1" i="1" dirty="0">
                <a:solidFill>
                  <a:schemeClr val="tx2"/>
                </a:solidFill>
              </a:rPr>
              <a:t>— </a:t>
            </a:r>
            <a:r>
              <a:rPr lang="ru-RU" sz="2000" b="1" i="1" dirty="0" err="1">
                <a:solidFill>
                  <a:schemeClr val="tx2"/>
                </a:solidFill>
              </a:rPr>
              <a:t>це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повчальна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алегорична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оповідь</a:t>
            </a:r>
            <a:r>
              <a:rPr lang="ru-RU" sz="2000" b="1" i="1" dirty="0">
                <a:solidFill>
                  <a:schemeClr val="tx2"/>
                </a:solidFill>
              </a:rPr>
              <a:t>, у </a:t>
            </a:r>
            <a:r>
              <a:rPr lang="ru-RU" sz="2000" b="1" i="1" dirty="0" err="1">
                <a:solidFill>
                  <a:schemeClr val="tx2"/>
                </a:solidFill>
              </a:rPr>
              <a:t>якій</a:t>
            </a:r>
            <a:r>
              <a:rPr lang="ru-RU" sz="2000" b="1" i="1" dirty="0">
                <a:solidFill>
                  <a:schemeClr val="tx2"/>
                </a:solidFill>
              </a:rPr>
              <a:t> фабула </a:t>
            </a:r>
            <a:r>
              <a:rPr lang="ru-RU" sz="2000" b="1" i="1" dirty="0" err="1">
                <a:solidFill>
                  <a:schemeClr val="tx2"/>
                </a:solidFill>
              </a:rPr>
              <a:t>підпорядкована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повчальній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частині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твору</a:t>
            </a:r>
            <a:r>
              <a:rPr lang="ru-RU" sz="2000" b="1" i="1" dirty="0">
                <a:solidFill>
                  <a:schemeClr val="tx2"/>
                </a:solidFill>
              </a:rPr>
              <a:t>, на </a:t>
            </a:r>
            <a:r>
              <a:rPr lang="ru-RU" sz="2000" b="1" i="1" dirty="0" err="1">
                <a:solidFill>
                  <a:schemeClr val="tx2"/>
                </a:solidFill>
              </a:rPr>
              <a:t>відміну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від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багатозначності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тлумачення</a:t>
            </a:r>
            <a:r>
              <a:rPr lang="ru-RU" sz="2000" b="1" i="1" dirty="0">
                <a:solidFill>
                  <a:schemeClr val="tx2"/>
                </a:solidFill>
              </a:rPr>
              <a:t> байки. У </a:t>
            </a:r>
            <a:r>
              <a:rPr lang="ru-RU" sz="2000" b="1" i="1" dirty="0" err="1">
                <a:solidFill>
                  <a:schemeClr val="tx2"/>
                </a:solidFill>
              </a:rPr>
              <a:t>притчі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зосереджена</a:t>
            </a:r>
            <a:r>
              <a:rPr lang="ru-RU" sz="2000" b="1" i="1" dirty="0">
                <a:solidFill>
                  <a:schemeClr val="tx2"/>
                </a:solidFill>
              </a:rPr>
              <a:t> </a:t>
            </a:r>
            <a:r>
              <a:rPr lang="ru-RU" sz="2000" b="1" i="1" dirty="0" err="1">
                <a:solidFill>
                  <a:schemeClr val="tx2"/>
                </a:solidFill>
              </a:rPr>
              <a:t>певна</a:t>
            </a:r>
            <a:r>
              <a:rPr lang="ru-RU" sz="2000" b="1" i="1" dirty="0">
                <a:solidFill>
                  <a:schemeClr val="tx2"/>
                </a:solidFill>
              </a:rPr>
              <a:t> дидактична </a:t>
            </a:r>
            <a:r>
              <a:rPr lang="ru-RU" sz="2000" b="1" i="1" dirty="0" err="1">
                <a:solidFill>
                  <a:schemeClr val="tx2"/>
                </a:solidFill>
              </a:rPr>
              <a:t>ідея</a:t>
            </a:r>
            <a:r>
              <a:rPr lang="ru-RU" sz="2000" b="1" i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 Фабула </a:t>
            </a:r>
            <a:r>
              <a:rPr lang="ru-RU" sz="2000" b="1" dirty="0" smtClean="0">
                <a:solidFill>
                  <a:schemeClr val="tx2"/>
                </a:solidFill>
              </a:rPr>
              <a:t>- </a:t>
            </a:r>
            <a:r>
              <a:rPr lang="ru-RU" sz="2000" dirty="0"/>
              <a:t> </a:t>
            </a:r>
            <a:r>
              <a:rPr lang="ru-RU" sz="2000" b="1" dirty="0" err="1">
                <a:solidFill>
                  <a:schemeClr val="tx2"/>
                </a:solidFill>
              </a:rPr>
              <a:t>хронологічне</a:t>
            </a:r>
            <a:r>
              <a:rPr lang="ru-RU" sz="2000" b="1" dirty="0">
                <a:solidFill>
                  <a:schemeClr val="tx2"/>
                </a:solidFill>
              </a:rPr>
              <a:t>, </a:t>
            </a:r>
            <a:r>
              <a:rPr lang="ru-RU" sz="2000" b="1" dirty="0" err="1">
                <a:solidFill>
                  <a:schemeClr val="tx2"/>
                </a:solidFill>
              </a:rPr>
              <a:t>послідовне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зображення</a:t>
            </a:r>
            <a:r>
              <a:rPr lang="ru-RU" sz="2000" b="1" dirty="0">
                <a:solidFill>
                  <a:schemeClr val="tx2"/>
                </a:solidFill>
              </a:rPr>
              <a:t> 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подій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і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пригод</a:t>
            </a:r>
            <a:r>
              <a:rPr lang="ru-RU" sz="2000" b="1" dirty="0" smtClean="0">
                <a:solidFill>
                  <a:schemeClr val="tx2"/>
                </a:solidFill>
              </a:rPr>
              <a:t> у </a:t>
            </a:r>
            <a:r>
              <a:rPr lang="ru-RU" sz="2000" b="1" dirty="0" err="1" smtClean="0">
                <a:solidFill>
                  <a:schemeClr val="tx2"/>
                </a:solidFill>
              </a:rPr>
              <a:t>художньому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творі</a:t>
            </a:r>
            <a:r>
              <a:rPr lang="ru-RU" sz="2000" b="1" dirty="0" smtClean="0">
                <a:solidFill>
                  <a:schemeClr val="tx2"/>
                </a:solidFill>
              </a:rPr>
              <a:t>. </a:t>
            </a:r>
          </a:p>
          <a:p>
            <a:endParaRPr lang="ru-RU" sz="2000" b="1" i="1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6" name="Picture 8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3452834" cy="2071702"/>
          </a:xfrm>
          <a:prstGeom prst="rect">
            <a:avLst/>
          </a:prstGeom>
          <a:noFill/>
        </p:spPr>
      </p:pic>
      <p:pic>
        <p:nvPicPr>
          <p:cNvPr id="7" name="Picture 4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 t="10268"/>
          <a:stretch>
            <a:fillRect/>
          </a:stretch>
        </p:blipFill>
        <p:spPr bwMode="auto">
          <a:xfrm>
            <a:off x="4929190" y="1428736"/>
            <a:ext cx="356959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44" y="428604"/>
            <a:ext cx="885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«Головна думка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моєї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книги «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Алхімік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» у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фразі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, яку,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звернувшись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до пастуха Сантьяго,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промовив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цар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Мельхіседек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: «Коли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чого-небудь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забажаєш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дуже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сильно, весь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Всесвіт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допомагає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тобі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досягнути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</p:txBody>
      </p:sp>
      <p:pic>
        <p:nvPicPr>
          <p:cNvPr id="10" name="Picture 6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143116"/>
            <a:ext cx="5024452" cy="2625683"/>
          </a:xfrm>
          <a:prstGeom prst="rect">
            <a:avLst/>
          </a:prstGeom>
          <a:noFill/>
        </p:spPr>
      </p:pic>
      <p:pic>
        <p:nvPicPr>
          <p:cNvPr id="11" name="Picture 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00372"/>
            <a:ext cx="2357454" cy="3200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143248"/>
            <a:ext cx="4309812" cy="24752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8860" y="214290"/>
            <a:ext cx="2870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ОБРАЗ САНТЬЯГО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5725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Постмодерний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образ —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літературний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колаж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Ім'я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та характер герой «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запозичив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» у старого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рибалки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Е.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Хемінгуея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(«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Старий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море»). Як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Жюльєн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Сорель («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Червоне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чорне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» Ф.Стендаля),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він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навчався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семінарії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але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прагнення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пізнати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світ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пересилило потяг до Бога. Пауло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</a:rPr>
              <a:t>Коельйо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запозичив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образ у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різних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письменників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вивів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свій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власний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новий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, образ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Рисунок 5" descr="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783" y="3143248"/>
            <a:ext cx="4100541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6" name="Picture 10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429132"/>
            <a:ext cx="1403246" cy="2182828"/>
          </a:xfrm>
          <a:prstGeom prst="rect">
            <a:avLst/>
          </a:prstGeom>
          <a:noFill/>
        </p:spPr>
      </p:pic>
      <p:pic>
        <p:nvPicPr>
          <p:cNvPr id="19468" name="Picture 1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9" y="142852"/>
            <a:ext cx="2286016" cy="1359041"/>
          </a:xfrm>
          <a:prstGeom prst="rect">
            <a:avLst/>
          </a:prstGeom>
          <a:noFill/>
        </p:spPr>
      </p:pic>
      <p:pic>
        <p:nvPicPr>
          <p:cNvPr id="19470" name="Picture 14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714488"/>
            <a:ext cx="1720533" cy="2326732"/>
          </a:xfrm>
          <a:prstGeom prst="rect">
            <a:avLst/>
          </a:prstGeom>
          <a:noFill/>
        </p:spPr>
      </p:pic>
      <p:pic>
        <p:nvPicPr>
          <p:cNvPr id="9" name="Рисунок 8" descr="к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3108" y="1500174"/>
            <a:ext cx="5258758" cy="2500330"/>
          </a:xfrm>
          <a:prstGeom prst="rect">
            <a:avLst/>
          </a:prstGeom>
        </p:spPr>
      </p:pic>
      <p:pic>
        <p:nvPicPr>
          <p:cNvPr id="10" name="Picture 8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357166"/>
            <a:ext cx="1709389" cy="957258"/>
          </a:xfrm>
          <a:prstGeom prst="rect">
            <a:avLst/>
          </a:prstGeom>
          <a:noFill/>
        </p:spPr>
      </p:pic>
      <p:pic>
        <p:nvPicPr>
          <p:cNvPr id="11" name="Picture 6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214818"/>
            <a:ext cx="2143140" cy="1274100"/>
          </a:xfrm>
          <a:prstGeom prst="rect">
            <a:avLst/>
          </a:prstGeom>
          <a:noFill/>
        </p:spPr>
      </p:pic>
      <p:pic>
        <p:nvPicPr>
          <p:cNvPr id="12" name="Picture 8" descr="Картинки по запросу ілюстрації до роману алхімік пауло коельо"/>
          <p:cNvPicPr>
            <a:picLocks noChangeAspect="1" noChangeArrowheads="1"/>
          </p:cNvPicPr>
          <p:nvPr/>
        </p:nvPicPr>
        <p:blipFill>
          <a:blip r:embed="rId8"/>
          <a:srcRect l="64221"/>
          <a:stretch>
            <a:fillRect/>
          </a:stretch>
        </p:blipFill>
        <p:spPr bwMode="auto">
          <a:xfrm>
            <a:off x="6357950" y="4357694"/>
            <a:ext cx="1623129" cy="2136455"/>
          </a:xfrm>
          <a:prstGeom prst="rect">
            <a:avLst/>
          </a:prstGeom>
          <a:noFill/>
        </p:spPr>
      </p:pic>
      <p:pic>
        <p:nvPicPr>
          <p:cNvPr id="13" name="Picture 8" descr="Картинки по запросу ілюстрації до роману алхімік пауло коельо"/>
          <p:cNvPicPr>
            <a:picLocks noChangeAspect="1" noChangeArrowheads="1"/>
          </p:cNvPicPr>
          <p:nvPr/>
        </p:nvPicPr>
        <p:blipFill>
          <a:blip r:embed="rId8"/>
          <a:srcRect l="31805" r="36085"/>
          <a:stretch>
            <a:fillRect/>
          </a:stretch>
        </p:blipFill>
        <p:spPr bwMode="auto">
          <a:xfrm>
            <a:off x="7572396" y="1928802"/>
            <a:ext cx="1146256" cy="1681165"/>
          </a:xfrm>
          <a:prstGeom prst="rect">
            <a:avLst/>
          </a:prstGeom>
          <a:noFill/>
        </p:spPr>
      </p:pic>
      <p:pic>
        <p:nvPicPr>
          <p:cNvPr id="14" name="Picture 8" descr="Картинки по запросу ілюстрації до роману алхімік пауло коельо"/>
          <p:cNvPicPr>
            <a:picLocks noChangeAspect="1" noChangeArrowheads="1"/>
          </p:cNvPicPr>
          <p:nvPr/>
        </p:nvPicPr>
        <p:blipFill>
          <a:blip r:embed="rId8"/>
          <a:srcRect r="67890"/>
          <a:stretch>
            <a:fillRect/>
          </a:stretch>
        </p:blipFill>
        <p:spPr bwMode="auto">
          <a:xfrm>
            <a:off x="5786446" y="214290"/>
            <a:ext cx="1071570" cy="157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Картинки по запросу ілюстрації до роману алхімік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Картинки по запросу ілюстрації до роману алхімік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Картинки по запросу ілюстрації до роману алхімік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 descr="к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214422"/>
            <a:ext cx="6966472" cy="275919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428860" y="142852"/>
            <a:ext cx="4193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Схема подорожі Сантьяго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21516" name="Picture 12" descr="Картинки по запросу старая церков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14290"/>
            <a:ext cx="1643073" cy="1230719"/>
          </a:xfrm>
          <a:prstGeom prst="rect">
            <a:avLst/>
          </a:prstGeom>
          <a:noFill/>
        </p:spPr>
      </p:pic>
      <p:sp>
        <p:nvSpPr>
          <p:cNvPr id="21518" name="AutoShape 14" descr="Картинки по запросу старе міс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20" name="Picture 16" descr="Картинки по запросу старе міст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14422"/>
            <a:ext cx="1643042" cy="1103356"/>
          </a:xfrm>
          <a:prstGeom prst="rect">
            <a:avLst/>
          </a:prstGeom>
          <a:noFill/>
        </p:spPr>
      </p:pic>
      <p:sp>
        <p:nvSpPr>
          <p:cNvPr id="21522" name="AutoShape 18" descr="Картинки по запросу танж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4" name="AutoShape 20" descr="Картинки по запросу танж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26" name="Picture 22" descr="Картинки по запросу танжер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929066"/>
            <a:ext cx="2571768" cy="1339636"/>
          </a:xfrm>
          <a:prstGeom prst="rect">
            <a:avLst/>
          </a:prstGeom>
          <a:noFill/>
        </p:spPr>
      </p:pic>
      <p:sp>
        <p:nvSpPr>
          <p:cNvPr id="21528" name="AutoShape 24" descr="Картинки по запросу саха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30" name="Picture 26" descr="Картинки по запросу сахар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2" y="4314820"/>
            <a:ext cx="2357454" cy="1414473"/>
          </a:xfrm>
          <a:prstGeom prst="rect">
            <a:avLst/>
          </a:prstGeom>
          <a:noFill/>
        </p:spPr>
      </p:pic>
      <p:sp>
        <p:nvSpPr>
          <p:cNvPr id="21532" name="AutoShape 28" descr="Картинки по запросу оазис эль-файю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34" name="AutoShape 30" descr="Картинки по запросу оазис эль-файю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" name="Рисунок 23" descr="кк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2071678"/>
            <a:ext cx="1930623" cy="971421"/>
          </a:xfrm>
          <a:prstGeom prst="rect">
            <a:avLst/>
          </a:prstGeom>
        </p:spPr>
      </p:pic>
      <p:pic>
        <p:nvPicPr>
          <p:cNvPr id="21536" name="Picture 32" descr="Картинки по запросу оазис эль-файюм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000372"/>
            <a:ext cx="1857356" cy="1415142"/>
          </a:xfrm>
          <a:prstGeom prst="rect">
            <a:avLst/>
          </a:prstGeom>
          <a:noFill/>
        </p:spPr>
      </p:pic>
      <p:sp>
        <p:nvSpPr>
          <p:cNvPr id="21538" name="AutoShape 34" descr="Картинки по запросу пірамі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40" name="Picture 36" descr="Картинки по запросу піраміда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72264" y="285728"/>
            <a:ext cx="2092093" cy="1171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285728"/>
            <a:ext cx="84768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“Секрет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життя в тім, щоб сім разів упасти. </a:t>
            </a:r>
          </a:p>
          <a:p>
            <a:pPr lvl="0" indent="227013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Але вісім разів піднятися. “ </a:t>
            </a:r>
          </a:p>
          <a:p>
            <a:pPr lvl="0" indent="227013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600" i="1" u="none" strike="noStrike" normalizeH="0" baseline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Estrangelo Edessa" pitchFamily="66"/>
              </a:rPr>
              <a:t>Пауло</a:t>
            </a:r>
            <a:r>
              <a:rPr lang="uk-UA" sz="36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uk-UA" sz="3600" i="1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uk-UA" sz="3600" i="1" u="none" strike="noStrike" normalizeH="0" baseline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Estrangelo Edessa" pitchFamily="66"/>
              </a:rPr>
              <a:t>Коельйо</a:t>
            </a:r>
            <a:r>
              <a:rPr kumimoji="0" lang="uk-UA" sz="3600" i="1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uk-UA" sz="3600" i="1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Times New Roman" pitchFamily="18" charset="0"/>
                <a:cs typeface="Estrangelo Edessa" pitchFamily="66"/>
              </a:rPr>
              <a:t> </a:t>
            </a:r>
            <a:endParaRPr kumimoji="0" lang="uk-UA" sz="3600" i="1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Estrangelo Edessa" pitchFamily="66"/>
            </a:endParaRP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</a:endParaRPr>
          </a:p>
        </p:txBody>
      </p:sp>
      <p:pic>
        <p:nvPicPr>
          <p:cNvPr id="15363" name="Picture 3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302" y="3357562"/>
            <a:ext cx="3805445" cy="2500330"/>
          </a:xfrm>
          <a:prstGeom prst="rect">
            <a:avLst/>
          </a:prstGeom>
          <a:noFill/>
        </p:spPr>
      </p:pic>
      <p:sp>
        <p:nvSpPr>
          <p:cNvPr id="15365" name="AutoShape 5" descr="Картинки по запросу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7" name="AutoShape 7" descr="Картинки по запросу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9" name="AutoShape 9" descr="Картинки по запросу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1" name="AutoShape 11" descr="Картинки по запросу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3" name="Picture 13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143380"/>
            <a:ext cx="1714512" cy="2530064"/>
          </a:xfrm>
          <a:prstGeom prst="rect">
            <a:avLst/>
          </a:prstGeom>
          <a:noFill/>
        </p:spPr>
      </p:pic>
      <p:pic>
        <p:nvPicPr>
          <p:cNvPr id="15375" name="Picture 15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285992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4071942"/>
            <a:ext cx="89297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Його життя — це падіння і підйоми. Але підйомів було більше.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Народився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Пауло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Коельйо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 в Бразилії, у м. Ріо-де-Жанейро в сім’ї інженера 24 серпня 1947р. </a:t>
            </a: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 Ще в дитинстві мріяв стати письменником, але в 60-ті роки </a:t>
            </a: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</a:rPr>
              <a:t>в Бразилії мистецтво було заборонено воєнною диктатурою — художників і письменників переслідували як злочинців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</a:t>
            </a:r>
          </a:p>
        </p:txBody>
      </p:sp>
      <p:pic>
        <p:nvPicPr>
          <p:cNvPr id="16387" name="Picture 3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5286380" y="142852"/>
            <a:ext cx="3643338" cy="2424477"/>
          </a:xfrm>
          <a:prstGeom prst="rect">
            <a:avLst/>
          </a:prstGeom>
          <a:noFill/>
        </p:spPr>
      </p:pic>
      <p:pic>
        <p:nvPicPr>
          <p:cNvPr id="16389" name="Picture 5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 l="8441" r="9959"/>
          <a:stretch>
            <a:fillRect/>
          </a:stretch>
        </p:blipFill>
        <p:spPr bwMode="auto">
          <a:xfrm>
            <a:off x="428596" y="214290"/>
            <a:ext cx="2071702" cy="2643206"/>
          </a:xfrm>
          <a:prstGeom prst="rect">
            <a:avLst/>
          </a:prstGeom>
          <a:noFill/>
        </p:spPr>
      </p:pic>
      <p:pic>
        <p:nvPicPr>
          <p:cNvPr id="16391" name="Picture 7" descr="Картинки по запросу пауло коельо біографія"/>
          <p:cNvPicPr>
            <a:picLocks noChangeAspect="1" noChangeArrowheads="1"/>
          </p:cNvPicPr>
          <p:nvPr/>
        </p:nvPicPr>
        <p:blipFill>
          <a:blip r:embed="rId4"/>
          <a:srcRect l="49091"/>
          <a:stretch>
            <a:fillRect/>
          </a:stretch>
        </p:blipFill>
        <p:spPr bwMode="auto">
          <a:xfrm>
            <a:off x="3286116" y="1285860"/>
            <a:ext cx="1904995" cy="2490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4180344"/>
            <a:ext cx="892971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За відмову  стати інженером 17-річний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Пауло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був поміщений батьками у психіатричну лікарню. 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Narrow" pitchFamily="34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І лише через три роки його випустили. Досвід і переживання цих трьох років майстерно описав у романі «Вероніка вирішує померти».</a:t>
            </a:r>
            <a:r>
              <a:rPr lang="ru-RU" sz="2400" b="1" i="1" dirty="0">
                <a:solidFill>
                  <a:srgbClr val="C00000"/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Вступив на юридичний факультет. Але покинув через 4 роки навчання.</a:t>
            </a:r>
            <a:endParaRPr kumimoji="0" lang="uk-UA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Narrow" pitchFamily="34" charset="0"/>
            </a:endParaRPr>
          </a:p>
        </p:txBody>
      </p:sp>
      <p:sp>
        <p:nvSpPr>
          <p:cNvPr id="23555" name="AutoShape 3" descr="Картинки по запросу вероніка вир пауло коель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к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357166"/>
            <a:ext cx="2586043" cy="3639617"/>
          </a:xfrm>
          <a:prstGeom prst="rect">
            <a:avLst/>
          </a:prstGeom>
        </p:spPr>
      </p:pic>
      <p:pic>
        <p:nvPicPr>
          <p:cNvPr id="6" name="Picture 8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2714644" cy="3671100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357298"/>
            <a:ext cx="3297796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Стає композитором, пише пісні. Хіпі, журналіст, рок-зірка, актор, драматург, театральний директор, телевізійний продюсер — таке буремне життя письменника закінчилося у 1982 році під час його поїздки в Європу.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3" name="Picture 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4809669" cy="3203106"/>
          </a:xfrm>
          <a:prstGeom prst="rect">
            <a:avLst/>
          </a:prstGeom>
          <a:noFill/>
        </p:spPr>
      </p:pic>
      <p:pic>
        <p:nvPicPr>
          <p:cNvPr id="6" name="Picture 4" descr="Картинки по запросу пауло коельо біографі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428736"/>
            <a:ext cx="2571768" cy="2571768"/>
          </a:xfrm>
          <a:prstGeom prst="rect">
            <a:avLst/>
          </a:prstGeom>
          <a:noFill/>
        </p:spPr>
      </p:pic>
      <p:sp>
        <p:nvSpPr>
          <p:cNvPr id="22530" name="AutoShape 2" descr="Пауло Коэльо - хипп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к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1742" y="4286256"/>
            <a:ext cx="3909392" cy="23870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4357694"/>
            <a:ext cx="9182642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Дахау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, а потім в Амстердамі у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Пауло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відбулася містична</a:t>
            </a: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зустріч з «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», його новим наставником, який переконав його</a:t>
            </a: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пройти по дорозі в Сантьяго — шляхом середньовічних паломників</a:t>
            </a: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із Франції до іспанського міста Сантьяго – де –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Компостелла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Пауло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здійснив це паломництво  у 1986 році. Воно  стало</a:t>
            </a:r>
          </a:p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поштовхом до творчості і невичерпним джерелом </a:t>
            </a:r>
          </a:p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сюжетів для книг.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Comic Sans MS" pitchFamily="66" charset="0"/>
            </a:endParaRPr>
          </a:p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6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81844"/>
            <a:ext cx="5214974" cy="3470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5072074"/>
            <a:ext cx="8358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ще,  перебуваючи в Амстердамі, потрапив до католицького ордену RАМ, де навчився розуміти мову знаків і прикмет. Тому в його книгах часто йдеться про те, що чудеса трапляються в житті звичайних людей.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4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4564" y="142852"/>
            <a:ext cx="3370840" cy="2243142"/>
          </a:xfrm>
          <a:prstGeom prst="rect">
            <a:avLst/>
          </a:prstGeom>
          <a:noFill/>
        </p:spPr>
      </p:pic>
      <p:pic>
        <p:nvPicPr>
          <p:cNvPr id="4" name="Picture 10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2857520" cy="2140383"/>
          </a:xfrm>
          <a:prstGeom prst="rect">
            <a:avLst/>
          </a:prstGeom>
          <a:noFill/>
        </p:spPr>
      </p:pic>
      <p:pic>
        <p:nvPicPr>
          <p:cNvPr id="5" name="Picture 4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2462780"/>
            <a:ext cx="3143272" cy="2397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142852"/>
            <a:ext cx="4206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СІМЕЙНЕ ЖИТТЯ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" name="Picture 4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3542620" cy="2357454"/>
          </a:xfrm>
          <a:prstGeom prst="rect">
            <a:avLst/>
          </a:prstGeom>
          <a:noFill/>
        </p:spPr>
      </p:pic>
      <p:pic>
        <p:nvPicPr>
          <p:cNvPr id="4" name="Picture 8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857232"/>
            <a:ext cx="3500462" cy="232939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14752"/>
            <a:ext cx="3447760" cy="2286016"/>
          </a:xfrm>
          <a:prstGeom prst="rect">
            <a:avLst/>
          </a:prstGeom>
          <a:noFill/>
        </p:spPr>
      </p:pic>
      <p:pic>
        <p:nvPicPr>
          <p:cNvPr id="6" name="Picture 10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714752"/>
            <a:ext cx="3501243" cy="232991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57290" y="3286124"/>
            <a:ext cx="18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Віра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Ріхтерон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3214686"/>
            <a:ext cx="3605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Адалжизу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Ріос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де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Магальяес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621508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Сесіл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Мак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Дауелл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6215082"/>
            <a:ext cx="2406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Крістіна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Ойтісіка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5214950"/>
            <a:ext cx="84296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1987 року виходить з друку «Алхімік». Ця книга принесла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Коельйо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тільки світову славу, але й отримала статус сучасної класики.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1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3214710" cy="4582672"/>
          </a:xfrm>
          <a:prstGeom prst="rect">
            <a:avLst/>
          </a:prstGeom>
          <a:noFill/>
        </p:spPr>
      </p:pic>
      <p:pic>
        <p:nvPicPr>
          <p:cNvPr id="27651" name="Picture 3" descr="Картинки по запросу   пауло коельо"/>
          <p:cNvPicPr>
            <a:picLocks noChangeAspect="1" noChangeArrowheads="1"/>
          </p:cNvPicPr>
          <p:nvPr/>
        </p:nvPicPr>
        <p:blipFill>
          <a:blip r:embed="rId3"/>
          <a:srcRect t="13251" b="17844"/>
          <a:stretch>
            <a:fillRect/>
          </a:stretch>
        </p:blipFill>
        <p:spPr bwMode="auto">
          <a:xfrm>
            <a:off x="5429256" y="214290"/>
            <a:ext cx="2869223" cy="3143272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пауло коель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00438"/>
            <a:ext cx="2571768" cy="1706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590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2019-05-09T11:17:08Z</dcterms:created>
  <dcterms:modified xsi:type="dcterms:W3CDTF">2019-05-11T16:18:34Z</dcterms:modified>
</cp:coreProperties>
</file>