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DDA9E19-6F0A-4832-94C3-C40726C0484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04FFC8F-DA0F-4CC8-94B2-ED50B91BFF5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3ABE72-E9A9-42EF-BD3E-6AC4BAA519E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09E86A3-B55A-4A46-BF8A-4DD44389324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EDF1294-264E-4B71-9ADC-047901B787E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83A8D84-60EE-4973-8539-2BAE3D9D74A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D3A6EC4-8C85-4537-BE7C-3E07FF9E2B7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D4AC22E-5318-4BD7-8907-2F609D7B63F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E975C0F-66C3-4613-A914-29CD26C6674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58AE219-9303-4D8B-B242-79588CB017B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6A6D5BF-94A7-4147-96F9-F8EFC0DF372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167BBCA-9A51-41DA-9642-66F003171FA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93D1F08-CA78-43A9-9582-143E02CC89E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D1F04FB-469B-458C-A183-86A703A1171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5FF2B8E-42B2-4A59-8CA9-A7E014179EF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08CDACC-1193-45BA-A7E3-761425A4C6C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0A37765-024A-434C-BFE5-EDCF4713F25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3E7CB64-1A78-4706-AA9D-BABED16418B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57B3274-E71F-40E6-B91B-F07D7DC8747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315FF0C-D5CF-4A1B-976B-1AF0454545E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8192B7E-A3C0-4CF5-8192-53B08FDB798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3B21BF4-2094-4DAE-9A72-716525D0D73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CD3B65B-CC14-4FE5-ACBE-D329DFBE14C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54602AE-966B-4286-B3AE-4AB3BC7054E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3E06279-4AAA-4A06-89AE-B988C4FC72E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AB0FAE2-37EB-4EA7-92F1-2CAA1E12955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5E2B518-419A-4616-AEB7-2C5D979936A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7538DF0-F542-4FDD-8A6B-3F845415CEC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4EA8934-651F-4A07-9105-E44BD5B249C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23AB225-1956-4273-9E87-810C957A1B7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0EAA5AC-0471-4E51-85AD-DE24E9D5172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E05AE8A-16B1-4918-A8E7-EFC050AA30A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D3885B0-2C9D-4BCB-BDC0-15DED40B4A9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0310205-5C4B-45A5-85F7-38552D84D28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5CC74CA-B17E-4533-84F4-05F63292926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uk-UA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FF4A59D-C363-4CF4-B8E8-4C2C394C593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43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28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DDDDDD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DDDDDD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Isosceles Triangle 1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5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2" name="Freeform 14"/>
            <p:cNvSpPr/>
            <p:nvPr/>
          </p:nvSpPr>
          <p:spPr>
            <a:xfrm>
              <a:off x="0" y="-7920"/>
              <a:ext cx="863280" cy="5697720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3" name="Straight Connector 18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DDDDDD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Straight Connector 19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DDDDDD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5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Isosceles Triangle 22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Isosceles Triangle 26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uk-UA" sz="5400" b="0" strike="noStrike" spc="-1">
                <a:solidFill>
                  <a:srgbClr val="DDDDDD"/>
                </a:solidFill>
                <a:latin typeface="Trebuchet MS"/>
              </a:rPr>
              <a:t>Зразок заголовка</a:t>
            </a:r>
            <a:endParaRPr lang="uk-UA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dt" idx="1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uk-UA" sz="900" b="0" strike="noStrike" spc="-1">
                <a:solidFill>
                  <a:srgbClr val="8B8B8B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uk-UA" sz="900" b="0" strike="noStrike" spc="-1">
                <a:solidFill>
                  <a:srgbClr val="8B8B8B"/>
                </a:solidFill>
                <a:latin typeface="Trebuchet MS"/>
              </a:rPr>
              <a:t>&lt;дата/время&gt;</a:t>
            </a:r>
            <a:endParaRPr lang="en-US" sz="900" b="0" strike="noStrike" spc="-1"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ftr" idx="2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sldNum" idx="3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uk-UA" sz="900" b="0" strike="noStrike" spc="-1">
                <a:solidFill>
                  <a:srgbClr val="DDDDDD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981B417-74D2-4D31-9B98-014CB871720B}" type="slidenum">
              <a:rPr lang="uk-UA" sz="900" b="0" strike="noStrike" spc="-1">
                <a:solidFill>
                  <a:srgbClr val="DDDDDD"/>
                </a:solidFill>
                <a:latin typeface="Trebuchet MS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4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2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2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43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4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DDDDDD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DDDDDD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Isosceles Triangle 1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"/>
          <p:cNvSpPr>
            <a:spLocks noGrp="1"/>
          </p:cNvSpPr>
          <p:nvPr>
            <p:ph type="dt" idx="4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uk-UA" sz="900" b="0" strike="noStrike" spc="-1">
                <a:solidFill>
                  <a:srgbClr val="8B8B8B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uk-UA" sz="900" b="0" strike="noStrike" spc="-1">
                <a:solidFill>
                  <a:srgbClr val="8B8B8B"/>
                </a:solidFill>
                <a:latin typeface="Trebuchet MS"/>
              </a:rPr>
              <a:t>&lt;дата/время&gt;</a:t>
            </a:r>
            <a:endParaRPr lang="en-US" sz="900" b="0" strike="noStrike" spc="-1"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ftr" idx="5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76" name="PlaceHolder 3"/>
          <p:cNvSpPr>
            <a:spLocks noGrp="1"/>
          </p:cNvSpPr>
          <p:nvPr>
            <p:ph type="sldNum" idx="6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uk-UA" sz="900" b="0" strike="noStrike" spc="-1">
                <a:solidFill>
                  <a:srgbClr val="DDDDDD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BE14696-348A-4EDE-8A36-65D37030D6D8}" type="slidenum">
              <a:rPr lang="uk-UA" sz="900" b="0" strike="noStrike" spc="-1">
                <a:solidFill>
                  <a:srgbClr val="DDDDDD"/>
                </a:solidFill>
                <a:latin typeface="Trebuchet MS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uk-UA" sz="1800" b="0" strike="noStrike" spc="-1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4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2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2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43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16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DDDDDD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7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DDDDDD">
                  <a:alpha val="70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8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9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0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1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2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3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4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5" name="Isosceles Triangle 1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uk-UA" sz="3600" b="0" strike="noStrike" spc="-1">
                <a:solidFill>
                  <a:srgbClr val="DDDDDD"/>
                </a:solidFill>
                <a:latin typeface="Trebuchet MS"/>
              </a:rPr>
              <a:t>Зразок заголовка</a:t>
            </a:r>
            <a:endParaRPr lang="uk-UA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DDDDDD"/>
              </a:buClr>
              <a:buSzPct val="80000"/>
              <a:buFont typeface="Wingdings 3" charset="2"/>
              <a:buChar char=""/>
            </a:pPr>
            <a:r>
              <a:rPr lang="uk-UA" sz="1800" b="0" strike="noStrike" spc="-1">
                <a:solidFill>
                  <a:srgbClr val="404040"/>
                </a:solidFill>
                <a:latin typeface="Trebuchet MS"/>
              </a:rPr>
              <a:t>Редагувати стиль зразка тексту</a:t>
            </a:r>
          </a:p>
          <a:p>
            <a:pPr marL="743040" lvl="1" indent="-285840">
              <a:lnSpc>
                <a:spcPct val="100000"/>
              </a:lnSpc>
              <a:spcBef>
                <a:spcPts val="1001"/>
              </a:spcBef>
              <a:buClr>
                <a:srgbClr val="DDDDDD"/>
              </a:buClr>
              <a:buSzPct val="80000"/>
              <a:buFont typeface="Wingdings 3" charset="2"/>
              <a:buChar char=""/>
            </a:pPr>
            <a:r>
              <a:rPr lang="uk-UA" sz="1600" b="0" strike="noStrike" spc="-1">
                <a:solidFill>
                  <a:srgbClr val="404040"/>
                </a:solidFill>
                <a:latin typeface="Trebuchet MS"/>
              </a:rPr>
              <a:t>Другий рівень</a:t>
            </a:r>
          </a:p>
          <a:p>
            <a:pPr marL="1143000" lvl="2" indent="-228600">
              <a:lnSpc>
                <a:spcPct val="100000"/>
              </a:lnSpc>
              <a:spcBef>
                <a:spcPts val="1001"/>
              </a:spcBef>
              <a:buClr>
                <a:srgbClr val="DDDDDD"/>
              </a:buClr>
              <a:buSzPct val="80000"/>
              <a:buFont typeface="Wingdings 3" charset="2"/>
              <a:buChar char=""/>
            </a:pPr>
            <a:r>
              <a:rPr lang="uk-UA" sz="1400" b="0" strike="noStrike" spc="-1">
                <a:solidFill>
                  <a:srgbClr val="404040"/>
                </a:solidFill>
                <a:latin typeface="Trebuchet MS"/>
              </a:rPr>
              <a:t>Третій рівень</a:t>
            </a:r>
          </a:p>
          <a:p>
            <a:pPr marL="1600200" lvl="3" indent="-228600">
              <a:lnSpc>
                <a:spcPct val="100000"/>
              </a:lnSpc>
              <a:spcBef>
                <a:spcPts val="1001"/>
              </a:spcBef>
              <a:buClr>
                <a:srgbClr val="DDDDDD"/>
              </a:buClr>
              <a:buSzPct val="80000"/>
              <a:buFont typeface="Wingdings 3" charset="2"/>
              <a:buChar char=""/>
            </a:pPr>
            <a:r>
              <a:rPr lang="uk-UA" sz="1200" b="0" strike="noStrike" spc="-1">
                <a:solidFill>
                  <a:srgbClr val="404040"/>
                </a:solidFill>
                <a:latin typeface="Trebuchet MS"/>
              </a:rPr>
              <a:t>Четвертий рівень</a:t>
            </a:r>
          </a:p>
          <a:p>
            <a:pPr marL="2057400" lvl="4" indent="-228600">
              <a:lnSpc>
                <a:spcPct val="100000"/>
              </a:lnSpc>
              <a:spcBef>
                <a:spcPts val="1001"/>
              </a:spcBef>
              <a:buClr>
                <a:srgbClr val="DDDDDD"/>
              </a:buClr>
              <a:buSzPct val="80000"/>
              <a:buFont typeface="Wingdings 3" charset="2"/>
              <a:buChar char=""/>
            </a:pPr>
            <a:r>
              <a:rPr lang="uk-UA" sz="1200" b="0" strike="noStrike" spc="-1">
                <a:solidFill>
                  <a:srgbClr val="404040"/>
                </a:solidFill>
                <a:latin typeface="Trebuchet MS"/>
              </a:rPr>
              <a:t>П’ятий рівень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dt" idx="7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uk-UA" sz="900" b="0" strike="noStrike" spc="-1">
                <a:solidFill>
                  <a:srgbClr val="8B8B8B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uk-UA" sz="900" b="0" strike="noStrike" spc="-1">
                <a:solidFill>
                  <a:srgbClr val="8B8B8B"/>
                </a:solidFill>
                <a:latin typeface="Trebuchet MS"/>
              </a:rPr>
              <a:t>&lt;дата/время&gt;</a:t>
            </a:r>
            <a:endParaRPr lang="en-US" sz="900" b="0" strike="noStrike" spc="-1"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ftr" idx="8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30" name="PlaceHolder 5"/>
          <p:cNvSpPr>
            <a:spLocks noGrp="1"/>
          </p:cNvSpPr>
          <p:nvPr>
            <p:ph type="sldNum" idx="9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uk-UA" sz="900" b="0" strike="noStrike" spc="-1">
                <a:solidFill>
                  <a:srgbClr val="DDDDDD"/>
                </a:solidFill>
                <a:latin typeface="Trebuchet M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1D84DC9-E617-47FC-A8AF-03D6784E8A12}" type="slidenum">
              <a:rPr lang="uk-UA" sz="900" b="0" strike="noStrike" spc="-1">
                <a:solidFill>
                  <a:srgbClr val="DDDDDD"/>
                </a:solidFill>
                <a:latin typeface="Trebuchet MS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593720" y="196920"/>
            <a:ext cx="7442280" cy="2665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uk-UA" sz="5400" b="1" strike="noStrike" spc="-1">
                <a:solidFill>
                  <a:srgbClr val="191919"/>
                </a:solidFill>
                <a:latin typeface="Trebuchet MS"/>
              </a:rPr>
              <a:t>ТЕМА: МОЄ «ХОЧУ», «МОЖУ», «ТРЕБА»</a:t>
            </a:r>
            <a:br>
              <a:rPr sz="5400"/>
            </a:br>
            <a:endParaRPr lang="uk-UA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68" name="Picture 2" descr="Ð ÐµÐ·ÑÐ»ÑÑÐ°Ñ Ð¿Ð¾ÑÑÐºÑ Ð·Ð¾Ð±ÑÐ°Ð¶ÐµÐ½Ñ Ð·Ð° Ð·Ð°Ð¿Ð¸ÑÐ¾Ð¼ &quot;ÑÐ¾ÑÑ Ð¼Ð¾Ð¶Ñ ÑÑÐµÐ±Ð°&quot;"/>
          <p:cNvPicPr/>
          <p:nvPr/>
        </p:nvPicPr>
        <p:blipFill>
          <a:blip r:embed="rId2"/>
          <a:stretch/>
        </p:blipFill>
        <p:spPr>
          <a:xfrm>
            <a:off x="814320" y="2382120"/>
            <a:ext cx="4223160" cy="402300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3BA69D-9E41-4CE5-A9E6-1F3787D18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442" y="3119445"/>
            <a:ext cx="7888908" cy="25483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596440" cy="76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uk-UA" sz="3600" b="0" strike="noStrike" spc="-1">
                <a:solidFill>
                  <a:srgbClr val="C9211E"/>
                </a:solidFill>
                <a:latin typeface="Times New Roman"/>
              </a:rPr>
              <a:t> Вправа «Валіза»</a:t>
            </a:r>
            <a:br>
              <a:rPr sz="3600"/>
            </a:br>
            <a:endParaRPr lang="uk-UA" sz="3600" b="0" strike="noStrike" spc="-1">
              <a:solidFill>
                <a:srgbClr val="DDDDDD"/>
              </a:solidFill>
              <a:latin typeface="Times New Roman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5486400" y="990720"/>
            <a:ext cx="5943600" cy="5257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uk-UA" sz="2800" b="0" strike="noStrike" spc="-1">
                <a:solidFill>
                  <a:srgbClr val="404040"/>
                </a:solidFill>
                <a:latin typeface="Times New Roman"/>
              </a:rPr>
              <a:t> </a:t>
            </a:r>
            <a:r>
              <a:rPr lang="uk-UA" sz="3200" b="0" strike="noStrike" spc="-1">
                <a:solidFill>
                  <a:srgbClr val="404040"/>
                </a:solidFill>
                <a:latin typeface="Times New Roman"/>
              </a:rPr>
              <a:t>Вміст валізи буде особливим. Так як ми займалися питанням ресурсів, то у валізу тренінгу ми покладемо:</a:t>
            </a: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uk-UA" sz="3200" b="0" strike="noStrike" spc="-1">
                <a:solidFill>
                  <a:srgbClr val="404040"/>
                </a:solidFill>
                <a:latin typeface="Times New Roman"/>
              </a:rPr>
              <a:t>1. Те, чому ми сьогодні навчилися</a:t>
            </a:r>
            <a:br>
              <a:rPr sz="3200"/>
            </a:br>
            <a:r>
              <a:rPr lang="uk-UA" sz="3200" b="0" strike="noStrike" spc="-1">
                <a:solidFill>
                  <a:srgbClr val="404040"/>
                </a:solidFill>
                <a:latin typeface="Times New Roman"/>
              </a:rPr>
              <a:t>2. Те, над чим замислимося</a:t>
            </a:r>
            <a:br>
              <a:rPr sz="3200"/>
            </a:br>
            <a:r>
              <a:rPr lang="uk-UA" sz="3200" b="0" strike="noStrike" spc="-1">
                <a:solidFill>
                  <a:srgbClr val="404040"/>
                </a:solidFill>
                <a:latin typeface="Times New Roman"/>
              </a:rPr>
              <a:t>3. Те, від чого позбавимося, задля покращення свого життя</a:t>
            </a:r>
            <a:br>
              <a:rPr sz="3200"/>
            </a:br>
            <a:r>
              <a:rPr lang="uk-UA" sz="3200" b="0" strike="noStrike" spc="-1">
                <a:solidFill>
                  <a:srgbClr val="404040"/>
                </a:solidFill>
                <a:latin typeface="Times New Roman"/>
              </a:rPr>
              <a:t>4. А також солодке тістечко : побажання кожному з учасників)</a:t>
            </a: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uk-UA" sz="2800" b="0" strike="noStrike" spc="-1">
              <a:solidFill>
                <a:srgbClr val="404040"/>
              </a:solidFill>
              <a:latin typeface="Times New Roman"/>
            </a:endParaRPr>
          </a:p>
        </p:txBody>
      </p:sp>
      <p:pic>
        <p:nvPicPr>
          <p:cNvPr id="202" name="Рисунок 201"/>
          <p:cNvPicPr/>
          <p:nvPr/>
        </p:nvPicPr>
        <p:blipFill>
          <a:blip r:embed="rId2"/>
          <a:stretch/>
        </p:blipFill>
        <p:spPr>
          <a:xfrm>
            <a:off x="685800" y="2057400"/>
            <a:ext cx="4611960" cy="4611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2" descr="ÐÐ¾Ð²âÑÐ·Ð°Ð½Ðµ Ð·Ð¾Ð±ÑÐ°Ð¶ÐµÐ½Ð½Ñ"/>
          <p:cNvPicPr/>
          <p:nvPr/>
        </p:nvPicPr>
        <p:blipFill>
          <a:blip r:embed="rId2"/>
          <a:stretch/>
        </p:blipFill>
        <p:spPr>
          <a:xfrm>
            <a:off x="1114920" y="3280320"/>
            <a:ext cx="3135600" cy="2956680"/>
          </a:xfrm>
          <a:prstGeom prst="rect">
            <a:avLst/>
          </a:prstGeom>
          <a:ln w="0">
            <a:noFill/>
          </a:ln>
        </p:spPr>
      </p:pic>
      <p:sp>
        <p:nvSpPr>
          <p:cNvPr id="204" name="Прямокутник 1"/>
          <p:cNvSpPr/>
          <p:nvPr/>
        </p:nvSpPr>
        <p:spPr>
          <a:xfrm>
            <a:off x="2376720" y="5945040"/>
            <a:ext cx="71593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uk-UA" sz="32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«Цінуй своє життя - воно прекрасне!»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05" name="Рисунок 2"/>
          <p:cNvPicPr/>
          <p:nvPr/>
        </p:nvPicPr>
        <p:blipFill>
          <a:blip r:embed="rId3"/>
          <a:stretch/>
        </p:blipFill>
        <p:spPr>
          <a:xfrm>
            <a:off x="539640" y="607320"/>
            <a:ext cx="4285800" cy="3133440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5160" dist="50432" dir="1288947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6" name="Рисунок 3"/>
          <p:cNvPicPr/>
          <p:nvPr/>
        </p:nvPicPr>
        <p:blipFill>
          <a:blip r:embed="rId4"/>
          <a:stretch/>
        </p:blipFill>
        <p:spPr>
          <a:xfrm rot="-21227400">
            <a:off x="7506360" y="313200"/>
            <a:ext cx="4391640" cy="3427560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5160" dist="50432" dir="1288947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7" name="Рисунок 4"/>
          <p:cNvPicPr/>
          <p:nvPr/>
        </p:nvPicPr>
        <p:blipFill>
          <a:blip r:embed="rId5"/>
          <a:stretch/>
        </p:blipFill>
        <p:spPr>
          <a:xfrm>
            <a:off x="5177880" y="2376360"/>
            <a:ext cx="3911040" cy="3386160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5160" dist="50432" dir="1288947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2" descr="Ð ÐµÐ·ÑÐ»ÑÑÐ°Ñ Ð¿Ð¾ÑÑÐºÑ Ð·Ð¾Ð±ÑÐ°Ð¶ÐµÐ½Ñ Ð·Ð° Ð·Ð°Ð¿Ð¸ÑÐ¾Ð¼ &quot;ÑÐ¾ÑÑ Ð¼Ð¾Ð¶Ñ ÑÑÐµÐ±Ð°&quot;"/>
          <p:cNvPicPr/>
          <p:nvPr/>
        </p:nvPicPr>
        <p:blipFill>
          <a:blip r:embed="rId2"/>
          <a:stretch/>
        </p:blipFill>
        <p:spPr>
          <a:xfrm>
            <a:off x="6868800" y="3911760"/>
            <a:ext cx="5118120" cy="2774880"/>
          </a:xfrm>
          <a:prstGeom prst="rect">
            <a:avLst/>
          </a:prstGeom>
          <a:ln w="0">
            <a:noFill/>
          </a:ln>
        </p:spPr>
      </p:pic>
      <p:sp>
        <p:nvSpPr>
          <p:cNvPr id="170" name="Прямокутник 1"/>
          <p:cNvSpPr/>
          <p:nvPr/>
        </p:nvSpPr>
        <p:spPr>
          <a:xfrm>
            <a:off x="336600" y="180720"/>
            <a:ext cx="6095520" cy="603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uk-UA" sz="20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Всім нам досить важко розрізнити поняття «хочу» і «можу». Ще важче їм усвідомити, що означає – «треба». Але розуміння і сприйняття цих понять, вміння правильно визначати бажання і потреби, узгоджувати їх з можливостями – вони належать до важливих якостей особистості. Кожен з нас був свідком внутрішньої боротьби, яка відбувається в середині. Не раз це викликало роздратування і злість. Деколи могли тільки посміхнутися. Варто подивитися на це питання з іншого боку (згадайте власні почуття коли хочеш але не можеш). Спробуйте бути терплячими кожного разу, коли стаєте свідками «війни бажань та потреб» себе та ваших близьких…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71" name="Picture 4" descr="Ð ÐµÐ·ÑÐ»ÑÑÐ°Ñ Ð¿Ð¾ÑÑÐºÑ Ð·Ð¾Ð±ÑÐ°Ð¶ÐµÐ½Ñ Ð·Ð° Ð·Ð°Ð¿Ð¸ÑÐ¾Ð¼ &quot;ÑÐ¾ÑÑ Ð¼Ð¾Ð¶Ñ ÑÑÐµÐ±Ð°&quot;"/>
          <p:cNvPicPr/>
          <p:nvPr/>
        </p:nvPicPr>
        <p:blipFill>
          <a:blip r:embed="rId3"/>
          <a:stretch/>
        </p:blipFill>
        <p:spPr>
          <a:xfrm>
            <a:off x="7184520" y="84960"/>
            <a:ext cx="4802400" cy="3593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4" descr="Ð ÐµÐ·ÑÐ»ÑÑÐ°Ñ Ð¿Ð¾ÑÑÐºÑ Ð·Ð¾Ð±ÑÐ°Ð¶ÐµÐ½Ñ Ð·Ð° Ð·Ð°Ð¿Ð¸ÑÐ¾Ð¼ &quot;ÑÐ¿ÑÑÐ¸Ð¹ ÐºÐ¾ÑÐ¸Ðº&quot;"/>
          <p:cNvPicPr/>
          <p:nvPr/>
        </p:nvPicPr>
        <p:blipFill>
          <a:blip r:embed="rId2"/>
          <a:stretch/>
        </p:blipFill>
        <p:spPr>
          <a:xfrm>
            <a:off x="396000" y="465120"/>
            <a:ext cx="5655960" cy="3901680"/>
          </a:xfrm>
          <a:prstGeom prst="rect">
            <a:avLst/>
          </a:prstGeom>
          <a:ln w="190500" cap="sq">
            <a:solidFill>
              <a:srgbClr val="FFFFFF"/>
            </a:solidFill>
            <a:miter/>
          </a:ln>
          <a:effectLst>
            <a:outerShdw blurRad="65160" dist="50432" dir="1288947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3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AutoShape 12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5" name="Рисунок 8"/>
          <p:cNvPicPr/>
          <p:nvPr/>
        </p:nvPicPr>
        <p:blipFill>
          <a:blip r:embed="rId3"/>
          <a:stretch/>
        </p:blipFill>
        <p:spPr>
          <a:xfrm>
            <a:off x="5640840" y="2594520"/>
            <a:ext cx="6345000" cy="3965760"/>
          </a:xfrm>
          <a:prstGeom prst="rect">
            <a:avLst/>
          </a:prstGeom>
          <a:ln w="127000" cap="rnd">
            <a:solidFill>
              <a:srgbClr val="FFFFFF"/>
            </a:solidFill>
            <a:round/>
          </a:ln>
          <a:effectLst>
            <a:outerShdw blurRad="76320" dist="95041" dir="10500123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6" name="TextBox 9"/>
          <p:cNvSpPr/>
          <p:nvPr/>
        </p:nvSpPr>
        <p:spPr>
          <a:xfrm>
            <a:off x="6464520" y="659160"/>
            <a:ext cx="501804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uk-UA" sz="4000" b="1" strike="noStrike" spc="-1">
                <a:solidFill>
                  <a:srgbClr val="FF0000"/>
                </a:solidFill>
                <a:latin typeface="Arial Black"/>
              </a:rPr>
              <a:t>Я найкраще всього вмію…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77" name="TextBox 13"/>
          <p:cNvSpPr/>
          <p:nvPr/>
        </p:nvSpPr>
        <p:spPr>
          <a:xfrm>
            <a:off x="1207800" y="4577400"/>
            <a:ext cx="3820680" cy="130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uk-UA" sz="4000" b="1" strike="noStrike" spc="-1">
                <a:solidFill>
                  <a:srgbClr val="FF0000"/>
                </a:solidFill>
                <a:latin typeface="Arial Black"/>
              </a:rPr>
              <a:t>…ось чому я молодець</a:t>
            </a:r>
            <a:endParaRPr lang="en-US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Прямокутник 1"/>
          <p:cNvSpPr/>
          <p:nvPr/>
        </p:nvSpPr>
        <p:spPr>
          <a:xfrm>
            <a:off x="591840" y="1134360"/>
            <a:ext cx="6095520" cy="502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uk-UA" sz="18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Вправа знайомство «Найкраще я вмію…»</a:t>
            </a:r>
            <a:r>
              <a:rPr lang="uk-UA" sz="1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 (5 хв.)</a:t>
            </a:r>
            <a:endParaRPr lang="en-US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lang="uk-UA" sz="1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Учасники будуть перекидати слово одне одному. Той, хто триматиме в руках м’ячик, повинен розказати про те, що він найкраще вміє робити. А всі інші мають це запам’ятати. Кожен має починати казати фрази «найкраще я вмію…» </a:t>
            </a:r>
            <a:r>
              <a:rPr lang="uk-UA" sz="1800" b="0" i="1" strike="noStrike" spc="-1">
                <a:solidFill>
                  <a:srgbClr val="000000"/>
                </a:solidFill>
                <a:latin typeface="Times New Roman"/>
                <a:ea typeface="Calibri"/>
              </a:rPr>
              <a:t>(розв’язувати приклади, співати, танцювати, прибирати в кімнаті, вчити вірші, малювати)</a:t>
            </a:r>
            <a:r>
              <a:rPr lang="uk-UA" sz="1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, а закінчувати свою фразу словами «…ось, який я молодець».</a:t>
            </a:r>
            <a:endParaRPr lang="en-US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lang="uk-UA" sz="18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Підсумок: </a:t>
            </a:r>
            <a:r>
              <a:rPr lang="uk-UA" sz="1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мистецтво творять люди, ми теж можемо творити, створювати власні шедеври, хтось вишивку, прикрасу, композицію чи букет.</a:t>
            </a:r>
            <a:endParaRPr lang="en-US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lang="uk-UA" sz="18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79" name="Picture 2" descr="Ð ÐµÐ·ÑÐ»ÑÑÐ°Ñ Ð¿Ð¾ÑÑÐºÑ Ð·Ð¾Ð±ÑÐ°Ð¶ÐµÐ½Ñ Ð·Ð° Ð·Ð°Ð¿Ð¸ÑÐ¾Ð¼ &quot;Ð½Ð°Ð¹ÐºÑÐ°ÑÐµ Ñ Ð²Ð¼ÑÑ&quot;"/>
          <p:cNvPicPr/>
          <p:nvPr/>
        </p:nvPicPr>
        <p:blipFill>
          <a:blip r:embed="rId2"/>
          <a:stretch/>
        </p:blipFill>
        <p:spPr>
          <a:xfrm rot="20907600">
            <a:off x="7154640" y="3407400"/>
            <a:ext cx="4692600" cy="289260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0" name="Picture 4" descr="Ð ÐµÐ·ÑÐ»ÑÑÐ°Ñ Ð¿Ð¾ÑÑÐºÑ Ð·Ð¾Ð±ÑÐ°Ð¶ÐµÐ½Ñ Ð·Ð° Ð·Ð°Ð¿Ð¸ÑÐ¾Ð¼ &quot;Ð½Ð°Ð¹ÐºÑÐ°ÑÐµ Ñ Ð²Ð¼ÑÑ&quot;"/>
          <p:cNvPicPr/>
          <p:nvPr/>
        </p:nvPicPr>
        <p:blipFill>
          <a:blip r:embed="rId3"/>
          <a:stretch/>
        </p:blipFill>
        <p:spPr>
          <a:xfrm rot="578400">
            <a:off x="7171920" y="579600"/>
            <a:ext cx="4716720" cy="279324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653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FF0000"/>
                </a:solidFill>
                <a:latin typeface="TimesNewRomanPSMT"/>
              </a:rPr>
              <a:t>ВПРАВА “КАЗКОВИЙ МАГАЗИН“</a:t>
            </a:r>
            <a:endParaRPr lang="uk-UA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77160" y="1385640"/>
            <a:ext cx="8596440" cy="4655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i="1" strike="noStrike" spc="-1" dirty="0">
                <a:solidFill>
                  <a:srgbClr val="000000"/>
                </a:solidFill>
                <a:latin typeface="TimesNewRomanPS-ItalicMT"/>
              </a:rPr>
              <a:t>Час: 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15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хв</a:t>
            </a:r>
            <a:endParaRPr lang="uk-UA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i="1" strike="noStrike" spc="-1" dirty="0" err="1">
                <a:solidFill>
                  <a:srgbClr val="000000"/>
                </a:solidFill>
                <a:latin typeface="TimesNewRomanPS-ItalicMT"/>
              </a:rPr>
              <a:t>Хід</a:t>
            </a:r>
            <a:r>
              <a:rPr lang="ru-RU" sz="2400" b="0" i="1" strike="noStrike" spc="-1" dirty="0">
                <a:solidFill>
                  <a:srgbClr val="000000"/>
                </a:solidFill>
                <a:latin typeface="TimesNewRomanPS-ItalicMT"/>
              </a:rPr>
              <a:t> </a:t>
            </a:r>
            <a:r>
              <a:rPr lang="ru-RU" sz="2400" b="0" i="1" strike="noStrike" spc="-1" dirty="0" err="1">
                <a:solidFill>
                  <a:srgbClr val="000000"/>
                </a:solidFill>
                <a:latin typeface="TimesNewRomanPS-ItalicMT"/>
              </a:rPr>
              <a:t>проведення</a:t>
            </a:r>
            <a:r>
              <a:rPr lang="ru-RU" sz="2400" b="0" i="1" strike="noStrike" spc="-1" dirty="0">
                <a:solidFill>
                  <a:srgbClr val="000000"/>
                </a:solidFill>
                <a:latin typeface="TimesNewRomanPS-ItalicMT"/>
              </a:rPr>
              <a:t>: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кожен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учасник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виставляє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на продаж у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казковому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магазині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свій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товар –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риси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характеру,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навички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уміння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. А на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заміну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замовити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собі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щось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інше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(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наприклад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: продаю 500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грамів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витримки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, а куплю 100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грамів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здогадливості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).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Кожен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учасник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повинен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щось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продати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і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придбати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.</a:t>
            </a:r>
            <a:endParaRPr lang="uk-UA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uk-UA" sz="18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83" name="Рисунок 3"/>
          <p:cNvPicPr/>
          <p:nvPr/>
        </p:nvPicPr>
        <p:blipFill>
          <a:blip r:embed="rId2"/>
          <a:stretch/>
        </p:blipFill>
        <p:spPr>
          <a:xfrm>
            <a:off x="3152880" y="4555440"/>
            <a:ext cx="4481280" cy="2136960"/>
          </a:xfrm>
          <a:prstGeom prst="rect">
            <a:avLst/>
          </a:prstGeom>
          <a:ln w="0">
            <a:noFill/>
          </a:ln>
        </p:spPr>
      </p:pic>
      <p:pic>
        <p:nvPicPr>
          <p:cNvPr id="184" name="Рисунок 6"/>
          <p:cNvPicPr/>
          <p:nvPr/>
        </p:nvPicPr>
        <p:blipFill>
          <a:blip r:embed="rId3"/>
          <a:stretch/>
        </p:blipFill>
        <p:spPr>
          <a:xfrm>
            <a:off x="8964720" y="0"/>
            <a:ext cx="2142720" cy="2142720"/>
          </a:xfrm>
          <a:prstGeom prst="rect">
            <a:avLst/>
          </a:prstGeom>
          <a:ln w="0">
            <a:noFill/>
          </a:ln>
        </p:spPr>
      </p:pic>
      <p:pic>
        <p:nvPicPr>
          <p:cNvPr id="185" name="Рисунок 7"/>
          <p:cNvPicPr/>
          <p:nvPr/>
        </p:nvPicPr>
        <p:blipFill>
          <a:blip r:embed="rId4"/>
          <a:stretch/>
        </p:blipFill>
        <p:spPr>
          <a:xfrm>
            <a:off x="10049040" y="2046240"/>
            <a:ext cx="2142720" cy="2142720"/>
          </a:xfrm>
          <a:prstGeom prst="rect">
            <a:avLst/>
          </a:prstGeom>
          <a:ln w="0">
            <a:noFill/>
          </a:ln>
        </p:spPr>
      </p:pic>
      <p:pic>
        <p:nvPicPr>
          <p:cNvPr id="186" name="Рисунок 8"/>
          <p:cNvPicPr/>
          <p:nvPr/>
        </p:nvPicPr>
        <p:blipFill>
          <a:blip r:embed="rId5"/>
          <a:stretch/>
        </p:blipFill>
        <p:spPr>
          <a:xfrm>
            <a:off x="9119520" y="4189320"/>
            <a:ext cx="2142720" cy="2142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728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rgbClr val="00B0F0"/>
                </a:solidFill>
                <a:latin typeface="TimesNewRomanPSMT"/>
              </a:rPr>
              <a:t>ВПРАВА «МОЯ БУКВА»</a:t>
            </a:r>
            <a:endParaRPr lang="uk-UA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77160" y="1338480"/>
            <a:ext cx="8596440" cy="5146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i="1" strike="noStrike" spc="-1" dirty="0">
                <a:solidFill>
                  <a:srgbClr val="000000"/>
                </a:solidFill>
                <a:latin typeface="TimesNewRomanPS-ItalicMT"/>
              </a:rPr>
              <a:t>Час: 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10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хв</a:t>
            </a:r>
            <a:endParaRPr lang="uk-UA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i="1" strike="noStrike" spc="-1" dirty="0" err="1">
                <a:solidFill>
                  <a:srgbClr val="000000"/>
                </a:solidFill>
                <a:latin typeface="TimesNewRomanPS-ItalicMT"/>
              </a:rPr>
              <a:t>Хід</a:t>
            </a:r>
            <a:r>
              <a:rPr lang="ru-RU" sz="2400" b="0" i="1" strike="noStrike" spc="-1" dirty="0">
                <a:solidFill>
                  <a:srgbClr val="000000"/>
                </a:solidFill>
                <a:latin typeface="TimesNewRomanPS-ItalicMT"/>
              </a:rPr>
              <a:t> </a:t>
            </a:r>
            <a:r>
              <a:rPr lang="ru-RU" sz="2400" b="0" i="1" strike="noStrike" spc="-1" dirty="0" err="1">
                <a:solidFill>
                  <a:srgbClr val="000000"/>
                </a:solidFill>
                <a:latin typeface="TimesNewRomanPS-ItalicMT"/>
              </a:rPr>
              <a:t>проведення</a:t>
            </a:r>
            <a:r>
              <a:rPr lang="ru-RU" sz="2400" b="0" i="1" strike="noStrike" spc="-1" dirty="0">
                <a:solidFill>
                  <a:srgbClr val="000000"/>
                </a:solidFill>
                <a:latin typeface="TimesNewRomanPS-ItalicMT"/>
              </a:rPr>
              <a:t>:</a:t>
            </a:r>
            <a:endParaRPr lang="uk-UA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1.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Кожен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учасник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вибирає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собі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будь-яку букву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алфавіту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й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озвучує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її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всій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групі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або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сусідові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.</a:t>
            </a:r>
            <a:endParaRPr lang="uk-UA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2.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Протягом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2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хвилин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учасники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підбирають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якомога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більше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слів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які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описують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їх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і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починаються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на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обрану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літеру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.</a:t>
            </a:r>
            <a:endParaRPr lang="uk-UA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3.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Кожен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учасник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ділиться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своїми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словами з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групою</a:t>
            </a:r>
            <a:endParaRPr lang="uk-UA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Наприклад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: мене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звуть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Вікторія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 й моя буква П. Я практична, пунктуальна і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TimesNewRomanPSMT"/>
              </a:rPr>
              <a:t>прямолінійна</a:t>
            </a:r>
            <a:r>
              <a:rPr lang="ru-RU" sz="2400" b="0" strike="noStrike" spc="-1" dirty="0">
                <a:solidFill>
                  <a:srgbClr val="000000"/>
                </a:solidFill>
                <a:latin typeface="TimesNewRomanPSMT"/>
              </a:rPr>
              <a:t>.</a:t>
            </a:r>
            <a:endParaRPr lang="uk-UA" sz="24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89" name="Рисунок 3"/>
          <p:cNvPicPr/>
          <p:nvPr/>
        </p:nvPicPr>
        <p:blipFill>
          <a:blip r:embed="rId2"/>
          <a:stretch/>
        </p:blipFill>
        <p:spPr>
          <a:xfrm>
            <a:off x="8527680" y="0"/>
            <a:ext cx="1942920" cy="2361960"/>
          </a:xfrm>
          <a:prstGeom prst="rect">
            <a:avLst/>
          </a:prstGeom>
          <a:ln w="0">
            <a:noFill/>
          </a:ln>
        </p:spPr>
      </p:pic>
      <p:pic>
        <p:nvPicPr>
          <p:cNvPr id="190" name="Рисунок 4"/>
          <p:cNvPicPr/>
          <p:nvPr/>
        </p:nvPicPr>
        <p:blipFill>
          <a:blip r:embed="rId3"/>
          <a:stretch/>
        </p:blipFill>
        <p:spPr>
          <a:xfrm>
            <a:off x="9114480" y="2292480"/>
            <a:ext cx="2400120" cy="1904760"/>
          </a:xfrm>
          <a:prstGeom prst="rect">
            <a:avLst/>
          </a:prstGeom>
          <a:ln w="0">
            <a:noFill/>
          </a:ln>
        </p:spPr>
      </p:pic>
      <p:pic>
        <p:nvPicPr>
          <p:cNvPr id="191" name="Рисунок 5"/>
          <p:cNvPicPr/>
          <p:nvPr/>
        </p:nvPicPr>
        <p:blipFill>
          <a:blip r:embed="rId4"/>
          <a:stretch/>
        </p:blipFill>
        <p:spPr>
          <a:xfrm>
            <a:off x="10039320" y="4197600"/>
            <a:ext cx="2152440" cy="212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Прямокутник 1"/>
          <p:cNvSpPr/>
          <p:nvPr/>
        </p:nvSpPr>
        <p:spPr>
          <a:xfrm>
            <a:off x="584640" y="447840"/>
            <a:ext cx="8728920" cy="210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uk-UA" sz="6600" b="1" strike="noStrike" spc="-1">
                <a:solidFill>
                  <a:srgbClr val="FF0000"/>
                </a:solidFill>
                <a:latin typeface="Times New Roman"/>
                <a:ea typeface="Calibri"/>
              </a:rPr>
              <a:t>Вправа «Тренуємо емоцію» </a:t>
            </a:r>
            <a:endParaRPr lang="en-US" sz="6600" b="0" strike="noStrike" spc="-1">
              <a:latin typeface="Arial"/>
            </a:endParaRPr>
          </a:p>
        </p:txBody>
      </p:sp>
      <p:pic>
        <p:nvPicPr>
          <p:cNvPr id="193" name="Picture 2" descr="Ð ÐµÐ·ÑÐ»ÑÑÐ°Ñ Ð¿Ð¾ÑÑÐºÑ Ð·Ð¾Ð±ÑÐ°Ð¶ÐµÐ½Ñ Ð·Ð° Ð·Ð°Ð¿Ð¸ÑÐ¾Ð¼ &quot;ÐºÐµÑÑÑÐ¼Ð¾ ÐµÐ¼Ð¾ÑÑÑÐ¼Ð¸&quot;"/>
          <p:cNvPicPr/>
          <p:nvPr/>
        </p:nvPicPr>
        <p:blipFill>
          <a:blip r:embed="rId2"/>
          <a:stretch/>
        </p:blipFill>
        <p:spPr>
          <a:xfrm>
            <a:off x="765720" y="2571480"/>
            <a:ext cx="5286960" cy="390492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" name="Picture 4" descr="Ð ÐµÐ·ÑÐ»ÑÑÐ°Ñ Ð¿Ð¾ÑÑÐºÑ Ð·Ð¾Ð±ÑÐ°Ð¶ÐµÐ½Ñ Ð·Ð° Ð·Ð°Ð¿Ð¸ÑÐ¾Ð¼ &quot;ÐºÐµÑÑÑÐ¼Ð¾ ÐµÐ¼Ð¾ÑÑÑÐ¼Ð¸&quot;"/>
          <p:cNvPicPr/>
          <p:nvPr/>
        </p:nvPicPr>
        <p:blipFill>
          <a:blip r:embed="rId3"/>
          <a:stretch/>
        </p:blipFill>
        <p:spPr>
          <a:xfrm rot="585600">
            <a:off x="6344280" y="1910520"/>
            <a:ext cx="5328000" cy="388836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Прямокутник 1"/>
          <p:cNvSpPr/>
          <p:nvPr/>
        </p:nvSpPr>
        <p:spPr>
          <a:xfrm>
            <a:off x="400320" y="1350720"/>
            <a:ext cx="6010560" cy="461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uk-UA" sz="18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Вправа «Тренуємо емоцію» </a:t>
            </a:r>
            <a:r>
              <a:rPr lang="uk-UA" sz="1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(5 хв.)</a:t>
            </a:r>
            <a:endParaRPr lang="en-US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lang="uk-UA" sz="1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Тренер пропонує обрати декілька учасників і зобразити різні вирази обличчя</a:t>
            </a:r>
            <a:endParaRPr lang="en-US" sz="1800" b="0" strike="noStrike" spc="-1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uk-UA" sz="1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насупитися: як хмарка, зла чарівниця, сердита людина.</a:t>
            </a:r>
            <a:endParaRPr lang="en-US" sz="1800" b="0" strike="noStrike" spc="-1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uk-UA" sz="1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злякатися: як заєць що побачив вовка, кошеня на якого гавкає пес.</a:t>
            </a:r>
            <a:endParaRPr lang="en-US" sz="1800" b="0" strike="noStrike" spc="-1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uk-UA" sz="1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посміхнутися: як кіт на сонці, хитра лисиця, радісна дитина.</a:t>
            </a:r>
            <a:endParaRPr lang="en-US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lang="uk-UA" sz="18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Запитання: </a:t>
            </a:r>
            <a:r>
              <a:rPr lang="uk-UA" sz="1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Чи легко було зобразити різні емоції? Чи вдалося це зробити?</a:t>
            </a:r>
            <a:endParaRPr lang="en-US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  <a:buNone/>
              <a:tabLst>
                <a:tab pos="0" algn="l"/>
              </a:tabLst>
            </a:pPr>
            <a:r>
              <a:rPr lang="uk-UA" sz="18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96" name="Picture 6" descr="ÐÐ¾Ð²âÑÐ·Ð°Ð½Ðµ Ð·Ð¾Ð±ÑÐ°Ð¶ÐµÐ½Ð½Ñ"/>
          <p:cNvPicPr/>
          <p:nvPr/>
        </p:nvPicPr>
        <p:blipFill>
          <a:blip r:embed="rId2"/>
          <a:stretch/>
        </p:blipFill>
        <p:spPr>
          <a:xfrm rot="191400">
            <a:off x="6846840" y="1175400"/>
            <a:ext cx="4950000" cy="501192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Прямокутник 1"/>
          <p:cNvSpPr/>
          <p:nvPr/>
        </p:nvSpPr>
        <p:spPr>
          <a:xfrm>
            <a:off x="1219320" y="270720"/>
            <a:ext cx="6690960" cy="187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buNone/>
              <a:tabLst>
                <a:tab pos="0" algn="l"/>
              </a:tabLst>
            </a:pPr>
            <a:r>
              <a:rPr lang="uk-UA" sz="2800" b="1" strike="noStrike" spc="-1" dirty="0">
                <a:solidFill>
                  <a:srgbClr val="C00000"/>
                </a:solidFill>
                <a:latin typeface="Times New Roman"/>
                <a:ea typeface="Calibri"/>
              </a:rPr>
              <a:t>Вправа «Обмеження і дозволи»</a:t>
            </a:r>
            <a:r>
              <a:rPr lang="uk-UA" sz="2800" b="0" strike="noStrike" spc="-1" dirty="0">
                <a:solidFill>
                  <a:srgbClr val="C00000"/>
                </a:solidFill>
                <a:latin typeface="Calibri"/>
                <a:ea typeface="Calibri"/>
              </a:rPr>
              <a:t>    </a:t>
            </a:r>
          </a:p>
          <a:p>
            <a:pPr>
              <a:lnSpc>
                <a:spcPct val="150000"/>
              </a:lnSpc>
              <a:buNone/>
              <a:tabLst>
                <a:tab pos="0" algn="l"/>
              </a:tabLst>
            </a:pPr>
            <a:r>
              <a:rPr lang="uk-UA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Заповніть ваші «Заборони та заохочення» записавши:</a:t>
            </a:r>
            <a:endParaRPr lang="en-US" sz="18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  <a:buNone/>
              <a:tabLst>
                <a:tab pos="0" algn="l"/>
              </a:tabLst>
            </a:pPr>
            <a:r>
              <a:rPr lang="uk-UA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Що вам забороняли ваші батьки і чим вони заохочували вас?</a:t>
            </a:r>
            <a:endParaRPr lang="en-US" sz="1800" b="0" strike="noStrike" spc="-1" dirty="0">
              <a:latin typeface="Arial"/>
            </a:endParaRPr>
          </a:p>
          <a:p>
            <a:pPr algn="just">
              <a:lnSpc>
                <a:spcPct val="150000"/>
              </a:lnSpc>
              <a:buNone/>
              <a:tabLst>
                <a:tab pos="0" algn="l"/>
              </a:tabLst>
            </a:pPr>
            <a:endParaRPr lang="en-US" sz="1400" b="0" strike="noStrike" spc="-1" dirty="0">
              <a:latin typeface="Arial"/>
            </a:endParaRPr>
          </a:p>
        </p:txBody>
      </p:sp>
      <p:pic>
        <p:nvPicPr>
          <p:cNvPr id="198" name="Рисунок 2"/>
          <p:cNvPicPr/>
          <p:nvPr/>
        </p:nvPicPr>
        <p:blipFill>
          <a:blip r:embed="rId2"/>
          <a:stretch/>
        </p:blipFill>
        <p:spPr>
          <a:xfrm>
            <a:off x="3183120" y="2658960"/>
            <a:ext cx="6492240" cy="4198680"/>
          </a:xfrm>
          <a:prstGeom prst="rect">
            <a:avLst/>
          </a:prstGeom>
          <a:ln w="0">
            <a:noFill/>
          </a:ln>
        </p:spPr>
      </p:pic>
      <p:pic>
        <p:nvPicPr>
          <p:cNvPr id="199" name="Рисунок 3"/>
          <p:cNvPicPr/>
          <p:nvPr/>
        </p:nvPicPr>
        <p:blipFill>
          <a:blip r:embed="rId3"/>
          <a:stretch/>
        </p:blipFill>
        <p:spPr>
          <a:xfrm>
            <a:off x="446400" y="2987640"/>
            <a:ext cx="2660400" cy="3710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</TotalTime>
  <Words>558</Words>
  <Application>Microsoft Office PowerPoint</Application>
  <PresentationFormat>Широкоэкранный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Arial</vt:lpstr>
      <vt:lpstr>Arial Black</vt:lpstr>
      <vt:lpstr>Calibri</vt:lpstr>
      <vt:lpstr>Symbol</vt:lpstr>
      <vt:lpstr>Times New Roman</vt:lpstr>
      <vt:lpstr>TimesNewRomanPS-ItalicMT</vt:lpstr>
      <vt:lpstr>TimesNewRomanPSMT</vt:lpstr>
      <vt:lpstr>Trebuchet MS</vt:lpstr>
      <vt:lpstr>Wingdings</vt:lpstr>
      <vt:lpstr>Wingdings 3</vt:lpstr>
      <vt:lpstr>Office Theme</vt:lpstr>
      <vt:lpstr>Office Theme</vt:lpstr>
      <vt:lpstr>Office Theme</vt:lpstr>
      <vt:lpstr>ТЕМА: МОЄ «ХОЧУ», «МОЖУ», «ТРЕБА» </vt:lpstr>
      <vt:lpstr>Презентация PowerPoint</vt:lpstr>
      <vt:lpstr>Презентация PowerPoint</vt:lpstr>
      <vt:lpstr>Презентация PowerPoint</vt:lpstr>
      <vt:lpstr>ВПРАВА “КАЗКОВИЙ МАГАЗИН“</vt:lpstr>
      <vt:lpstr>ВПРАВА «МОЯ БУКВА»</vt:lpstr>
      <vt:lpstr>Презентация PowerPoint</vt:lpstr>
      <vt:lpstr>Презентация PowerPoint</vt:lpstr>
      <vt:lpstr>Презентация PowerPoint</vt:lpstr>
      <vt:lpstr> Вправа «Валіза»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МОЄ «ХОЧУ», «МОЖУ», «ТРЕБА»</dc:title>
  <dc:subject/>
  <dc:creator>user</dc:creator>
  <dc:description/>
  <cp:lastModifiedBy>Ирина Масляникова</cp:lastModifiedBy>
  <cp:revision>19</cp:revision>
  <dcterms:created xsi:type="dcterms:W3CDTF">2019-05-17T07:07:15Z</dcterms:created>
  <dcterms:modified xsi:type="dcterms:W3CDTF">2022-12-13T12:48:30Z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11</vt:i4>
  </property>
</Properties>
</file>