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25DE6-A783-44C9-955F-6CEBFE4E5B68}" v="379" dt="2022-11-07T17:57:43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241" y="1348125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ru-RU" sz="4600" dirty="0" smtClean="0">
                <a:cs typeface="Calibri Light"/>
              </a:rPr>
              <a:t>Т</a:t>
            </a:r>
            <a:r>
              <a:rPr lang="ru-RU" sz="4600" dirty="0" smtClean="0">
                <a:cs typeface="Calibri Light"/>
              </a:rPr>
              <a:t>ема 12:</a:t>
            </a:r>
            <a:r>
              <a:rPr lang="ru-RU" sz="4600" dirty="0">
                <a:ea typeface="+mj-lt"/>
                <a:cs typeface="+mj-lt"/>
              </a:rPr>
              <a:t/>
            </a:r>
            <a:br>
              <a:rPr lang="ru-RU" sz="4600" dirty="0">
                <a:ea typeface="+mj-lt"/>
                <a:cs typeface="+mj-lt"/>
              </a:rPr>
            </a:br>
            <a:r>
              <a:rPr lang="ru-RU" sz="4600" dirty="0">
                <a:ea typeface="+mj-lt"/>
                <a:cs typeface="+mj-lt"/>
              </a:rPr>
              <a:t/>
            </a:r>
            <a:br>
              <a:rPr lang="ru-RU" sz="4600" dirty="0">
                <a:ea typeface="+mj-lt"/>
                <a:cs typeface="+mj-lt"/>
              </a:rPr>
            </a:br>
            <a:r>
              <a:rPr lang="ru-RU" sz="4600" b="1" dirty="0">
                <a:ea typeface="+mj-lt"/>
                <a:cs typeface="+mj-lt"/>
              </a:rPr>
              <a:t>ТЕХНІКО-ТЕХНОЛОГІЧНА БАЗА</a:t>
            </a:r>
            <a:endParaRPr lang="ru-RU" sz="4600" dirty="0">
              <a:cs typeface="Calibri Light"/>
            </a:endParaRPr>
          </a:p>
          <a:p>
            <a:pPr algn="l"/>
            <a:r>
              <a:rPr lang="ru-RU" sz="4600" b="1" dirty="0">
                <a:ea typeface="+mj-lt"/>
                <a:cs typeface="+mj-lt"/>
              </a:rPr>
              <a:t>І ВИРОБНИЧА ПОТУЖНІСТЬ ПІДПРИЄМСТВА</a:t>
            </a:r>
            <a:endParaRPr lang="ru-RU" sz="4600" dirty="0">
              <a:cs typeface="Calibri Light"/>
            </a:endParaRPr>
          </a:p>
          <a:p>
            <a:pPr algn="l"/>
            <a:endParaRPr lang="ru-RU" sz="4600" dirty="0">
              <a:cs typeface="Calibri Ligh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uk-UA" dirty="0" smtClean="0"/>
              <a:t>Викладач </a:t>
            </a:r>
            <a:r>
              <a:rPr lang="uk-UA" dirty="0" err="1" smtClean="0"/>
              <a:t>Костіна</a:t>
            </a:r>
            <a:r>
              <a:rPr lang="uk-UA" dirty="0" smtClean="0"/>
              <a:t> Т.Ю.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C9266-C8A0-ED59-54FE-BF5F6387B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572" y="889346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2400" b="1" i="1" dirty="0" err="1"/>
              <a:t>Виробнича</a:t>
            </a:r>
            <a:r>
              <a:rPr lang="ru-RU" sz="2400" b="1" i="1" dirty="0"/>
              <a:t> </a:t>
            </a:r>
            <a:r>
              <a:rPr lang="ru-RU" sz="2400" b="1" i="1" dirty="0" err="1"/>
              <a:t>потужність</a:t>
            </a:r>
            <a:r>
              <a:rPr lang="ru-RU" sz="2400" b="1" i="1" dirty="0"/>
              <a:t> </a:t>
            </a:r>
            <a:r>
              <a:rPr lang="ru-RU" sz="2400" b="1" i="1" dirty="0" err="1"/>
              <a:t>потокової</a:t>
            </a:r>
            <a:r>
              <a:rPr lang="ru-RU" sz="2400" b="1" i="1" dirty="0"/>
              <a:t> </a:t>
            </a:r>
            <a:r>
              <a:rPr lang="ru-RU" sz="2400" b="1" i="1" dirty="0" err="1"/>
              <a:t>лінії</a:t>
            </a:r>
            <a:r>
              <a:rPr lang="ru-RU" sz="2400" b="1" i="1" dirty="0"/>
              <a:t> (</a:t>
            </a:r>
            <a:r>
              <a:rPr lang="ru-RU" sz="2400" b="1" i="1" dirty="0" err="1"/>
              <a:t>ВП</a:t>
            </a:r>
            <a:r>
              <a:rPr lang="ru-RU" sz="2400" b="1" i="1" baseline="-25000" dirty="0" err="1"/>
              <a:t>пл</a:t>
            </a:r>
            <a:r>
              <a:rPr lang="ru-RU" sz="2400" b="1" i="1" dirty="0"/>
              <a:t>) </a:t>
            </a:r>
            <a:r>
              <a:rPr lang="ru-RU" sz="2400" b="1" i="1" dirty="0" err="1"/>
              <a:t>визначається</a:t>
            </a:r>
            <a:r>
              <a:rPr lang="ru-RU" sz="2400" b="1" i="1" dirty="0"/>
              <a:t>:</a:t>
            </a:r>
            <a:endParaRPr lang="ru-RU" sz="2400" dirty="0"/>
          </a:p>
          <a:p>
            <a:endParaRPr lang="ru-RU" sz="3800">
              <a:cs typeface="Calibri Ligh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55877" y="324120"/>
            <a:ext cx="11019352" cy="6027299"/>
            <a:chOff x="355877" y="324120"/>
            <a:chExt cx="11019352" cy="60272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V="1">
              <a:off x="8035598" y="3011788"/>
              <a:ext cx="6023589" cy="6556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355877" y="324120"/>
              <a:ext cx="10893563" cy="45512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88D2D7-4247-29C3-5C80-D8D59CAE1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65" y="1263916"/>
            <a:ext cx="10143668" cy="51646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ru-RU" sz="2000" i="1" dirty="0" err="1">
                <a:ea typeface="+mn-lt"/>
                <a:cs typeface="+mn-lt"/>
              </a:rPr>
              <a:t>ВП</a:t>
            </a:r>
            <a:r>
              <a:rPr lang="ru-RU" sz="2000" i="1" baseline="-25000" dirty="0" err="1">
                <a:ea typeface="+mn-lt"/>
                <a:cs typeface="+mn-lt"/>
              </a:rPr>
              <a:t>пл</a:t>
            </a:r>
            <a:r>
              <a:rPr lang="ru-RU" sz="2000" i="1" baseline="-25000" dirty="0">
                <a:ea typeface="+mn-lt"/>
                <a:cs typeface="+mn-lt"/>
              </a:rPr>
              <a:t>.</a:t>
            </a:r>
            <a:r>
              <a:rPr lang="ru-RU" sz="2000" i="1" dirty="0">
                <a:ea typeface="+mn-lt"/>
                <a:cs typeface="+mn-lt"/>
              </a:rPr>
              <a:t> = </a:t>
            </a:r>
            <a:r>
              <a:rPr lang="ru-RU" sz="2000" i="1" dirty="0" err="1">
                <a:ea typeface="+mn-lt"/>
                <a:cs typeface="+mn-lt"/>
              </a:rPr>
              <a:t>Ф</a:t>
            </a:r>
            <a:r>
              <a:rPr lang="ru-RU" sz="2000" i="1" baseline="-25000" dirty="0" err="1">
                <a:ea typeface="+mn-lt"/>
                <a:cs typeface="+mn-lt"/>
              </a:rPr>
              <a:t>л</a:t>
            </a:r>
            <a:r>
              <a:rPr lang="ru-RU" sz="2000" i="1" dirty="0">
                <a:ea typeface="+mn-lt"/>
                <a:cs typeface="+mn-lt"/>
              </a:rPr>
              <a:t> / r, од./ </a:t>
            </a:r>
            <a:r>
              <a:rPr lang="ru-RU" sz="2000" i="1" dirty="0" err="1">
                <a:ea typeface="+mn-lt"/>
                <a:cs typeface="+mn-lt"/>
              </a:rPr>
              <a:t>період</a:t>
            </a:r>
            <a:r>
              <a:rPr lang="ru-RU" sz="2000" i="1" dirty="0">
                <a:ea typeface="+mn-lt"/>
                <a:cs typeface="+mn-lt"/>
              </a:rPr>
              <a:t>,</a:t>
            </a:r>
            <a:endParaRPr lang="ru-RU" sz="2000">
              <a:cs typeface="Calibri"/>
            </a:endParaRPr>
          </a:p>
          <a:p>
            <a:pPr marL="0" indent="0">
              <a:buNone/>
            </a:pPr>
            <a:r>
              <a:rPr lang="ru-RU" sz="1600" dirty="0">
                <a:ea typeface="+mn-lt"/>
                <a:cs typeface="+mn-lt"/>
              </a:rPr>
              <a:t>де    </a:t>
            </a:r>
            <a:r>
              <a:rPr lang="ru-RU" sz="1600" i="1" dirty="0">
                <a:ea typeface="+mn-lt"/>
                <a:cs typeface="+mn-lt"/>
              </a:rPr>
              <a:t>r </a:t>
            </a:r>
            <a:r>
              <a:rPr lang="ru-RU" sz="1600" dirty="0">
                <a:ea typeface="+mn-lt"/>
                <a:cs typeface="+mn-lt"/>
              </a:rPr>
              <a:t>- такт </a:t>
            </a:r>
            <a:r>
              <a:rPr lang="ru-RU" sz="1600" dirty="0" err="1">
                <a:ea typeface="+mn-lt"/>
                <a:cs typeface="+mn-lt"/>
              </a:rPr>
              <a:t>потокової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лінії</a:t>
            </a:r>
            <a:r>
              <a:rPr lang="ru-RU" sz="1600" dirty="0">
                <a:ea typeface="+mn-lt"/>
                <a:cs typeface="+mn-lt"/>
              </a:rPr>
              <a:t>, год./</a:t>
            </a:r>
            <a:r>
              <a:rPr lang="ru-RU" sz="1600" dirty="0" err="1">
                <a:ea typeface="+mn-lt"/>
                <a:cs typeface="+mn-lt"/>
              </a:rPr>
              <a:t>одиниць</a:t>
            </a:r>
            <a:endParaRPr lang="ru-RU" sz="1600" dirty="0" err="1">
              <a:cs typeface="Calibri"/>
            </a:endParaRPr>
          </a:p>
          <a:p>
            <a:pPr marL="0" indent="0">
              <a:buNone/>
            </a:pPr>
            <a:endParaRPr lang="ru-RU" sz="1300"/>
          </a:p>
          <a:p>
            <a:pPr marL="0" indent="0">
              <a:buNone/>
            </a:pPr>
            <a:r>
              <a:rPr lang="ru-RU" sz="2400" i="1" dirty="0" err="1"/>
              <a:t>Виробнича</a:t>
            </a:r>
            <a:r>
              <a:rPr lang="ru-RU" sz="2400" i="1" dirty="0"/>
              <a:t> </a:t>
            </a:r>
            <a:r>
              <a:rPr lang="ru-RU" sz="2400" i="1" dirty="0" err="1"/>
              <a:t>потужність</a:t>
            </a:r>
            <a:r>
              <a:rPr lang="ru-RU" sz="2400" i="1" dirty="0"/>
              <a:t> </a:t>
            </a:r>
            <a:r>
              <a:rPr lang="ru-RU" sz="2400" i="1" dirty="0" err="1"/>
              <a:t>агрегатів</a:t>
            </a:r>
            <a:r>
              <a:rPr lang="ru-RU" sz="2400" i="1" dirty="0"/>
              <a:t> </a:t>
            </a:r>
            <a:r>
              <a:rPr lang="ru-RU" sz="2400" i="1" dirty="0" err="1"/>
              <a:t>неперервної</a:t>
            </a:r>
            <a:r>
              <a:rPr lang="ru-RU" sz="2400" i="1" dirty="0"/>
              <a:t> </a:t>
            </a:r>
            <a:r>
              <a:rPr lang="ru-RU" sz="2400" i="1" dirty="0" err="1"/>
              <a:t>дії</a:t>
            </a:r>
            <a:r>
              <a:rPr lang="ru-RU" sz="2400" i="1" dirty="0"/>
              <a:t> (</a:t>
            </a:r>
            <a:r>
              <a:rPr lang="ru-RU" sz="2400" i="1" dirty="0" err="1"/>
              <a:t>ВП</a:t>
            </a:r>
            <a:r>
              <a:rPr lang="ru-RU" sz="2400" i="1" baseline="-25000" dirty="0" err="1"/>
              <a:t>нд</a:t>
            </a:r>
            <a:r>
              <a:rPr lang="ru-RU" sz="2400" i="1" dirty="0"/>
              <a:t>), </a:t>
            </a:r>
            <a:r>
              <a:rPr lang="ru-RU" sz="2400" i="1" dirty="0" err="1"/>
              <a:t>наприклад,доменних</a:t>
            </a:r>
            <a:r>
              <a:rPr lang="ru-RU" sz="2400" i="1" dirty="0"/>
              <a:t> печей, </a:t>
            </a:r>
            <a:r>
              <a:rPr lang="ru-RU" sz="2400" i="1" dirty="0" err="1"/>
              <a:t>обчислюється</a:t>
            </a:r>
            <a:r>
              <a:rPr lang="ru-RU" sz="2400" i="1" dirty="0"/>
              <a:t> за формулою:</a:t>
            </a:r>
            <a:endParaRPr lang="ru-RU" sz="2400">
              <a:cs typeface="Calibri"/>
            </a:endParaRPr>
          </a:p>
          <a:p>
            <a:pPr>
              <a:buNone/>
            </a:pPr>
            <a:endParaRPr lang="ru-RU" sz="2400" dirty="0">
              <a:cs typeface="Calibri"/>
            </a:endParaRPr>
          </a:p>
          <a:p>
            <a:pPr algn="ctr">
              <a:buNone/>
            </a:pPr>
            <a:r>
              <a:rPr lang="ru-RU" sz="2400" i="1" dirty="0" err="1">
                <a:ea typeface="+mn-lt"/>
                <a:cs typeface="+mn-lt"/>
              </a:rPr>
              <a:t>ВП</a:t>
            </a:r>
            <a:r>
              <a:rPr lang="ru-RU" sz="2400" i="1" baseline="-25000" dirty="0" err="1">
                <a:ea typeface="+mn-lt"/>
                <a:cs typeface="+mn-lt"/>
              </a:rPr>
              <a:t>нд</a:t>
            </a:r>
            <a:r>
              <a:rPr lang="ru-RU" sz="2400" i="1" dirty="0">
                <a:ea typeface="+mn-lt"/>
                <a:cs typeface="+mn-lt"/>
              </a:rPr>
              <a:t> = </a:t>
            </a:r>
            <a:r>
              <a:rPr lang="ru-RU" sz="2400" i="1" dirty="0" err="1">
                <a:ea typeface="+mn-lt"/>
                <a:cs typeface="+mn-lt"/>
              </a:rPr>
              <a:t>Ф</a:t>
            </a:r>
            <a:r>
              <a:rPr lang="ru-RU" sz="2400" i="1" baseline="-25000" dirty="0" err="1">
                <a:ea typeface="+mn-lt"/>
                <a:cs typeface="+mn-lt"/>
              </a:rPr>
              <a:t>к</a:t>
            </a:r>
            <a:r>
              <a:rPr lang="ru-RU" sz="2400" i="1" dirty="0">
                <a:ea typeface="+mn-lt"/>
                <a:cs typeface="+mn-lt"/>
              </a:rPr>
              <a:t> / </a:t>
            </a:r>
            <a:r>
              <a:rPr lang="ru-RU" sz="2400" i="1" dirty="0" err="1">
                <a:ea typeface="+mn-lt"/>
                <a:cs typeface="+mn-lt"/>
              </a:rPr>
              <a:t>t</a:t>
            </a:r>
            <a:r>
              <a:rPr lang="ru-RU" sz="2400" i="1" baseline="-25000" dirty="0" err="1">
                <a:ea typeface="+mn-lt"/>
                <a:cs typeface="+mn-lt"/>
              </a:rPr>
              <a:t>пл</a:t>
            </a:r>
            <a:r>
              <a:rPr lang="ru-RU" sz="2400" i="1" dirty="0">
                <a:ea typeface="+mn-lt"/>
                <a:cs typeface="+mn-lt"/>
              </a:rPr>
              <a:t> </a:t>
            </a:r>
            <a:r>
              <a:rPr lang="ru-RU" sz="2400" dirty="0">
                <a:ea typeface="+mn-lt"/>
                <a:cs typeface="+mn-lt"/>
              </a:rPr>
              <a:t>х </a:t>
            </a:r>
            <a:r>
              <a:rPr lang="ru-RU" sz="2400" i="1" dirty="0">
                <a:ea typeface="+mn-lt"/>
                <a:cs typeface="+mn-lt"/>
              </a:rPr>
              <a:t>q, т /</a:t>
            </a:r>
            <a:r>
              <a:rPr lang="ru-RU" sz="2400" i="1" dirty="0" err="1">
                <a:ea typeface="+mn-lt"/>
                <a:cs typeface="+mn-lt"/>
              </a:rPr>
              <a:t>період</a:t>
            </a:r>
            <a:r>
              <a:rPr lang="ru-RU" sz="2400" i="1" dirty="0">
                <a:ea typeface="+mn-lt"/>
                <a:cs typeface="+mn-lt"/>
              </a:rPr>
              <a:t>,</a:t>
            </a:r>
            <a:endParaRPr lang="ru-RU" sz="2400" dirty="0">
              <a:cs typeface="Calibri" panose="020F0502020204030204"/>
            </a:endParaRPr>
          </a:p>
          <a:p>
            <a:pPr>
              <a:buNone/>
            </a:pPr>
            <a:endParaRPr lang="ru-RU" sz="1300"/>
          </a:p>
          <a:p>
            <a:pPr>
              <a:buNone/>
            </a:pPr>
            <a:r>
              <a:rPr lang="ru-RU" sz="1600" dirty="0">
                <a:ea typeface="+mn-lt"/>
                <a:cs typeface="+mn-lt"/>
              </a:rPr>
              <a:t>де </a:t>
            </a:r>
            <a:r>
              <a:rPr lang="ru-RU" sz="1600" i="1" dirty="0" err="1">
                <a:ea typeface="+mn-lt"/>
                <a:cs typeface="+mn-lt"/>
              </a:rPr>
              <a:t>Фк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dirty="0">
                <a:ea typeface="+mn-lt"/>
                <a:cs typeface="+mn-lt"/>
              </a:rPr>
              <a:t>- </a:t>
            </a:r>
            <a:r>
              <a:rPr lang="ru-RU" sz="1600" dirty="0" err="1">
                <a:ea typeface="+mn-lt"/>
                <a:cs typeface="+mn-lt"/>
              </a:rPr>
              <a:t>календарний</a:t>
            </a:r>
            <a:r>
              <a:rPr lang="ru-RU" sz="1600" dirty="0">
                <a:ea typeface="+mn-lt"/>
                <a:cs typeface="+mn-lt"/>
              </a:rPr>
              <a:t> фонд часу </a:t>
            </a:r>
            <a:r>
              <a:rPr lang="ru-RU" sz="1600" dirty="0" err="1">
                <a:ea typeface="+mn-lt"/>
                <a:cs typeface="+mn-lt"/>
              </a:rPr>
              <a:t>роботи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доменної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печі</a:t>
            </a:r>
            <a:r>
              <a:rPr lang="ru-RU" sz="1600" dirty="0">
                <a:ea typeface="+mn-lt"/>
                <a:cs typeface="+mn-lt"/>
              </a:rPr>
              <a:t>, год./</a:t>
            </a:r>
            <a:r>
              <a:rPr lang="ru-RU" sz="1600" dirty="0" err="1">
                <a:ea typeface="+mn-lt"/>
                <a:cs typeface="+mn-lt"/>
              </a:rPr>
              <a:t>рік</a:t>
            </a:r>
            <a:r>
              <a:rPr lang="ru-RU" sz="1600" dirty="0">
                <a:ea typeface="+mn-lt"/>
                <a:cs typeface="+mn-lt"/>
              </a:rPr>
              <a:t>;</a:t>
            </a:r>
            <a:endParaRPr lang="ru-RU" sz="1600">
              <a:cs typeface="Calibri"/>
            </a:endParaRPr>
          </a:p>
          <a:p>
            <a:pPr>
              <a:buNone/>
            </a:pPr>
            <a:r>
              <a:rPr lang="ru-RU" sz="1600" i="1" dirty="0" err="1">
                <a:ea typeface="+mn-lt"/>
                <a:cs typeface="+mn-lt"/>
              </a:rPr>
              <a:t>tпл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dirty="0">
                <a:ea typeface="+mn-lt"/>
                <a:cs typeface="+mn-lt"/>
              </a:rPr>
              <a:t>- час на одну плавку, год./плавку;</a:t>
            </a:r>
            <a:endParaRPr lang="ru-RU" sz="1600">
              <a:cs typeface="Calibri"/>
            </a:endParaRPr>
          </a:p>
          <a:p>
            <a:pPr marL="0" indent="0">
              <a:buNone/>
            </a:pPr>
            <a:r>
              <a:rPr lang="ru-RU" sz="1600" i="1" dirty="0">
                <a:ea typeface="+mn-lt"/>
                <a:cs typeface="+mn-lt"/>
              </a:rPr>
              <a:t>q </a:t>
            </a:r>
            <a:r>
              <a:rPr lang="ru-RU" sz="1600" dirty="0">
                <a:ea typeface="+mn-lt"/>
                <a:cs typeface="+mn-lt"/>
              </a:rPr>
              <a:t>- </a:t>
            </a:r>
            <a:r>
              <a:rPr lang="ru-RU" sz="1600" dirty="0" err="1">
                <a:ea typeface="+mn-lt"/>
                <a:cs typeface="+mn-lt"/>
              </a:rPr>
              <a:t>обсяг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металу</a:t>
            </a:r>
            <a:r>
              <a:rPr lang="ru-RU" sz="1600" dirty="0">
                <a:ea typeface="+mn-lt"/>
                <a:cs typeface="+mn-lt"/>
              </a:rPr>
              <a:t>, </a:t>
            </a:r>
            <a:r>
              <a:rPr lang="ru-RU" sz="1600" dirty="0" err="1">
                <a:ea typeface="+mn-lt"/>
                <a:cs typeface="+mn-lt"/>
              </a:rPr>
              <a:t>що</a:t>
            </a:r>
            <a:r>
              <a:rPr lang="ru-RU" sz="1600" dirty="0">
                <a:ea typeface="+mn-lt"/>
                <a:cs typeface="+mn-lt"/>
              </a:rPr>
              <a:t> </a:t>
            </a:r>
            <a:r>
              <a:rPr lang="ru-RU" sz="1600" dirty="0" err="1">
                <a:ea typeface="+mn-lt"/>
                <a:cs typeface="+mn-lt"/>
              </a:rPr>
              <a:t>виплавляється</a:t>
            </a:r>
            <a:r>
              <a:rPr lang="ru-RU" sz="1600" dirty="0">
                <a:ea typeface="+mn-lt"/>
                <a:cs typeface="+mn-lt"/>
              </a:rPr>
              <a:t> за одну плавку, т/плавку.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80034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 smtClean="0"/>
              <a:t>Дякую </a:t>
            </a:r>
            <a:r>
              <a:rPr lang="uk-UA" sz="9600" smtClean="0"/>
              <a:t>за увагу.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1F979D-6485-427D-F96E-81C8C0C6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7200">
                <a:cs typeface="Calibri Light"/>
              </a:rPr>
              <a:t>План</a:t>
            </a:r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14AF57-5D48-0360-D2BC-C437BA6A9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1. Виробничі процеси та принципи їх організації.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2. Класифікація виробничих процесів.</a:t>
            </a:r>
            <a:endParaRPr lang="ru-RU" sz="2400">
              <a:cs typeface="Calibri"/>
            </a:endParaRP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3. Виробнича потужність підприємства, її чинникт.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4. Методи визначення виробничої потужності на підприємствах.</a:t>
            </a:r>
            <a:endParaRPr lang="ru-RU" sz="2400">
              <a:cs typeface="Calibri"/>
            </a:endParaRPr>
          </a:p>
          <a:p>
            <a:endParaRPr lang="ru-RU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0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8EC561-A233-230B-1B2E-37C38B8A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ru-RU" dirty="0">
                <a:cs typeface="Calibri Light"/>
              </a:rPr>
              <a:t>1. </a:t>
            </a:r>
            <a:r>
              <a:rPr lang="ru-RU" b="1">
                <a:ea typeface="+mj-lt"/>
                <a:cs typeface="+mj-lt"/>
              </a:rPr>
              <a:t>Виробничі</a:t>
            </a:r>
            <a:r>
              <a:rPr lang="ru-RU" b="1" dirty="0">
                <a:ea typeface="+mj-lt"/>
                <a:cs typeface="+mj-lt"/>
              </a:rPr>
              <a:t> </a:t>
            </a:r>
            <a:r>
              <a:rPr lang="ru-RU" b="1">
                <a:ea typeface="+mj-lt"/>
                <a:cs typeface="+mj-lt"/>
              </a:rPr>
              <a:t>процеси</a:t>
            </a:r>
            <a:r>
              <a:rPr lang="ru-RU" b="1" dirty="0">
                <a:ea typeface="+mj-lt"/>
                <a:cs typeface="+mj-lt"/>
              </a:rPr>
              <a:t> та </a:t>
            </a:r>
            <a:r>
              <a:rPr lang="ru-RU" b="1">
                <a:ea typeface="+mj-lt"/>
                <a:cs typeface="+mj-lt"/>
              </a:rPr>
              <a:t>принципи</a:t>
            </a:r>
            <a:r>
              <a:rPr lang="ru-RU" b="1" dirty="0">
                <a:ea typeface="+mj-lt"/>
                <a:cs typeface="+mj-lt"/>
              </a:rPr>
              <a:t> </a:t>
            </a:r>
            <a:r>
              <a:rPr lang="ru-RU" b="1">
                <a:ea typeface="+mj-lt"/>
                <a:cs typeface="+mj-lt"/>
              </a:rPr>
              <a:t>їх</a:t>
            </a:r>
            <a:r>
              <a:rPr lang="ru-RU" b="1" dirty="0">
                <a:ea typeface="+mj-lt"/>
                <a:cs typeface="+mj-lt"/>
              </a:rPr>
              <a:t> </a:t>
            </a:r>
            <a:r>
              <a:rPr lang="ru-RU" b="1">
                <a:ea typeface="+mj-lt"/>
                <a:cs typeface="+mj-lt"/>
              </a:rPr>
              <a:t>організації</a:t>
            </a:r>
            <a:endParaRPr lang="ru-RU">
              <a:ea typeface="+mj-lt"/>
              <a:cs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399BD7-B767-A940-2556-3FB6980D0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b="1" i="1">
                <a:ea typeface="+mn-lt"/>
                <a:cs typeface="+mn-lt"/>
              </a:rPr>
              <a:t>Виробничий процес </a:t>
            </a:r>
            <a:r>
              <a:rPr lang="ru-RU" sz="2000" i="1">
                <a:ea typeface="+mn-lt"/>
                <a:cs typeface="+mn-lt"/>
              </a:rPr>
              <a:t>- це сукупність дій людей, засобів праці, а також природи, внаслідок яких вхідні матеріали і напівфабрикати перетворюються на готову продукцію</a:t>
            </a:r>
            <a:endParaRPr lang="ru-RU" sz="2000">
              <a:cs typeface="Calibri" panose="020F0502020204030204"/>
            </a:endParaRPr>
          </a:p>
          <a:p>
            <a:r>
              <a:rPr lang="ru-RU" sz="2000" i="1">
                <a:ea typeface="+mn-lt"/>
                <a:cs typeface="+mn-lt"/>
              </a:rPr>
              <a:t>Основу виробничого процесу становить </a:t>
            </a:r>
            <a:r>
              <a:rPr lang="ru-RU" sz="2000" b="1" i="1">
                <a:ea typeface="+mn-lt"/>
                <a:cs typeface="+mn-lt"/>
              </a:rPr>
              <a:t>технологічний процес</a:t>
            </a:r>
            <a:r>
              <a:rPr lang="ru-RU" sz="2000" i="1">
                <a:ea typeface="+mn-lt"/>
                <a:cs typeface="+mn-lt"/>
              </a:rPr>
              <a:t>, який забезпечує зміну форм, розмірів і властивостей предметів праці, які поступають в переробку, і одержання готової продукції.</a:t>
            </a:r>
            <a:endParaRPr lang="ru-RU" sz="2000" i="1">
              <a:cs typeface="Calibri"/>
            </a:endParaRPr>
          </a:p>
          <a:p>
            <a:endParaRPr lang="ru-RU" sz="2000">
              <a:cs typeface="Calibri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2B962FD-F767-14E8-A6F3-609B527DC15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0508" y="2484255"/>
            <a:ext cx="4952325" cy="37142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70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DACB33-BD34-7A55-C5A8-183CBB89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84" y="512862"/>
            <a:ext cx="5297462" cy="18481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 err="1">
                <a:ea typeface="+mj-lt"/>
                <a:cs typeface="+mj-lt"/>
              </a:rPr>
              <a:t>Виробничі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процеси</a:t>
            </a:r>
            <a:r>
              <a:rPr lang="ru-RU" sz="2000" dirty="0">
                <a:ea typeface="+mj-lt"/>
                <a:cs typeface="+mj-lt"/>
              </a:rPr>
              <a:t> є </a:t>
            </a:r>
            <a:r>
              <a:rPr lang="ru-RU" sz="2000" dirty="0" err="1">
                <a:ea typeface="+mj-lt"/>
                <a:cs typeface="+mj-lt"/>
              </a:rPr>
              <a:t>досить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різноманітними</a:t>
            </a:r>
            <a:r>
              <a:rPr lang="ru-RU" sz="2000" dirty="0">
                <a:ea typeface="+mj-lt"/>
                <a:cs typeface="+mj-lt"/>
              </a:rPr>
              <a:t>, </a:t>
            </a:r>
            <a:r>
              <a:rPr lang="ru-RU" sz="2000" dirty="0" err="1">
                <a:ea typeface="+mj-lt"/>
                <a:cs typeface="+mj-lt"/>
              </a:rPr>
              <a:t>відмінними</a:t>
            </a:r>
            <a:r>
              <a:rPr lang="ru-RU" sz="2000" dirty="0">
                <a:ea typeface="+mj-lt"/>
                <a:cs typeface="+mj-lt"/>
              </a:rPr>
              <a:t> є </a:t>
            </a:r>
            <a:r>
              <a:rPr lang="ru-RU" sz="2000" dirty="0" err="1">
                <a:ea typeface="+mj-lt"/>
                <a:cs typeface="+mj-lt"/>
              </a:rPr>
              <a:t>умови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виробництва</a:t>
            </a:r>
            <a:r>
              <a:rPr lang="ru-RU" sz="2000" dirty="0">
                <a:ea typeface="+mj-lt"/>
                <a:cs typeface="+mj-lt"/>
              </a:rPr>
              <a:t>, </a:t>
            </a:r>
            <a:r>
              <a:rPr lang="ru-RU" sz="2000" dirty="0" err="1">
                <a:ea typeface="+mj-lt"/>
                <a:cs typeface="+mj-lt"/>
              </a:rPr>
              <a:t>проте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їх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організація</a:t>
            </a:r>
            <a:r>
              <a:rPr lang="ru-RU" sz="2000" dirty="0">
                <a:ea typeface="+mj-lt"/>
                <a:cs typeface="+mj-lt"/>
              </a:rPr>
              <a:t> </a:t>
            </a:r>
            <a:r>
              <a:rPr lang="ru-RU" sz="2000" dirty="0" err="1">
                <a:ea typeface="+mj-lt"/>
                <a:cs typeface="+mj-lt"/>
              </a:rPr>
              <a:t>ґрунтується</a:t>
            </a:r>
            <a:r>
              <a:rPr lang="ru-RU" sz="2000" dirty="0">
                <a:ea typeface="+mj-lt"/>
                <a:cs typeface="+mj-lt"/>
              </a:rPr>
              <a:t> на таких </a:t>
            </a:r>
            <a:r>
              <a:rPr lang="ru-RU" sz="2000" b="1" i="1" dirty="0" err="1">
                <a:ea typeface="+mj-lt"/>
                <a:cs typeface="+mj-lt"/>
              </a:rPr>
              <a:t>загальних</a:t>
            </a:r>
            <a:r>
              <a:rPr lang="ru-RU" sz="2000" b="1" i="1" dirty="0">
                <a:ea typeface="+mj-lt"/>
                <a:cs typeface="+mj-lt"/>
              </a:rPr>
              <a:t> принципах:</a:t>
            </a:r>
            <a:endParaRPr lang="ru-RU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A394EF-B9B9-306C-95EF-FC53CA049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02" y="1267055"/>
            <a:ext cx="4630600" cy="55077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i="1" dirty="0" err="1">
                <a:ea typeface="+mn-lt"/>
                <a:cs typeface="+mn-lt"/>
              </a:rPr>
              <a:t>Спеціалізація</a:t>
            </a:r>
            <a:endParaRPr lang="ru-RU" sz="3200" dirty="0" err="1">
              <a:ea typeface="+mn-lt"/>
              <a:cs typeface="+mn-lt"/>
            </a:endParaRPr>
          </a:p>
          <a:p>
            <a:r>
              <a:rPr lang="ru-RU" sz="3200" i="1" dirty="0" err="1">
                <a:ea typeface="+mn-lt"/>
                <a:cs typeface="+mn-lt"/>
              </a:rPr>
              <a:t>Пропорційність</a:t>
            </a:r>
            <a:endParaRPr lang="ru-RU" sz="3200" i="1">
              <a:ea typeface="+mn-lt"/>
              <a:cs typeface="+mn-lt"/>
            </a:endParaRPr>
          </a:p>
          <a:p>
            <a:r>
              <a:rPr lang="ru-RU" sz="3200" i="1" dirty="0" err="1">
                <a:ea typeface="+mn-lt"/>
                <a:cs typeface="+mn-lt"/>
              </a:rPr>
              <a:t>Паралельність</a:t>
            </a:r>
            <a:endParaRPr lang="ru-RU" sz="3200" i="1">
              <a:ea typeface="+mn-lt"/>
              <a:cs typeface="+mn-lt"/>
            </a:endParaRPr>
          </a:p>
          <a:p>
            <a:r>
              <a:rPr lang="ru-RU" sz="3200" i="1" dirty="0" err="1">
                <a:ea typeface="+mn-lt"/>
                <a:cs typeface="+mn-lt"/>
              </a:rPr>
              <a:t>Ритмічність</a:t>
            </a:r>
            <a:endParaRPr lang="ru-RU" sz="3200" i="1">
              <a:ea typeface="+mn-lt"/>
              <a:cs typeface="+mn-lt"/>
            </a:endParaRPr>
          </a:p>
          <a:p>
            <a:r>
              <a:rPr lang="ru-RU" sz="3200" i="1" dirty="0" err="1">
                <a:ea typeface="+mn-lt"/>
                <a:cs typeface="+mn-lt"/>
              </a:rPr>
              <a:t>Прямоточність</a:t>
            </a:r>
            <a:endParaRPr lang="ru-RU" sz="3200" i="1">
              <a:ea typeface="+mn-lt"/>
              <a:cs typeface="+mn-lt"/>
            </a:endParaRPr>
          </a:p>
          <a:p>
            <a:r>
              <a:rPr lang="ru-RU" sz="3200" i="1" dirty="0" err="1">
                <a:ea typeface="+mn-lt"/>
                <a:cs typeface="+mn-lt"/>
              </a:rPr>
              <a:t>Безперервність</a:t>
            </a:r>
            <a:endParaRPr lang="ru-RU" sz="3200" i="1">
              <a:ea typeface="+mn-lt"/>
              <a:cs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LEGO, игруш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FD75540-A837-FA9C-C98C-85F7340C3A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7175" r="13968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521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CA6C4B-4A93-391F-F390-0A0D5D2D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3700" b="1">
                <a:ea typeface="+mj-lt"/>
                <a:cs typeface="+mj-lt"/>
              </a:rPr>
              <a:t>2. Класифікація виробничих процесів</a:t>
            </a:r>
            <a:endParaRPr lang="ru-RU" sz="37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4EB6CE-1EDF-B8F7-FADC-EFF1BD6B4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439362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1600" b="1" i="1">
                <a:ea typeface="+mn-lt"/>
                <a:cs typeface="+mn-lt"/>
              </a:rPr>
              <a:t>Основні виробничі процеси </a:t>
            </a:r>
            <a:r>
              <a:rPr lang="ru-RU" sz="1600">
                <a:ea typeface="+mn-lt"/>
                <a:cs typeface="+mn-lt"/>
              </a:rPr>
              <a:t>залежно </a:t>
            </a:r>
            <a:r>
              <a:rPr lang="ru-RU" sz="1600" i="1">
                <a:ea typeface="+mn-lt"/>
                <a:cs typeface="+mn-lt"/>
              </a:rPr>
              <a:t>від стадії виготовлення готового </a:t>
            </a:r>
            <a:r>
              <a:rPr lang="ru-RU" sz="1600">
                <a:ea typeface="+mn-lt"/>
                <a:cs typeface="+mn-lt"/>
              </a:rPr>
              <a:t>виробу поділяються на:</a:t>
            </a:r>
            <a:endParaRPr lang="ru-RU" sz="1600">
              <a:cs typeface="Calibri"/>
            </a:endParaRPr>
          </a:p>
          <a:p>
            <a:r>
              <a:rPr lang="ru-RU" sz="1600" i="1">
                <a:ea typeface="+mn-lt"/>
                <a:cs typeface="+mn-lt"/>
              </a:rPr>
              <a:t>заготівельні (підготовчі) </a:t>
            </a:r>
            <a:r>
              <a:rPr lang="ru-RU" sz="1600">
                <a:ea typeface="+mn-lt"/>
                <a:cs typeface="+mn-lt"/>
              </a:rPr>
              <a:t>- забезпечують одержання різних заготовок, поковок, відливок, розкрій тканин за лекалами, очищення сировини, порізку металу та ін.;</a:t>
            </a:r>
            <a:endParaRPr lang="ru-RU" sz="1600">
              <a:cs typeface="Calibri"/>
            </a:endParaRPr>
          </a:p>
          <a:p>
            <a:r>
              <a:rPr lang="ru-RU" sz="1600" i="1">
                <a:ea typeface="+mn-lt"/>
                <a:cs typeface="+mn-lt"/>
              </a:rPr>
              <a:t>обробні (перетворюючі) </a:t>
            </a:r>
            <a:r>
              <a:rPr lang="ru-RU" sz="1600">
                <a:ea typeface="+mn-lt"/>
                <a:cs typeface="+mn-lt"/>
              </a:rPr>
              <a:t>- відбуваються на стадії перетворення заготовок, сировини у готову продукцію шляхом механічної, термічної або хімічної обробки;</a:t>
            </a:r>
            <a:endParaRPr lang="ru-RU" sz="1600">
              <a:cs typeface="Calibri"/>
            </a:endParaRPr>
          </a:p>
          <a:p>
            <a:r>
              <a:rPr lang="ru-RU" sz="1600" i="1">
                <a:ea typeface="+mn-lt"/>
                <a:cs typeface="+mn-lt"/>
              </a:rPr>
              <a:t>складальні (завершальні) </a:t>
            </a:r>
            <a:r>
              <a:rPr lang="ru-RU" sz="1600">
                <a:ea typeface="+mn-lt"/>
                <a:cs typeface="+mn-lt"/>
              </a:rPr>
              <a:t>- характеризують отримання складальних одиниць або готових виробів з деталей, вузлів; також включають регулювальні, випробувальні, пакувальні та інші операції.</a:t>
            </a:r>
            <a:endParaRPr lang="ru-RU" sz="1600">
              <a:cs typeface="Calibri"/>
            </a:endParaRPr>
          </a:p>
          <a:p>
            <a:endParaRPr lang="ru-RU" sz="1600">
              <a:cs typeface="Calibri"/>
            </a:endParaRPr>
          </a:p>
          <a:p>
            <a:endParaRPr lang="ru-RU" sz="16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LEGO, игруш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2C76EA57-25D0-065F-9345-FA01BD1712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3088" r="-1" b="312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71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93CC10-EF28-A93B-8BB8-9669AF84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49505"/>
            <a:ext cx="9984615" cy="1597228"/>
          </a:xfrm>
        </p:spPr>
        <p:txBody>
          <a:bodyPr>
            <a:normAutofit/>
          </a:bodyPr>
          <a:lstStyle/>
          <a:p>
            <a:r>
              <a:rPr lang="ru-RU" sz="6000" b="1" i="1">
                <a:ea typeface="+mj-lt"/>
                <a:cs typeface="+mj-lt"/>
              </a:rPr>
              <a:t>Виробничі процеси</a:t>
            </a:r>
            <a:endParaRPr lang="ru-RU" sz="6000"/>
          </a:p>
        </p:txBody>
      </p:sp>
      <p:pic>
        <p:nvPicPr>
          <p:cNvPr id="4" name="Рисунок 4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CF402A47-8BBB-F476-5388-0E3795D586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6172" r="19387" b="3"/>
          <a:stretch/>
        </p:blipFill>
        <p:spPr>
          <a:xfrm>
            <a:off x="1123357" y="3018327"/>
            <a:ext cx="3533985" cy="272819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C283C3-EB4A-3CAA-D094-5BE223D92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546" y="2541916"/>
            <a:ext cx="5311653" cy="32054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800" b="1" i="1" dirty="0" err="1">
                <a:ea typeface="+mn-lt"/>
                <a:cs typeface="+mn-lt"/>
              </a:rPr>
              <a:t>основні</a:t>
            </a:r>
            <a:r>
              <a:rPr lang="ru-RU" sz="1800" b="1" i="1" dirty="0">
                <a:ea typeface="+mn-lt"/>
                <a:cs typeface="+mn-lt"/>
              </a:rPr>
              <a:t> - </a:t>
            </a:r>
            <a:r>
              <a:rPr lang="ru-RU" sz="1800" dirty="0" err="1">
                <a:ea typeface="+mn-lt"/>
                <a:cs typeface="+mn-lt"/>
              </a:rPr>
              <a:t>передбачають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технологічну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зміну</a:t>
            </a:r>
            <a:r>
              <a:rPr lang="ru-RU" sz="1800" dirty="0">
                <a:ea typeface="+mn-lt"/>
                <a:cs typeface="+mn-lt"/>
              </a:rPr>
              <a:t> форм, </a:t>
            </a:r>
            <a:r>
              <a:rPr lang="ru-RU" sz="1800" dirty="0" err="1">
                <a:ea typeface="+mn-lt"/>
                <a:cs typeface="+mn-lt"/>
              </a:rPr>
              <a:t>розмірів</a:t>
            </a:r>
            <a:r>
              <a:rPr lang="ru-RU" sz="1800" dirty="0">
                <a:ea typeface="+mn-lt"/>
                <a:cs typeface="+mn-lt"/>
              </a:rPr>
              <a:t> та </a:t>
            </a:r>
            <a:r>
              <a:rPr lang="ru-RU" sz="1800" dirty="0" err="1">
                <a:ea typeface="+mn-lt"/>
                <a:cs typeface="+mn-lt"/>
              </a:rPr>
              <a:t>фізико-хімічних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властивостей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виробів</a:t>
            </a:r>
            <a:r>
              <a:rPr lang="ru-RU" sz="1800" dirty="0">
                <a:ea typeface="+mn-lt"/>
                <a:cs typeface="+mn-lt"/>
              </a:rPr>
              <a:t>, </a:t>
            </a:r>
            <a:r>
              <a:rPr lang="ru-RU" sz="1800" dirty="0" err="1">
                <a:ea typeface="+mn-lt"/>
                <a:cs typeface="+mn-lt"/>
              </a:rPr>
              <a:t>випуск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яких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передбачений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профілем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підприємства</a:t>
            </a:r>
            <a:endParaRPr lang="ru-RU" sz="1800" dirty="0" err="1">
              <a:cs typeface="Calibri" panose="020F0502020204030204"/>
            </a:endParaRPr>
          </a:p>
          <a:p>
            <a:r>
              <a:rPr lang="ru-RU" sz="1800" b="1" i="1" dirty="0" err="1">
                <a:ea typeface="+mn-lt"/>
                <a:cs typeface="+mn-lt"/>
              </a:rPr>
              <a:t>допоміжні</a:t>
            </a:r>
            <a:r>
              <a:rPr lang="ru-RU" sz="1800" b="1" i="1" dirty="0">
                <a:ea typeface="+mn-lt"/>
                <a:cs typeface="+mn-lt"/>
              </a:rPr>
              <a:t> - </a:t>
            </a:r>
            <a:r>
              <a:rPr lang="ru-RU" sz="1800" dirty="0" err="1">
                <a:ea typeface="+mn-lt"/>
                <a:cs typeface="+mn-lt"/>
              </a:rPr>
              <a:t>забезпечують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безперебійність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основних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процесів</a:t>
            </a:r>
            <a:r>
              <a:rPr lang="ru-RU" sz="1800" dirty="0">
                <a:ea typeface="+mn-lt"/>
                <a:cs typeface="+mn-lt"/>
              </a:rPr>
              <a:t>; </a:t>
            </a:r>
            <a:endParaRPr lang="ru-RU" sz="1800" dirty="0">
              <a:cs typeface="Calibri"/>
            </a:endParaRPr>
          </a:p>
          <a:p>
            <a:r>
              <a:rPr lang="ru-RU" sz="1800" b="1" i="1" dirty="0" err="1">
                <a:ea typeface="+mn-lt"/>
                <a:cs typeface="+mn-lt"/>
              </a:rPr>
              <a:t>обслуговуючі</a:t>
            </a:r>
            <a:r>
              <a:rPr lang="ru-RU" sz="1800" b="1" i="1" dirty="0">
                <a:ea typeface="+mn-lt"/>
                <a:cs typeface="+mn-lt"/>
              </a:rPr>
              <a:t> </a:t>
            </a:r>
            <a:r>
              <a:rPr lang="ru-RU" sz="1800" b="1" dirty="0">
                <a:ea typeface="+mn-lt"/>
                <a:cs typeface="+mn-lt"/>
              </a:rPr>
              <a:t>- </a:t>
            </a:r>
            <a:r>
              <a:rPr lang="ru-RU" sz="1800" dirty="0" err="1">
                <a:ea typeface="+mn-lt"/>
                <a:cs typeface="+mn-lt"/>
              </a:rPr>
              <a:t>призначені</a:t>
            </a:r>
            <a:r>
              <a:rPr lang="ru-RU" sz="1800" dirty="0">
                <a:ea typeface="+mn-lt"/>
                <a:cs typeface="+mn-lt"/>
              </a:rPr>
              <a:t> для </a:t>
            </a:r>
            <a:r>
              <a:rPr lang="ru-RU" sz="1800" dirty="0" err="1">
                <a:ea typeface="+mn-lt"/>
                <a:cs typeface="+mn-lt"/>
              </a:rPr>
              <a:t>обслуговування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основних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допоміжних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процесів</a:t>
            </a:r>
            <a:endParaRPr lang="ru-RU" sz="1800" dirty="0">
              <a:ea typeface="+mn-lt"/>
              <a:cs typeface="+mn-lt"/>
            </a:endParaRPr>
          </a:p>
          <a:p>
            <a:r>
              <a:rPr lang="ru-RU" sz="1800" b="1" i="1" dirty="0" err="1">
                <a:ea typeface="+mn-lt"/>
                <a:cs typeface="+mn-lt"/>
              </a:rPr>
              <a:t>управлінські</a:t>
            </a:r>
            <a:r>
              <a:rPr lang="ru-RU" sz="1800" b="1" i="1" dirty="0">
                <a:ea typeface="+mn-lt"/>
                <a:cs typeface="+mn-lt"/>
              </a:rPr>
              <a:t> </a:t>
            </a:r>
            <a:r>
              <a:rPr lang="ru-RU" sz="1800" b="1" dirty="0">
                <a:ea typeface="+mn-lt"/>
                <a:cs typeface="+mn-lt"/>
              </a:rPr>
              <a:t>- </a:t>
            </a:r>
            <a:r>
              <a:rPr lang="ru-RU" sz="1800" dirty="0" err="1">
                <a:ea typeface="+mn-lt"/>
                <a:cs typeface="+mn-lt"/>
              </a:rPr>
              <a:t>переплітаються</a:t>
            </a:r>
            <a:r>
              <a:rPr lang="ru-RU" sz="1800" dirty="0">
                <a:ea typeface="+mn-lt"/>
                <a:cs typeface="+mn-lt"/>
              </a:rPr>
              <a:t> з </a:t>
            </a:r>
            <a:r>
              <a:rPr lang="ru-RU" sz="1800" dirty="0" err="1">
                <a:ea typeface="+mn-lt"/>
                <a:cs typeface="+mn-lt"/>
              </a:rPr>
              <a:t>виробничими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пов’язані</a:t>
            </a:r>
            <a:r>
              <a:rPr lang="ru-RU" sz="1800" dirty="0">
                <a:ea typeface="+mn-lt"/>
                <a:cs typeface="+mn-lt"/>
              </a:rPr>
              <a:t> з </a:t>
            </a:r>
            <a:r>
              <a:rPr lang="ru-RU" sz="1800" dirty="0" err="1">
                <a:ea typeface="+mn-lt"/>
                <a:cs typeface="+mn-lt"/>
              </a:rPr>
              <a:t>розробкою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ухваленням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рішень</a:t>
            </a:r>
            <a:r>
              <a:rPr lang="ru-RU" sz="1800" dirty="0">
                <a:ea typeface="+mn-lt"/>
                <a:cs typeface="+mn-lt"/>
              </a:rPr>
              <a:t>, </a:t>
            </a:r>
            <a:r>
              <a:rPr lang="ru-RU" sz="1800" dirty="0" err="1">
                <a:ea typeface="+mn-lt"/>
                <a:cs typeface="+mn-lt"/>
              </a:rPr>
              <a:t>координацією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регулюванням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виробництва</a:t>
            </a:r>
            <a:r>
              <a:rPr lang="ru-RU" sz="1800" dirty="0">
                <a:ea typeface="+mn-lt"/>
                <a:cs typeface="+mn-lt"/>
              </a:rPr>
              <a:t>, </a:t>
            </a:r>
            <a:r>
              <a:rPr lang="ru-RU" sz="1800" dirty="0" err="1">
                <a:ea typeface="+mn-lt"/>
                <a:cs typeface="+mn-lt"/>
              </a:rPr>
              <a:t>обліком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аналізом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роботи</a:t>
            </a:r>
            <a:endParaRPr lang="ru-RU" sz="1800" dirty="0" err="1">
              <a:cs typeface="Calibri"/>
            </a:endParaRPr>
          </a:p>
          <a:p>
            <a:endParaRPr lang="ru-RU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27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69B381-273D-414B-078C-91047EE0E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ru-RU" sz="3400" b="1">
                <a:ea typeface="+mj-lt"/>
                <a:cs typeface="+mj-lt"/>
              </a:rPr>
              <a:t>3.Виробнича потужність підприємства, чинники, що впливають на неї</a:t>
            </a:r>
            <a:endParaRPr lang="ru-RU" sz="34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F3304D-A1A0-DB63-6DF2-38E7BFE0D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20" y="2563349"/>
            <a:ext cx="8099935" cy="32065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000" b="1" i="1" dirty="0" err="1">
                <a:ea typeface="+mn-lt"/>
                <a:cs typeface="+mn-lt"/>
              </a:rPr>
              <a:t>Виробнича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потужність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підприємства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dirty="0">
                <a:ea typeface="+mn-lt"/>
                <a:cs typeface="+mn-lt"/>
              </a:rPr>
              <a:t>- </a:t>
            </a:r>
            <a:r>
              <a:rPr lang="ru-RU" sz="2000" i="1" dirty="0" err="1">
                <a:ea typeface="+mn-lt"/>
                <a:cs typeface="+mn-lt"/>
              </a:rPr>
              <a:t>це</a:t>
            </a:r>
            <a:r>
              <a:rPr lang="ru-RU" sz="2000" i="1" dirty="0">
                <a:ea typeface="+mn-lt"/>
                <a:cs typeface="+mn-lt"/>
              </a:rPr>
              <a:t> максимально </a:t>
            </a:r>
            <a:r>
              <a:rPr lang="ru-RU" sz="2000" i="1" dirty="0" err="1">
                <a:ea typeface="+mn-lt"/>
                <a:cs typeface="+mn-lt"/>
              </a:rPr>
              <a:t>можливий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обсяг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випуску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продукції</a:t>
            </a:r>
            <a:r>
              <a:rPr lang="ru-RU" sz="2000" i="1" dirty="0">
                <a:ea typeface="+mn-lt"/>
                <a:cs typeface="+mn-lt"/>
              </a:rPr>
              <a:t> за </a:t>
            </a:r>
            <a:r>
              <a:rPr lang="ru-RU" sz="2000" i="1" dirty="0" err="1">
                <a:ea typeface="+mn-lt"/>
                <a:cs typeface="+mn-lt"/>
              </a:rPr>
              <a:t>певний</a:t>
            </a:r>
            <a:r>
              <a:rPr lang="ru-RU" sz="2000" i="1" dirty="0">
                <a:ea typeface="+mn-lt"/>
                <a:cs typeface="+mn-lt"/>
              </a:rPr>
              <a:t> час (</a:t>
            </a:r>
            <a:r>
              <a:rPr lang="ru-RU" sz="2000" i="1" dirty="0" err="1">
                <a:ea typeface="+mn-lt"/>
                <a:cs typeface="+mn-lt"/>
              </a:rPr>
              <a:t>зміну</a:t>
            </a:r>
            <a:r>
              <a:rPr lang="ru-RU" sz="2000" i="1" dirty="0">
                <a:ea typeface="+mn-lt"/>
                <a:cs typeface="+mn-lt"/>
              </a:rPr>
              <a:t>, добу, </a:t>
            </a:r>
            <a:r>
              <a:rPr lang="ru-RU" sz="2000" i="1" dirty="0" err="1">
                <a:ea typeface="+mn-lt"/>
                <a:cs typeface="+mn-lt"/>
              </a:rPr>
              <a:t>місяць</a:t>
            </a:r>
            <a:r>
              <a:rPr lang="ru-RU" sz="2000" i="1" dirty="0">
                <a:ea typeface="+mn-lt"/>
                <a:cs typeface="+mn-lt"/>
              </a:rPr>
              <a:t>, </a:t>
            </a:r>
            <a:r>
              <a:rPr lang="ru-RU" sz="2000" i="1" dirty="0" err="1">
                <a:ea typeface="+mn-lt"/>
                <a:cs typeface="+mn-lt"/>
              </a:rPr>
              <a:t>рік</a:t>
            </a:r>
            <a:r>
              <a:rPr lang="ru-RU" sz="2000" i="1" dirty="0">
                <a:ea typeface="+mn-lt"/>
                <a:cs typeface="+mn-lt"/>
              </a:rPr>
              <a:t>) у </a:t>
            </a:r>
            <a:r>
              <a:rPr lang="ru-RU" sz="2000" i="1" dirty="0" err="1">
                <a:ea typeface="+mn-lt"/>
                <a:cs typeface="+mn-lt"/>
              </a:rPr>
              <a:t>встановлених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номенклатурі</a:t>
            </a:r>
            <a:r>
              <a:rPr lang="ru-RU" sz="2000" i="1" dirty="0">
                <a:ea typeface="+mn-lt"/>
                <a:cs typeface="+mn-lt"/>
              </a:rPr>
              <a:t> та </a:t>
            </a:r>
            <a:r>
              <a:rPr lang="ru-RU" sz="2000" i="1" dirty="0" err="1">
                <a:ea typeface="+mn-lt"/>
                <a:cs typeface="+mn-lt"/>
              </a:rPr>
              <a:t>асортименті</a:t>
            </a:r>
            <a:r>
              <a:rPr lang="ru-RU" sz="2000" i="1" dirty="0">
                <a:ea typeface="+mn-lt"/>
                <a:cs typeface="+mn-lt"/>
              </a:rPr>
              <a:t> при </a:t>
            </a:r>
            <a:r>
              <a:rPr lang="ru-RU" sz="2000" i="1" dirty="0" err="1">
                <a:ea typeface="+mn-lt"/>
                <a:cs typeface="+mn-lt"/>
              </a:rPr>
              <a:t>повному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завантаженні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обладнання</a:t>
            </a:r>
            <a:r>
              <a:rPr lang="ru-RU" sz="2000" i="1" dirty="0">
                <a:ea typeface="+mn-lt"/>
                <a:cs typeface="+mn-lt"/>
              </a:rPr>
              <a:t> і </a:t>
            </a:r>
            <a:r>
              <a:rPr lang="ru-RU" sz="2000" i="1" dirty="0" err="1">
                <a:ea typeface="+mn-lt"/>
                <a:cs typeface="+mn-lt"/>
              </a:rPr>
              <a:t>виробничих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площ</a:t>
            </a:r>
            <a:r>
              <a:rPr lang="ru-RU" sz="2000" i="1" dirty="0">
                <a:ea typeface="+mn-lt"/>
                <a:cs typeface="+mn-lt"/>
              </a:rPr>
              <a:t> з </a:t>
            </a:r>
            <a:r>
              <a:rPr lang="ru-RU" sz="2000" i="1" dirty="0" err="1">
                <a:ea typeface="+mn-lt"/>
                <a:cs typeface="+mn-lt"/>
              </a:rPr>
              <a:t>урахуванням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прогресивної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технології</a:t>
            </a:r>
            <a:r>
              <a:rPr lang="ru-RU" sz="2000" i="1" dirty="0">
                <a:ea typeface="+mn-lt"/>
                <a:cs typeface="+mn-lt"/>
              </a:rPr>
              <a:t> та </a:t>
            </a:r>
            <a:r>
              <a:rPr lang="ru-RU" sz="2000" i="1" dirty="0" err="1">
                <a:ea typeface="+mn-lt"/>
                <a:cs typeface="+mn-lt"/>
              </a:rPr>
              <a:t>організації</a:t>
            </a:r>
            <a:r>
              <a:rPr lang="ru-RU" sz="2000" i="1" dirty="0">
                <a:ea typeface="+mn-lt"/>
                <a:cs typeface="+mn-lt"/>
              </a:rPr>
              <a:t> </a:t>
            </a:r>
            <a:r>
              <a:rPr lang="ru-RU" sz="2000" i="1" dirty="0" err="1">
                <a:ea typeface="+mn-lt"/>
                <a:cs typeface="+mn-lt"/>
              </a:rPr>
              <a:t>виробництва</a:t>
            </a:r>
            <a:endParaRPr lang="ru-RU" sz="2000" dirty="0" err="1">
              <a:cs typeface="Calibri" panose="020F0502020204030204"/>
            </a:endParaRPr>
          </a:p>
          <a:p>
            <a:pPr marL="0" indent="0">
              <a:buNone/>
            </a:pPr>
            <a:r>
              <a:rPr lang="ru-RU" sz="2000" dirty="0" err="1">
                <a:ea typeface="+mn-lt"/>
                <a:cs typeface="+mn-lt"/>
              </a:rPr>
              <a:t>Розрізняють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такі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види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виробничої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b="1" i="1" dirty="0" err="1">
                <a:ea typeface="+mn-lt"/>
                <a:cs typeface="+mn-lt"/>
              </a:rPr>
              <a:t>потужності</a:t>
            </a:r>
            <a:r>
              <a:rPr lang="ru-RU" sz="2000" b="1" i="1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підприємства</a:t>
            </a:r>
            <a:r>
              <a:rPr lang="ru-RU" sz="2000" dirty="0">
                <a:ea typeface="+mn-lt"/>
                <a:cs typeface="+mn-lt"/>
              </a:rPr>
              <a:t>:</a:t>
            </a:r>
          </a:p>
          <a:p>
            <a:r>
              <a:rPr lang="ru-RU" sz="2000" i="1" dirty="0" err="1">
                <a:ea typeface="+mn-lt"/>
                <a:cs typeface="+mn-lt"/>
              </a:rPr>
              <a:t>Проектна</a:t>
            </a:r>
            <a:endParaRPr lang="ru-RU" sz="2000" dirty="0" err="1">
              <a:ea typeface="+mn-lt"/>
              <a:cs typeface="+mn-lt"/>
            </a:endParaRPr>
          </a:p>
          <a:p>
            <a:r>
              <a:rPr lang="ru-RU" sz="2000" i="1" dirty="0" err="1">
                <a:ea typeface="+mn-lt"/>
                <a:cs typeface="+mn-lt"/>
              </a:rPr>
              <a:t>Планова</a:t>
            </a:r>
            <a:endParaRPr lang="ru-RU" sz="2000" i="1" dirty="0">
              <a:ea typeface="+mn-lt"/>
              <a:cs typeface="+mn-lt"/>
            </a:endParaRPr>
          </a:p>
          <a:p>
            <a:r>
              <a:rPr lang="ru-RU" sz="2000" i="1" dirty="0" err="1">
                <a:ea typeface="+mn-lt"/>
                <a:cs typeface="+mn-lt"/>
              </a:rPr>
              <a:t>Резервна</a:t>
            </a:r>
            <a:endParaRPr lang="ru-RU" sz="2000" i="1" dirty="0" err="1">
              <a:cs typeface="Calibri"/>
            </a:endParaRPr>
          </a:p>
          <a:p>
            <a:endParaRPr lang="ru-RU" sz="1700">
              <a:cs typeface="Calibri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3D7B27F7-148C-A102-77D3-3DF26441ED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6782" y="1010592"/>
            <a:ext cx="2190646" cy="22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1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22F15A2D-2324-487D-A02A-BF46C5C580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17A7F34E-D418-47E2-9F86-2C45BBC312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xmlns="" id="{2AEAFA59-923A-4F54-8B49-44C970BCC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Рисунок 7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xmlns="" id="{FEF544FA-FD19-22E9-A2F2-98DB2CC6F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1515" y="918546"/>
            <a:ext cx="5548005" cy="49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975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B425C-DE1C-57D6-643F-08D057EF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3800" b="1">
                <a:ea typeface="+mj-lt"/>
                <a:cs typeface="+mj-lt"/>
              </a:rPr>
              <a:t>4.Методи визначення виробничої потужності на підприємствах</a:t>
            </a:r>
            <a:endParaRPr lang="ru-RU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69C955-8AD4-1583-2FAC-BF94A9901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59" y="2281312"/>
            <a:ext cx="11094074" cy="39505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1600" i="1" dirty="0" err="1">
                <a:ea typeface="+mn-lt"/>
                <a:cs typeface="+mn-lt"/>
              </a:rPr>
              <a:t>Провідними</a:t>
            </a:r>
            <a:r>
              <a:rPr lang="ru-RU" sz="1600" i="1" dirty="0">
                <a:ea typeface="+mn-lt"/>
                <a:cs typeface="+mn-lt"/>
              </a:rPr>
              <a:t> є </a:t>
            </a:r>
            <a:r>
              <a:rPr lang="ru-RU" sz="1600" i="1" dirty="0" err="1">
                <a:ea typeface="+mn-lt"/>
                <a:cs typeface="+mn-lt"/>
              </a:rPr>
              <a:t>ті</a:t>
            </a:r>
            <a:r>
              <a:rPr lang="ru-RU" sz="1600" i="1" dirty="0">
                <a:ea typeface="+mn-lt"/>
                <a:cs typeface="+mn-lt"/>
              </a:rPr>
              <a:t> цехи, </a:t>
            </a:r>
            <a:r>
              <a:rPr lang="ru-RU" sz="1600" i="1" dirty="0" err="1">
                <a:ea typeface="+mn-lt"/>
                <a:cs typeface="+mn-lt"/>
              </a:rPr>
              <a:t>дільниці</a:t>
            </a:r>
            <a:r>
              <a:rPr lang="ru-RU" sz="1600" i="1" dirty="0">
                <a:ea typeface="+mn-lt"/>
                <a:cs typeface="+mn-lt"/>
              </a:rPr>
              <a:t> і </a:t>
            </a:r>
            <a:r>
              <a:rPr lang="ru-RU" sz="1600" i="1" dirty="0" err="1">
                <a:ea typeface="+mn-lt"/>
                <a:cs typeface="+mn-lt"/>
              </a:rPr>
              <a:t>групи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обладнання</a:t>
            </a:r>
            <a:r>
              <a:rPr lang="ru-RU" sz="1600" i="1" dirty="0">
                <a:ea typeface="+mn-lt"/>
                <a:cs typeface="+mn-lt"/>
              </a:rPr>
              <a:t>, в </a:t>
            </a:r>
            <a:r>
              <a:rPr lang="ru-RU" sz="1600" i="1" dirty="0" err="1">
                <a:ea typeface="+mn-lt"/>
                <a:cs typeface="+mn-lt"/>
              </a:rPr>
              <a:t>яких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виконуються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головні</a:t>
            </a:r>
            <a:r>
              <a:rPr lang="ru-RU" sz="1600" i="1" dirty="0">
                <a:ea typeface="+mn-lt"/>
                <a:cs typeface="+mn-lt"/>
              </a:rPr>
              <a:t> і </a:t>
            </a:r>
            <a:r>
              <a:rPr lang="ru-RU" sz="1600" i="1" dirty="0" err="1">
                <a:ea typeface="+mn-lt"/>
                <a:cs typeface="+mn-lt"/>
              </a:rPr>
              <a:t>найбільш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трудомісткі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технологічні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i="1" dirty="0" err="1">
                <a:ea typeface="+mn-lt"/>
                <a:cs typeface="+mn-lt"/>
              </a:rPr>
              <a:t>процеси</a:t>
            </a:r>
            <a:r>
              <a:rPr lang="ru-RU" sz="1600" i="1" dirty="0">
                <a:ea typeface="+mn-lt"/>
                <a:cs typeface="+mn-lt"/>
              </a:rPr>
              <a:t> та </a:t>
            </a:r>
            <a:r>
              <a:rPr lang="ru-RU" sz="1600" i="1" dirty="0" err="1">
                <a:ea typeface="+mn-lt"/>
                <a:cs typeface="+mn-lt"/>
              </a:rPr>
              <a:t>операції</a:t>
            </a:r>
            <a:r>
              <a:rPr lang="ru-RU" sz="1600" i="1" dirty="0">
                <a:ea typeface="+mn-lt"/>
                <a:cs typeface="+mn-lt"/>
              </a:rPr>
              <a:t>.</a:t>
            </a:r>
            <a:endParaRPr lang="ru-RU" sz="160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1600" i="1" dirty="0" err="1"/>
              <a:t>Виробнича</a:t>
            </a:r>
            <a:r>
              <a:rPr lang="ru-RU" sz="1600" i="1" dirty="0"/>
              <a:t> </a:t>
            </a:r>
            <a:r>
              <a:rPr lang="ru-RU" sz="1600" i="1" dirty="0" err="1"/>
              <a:t>потужність</a:t>
            </a:r>
            <a:r>
              <a:rPr lang="ru-RU" sz="1600" i="1" dirty="0"/>
              <a:t> </a:t>
            </a:r>
            <a:r>
              <a:rPr lang="ru-RU" sz="1600" i="1" dirty="0" err="1"/>
              <a:t>верстату</a:t>
            </a:r>
            <a:r>
              <a:rPr lang="ru-RU" sz="1600" i="1" dirty="0"/>
              <a:t>, </a:t>
            </a:r>
            <a:r>
              <a:rPr lang="ru-RU" sz="1600" i="1" dirty="0" err="1"/>
              <a:t>обладнання</a:t>
            </a:r>
            <a:r>
              <a:rPr lang="ru-RU" sz="1600" i="1" dirty="0"/>
              <a:t>, агрегату (</a:t>
            </a:r>
            <a:r>
              <a:rPr lang="ru-RU" sz="1600" i="1" dirty="0" err="1"/>
              <a:t>ВП</a:t>
            </a:r>
            <a:r>
              <a:rPr lang="ru-RU" sz="1600" i="1" baseline="-25000" dirty="0" err="1"/>
              <a:t>в</a:t>
            </a:r>
            <a:r>
              <a:rPr lang="ru-RU" sz="1600" i="1" dirty="0"/>
              <a:t>) </a:t>
            </a:r>
            <a:r>
              <a:rPr lang="ru-RU" sz="1600" i="1" dirty="0" err="1"/>
              <a:t>обчислюється</a:t>
            </a:r>
            <a:r>
              <a:rPr lang="ru-RU" sz="1600" i="1" dirty="0"/>
              <a:t>:</a:t>
            </a:r>
            <a:endParaRPr lang="ru-RU" sz="1600">
              <a:cs typeface="Calibri" panose="020F0502020204030204"/>
            </a:endParaRPr>
          </a:p>
          <a:p>
            <a:pPr algn="ctr">
              <a:buNone/>
            </a:pPr>
            <a:r>
              <a:rPr lang="ru-RU" sz="1600" i="1" dirty="0" err="1">
                <a:ea typeface="+mn-lt"/>
                <a:cs typeface="+mn-lt"/>
              </a:rPr>
              <a:t>ВП</a:t>
            </a:r>
            <a:r>
              <a:rPr lang="ru-RU" sz="1600" i="1" baseline="-25000" dirty="0" err="1">
                <a:ea typeface="+mn-lt"/>
                <a:cs typeface="+mn-lt"/>
              </a:rPr>
              <a:t>в</a:t>
            </a:r>
            <a:r>
              <a:rPr lang="ru-RU" sz="1600" i="1" dirty="0">
                <a:ea typeface="+mn-lt"/>
                <a:cs typeface="+mn-lt"/>
              </a:rPr>
              <a:t> = </a:t>
            </a:r>
            <a:r>
              <a:rPr lang="ru-RU" sz="1600" i="1" dirty="0" err="1">
                <a:ea typeface="+mn-lt"/>
                <a:cs typeface="+mn-lt"/>
              </a:rPr>
              <a:t>Ф</a:t>
            </a:r>
            <a:r>
              <a:rPr lang="ru-RU" sz="1600" i="1" baseline="-25000" dirty="0" err="1">
                <a:ea typeface="+mn-lt"/>
                <a:cs typeface="+mn-lt"/>
              </a:rPr>
              <a:t>д</a:t>
            </a:r>
            <a:r>
              <a:rPr lang="ru-RU" sz="1600" i="1" dirty="0">
                <a:ea typeface="+mn-lt"/>
                <a:cs typeface="+mn-lt"/>
              </a:rPr>
              <a:t> / Т </a:t>
            </a:r>
            <a:r>
              <a:rPr lang="ru-RU" sz="1600" i="1" baseline="-25000" dirty="0" err="1">
                <a:ea typeface="+mn-lt"/>
                <a:cs typeface="+mn-lt"/>
              </a:rPr>
              <a:t>шт</a:t>
            </a:r>
            <a:r>
              <a:rPr lang="ru-RU" sz="1600" i="1" dirty="0">
                <a:ea typeface="+mn-lt"/>
                <a:cs typeface="+mn-lt"/>
              </a:rPr>
              <a:t>, од/</a:t>
            </a:r>
            <a:r>
              <a:rPr lang="ru-RU" sz="1600" i="1" dirty="0" err="1">
                <a:ea typeface="+mn-lt"/>
                <a:cs typeface="+mn-lt"/>
              </a:rPr>
              <a:t>період</a:t>
            </a:r>
            <a:r>
              <a:rPr lang="ru-RU" sz="1600" i="1" dirty="0">
                <a:ea typeface="+mn-lt"/>
                <a:cs typeface="+mn-lt"/>
              </a:rPr>
              <a:t>,</a:t>
            </a:r>
            <a:endParaRPr lang="ru-RU" sz="1600" dirty="0">
              <a:cs typeface="Calibri" panose="020F0502020204030204"/>
            </a:endParaRPr>
          </a:p>
          <a:p>
            <a:pPr>
              <a:buNone/>
            </a:pPr>
            <a:r>
              <a:rPr lang="ru-RU" sz="1300" dirty="0">
                <a:ea typeface="+mn-lt"/>
                <a:cs typeface="+mn-lt"/>
              </a:rPr>
              <a:t>де    </a:t>
            </a:r>
            <a:r>
              <a:rPr lang="ru-RU" sz="1300" i="1" dirty="0" err="1">
                <a:ea typeface="+mn-lt"/>
                <a:cs typeface="+mn-lt"/>
              </a:rPr>
              <a:t>Ф</a:t>
            </a:r>
            <a:r>
              <a:rPr lang="ru-RU" sz="1300" i="1" baseline="-25000" dirty="0" err="1">
                <a:ea typeface="+mn-lt"/>
                <a:cs typeface="+mn-lt"/>
              </a:rPr>
              <a:t>д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дійсний</a:t>
            </a:r>
            <a:r>
              <a:rPr lang="ru-RU" sz="1300" dirty="0">
                <a:ea typeface="+mn-lt"/>
                <a:cs typeface="+mn-lt"/>
              </a:rPr>
              <a:t> (</a:t>
            </a:r>
            <a:r>
              <a:rPr lang="ru-RU" sz="1300" dirty="0" err="1">
                <a:ea typeface="+mn-lt"/>
                <a:cs typeface="+mn-lt"/>
              </a:rPr>
              <a:t>ефективний</a:t>
            </a:r>
            <a:r>
              <a:rPr lang="ru-RU" sz="1300" dirty="0">
                <a:ea typeface="+mn-lt"/>
                <a:cs typeface="+mn-lt"/>
              </a:rPr>
              <a:t>) фонд </a:t>
            </a:r>
            <a:r>
              <a:rPr lang="ru-RU" sz="1300" dirty="0" err="1">
                <a:ea typeface="+mn-lt"/>
                <a:cs typeface="+mn-lt"/>
              </a:rPr>
              <a:t>робочого</a:t>
            </a:r>
            <a:r>
              <a:rPr lang="ru-RU" sz="1300" dirty="0">
                <a:ea typeface="+mn-lt"/>
                <a:cs typeface="+mn-lt"/>
              </a:rPr>
              <a:t> часу </a:t>
            </a:r>
            <a:r>
              <a:rPr lang="ru-RU" sz="1300" dirty="0" err="1">
                <a:ea typeface="+mn-lt"/>
                <a:cs typeface="+mn-lt"/>
              </a:rPr>
              <a:t>обладнання</a:t>
            </a:r>
            <a:r>
              <a:rPr lang="ru-RU" sz="1300" dirty="0">
                <a:ea typeface="+mn-lt"/>
                <a:cs typeface="+mn-lt"/>
              </a:rPr>
              <a:t>, год.;</a:t>
            </a:r>
            <a:endParaRPr lang="ru-RU" sz="1300" dirty="0"/>
          </a:p>
          <a:p>
            <a:pPr>
              <a:buNone/>
            </a:pPr>
            <a:r>
              <a:rPr lang="ru-RU" sz="1300" i="1" dirty="0" err="1">
                <a:ea typeface="+mn-lt"/>
                <a:cs typeface="+mn-lt"/>
              </a:rPr>
              <a:t>Т</a:t>
            </a:r>
            <a:r>
              <a:rPr lang="ru-RU" sz="1300" i="1" baseline="-25000" dirty="0" err="1">
                <a:ea typeface="+mn-lt"/>
                <a:cs typeface="+mn-lt"/>
              </a:rPr>
              <a:t>шт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прогресивна</a:t>
            </a:r>
            <a:r>
              <a:rPr lang="ru-RU" sz="1300" dirty="0">
                <a:ea typeface="+mn-lt"/>
                <a:cs typeface="+mn-lt"/>
              </a:rPr>
              <a:t> норма часу на </a:t>
            </a:r>
            <a:r>
              <a:rPr lang="ru-RU" sz="1300" dirty="0" err="1">
                <a:ea typeface="+mn-lt"/>
                <a:cs typeface="+mn-lt"/>
              </a:rPr>
              <a:t>одиницю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продукції</a:t>
            </a:r>
            <a:r>
              <a:rPr lang="ru-RU" sz="1300" dirty="0">
                <a:ea typeface="+mn-lt"/>
                <a:cs typeface="+mn-lt"/>
              </a:rPr>
              <a:t>, год./</a:t>
            </a:r>
            <a:r>
              <a:rPr lang="ru-RU" sz="1300" dirty="0" err="1">
                <a:ea typeface="+mn-lt"/>
                <a:cs typeface="+mn-lt"/>
              </a:rPr>
              <a:t>одиницю</a:t>
            </a:r>
            <a:r>
              <a:rPr lang="ru-RU" sz="1300" dirty="0">
                <a:ea typeface="+mn-lt"/>
                <a:cs typeface="+mn-lt"/>
              </a:rPr>
              <a:t>.</a:t>
            </a:r>
            <a:endParaRPr lang="ru-RU" sz="1300" dirty="0"/>
          </a:p>
          <a:p>
            <a:pPr algn="ctr">
              <a:buNone/>
            </a:pPr>
            <a:r>
              <a:rPr lang="ru-RU" sz="1600" i="1" dirty="0" err="1">
                <a:ea typeface="+mn-lt"/>
                <a:cs typeface="+mn-lt"/>
              </a:rPr>
              <a:t>Ф</a:t>
            </a:r>
            <a:r>
              <a:rPr lang="ru-RU" sz="1600" i="1" baseline="-25000" dirty="0" err="1">
                <a:ea typeface="+mn-lt"/>
                <a:cs typeface="+mn-lt"/>
              </a:rPr>
              <a:t>д</a:t>
            </a:r>
            <a:r>
              <a:rPr lang="ru-RU" sz="1600" i="1" dirty="0">
                <a:ea typeface="+mn-lt"/>
                <a:cs typeface="+mn-lt"/>
              </a:rPr>
              <a:t> = (</a:t>
            </a:r>
            <a:r>
              <a:rPr lang="ru-RU" sz="1600" i="1" dirty="0" err="1">
                <a:ea typeface="+mn-lt"/>
                <a:cs typeface="+mn-lt"/>
              </a:rPr>
              <a:t>Ф</a:t>
            </a:r>
            <a:r>
              <a:rPr lang="ru-RU" sz="1600" i="1" baseline="-25000" dirty="0" err="1">
                <a:ea typeface="+mn-lt"/>
                <a:cs typeface="+mn-lt"/>
              </a:rPr>
              <a:t>к</a:t>
            </a:r>
            <a:r>
              <a:rPr lang="ru-RU" sz="1600" i="1" dirty="0">
                <a:ea typeface="+mn-lt"/>
                <a:cs typeface="+mn-lt"/>
              </a:rPr>
              <a:t> - В - С) </a:t>
            </a:r>
            <a:r>
              <a:rPr lang="ru-RU" sz="1600" dirty="0">
                <a:ea typeface="+mn-lt"/>
                <a:cs typeface="+mn-lt"/>
              </a:rPr>
              <a:t>х </a:t>
            </a:r>
            <a:r>
              <a:rPr lang="ru-RU" sz="1600" i="1" dirty="0" err="1">
                <a:ea typeface="+mn-lt"/>
                <a:cs typeface="+mn-lt"/>
              </a:rPr>
              <a:t>n</a:t>
            </a:r>
            <a:r>
              <a:rPr lang="ru-RU" sz="1600" i="1" baseline="-25000" dirty="0" err="1">
                <a:ea typeface="+mn-lt"/>
                <a:cs typeface="+mn-lt"/>
              </a:rPr>
              <a:t>зм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dirty="0">
                <a:ea typeface="+mn-lt"/>
                <a:cs typeface="+mn-lt"/>
              </a:rPr>
              <a:t>х </a:t>
            </a:r>
            <a:r>
              <a:rPr lang="ru-RU" sz="1600" i="1" dirty="0" err="1">
                <a:ea typeface="+mn-lt"/>
                <a:cs typeface="+mn-lt"/>
              </a:rPr>
              <a:t>t</a:t>
            </a:r>
            <a:r>
              <a:rPr lang="ru-RU" sz="1600" i="1" baseline="-25000" dirty="0" err="1">
                <a:ea typeface="+mn-lt"/>
                <a:cs typeface="+mn-lt"/>
              </a:rPr>
              <a:t>зм</a:t>
            </a:r>
            <a:r>
              <a:rPr lang="ru-RU" sz="1600" i="1" dirty="0">
                <a:ea typeface="+mn-lt"/>
                <a:cs typeface="+mn-lt"/>
              </a:rPr>
              <a:t> </a:t>
            </a:r>
            <a:r>
              <a:rPr lang="ru-RU" sz="1600" dirty="0">
                <a:ea typeface="+mn-lt"/>
                <a:cs typeface="+mn-lt"/>
              </a:rPr>
              <a:t>х </a:t>
            </a:r>
            <a:r>
              <a:rPr lang="ru-RU" sz="1600" i="1" dirty="0" err="1">
                <a:ea typeface="+mn-lt"/>
                <a:cs typeface="+mn-lt"/>
              </a:rPr>
              <a:t>k</a:t>
            </a:r>
            <a:r>
              <a:rPr lang="ru-RU" sz="1600" i="1" baseline="-25000" dirty="0" err="1">
                <a:ea typeface="+mn-lt"/>
                <a:cs typeface="+mn-lt"/>
              </a:rPr>
              <a:t>вик</a:t>
            </a:r>
            <a:r>
              <a:rPr lang="ru-RU" sz="1600" i="1" dirty="0">
                <a:ea typeface="+mn-lt"/>
                <a:cs typeface="+mn-lt"/>
              </a:rPr>
              <a:t>, год.,</a:t>
            </a:r>
            <a:endParaRPr lang="ru-RU" sz="1600" dirty="0">
              <a:cs typeface="Calibri" panose="020F0502020204030204"/>
            </a:endParaRPr>
          </a:p>
          <a:p>
            <a:pPr>
              <a:buNone/>
            </a:pPr>
            <a:r>
              <a:rPr lang="ru-RU" sz="1300" dirty="0">
                <a:ea typeface="+mn-lt"/>
                <a:cs typeface="+mn-lt"/>
              </a:rPr>
              <a:t>де </a:t>
            </a:r>
            <a:r>
              <a:rPr lang="ru-RU" sz="1300" i="1" dirty="0" err="1">
                <a:ea typeface="+mn-lt"/>
                <a:cs typeface="+mn-lt"/>
              </a:rPr>
              <a:t>Ф</a:t>
            </a:r>
            <a:r>
              <a:rPr lang="ru-RU" sz="1300" i="1" baseline="-25000" dirty="0" err="1">
                <a:ea typeface="+mn-lt"/>
                <a:cs typeface="+mn-lt"/>
              </a:rPr>
              <a:t>к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кількість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календарних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днів</a:t>
            </a:r>
            <a:r>
              <a:rPr lang="ru-RU" sz="1300" dirty="0">
                <a:ea typeface="+mn-lt"/>
                <a:cs typeface="+mn-lt"/>
              </a:rPr>
              <a:t> у </a:t>
            </a:r>
            <a:r>
              <a:rPr lang="ru-RU" sz="1300" dirty="0" err="1">
                <a:ea typeface="+mn-lt"/>
                <a:cs typeface="+mn-lt"/>
              </a:rPr>
              <a:t>періоді</a:t>
            </a:r>
            <a:r>
              <a:rPr lang="ru-RU" sz="1300" dirty="0">
                <a:ea typeface="+mn-lt"/>
                <a:cs typeface="+mn-lt"/>
              </a:rPr>
              <a:t>;</a:t>
            </a:r>
            <a:endParaRPr lang="ru-RU" sz="1300" dirty="0"/>
          </a:p>
          <a:p>
            <a:pPr>
              <a:buNone/>
            </a:pPr>
            <a:r>
              <a:rPr lang="ru-RU" sz="1300" i="1" dirty="0">
                <a:ea typeface="+mn-lt"/>
                <a:cs typeface="+mn-lt"/>
              </a:rPr>
              <a:t>В, С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кількість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вихідних</a:t>
            </a:r>
            <a:r>
              <a:rPr lang="ru-RU" sz="1300" dirty="0">
                <a:ea typeface="+mn-lt"/>
                <a:cs typeface="+mn-lt"/>
              </a:rPr>
              <a:t> і </a:t>
            </a:r>
            <a:r>
              <a:rPr lang="ru-RU" sz="1300" dirty="0" err="1">
                <a:ea typeface="+mn-lt"/>
                <a:cs typeface="+mn-lt"/>
              </a:rPr>
              <a:t>святкових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днів</a:t>
            </a:r>
            <a:r>
              <a:rPr lang="ru-RU" sz="1300" dirty="0">
                <a:ea typeface="+mn-lt"/>
                <a:cs typeface="+mn-lt"/>
              </a:rPr>
              <a:t> у </a:t>
            </a:r>
            <a:r>
              <a:rPr lang="ru-RU" sz="1300" dirty="0" err="1">
                <a:ea typeface="+mn-lt"/>
                <a:cs typeface="+mn-lt"/>
              </a:rPr>
              <a:t>періоді</a:t>
            </a:r>
            <a:r>
              <a:rPr lang="ru-RU" sz="1300" dirty="0">
                <a:ea typeface="+mn-lt"/>
                <a:cs typeface="+mn-lt"/>
              </a:rPr>
              <a:t>; </a:t>
            </a:r>
            <a:r>
              <a:rPr lang="ru-RU" sz="1300" i="1" dirty="0" err="1">
                <a:ea typeface="+mn-lt"/>
                <a:cs typeface="+mn-lt"/>
              </a:rPr>
              <a:t>n</a:t>
            </a:r>
            <a:r>
              <a:rPr lang="ru-RU" sz="1300" i="1" baseline="-25000" dirty="0" err="1">
                <a:ea typeface="+mn-lt"/>
                <a:cs typeface="+mn-lt"/>
              </a:rPr>
              <a:t>зм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кількість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змін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роботи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одиниці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устаткування</a:t>
            </a:r>
            <a:r>
              <a:rPr lang="ru-RU" sz="1300" dirty="0">
                <a:ea typeface="+mn-lt"/>
                <a:cs typeface="+mn-lt"/>
              </a:rPr>
              <a:t>; </a:t>
            </a:r>
            <a:r>
              <a:rPr lang="ru-RU" sz="1300" i="1" dirty="0" err="1">
                <a:ea typeface="+mn-lt"/>
                <a:cs typeface="+mn-lt"/>
              </a:rPr>
              <a:t>t</a:t>
            </a:r>
            <a:r>
              <a:rPr lang="ru-RU" sz="1300" i="1" baseline="-25000" dirty="0" err="1">
                <a:ea typeface="+mn-lt"/>
                <a:cs typeface="+mn-lt"/>
              </a:rPr>
              <a:t>зм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тривалість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зміни</a:t>
            </a:r>
            <a:r>
              <a:rPr lang="ru-RU" sz="1300" dirty="0">
                <a:ea typeface="+mn-lt"/>
                <a:cs typeface="+mn-lt"/>
              </a:rPr>
              <a:t>, год.;</a:t>
            </a:r>
            <a:br>
              <a:rPr lang="ru-RU" sz="1300" dirty="0">
                <a:ea typeface="+mn-lt"/>
                <a:cs typeface="+mn-lt"/>
              </a:rPr>
            </a:br>
            <a:r>
              <a:rPr lang="ru-RU" sz="1300" i="1" dirty="0" err="1">
                <a:ea typeface="+mn-lt"/>
                <a:cs typeface="+mn-lt"/>
              </a:rPr>
              <a:t>k</a:t>
            </a:r>
            <a:r>
              <a:rPr lang="ru-RU" sz="1300" i="1" baseline="-25000" dirty="0" err="1">
                <a:ea typeface="+mn-lt"/>
                <a:cs typeface="+mn-lt"/>
              </a:rPr>
              <a:t>вик</a:t>
            </a:r>
            <a:r>
              <a:rPr lang="ru-RU" sz="1300" i="1" dirty="0">
                <a:ea typeface="+mn-lt"/>
                <a:cs typeface="+mn-lt"/>
              </a:rPr>
              <a:t> </a:t>
            </a:r>
            <a:r>
              <a:rPr lang="ru-RU" sz="1300" dirty="0">
                <a:ea typeface="+mn-lt"/>
                <a:cs typeface="+mn-lt"/>
              </a:rPr>
              <a:t>- </a:t>
            </a:r>
            <a:r>
              <a:rPr lang="ru-RU" sz="1300" dirty="0" err="1">
                <a:ea typeface="+mn-lt"/>
                <a:cs typeface="+mn-lt"/>
              </a:rPr>
              <a:t>коефіцієнт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використання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робочого</a:t>
            </a:r>
            <a:r>
              <a:rPr lang="ru-RU" sz="1300" dirty="0">
                <a:ea typeface="+mn-lt"/>
                <a:cs typeface="+mn-lt"/>
              </a:rPr>
              <a:t> часу (</a:t>
            </a:r>
            <a:r>
              <a:rPr lang="ru-RU" sz="1300" dirty="0" err="1">
                <a:ea typeface="+mn-lt"/>
                <a:cs typeface="+mn-lt"/>
              </a:rPr>
              <a:t>враховує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втрати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робочого</a:t>
            </a:r>
            <a:r>
              <a:rPr lang="ru-RU" sz="1300" dirty="0">
                <a:ea typeface="+mn-lt"/>
                <a:cs typeface="+mn-lt"/>
              </a:rPr>
              <a:t> часу через </a:t>
            </a:r>
            <a:r>
              <a:rPr lang="ru-RU" sz="1300" dirty="0" err="1">
                <a:ea typeface="+mn-lt"/>
                <a:cs typeface="+mn-lt"/>
              </a:rPr>
              <a:t>простої</a:t>
            </a:r>
            <a:r>
              <a:rPr lang="ru-RU" sz="1300" dirty="0">
                <a:ea typeface="+mn-lt"/>
                <a:cs typeface="+mn-lt"/>
              </a:rPr>
              <a:t>, </a:t>
            </a:r>
            <a:r>
              <a:rPr lang="ru-RU" sz="1300" dirty="0" err="1">
                <a:ea typeface="+mn-lt"/>
                <a:cs typeface="+mn-lt"/>
              </a:rPr>
              <a:t>непродуктивні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витрати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робочого</a:t>
            </a:r>
            <a:r>
              <a:rPr lang="ru-RU" sz="1300" dirty="0">
                <a:ea typeface="+mn-lt"/>
                <a:cs typeface="+mn-lt"/>
              </a:rPr>
              <a:t> часу, </a:t>
            </a:r>
            <a:r>
              <a:rPr lang="ru-RU" sz="1300" dirty="0" err="1">
                <a:ea typeface="+mn-lt"/>
                <a:cs typeface="+mn-lt"/>
              </a:rPr>
              <a:t>ремонти</a:t>
            </a:r>
            <a:r>
              <a:rPr lang="ru-RU" sz="1300" dirty="0">
                <a:ea typeface="+mn-lt"/>
                <a:cs typeface="+mn-lt"/>
              </a:rPr>
              <a:t>, </a:t>
            </a:r>
            <a:r>
              <a:rPr lang="ru-RU" sz="1300" dirty="0" err="1">
                <a:ea typeface="+mn-lt"/>
                <a:cs typeface="+mn-lt"/>
              </a:rPr>
              <a:t>скорочення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тривалості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робочої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зміни</a:t>
            </a:r>
            <a:r>
              <a:rPr lang="ru-RU" sz="1300" dirty="0">
                <a:ea typeface="+mn-lt"/>
                <a:cs typeface="+mn-lt"/>
              </a:rPr>
              <a:t> у </a:t>
            </a:r>
            <a:r>
              <a:rPr lang="ru-RU" sz="1300" dirty="0" err="1">
                <a:ea typeface="+mn-lt"/>
                <a:cs typeface="+mn-lt"/>
              </a:rPr>
              <a:t>передсвяткові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дні</a:t>
            </a:r>
            <a:r>
              <a:rPr lang="ru-RU" sz="1300" dirty="0">
                <a:ea typeface="+mn-lt"/>
                <a:cs typeface="+mn-lt"/>
              </a:rPr>
              <a:t> </a:t>
            </a:r>
            <a:r>
              <a:rPr lang="ru-RU" sz="1300" dirty="0" err="1">
                <a:ea typeface="+mn-lt"/>
                <a:cs typeface="+mn-lt"/>
              </a:rPr>
              <a:t>тощо</a:t>
            </a:r>
            <a:r>
              <a:rPr lang="ru-RU" sz="1300" dirty="0">
                <a:ea typeface="+mn-lt"/>
                <a:cs typeface="+mn-lt"/>
              </a:rPr>
              <a:t>).</a:t>
            </a:r>
            <a:endParaRPr lang="ru-RU" sz="1300" dirty="0">
              <a:cs typeface="Calibri"/>
            </a:endParaRPr>
          </a:p>
          <a:p>
            <a:pPr marL="0" indent="0">
              <a:buNone/>
            </a:pPr>
            <a:endParaRPr lang="ru-RU" sz="1300" i="1">
              <a:cs typeface="Calibri" panose="020F0502020204030204"/>
            </a:endParaRPr>
          </a:p>
          <a:p>
            <a:pPr marL="0" indent="0">
              <a:buNone/>
            </a:pPr>
            <a:endParaRPr lang="ru-RU" sz="1300" i="1">
              <a:cs typeface="Calibri" panose="020F0502020204030204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ECA3C5D0-28EF-FCCB-B6ED-C441D0840C73}"/>
              </a:ext>
            </a:extLst>
          </p:cNvPr>
          <p:cNvSpPr/>
          <p:nvPr/>
        </p:nvSpPr>
        <p:spPr>
          <a:xfrm>
            <a:off x="4495800" y="3231381"/>
            <a:ext cx="2390669" cy="397748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813B0A13-171F-087C-2889-A1FAE2A12D79}"/>
              </a:ext>
            </a:extLst>
          </p:cNvPr>
          <p:cNvSpPr/>
          <p:nvPr/>
        </p:nvSpPr>
        <p:spPr>
          <a:xfrm>
            <a:off x="4144107" y="4211095"/>
            <a:ext cx="3148482" cy="397748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166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386</Words>
  <Application>Microsoft Office PowerPoint</Application>
  <PresentationFormat>Произвольный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12:  ТЕХНІКО-ТЕХНОЛОГІЧНА БАЗА І ВИРОБНИЧА ПОТУЖНІСТЬ ПІДПРИЄМСТВА </vt:lpstr>
      <vt:lpstr>План</vt:lpstr>
      <vt:lpstr>1. Виробничі процеси та принципи їх організації</vt:lpstr>
      <vt:lpstr>Виробничі процеси є досить різноманітними, відмінними є умови виробництва, проте їх організація ґрунтується на таких загальних принципах:</vt:lpstr>
      <vt:lpstr>2. Класифікація виробничих процесів</vt:lpstr>
      <vt:lpstr>Виробничі процеси</vt:lpstr>
      <vt:lpstr>3.Виробнича потужність підприємства, чинники, що впливають на неї</vt:lpstr>
      <vt:lpstr>Слайд 8</vt:lpstr>
      <vt:lpstr>4.Методи визначення виробничої потужності на підприємствах</vt:lpstr>
      <vt:lpstr>Виробнича потужність потокової лінії (ВПпл) визначається: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</dc:title>
  <dc:creator>Admin</dc:creator>
  <cp:lastModifiedBy>Admin</cp:lastModifiedBy>
  <cp:revision>186</cp:revision>
  <dcterms:created xsi:type="dcterms:W3CDTF">2012-07-30T23:42:41Z</dcterms:created>
  <dcterms:modified xsi:type="dcterms:W3CDTF">2023-08-17T06:51:02Z</dcterms:modified>
</cp:coreProperties>
</file>