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Lst>
  <p:sldSz cx="9144000" cy="6858000" type="screen4x3"/>
  <p:notesSz cx="6858000" cy="9144000"/>
  <p:embeddedFontLst>
    <p:embeddedFont>
      <p:font typeface="Century Schoolbook" pitchFamily="18" charset="0"/>
      <p:regular r:id="rId91"/>
      <p:bold r:id="rId92"/>
      <p:italic r:id="rId93"/>
      <p:boldItalic r:id="rId94"/>
    </p:embeddedFont>
    <p:embeddedFont>
      <p:font typeface="Calibri" pitchFamily="34" charset="0"/>
      <p:regular r:id="rId95"/>
      <p:bold r:id="rId96"/>
      <p:italic r:id="rId97"/>
      <p:boldItalic r:id="rId9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9" roundtripDataSignature="AMtx7mhEGVSgOXnEz/b4uHBWxF4MM77vl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font" Target="fonts/font3.fntdata"/><Relationship Id="rId98"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font" Target="fonts/font1.fntdata"/><Relationship Id="rId96"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4.fntdata"/><Relationship Id="rId99" Type="http://customschemas.google.com/relationships/presentationmetadata" Target="metadata"/><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8" name="Google Shape;13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7" name="Google Shape;20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5" name="Google Shape;21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1" name="Google Shape;22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9" name="Google Shape;22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6" name="Google Shape;23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3" name="Google Shape;24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9" name="Google Shape;24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6" name="Google Shape;25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3" name="Google Shape;26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9" name="Google Shape;26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4" name="Google Shape;14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6" name="Google Shape;27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4" name="Google Shape;28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0" name="Google Shape;29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5" name="Google Shape;29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1" name="Google Shape;301;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7" name="Google Shape;307;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3" name="Google Shape;313;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9" name="Google Shape;319;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4" name="Google Shape;324;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1" name="Google Shape;331;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7" name="Google Shape;15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7" name="Google Shape;337;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3" name="Google Shape;343;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0" name="Google Shape;350;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6" name="Google Shape;356;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3" name="Google Shape;363;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9" name="Google Shape;369;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4" name="Google Shape;374;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2" name="Google Shape;382;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9" name="Google Shape;389;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7" name="Google Shape;397;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3" name="Google Shape;16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4" name="Google Shape;404;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1" name="Google Shape;411;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8" name="Google Shape;418;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5" name="Google Shape;425;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32" name="Google Shape;432;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39" name="Google Shape;439;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6" name="Google Shape;446;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52" name="Google Shape;452;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59" name="Google Shape;459;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7" name="Google Shape;467;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0" name="Google Shape;17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4" name="Google Shape;474;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0" name="Google Shape;480;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7" name="Google Shape;487;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92" name="Google Shape;492;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99" name="Google Shape;499;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06" name="Google Shape;506;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11" name="Google Shape;511;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18" name="Google Shape;518;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24" name="Google Shape;524;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0" name="Google Shape;530;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7" name="Google Shape;17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6" name="Google Shape;536;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42" name="Google Shape;542;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49" name="Google Shape;549;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55" name="Google Shape;555;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60" name="Google Shape;560;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8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68" name="Google Shape;568;p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75" name="Google Shape;575;p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82" name="Google Shape;582;p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89" name="Google Shape;589;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95" name="Google Shape;595;p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5" name="Google Shape;18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00" name="Google Shape;600;p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08" name="Google Shape;608;p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15" name="Google Shape;615;p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9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2" name="Google Shape;622;p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9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9" name="Google Shape;629;p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9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36" name="Google Shape;636;p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42" name="Google Shape;642;p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47" name="Google Shape;647;p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54" name="Google Shape;654;p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10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61" name="Google Shape;661;p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1" name="Google Shape;19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10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68" name="Google Shape;668;p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1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74" name="Google Shape;674;p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1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82" name="Google Shape;682;p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10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89" name="Google Shape;689;p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10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6" name="Google Shape;696;p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10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03" name="Google Shape;703;p1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1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10" name="Google Shape;710;p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1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18" name="Google Shape;718;p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10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23" name="Google Shape;723;p1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9" name="Google Shape;19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Титульный слайд" type="title">
  <p:cSld name="TITLE">
    <p:spTree>
      <p:nvGrpSpPr>
        <p:cNvPr id="1" name="Shape 21"/>
        <p:cNvGrpSpPr/>
        <p:nvPr/>
      </p:nvGrpSpPr>
      <p:grpSpPr>
        <a:xfrm>
          <a:off x="0" y="0"/>
          <a:ext cx="0" cy="0"/>
          <a:chOff x="0" y="0"/>
          <a:chExt cx="0" cy="0"/>
        </a:xfrm>
      </p:grpSpPr>
      <p:sp>
        <p:nvSpPr>
          <p:cNvPr id="22" name="Google Shape;22;p112"/>
          <p:cNvSpPr/>
          <p:nvPr/>
        </p:nvSpPr>
        <p:spPr>
          <a:xfrm>
            <a:off x="381000" y="0"/>
            <a:ext cx="609600" cy="6858000"/>
          </a:xfrm>
          <a:prstGeom prst="rect">
            <a:avLst/>
          </a:prstGeom>
          <a:solidFill>
            <a:srgbClr val="FEC2AC">
              <a:alpha val="5372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3" name="Google Shape;23;p112"/>
          <p:cNvSpPr/>
          <p:nvPr/>
        </p:nvSpPr>
        <p:spPr>
          <a:xfrm>
            <a:off x="276225" y="0"/>
            <a:ext cx="104775" cy="6858000"/>
          </a:xfrm>
          <a:prstGeom prst="rect">
            <a:avLst/>
          </a:prstGeom>
          <a:solidFill>
            <a:srgbClr val="FFD8CC">
              <a:alpha val="3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 name="Google Shape;24;p112"/>
          <p:cNvSpPr/>
          <p:nvPr/>
        </p:nvSpPr>
        <p:spPr>
          <a:xfrm>
            <a:off x="990600" y="0"/>
            <a:ext cx="182563" cy="6858000"/>
          </a:xfrm>
          <a:prstGeom prst="rect">
            <a:avLst/>
          </a:prstGeom>
          <a:solidFill>
            <a:srgbClr val="FFD8CC">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Google Shape;25;p112"/>
          <p:cNvSpPr/>
          <p:nvPr/>
        </p:nvSpPr>
        <p:spPr>
          <a:xfrm>
            <a:off x="1141413" y="0"/>
            <a:ext cx="230187" cy="6858000"/>
          </a:xfrm>
          <a:prstGeom prst="rect">
            <a:avLst/>
          </a:prstGeom>
          <a:solidFill>
            <a:srgbClr val="FFEDE7">
              <a:alpha val="7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6" name="Google Shape;26;p112"/>
          <p:cNvCxnSpPr/>
          <p:nvPr/>
        </p:nvCxnSpPr>
        <p:spPr>
          <a:xfrm>
            <a:off x="106363" y="0"/>
            <a:ext cx="0" cy="6858000"/>
          </a:xfrm>
          <a:prstGeom prst="straightConnector1">
            <a:avLst/>
          </a:prstGeom>
          <a:noFill/>
          <a:ln w="57150" cap="flat" cmpd="sng">
            <a:solidFill>
              <a:srgbClr val="FEC2AC">
                <a:alpha val="72941"/>
              </a:srgbClr>
            </a:solidFill>
            <a:prstDash val="solid"/>
            <a:round/>
            <a:headEnd type="none" w="sm" len="sm"/>
            <a:tailEnd type="none" w="sm" len="sm"/>
          </a:ln>
        </p:spPr>
      </p:cxnSp>
      <p:cxnSp>
        <p:nvCxnSpPr>
          <p:cNvPr id="27" name="Google Shape;27;p112"/>
          <p:cNvCxnSpPr/>
          <p:nvPr/>
        </p:nvCxnSpPr>
        <p:spPr>
          <a:xfrm>
            <a:off x="914400" y="0"/>
            <a:ext cx="0" cy="6858000"/>
          </a:xfrm>
          <a:prstGeom prst="straightConnector1">
            <a:avLst/>
          </a:prstGeom>
          <a:noFill/>
          <a:ln w="57150" cap="flat" cmpd="sng">
            <a:solidFill>
              <a:srgbClr val="FFEDE7">
                <a:alpha val="82745"/>
              </a:srgbClr>
            </a:solidFill>
            <a:prstDash val="solid"/>
            <a:round/>
            <a:headEnd type="none" w="sm" len="sm"/>
            <a:tailEnd type="none" w="sm" len="sm"/>
          </a:ln>
        </p:spPr>
      </p:cxnSp>
      <p:cxnSp>
        <p:nvCxnSpPr>
          <p:cNvPr id="28" name="Google Shape;28;p112"/>
          <p:cNvCxnSpPr/>
          <p:nvPr/>
        </p:nvCxnSpPr>
        <p:spPr>
          <a:xfrm>
            <a:off x="854075" y="0"/>
            <a:ext cx="0" cy="6858000"/>
          </a:xfrm>
          <a:prstGeom prst="straightConnector1">
            <a:avLst/>
          </a:prstGeom>
          <a:noFill/>
          <a:ln w="57150" cap="flat" cmpd="sng">
            <a:solidFill>
              <a:srgbClr val="FEC2AC"/>
            </a:solidFill>
            <a:prstDash val="solid"/>
            <a:round/>
            <a:headEnd type="none" w="sm" len="sm"/>
            <a:tailEnd type="none" w="sm" len="sm"/>
          </a:ln>
        </p:spPr>
      </p:cxnSp>
      <p:cxnSp>
        <p:nvCxnSpPr>
          <p:cNvPr id="29" name="Google Shape;29;p112"/>
          <p:cNvCxnSpPr/>
          <p:nvPr/>
        </p:nvCxnSpPr>
        <p:spPr>
          <a:xfrm>
            <a:off x="1727200" y="0"/>
            <a:ext cx="0" cy="6858000"/>
          </a:xfrm>
          <a:prstGeom prst="straightConnector1">
            <a:avLst/>
          </a:prstGeom>
          <a:noFill/>
          <a:ln w="28575" cap="flat" cmpd="sng">
            <a:solidFill>
              <a:srgbClr val="FEC2AC">
                <a:alpha val="81960"/>
              </a:srgbClr>
            </a:solidFill>
            <a:prstDash val="solid"/>
            <a:round/>
            <a:headEnd type="none" w="sm" len="sm"/>
            <a:tailEnd type="none" w="sm" len="sm"/>
          </a:ln>
        </p:spPr>
      </p:cxnSp>
      <p:cxnSp>
        <p:nvCxnSpPr>
          <p:cNvPr id="30" name="Google Shape;30;p112"/>
          <p:cNvCxnSpPr/>
          <p:nvPr/>
        </p:nvCxnSpPr>
        <p:spPr>
          <a:xfrm>
            <a:off x="1066800" y="0"/>
            <a:ext cx="0" cy="6858000"/>
          </a:xfrm>
          <a:prstGeom prst="straightConnector1">
            <a:avLst/>
          </a:prstGeom>
          <a:noFill/>
          <a:ln w="9525" cap="flat" cmpd="sng">
            <a:solidFill>
              <a:srgbClr val="FEC2AC"/>
            </a:solidFill>
            <a:prstDash val="solid"/>
            <a:round/>
            <a:headEnd type="none" w="sm" len="sm"/>
            <a:tailEnd type="none" w="sm" len="sm"/>
          </a:ln>
        </p:spPr>
      </p:cxnSp>
      <p:cxnSp>
        <p:nvCxnSpPr>
          <p:cNvPr id="31" name="Google Shape;31;p112"/>
          <p:cNvCxnSpPr/>
          <p:nvPr/>
        </p:nvCxnSpPr>
        <p:spPr>
          <a:xfrm>
            <a:off x="9113838" y="0"/>
            <a:ext cx="0" cy="6858000"/>
          </a:xfrm>
          <a:prstGeom prst="straightConnector1">
            <a:avLst/>
          </a:prstGeom>
          <a:noFill/>
          <a:ln w="57150" cap="flat" cmpd="thickThin">
            <a:solidFill>
              <a:srgbClr val="FEC2AC"/>
            </a:solidFill>
            <a:prstDash val="solid"/>
            <a:round/>
            <a:headEnd type="none" w="sm" len="sm"/>
            <a:tailEnd type="none" w="sm" len="sm"/>
          </a:ln>
        </p:spPr>
      </p:cxnSp>
      <p:sp>
        <p:nvSpPr>
          <p:cNvPr id="32" name="Google Shape;32;p112"/>
          <p:cNvSpPr/>
          <p:nvPr/>
        </p:nvSpPr>
        <p:spPr>
          <a:xfrm>
            <a:off x="1219200" y="0"/>
            <a:ext cx="76200" cy="6858000"/>
          </a:xfrm>
          <a:prstGeom prst="rect">
            <a:avLst/>
          </a:prstGeom>
          <a:solidFill>
            <a:srgbClr val="FEC2AC">
              <a:alpha val="5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3" name="Google Shape;33;p112"/>
          <p:cNvSpPr/>
          <p:nvPr/>
        </p:nvSpPr>
        <p:spPr>
          <a:xfrm>
            <a:off x="609600" y="3429000"/>
            <a:ext cx="1295400" cy="1295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4" name="Google Shape;34;p112"/>
          <p:cNvSpPr/>
          <p:nvPr/>
        </p:nvSpPr>
        <p:spPr>
          <a:xfrm>
            <a:off x="1309688" y="4867275"/>
            <a:ext cx="641350" cy="64135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5" name="Google Shape;35;p112"/>
          <p:cNvSpPr/>
          <p:nvPr/>
        </p:nvSpPr>
        <p:spPr>
          <a:xfrm>
            <a:off x="1090613" y="5500688"/>
            <a:ext cx="138112" cy="13652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6" name="Google Shape;36;p112"/>
          <p:cNvSpPr/>
          <p:nvPr/>
        </p:nvSpPr>
        <p:spPr>
          <a:xfrm>
            <a:off x="1663700" y="5788025"/>
            <a:ext cx="274638" cy="27463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7" name="Google Shape;37;p112"/>
          <p:cNvSpPr/>
          <p:nvPr/>
        </p:nvSpPr>
        <p:spPr>
          <a:xfrm>
            <a:off x="1905000" y="4495800"/>
            <a:ext cx="365125" cy="36512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8" name="Google Shape;38;p112"/>
          <p:cNvSpPr txBox="1">
            <a:spLocks noGrp="1"/>
          </p:cNvSpPr>
          <p:nvPr>
            <p:ph type="ctrTitle"/>
          </p:nvPr>
        </p:nvSpPr>
        <p:spPr>
          <a:xfrm>
            <a:off x="2286000" y="3124200"/>
            <a:ext cx="6172200" cy="189436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12"/>
          <p:cNvSpPr txBox="1">
            <a:spLocks noGrp="1"/>
          </p:cNvSpPr>
          <p:nvPr>
            <p:ph type="subTitle" idx="1"/>
          </p:nvPr>
        </p:nvSpPr>
        <p:spPr>
          <a:xfrm>
            <a:off x="2286000" y="5003322"/>
            <a:ext cx="6172200" cy="1371600"/>
          </a:xfrm>
          <a:prstGeom prst="rect">
            <a:avLst/>
          </a:prstGeom>
          <a:noFill/>
          <a:ln>
            <a:noFill/>
          </a:ln>
        </p:spPr>
        <p:txBody>
          <a:bodyPr spcFirstLastPara="1" wrap="square" lIns="91425" tIns="45700" rIns="91425" bIns="45700" anchor="t" anchorCtr="0">
            <a:noAutofit/>
          </a:bodyPr>
          <a:lstStyle>
            <a:lvl1pPr lvl="0" algn="l">
              <a:spcBef>
                <a:spcPts val="600"/>
              </a:spcBef>
              <a:spcAft>
                <a:spcPts val="0"/>
              </a:spcAft>
              <a:buSzPts val="1260"/>
              <a:buNone/>
              <a:defRPr sz="1800" b="1">
                <a:solidFill>
                  <a:schemeClr val="dk2"/>
                </a:solidFill>
              </a:defRPr>
            </a:lvl1pPr>
            <a:lvl2pPr lvl="1" algn="ctr">
              <a:spcBef>
                <a:spcPts val="360"/>
              </a:spcBef>
              <a:spcAft>
                <a:spcPts val="0"/>
              </a:spcAft>
              <a:buSzPts val="1440"/>
              <a:buNone/>
              <a:defRPr/>
            </a:lvl2pPr>
            <a:lvl3pPr lvl="2" algn="ctr">
              <a:spcBef>
                <a:spcPts val="360"/>
              </a:spcBef>
              <a:spcAft>
                <a:spcPts val="0"/>
              </a:spcAft>
              <a:buSzPts val="1080"/>
              <a:buNone/>
              <a:defRPr/>
            </a:lvl3pPr>
            <a:lvl4pPr lvl="3" algn="ctr">
              <a:spcBef>
                <a:spcPts val="360"/>
              </a:spcBef>
              <a:spcAft>
                <a:spcPts val="0"/>
              </a:spcAft>
              <a:buSzPts val="1080"/>
              <a:buNone/>
              <a:defRPr/>
            </a:lvl4pPr>
            <a:lvl5pPr lvl="4" algn="ctr">
              <a:spcBef>
                <a:spcPts val="360"/>
              </a:spcBef>
              <a:spcAft>
                <a:spcPts val="0"/>
              </a:spcAft>
              <a:buSzPts val="1224"/>
              <a:buNone/>
              <a:defRPr/>
            </a:lvl5pPr>
            <a:lvl6pPr lvl="5" algn="ctr">
              <a:spcBef>
                <a:spcPts val="360"/>
              </a:spcBef>
              <a:spcAft>
                <a:spcPts val="0"/>
              </a:spcAft>
              <a:buSzPts val="1800"/>
              <a:buNone/>
              <a:defRPr/>
            </a:lvl6pPr>
            <a:lvl7pPr lvl="6" algn="ctr">
              <a:spcBef>
                <a:spcPts val="360"/>
              </a:spcBef>
              <a:spcAft>
                <a:spcPts val="0"/>
              </a:spcAft>
              <a:buSzPts val="108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40" name="Google Shape;40;p112"/>
          <p:cNvSpPr txBox="1">
            <a:spLocks noGrp="1"/>
          </p:cNvSpPr>
          <p:nvPr>
            <p:ph type="dt" idx="10"/>
          </p:nvPr>
        </p:nvSpPr>
        <p:spPr>
          <a:xfrm rot="5400000">
            <a:off x="7764463" y="1174750"/>
            <a:ext cx="2286000" cy="381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12"/>
          <p:cNvSpPr txBox="1">
            <a:spLocks noGrp="1"/>
          </p:cNvSpPr>
          <p:nvPr>
            <p:ph type="ftr" idx="11"/>
          </p:nvPr>
        </p:nvSpPr>
        <p:spPr>
          <a:xfrm rot="5400000">
            <a:off x="7077076" y="4181475"/>
            <a:ext cx="3657600" cy="3841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12"/>
          <p:cNvSpPr txBox="1">
            <a:spLocks noGrp="1"/>
          </p:cNvSpPr>
          <p:nvPr>
            <p:ph type="sldNum" idx="12"/>
          </p:nvPr>
        </p:nvSpPr>
        <p:spPr>
          <a:xfrm>
            <a:off x="1325563" y="4929188"/>
            <a:ext cx="609600" cy="5175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ru-RU"/>
              <a:pPr marL="0" lvl="0" indent="0" algn="ct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124"/>
        <p:cNvGrpSpPr/>
        <p:nvPr/>
      </p:nvGrpSpPr>
      <p:grpSpPr>
        <a:xfrm>
          <a:off x="0" y="0"/>
          <a:ext cx="0" cy="0"/>
          <a:chOff x="0" y="0"/>
          <a:chExt cx="0" cy="0"/>
        </a:xfrm>
      </p:grpSpPr>
      <p:sp>
        <p:nvSpPr>
          <p:cNvPr id="125" name="Google Shape;125;p121"/>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21"/>
          <p:cNvSpPr txBox="1">
            <a:spLocks noGrp="1"/>
          </p:cNvSpPr>
          <p:nvPr>
            <p:ph type="body" idx="1"/>
          </p:nvPr>
        </p:nvSpPr>
        <p:spPr>
          <a:xfrm rot="5400000">
            <a:off x="1754187" y="303212"/>
            <a:ext cx="4873625" cy="7467600"/>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27" name="Google Shape;127;p121"/>
          <p:cNvSpPr txBox="1">
            <a:spLocks noGrp="1"/>
          </p:cNvSpPr>
          <p:nvPr>
            <p:ph type="dt" idx="10"/>
          </p:nvPr>
        </p:nvSpPr>
        <p:spPr>
          <a:xfrm rot="5400000">
            <a:off x="7589045" y="1081881"/>
            <a:ext cx="2011362" cy="38417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21"/>
          <p:cNvSpPr txBox="1">
            <a:spLocks noGrp="1"/>
          </p:cNvSpPr>
          <p:nvPr>
            <p:ph type="ftr" idx="11"/>
          </p:nvPr>
        </p:nvSpPr>
        <p:spPr>
          <a:xfrm rot="5400000">
            <a:off x="6989763" y="3736975"/>
            <a:ext cx="3200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21"/>
          <p:cNvSpPr txBox="1">
            <a:spLocks noGrp="1"/>
          </p:cNvSpPr>
          <p:nvPr>
            <p:ph type="sldNum" idx="12"/>
          </p:nvPr>
        </p:nvSpPr>
        <p:spPr>
          <a:xfrm>
            <a:off x="8129588" y="5734050"/>
            <a:ext cx="609600" cy="5207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ru-RU"/>
              <a:pPr marL="0" lvl="0" indent="0" algn="ct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130"/>
        <p:cNvGrpSpPr/>
        <p:nvPr/>
      </p:nvGrpSpPr>
      <p:grpSpPr>
        <a:xfrm>
          <a:off x="0" y="0"/>
          <a:ext cx="0" cy="0"/>
          <a:chOff x="0" y="0"/>
          <a:chExt cx="0" cy="0"/>
        </a:xfrm>
      </p:grpSpPr>
      <p:sp>
        <p:nvSpPr>
          <p:cNvPr id="131" name="Google Shape;131;p122"/>
          <p:cNvSpPr txBox="1">
            <a:spLocks noGrp="1"/>
          </p:cNvSpPr>
          <p:nvPr>
            <p:ph type="title"/>
          </p:nvPr>
        </p:nvSpPr>
        <p:spPr>
          <a:xfrm rot="5400000">
            <a:off x="4541837" y="2362202"/>
            <a:ext cx="5851525" cy="1676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2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33" name="Google Shape;133;p122"/>
          <p:cNvSpPr txBox="1">
            <a:spLocks noGrp="1"/>
          </p:cNvSpPr>
          <p:nvPr>
            <p:ph type="dt" idx="10"/>
          </p:nvPr>
        </p:nvSpPr>
        <p:spPr>
          <a:xfrm rot="5400000">
            <a:off x="7589045" y="1081881"/>
            <a:ext cx="2011362" cy="38417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22"/>
          <p:cNvSpPr txBox="1">
            <a:spLocks noGrp="1"/>
          </p:cNvSpPr>
          <p:nvPr>
            <p:ph type="ftr" idx="11"/>
          </p:nvPr>
        </p:nvSpPr>
        <p:spPr>
          <a:xfrm rot="5400000">
            <a:off x="6989763" y="3736975"/>
            <a:ext cx="3200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22"/>
          <p:cNvSpPr txBox="1">
            <a:spLocks noGrp="1"/>
          </p:cNvSpPr>
          <p:nvPr>
            <p:ph type="sldNum" idx="12"/>
          </p:nvPr>
        </p:nvSpPr>
        <p:spPr>
          <a:xfrm>
            <a:off x="8129588" y="5734050"/>
            <a:ext cx="609600" cy="5207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ru-RU"/>
              <a:pPr marL="0" lvl="0" indent="0" algn="ct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43"/>
        <p:cNvGrpSpPr/>
        <p:nvPr/>
      </p:nvGrpSpPr>
      <p:grpSpPr>
        <a:xfrm>
          <a:off x="0" y="0"/>
          <a:ext cx="0" cy="0"/>
          <a:chOff x="0" y="0"/>
          <a:chExt cx="0" cy="0"/>
        </a:xfrm>
      </p:grpSpPr>
      <p:sp>
        <p:nvSpPr>
          <p:cNvPr id="44" name="Google Shape;44;p113"/>
          <p:cNvSpPr txBox="1">
            <a:spLocks noGrp="1"/>
          </p:cNvSpPr>
          <p:nvPr>
            <p:ph type="dt" idx="10"/>
          </p:nvPr>
        </p:nvSpPr>
        <p:spPr>
          <a:xfrm rot="5400000">
            <a:off x="7589045" y="1081881"/>
            <a:ext cx="2011362" cy="38417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13"/>
          <p:cNvSpPr txBox="1">
            <a:spLocks noGrp="1"/>
          </p:cNvSpPr>
          <p:nvPr>
            <p:ph type="ftr" idx="11"/>
          </p:nvPr>
        </p:nvSpPr>
        <p:spPr>
          <a:xfrm rot="5400000">
            <a:off x="6989763" y="3736975"/>
            <a:ext cx="3200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13"/>
          <p:cNvSpPr txBox="1">
            <a:spLocks noGrp="1"/>
          </p:cNvSpPr>
          <p:nvPr>
            <p:ph type="sldNum" idx="12"/>
          </p:nvPr>
        </p:nvSpPr>
        <p:spPr>
          <a:xfrm>
            <a:off x="8129588" y="5734050"/>
            <a:ext cx="609600" cy="5207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ru-RU"/>
              <a:pPr marL="0" lvl="0" indent="0" algn="ct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47"/>
        <p:cNvGrpSpPr/>
        <p:nvPr/>
      </p:nvGrpSpPr>
      <p:grpSpPr>
        <a:xfrm>
          <a:off x="0" y="0"/>
          <a:ext cx="0" cy="0"/>
          <a:chOff x="0" y="0"/>
          <a:chExt cx="0" cy="0"/>
        </a:xfrm>
      </p:grpSpPr>
      <p:sp>
        <p:nvSpPr>
          <p:cNvPr id="48" name="Google Shape;48;p114"/>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14"/>
          <p:cNvSpPr txBox="1">
            <a:spLocks noGrp="1"/>
          </p:cNvSpPr>
          <p:nvPr>
            <p:ph type="body" idx="1"/>
          </p:nvPr>
        </p:nvSpPr>
        <p:spPr>
          <a:xfrm>
            <a:off x="457200" y="1600200"/>
            <a:ext cx="3657600" cy="4572000"/>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0" name="Google Shape;50;p114"/>
          <p:cNvSpPr txBox="1">
            <a:spLocks noGrp="1"/>
          </p:cNvSpPr>
          <p:nvPr>
            <p:ph type="body" idx="2"/>
          </p:nvPr>
        </p:nvSpPr>
        <p:spPr>
          <a:xfrm>
            <a:off x="4270248" y="1600200"/>
            <a:ext cx="3657600" cy="4572000"/>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1" name="Google Shape;51;p114"/>
          <p:cNvSpPr txBox="1">
            <a:spLocks noGrp="1"/>
          </p:cNvSpPr>
          <p:nvPr>
            <p:ph type="dt" idx="10"/>
          </p:nvPr>
        </p:nvSpPr>
        <p:spPr>
          <a:xfrm rot="5400000">
            <a:off x="7589045" y="1081881"/>
            <a:ext cx="2011362" cy="38417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4"/>
          <p:cNvSpPr txBox="1">
            <a:spLocks noGrp="1"/>
          </p:cNvSpPr>
          <p:nvPr>
            <p:ph type="ftr" idx="11"/>
          </p:nvPr>
        </p:nvSpPr>
        <p:spPr>
          <a:xfrm rot="5400000">
            <a:off x="6989763" y="3736975"/>
            <a:ext cx="3200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4"/>
          <p:cNvSpPr txBox="1">
            <a:spLocks noGrp="1"/>
          </p:cNvSpPr>
          <p:nvPr>
            <p:ph type="sldNum" idx="12"/>
          </p:nvPr>
        </p:nvSpPr>
        <p:spPr>
          <a:xfrm>
            <a:off x="8129588" y="5734050"/>
            <a:ext cx="609600" cy="5207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ru-RU"/>
              <a:pPr marL="0" lvl="0" indent="0" algn="ct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54"/>
        <p:cNvGrpSpPr/>
        <p:nvPr/>
      </p:nvGrpSpPr>
      <p:grpSpPr>
        <a:xfrm>
          <a:off x="0" y="0"/>
          <a:ext cx="0" cy="0"/>
          <a:chOff x="0" y="0"/>
          <a:chExt cx="0" cy="0"/>
        </a:xfrm>
      </p:grpSpPr>
      <p:sp>
        <p:nvSpPr>
          <p:cNvPr id="55" name="Google Shape;55;p115"/>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15"/>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7" name="Google Shape;57;p115"/>
          <p:cNvSpPr txBox="1">
            <a:spLocks noGrp="1"/>
          </p:cNvSpPr>
          <p:nvPr>
            <p:ph type="dt" idx="10"/>
          </p:nvPr>
        </p:nvSpPr>
        <p:spPr>
          <a:xfrm rot="5400000">
            <a:off x="7589045" y="1081881"/>
            <a:ext cx="2011362" cy="38417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15"/>
          <p:cNvSpPr txBox="1">
            <a:spLocks noGrp="1"/>
          </p:cNvSpPr>
          <p:nvPr>
            <p:ph type="sldNum" idx="12"/>
          </p:nvPr>
        </p:nvSpPr>
        <p:spPr>
          <a:xfrm>
            <a:off x="8129588" y="5734050"/>
            <a:ext cx="609600" cy="5207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ru-RU"/>
              <a:pPr marL="0" lvl="0" indent="0" algn="ctr" rtl="0">
                <a:spcBef>
                  <a:spcPts val="0"/>
                </a:spcBef>
                <a:spcAft>
                  <a:spcPts val="0"/>
                </a:spcAft>
                <a:buNone/>
              </a:pPr>
              <a:t>‹#›</a:t>
            </a:fld>
            <a:endParaRPr/>
          </a:p>
        </p:txBody>
      </p:sp>
      <p:sp>
        <p:nvSpPr>
          <p:cNvPr id="59" name="Google Shape;59;p115"/>
          <p:cNvSpPr txBox="1">
            <a:spLocks noGrp="1"/>
          </p:cNvSpPr>
          <p:nvPr>
            <p:ph type="ftr" idx="11"/>
          </p:nvPr>
        </p:nvSpPr>
        <p:spPr>
          <a:xfrm rot="5400000">
            <a:off x="6989763" y="3736975"/>
            <a:ext cx="3200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Заголовок раздела" type="secHead">
  <p:cSld name="SECTION_HEADER">
    <p:bg>
      <p:bgPr>
        <a:solidFill>
          <a:schemeClr val="dk2"/>
        </a:solidFill>
        <a:effectLst/>
      </p:bgPr>
    </p:bg>
    <p:spTree>
      <p:nvGrpSpPr>
        <p:cNvPr id="1" name="Shape 60"/>
        <p:cNvGrpSpPr/>
        <p:nvPr/>
      </p:nvGrpSpPr>
      <p:grpSpPr>
        <a:xfrm>
          <a:off x="0" y="0"/>
          <a:ext cx="0" cy="0"/>
          <a:chOff x="0" y="0"/>
          <a:chExt cx="0" cy="0"/>
        </a:xfrm>
      </p:grpSpPr>
      <p:sp>
        <p:nvSpPr>
          <p:cNvPr id="61" name="Google Shape;61;p116"/>
          <p:cNvSpPr/>
          <p:nvPr/>
        </p:nvSpPr>
        <p:spPr>
          <a:xfrm>
            <a:off x="381000" y="0"/>
            <a:ext cx="609600" cy="6858000"/>
          </a:xfrm>
          <a:prstGeom prst="rect">
            <a:avLst/>
          </a:prstGeom>
          <a:solidFill>
            <a:srgbClr val="FEC2AC">
              <a:alpha val="5372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2" name="Google Shape;62;p116"/>
          <p:cNvSpPr/>
          <p:nvPr/>
        </p:nvSpPr>
        <p:spPr>
          <a:xfrm>
            <a:off x="276225" y="0"/>
            <a:ext cx="104775" cy="6858000"/>
          </a:xfrm>
          <a:prstGeom prst="rect">
            <a:avLst/>
          </a:prstGeom>
          <a:solidFill>
            <a:srgbClr val="FFD8CC">
              <a:alpha val="3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3" name="Google Shape;63;p116"/>
          <p:cNvSpPr/>
          <p:nvPr/>
        </p:nvSpPr>
        <p:spPr>
          <a:xfrm>
            <a:off x="990600" y="0"/>
            <a:ext cx="182563" cy="6858000"/>
          </a:xfrm>
          <a:prstGeom prst="rect">
            <a:avLst/>
          </a:prstGeom>
          <a:solidFill>
            <a:srgbClr val="FFD8CC">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4" name="Google Shape;64;p116"/>
          <p:cNvSpPr/>
          <p:nvPr/>
        </p:nvSpPr>
        <p:spPr>
          <a:xfrm>
            <a:off x="1141413" y="0"/>
            <a:ext cx="230187" cy="6858000"/>
          </a:xfrm>
          <a:prstGeom prst="rect">
            <a:avLst/>
          </a:prstGeom>
          <a:solidFill>
            <a:srgbClr val="FFEDE7">
              <a:alpha val="7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5" name="Google Shape;65;p116"/>
          <p:cNvCxnSpPr/>
          <p:nvPr/>
        </p:nvCxnSpPr>
        <p:spPr>
          <a:xfrm>
            <a:off x="106363" y="0"/>
            <a:ext cx="0" cy="6858000"/>
          </a:xfrm>
          <a:prstGeom prst="straightConnector1">
            <a:avLst/>
          </a:prstGeom>
          <a:noFill/>
          <a:ln w="57150" cap="flat" cmpd="sng">
            <a:solidFill>
              <a:srgbClr val="FEC2AC">
                <a:alpha val="72941"/>
              </a:srgbClr>
            </a:solidFill>
            <a:prstDash val="solid"/>
            <a:round/>
            <a:headEnd type="none" w="sm" len="sm"/>
            <a:tailEnd type="none" w="sm" len="sm"/>
          </a:ln>
        </p:spPr>
      </p:cxnSp>
      <p:cxnSp>
        <p:nvCxnSpPr>
          <p:cNvPr id="66" name="Google Shape;66;p116"/>
          <p:cNvCxnSpPr/>
          <p:nvPr/>
        </p:nvCxnSpPr>
        <p:spPr>
          <a:xfrm>
            <a:off x="914400" y="0"/>
            <a:ext cx="0" cy="6858000"/>
          </a:xfrm>
          <a:prstGeom prst="straightConnector1">
            <a:avLst/>
          </a:prstGeom>
          <a:noFill/>
          <a:ln w="57150" cap="flat" cmpd="sng">
            <a:solidFill>
              <a:srgbClr val="FFEDE7">
                <a:alpha val="82745"/>
              </a:srgbClr>
            </a:solidFill>
            <a:prstDash val="solid"/>
            <a:round/>
            <a:headEnd type="none" w="sm" len="sm"/>
            <a:tailEnd type="none" w="sm" len="sm"/>
          </a:ln>
        </p:spPr>
      </p:cxnSp>
      <p:cxnSp>
        <p:nvCxnSpPr>
          <p:cNvPr id="67" name="Google Shape;67;p116"/>
          <p:cNvCxnSpPr/>
          <p:nvPr/>
        </p:nvCxnSpPr>
        <p:spPr>
          <a:xfrm>
            <a:off x="854075" y="0"/>
            <a:ext cx="0" cy="6858000"/>
          </a:xfrm>
          <a:prstGeom prst="straightConnector1">
            <a:avLst/>
          </a:prstGeom>
          <a:noFill/>
          <a:ln w="57150" cap="flat" cmpd="sng">
            <a:solidFill>
              <a:srgbClr val="FEC2AC"/>
            </a:solidFill>
            <a:prstDash val="solid"/>
            <a:round/>
            <a:headEnd type="none" w="sm" len="sm"/>
            <a:tailEnd type="none" w="sm" len="sm"/>
          </a:ln>
        </p:spPr>
      </p:cxnSp>
      <p:cxnSp>
        <p:nvCxnSpPr>
          <p:cNvPr id="68" name="Google Shape;68;p116"/>
          <p:cNvCxnSpPr/>
          <p:nvPr/>
        </p:nvCxnSpPr>
        <p:spPr>
          <a:xfrm>
            <a:off x="1727200" y="0"/>
            <a:ext cx="0" cy="6858000"/>
          </a:xfrm>
          <a:prstGeom prst="straightConnector1">
            <a:avLst/>
          </a:prstGeom>
          <a:noFill/>
          <a:ln w="28575" cap="flat" cmpd="sng">
            <a:solidFill>
              <a:srgbClr val="FEC2AC">
                <a:alpha val="81960"/>
              </a:srgbClr>
            </a:solidFill>
            <a:prstDash val="solid"/>
            <a:round/>
            <a:headEnd type="none" w="sm" len="sm"/>
            <a:tailEnd type="none" w="sm" len="sm"/>
          </a:ln>
        </p:spPr>
      </p:cxnSp>
      <p:cxnSp>
        <p:nvCxnSpPr>
          <p:cNvPr id="69" name="Google Shape;69;p116"/>
          <p:cNvCxnSpPr/>
          <p:nvPr/>
        </p:nvCxnSpPr>
        <p:spPr>
          <a:xfrm>
            <a:off x="1066800" y="0"/>
            <a:ext cx="0" cy="6858000"/>
          </a:xfrm>
          <a:prstGeom prst="straightConnector1">
            <a:avLst/>
          </a:prstGeom>
          <a:noFill/>
          <a:ln w="9525" cap="flat" cmpd="sng">
            <a:solidFill>
              <a:srgbClr val="FEC2AC"/>
            </a:solidFill>
            <a:prstDash val="solid"/>
            <a:round/>
            <a:headEnd type="none" w="sm" len="sm"/>
            <a:tailEnd type="none" w="sm" len="sm"/>
          </a:ln>
        </p:spPr>
      </p:cxnSp>
      <p:sp>
        <p:nvSpPr>
          <p:cNvPr id="70" name="Google Shape;70;p116"/>
          <p:cNvSpPr/>
          <p:nvPr/>
        </p:nvSpPr>
        <p:spPr>
          <a:xfrm>
            <a:off x="1219200" y="0"/>
            <a:ext cx="76200" cy="6858000"/>
          </a:xfrm>
          <a:prstGeom prst="rect">
            <a:avLst/>
          </a:prstGeom>
          <a:solidFill>
            <a:srgbClr val="FEC2AC">
              <a:alpha val="5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1" name="Google Shape;71;p116"/>
          <p:cNvSpPr/>
          <p:nvPr/>
        </p:nvSpPr>
        <p:spPr>
          <a:xfrm>
            <a:off x="609600" y="3429000"/>
            <a:ext cx="1295400" cy="1295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2" name="Google Shape;72;p116"/>
          <p:cNvSpPr/>
          <p:nvPr/>
        </p:nvSpPr>
        <p:spPr>
          <a:xfrm>
            <a:off x="1323975" y="4867275"/>
            <a:ext cx="642938" cy="64135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3" name="Google Shape;73;p116"/>
          <p:cNvSpPr/>
          <p:nvPr/>
        </p:nvSpPr>
        <p:spPr>
          <a:xfrm>
            <a:off x="1090613" y="5500688"/>
            <a:ext cx="138112" cy="13652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4" name="Google Shape;74;p116"/>
          <p:cNvSpPr/>
          <p:nvPr/>
        </p:nvSpPr>
        <p:spPr>
          <a:xfrm>
            <a:off x="1663700" y="5791200"/>
            <a:ext cx="274638" cy="27463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5" name="Google Shape;75;p116"/>
          <p:cNvSpPr/>
          <p:nvPr/>
        </p:nvSpPr>
        <p:spPr>
          <a:xfrm>
            <a:off x="1879600" y="4479925"/>
            <a:ext cx="365125" cy="36512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76" name="Google Shape;76;p116"/>
          <p:cNvCxnSpPr/>
          <p:nvPr/>
        </p:nvCxnSpPr>
        <p:spPr>
          <a:xfrm>
            <a:off x="9097963" y="0"/>
            <a:ext cx="0" cy="6858000"/>
          </a:xfrm>
          <a:prstGeom prst="straightConnector1">
            <a:avLst/>
          </a:prstGeom>
          <a:noFill/>
          <a:ln w="57150" cap="flat" cmpd="thickThin">
            <a:solidFill>
              <a:srgbClr val="FEC2AC"/>
            </a:solidFill>
            <a:prstDash val="solid"/>
            <a:round/>
            <a:headEnd type="none" w="sm" len="sm"/>
            <a:tailEnd type="none" w="sm" len="sm"/>
          </a:ln>
        </p:spPr>
      </p:cxnSp>
      <p:sp>
        <p:nvSpPr>
          <p:cNvPr id="77" name="Google Shape;77;p116"/>
          <p:cNvSpPr txBox="1">
            <a:spLocks noGrp="1"/>
          </p:cNvSpPr>
          <p:nvPr>
            <p:ph type="title"/>
          </p:nvPr>
        </p:nvSpPr>
        <p:spPr>
          <a:xfrm>
            <a:off x="2286000" y="2895600"/>
            <a:ext cx="6172200" cy="205359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000"/>
              <a:buFont typeface="Century Schoolbook"/>
              <a:buNone/>
              <a:defRPr sz="3000" b="1" cap="small"/>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6"/>
          <p:cNvSpPr txBox="1">
            <a:spLocks noGrp="1"/>
          </p:cNvSpPr>
          <p:nvPr>
            <p:ph type="body" idx="1"/>
          </p:nvPr>
        </p:nvSpPr>
        <p:spPr>
          <a:xfrm>
            <a:off x="2286000" y="5010150"/>
            <a:ext cx="6172200" cy="1371600"/>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SzPts val="1260"/>
              <a:buNone/>
              <a:defRPr sz="1800" b="1">
                <a:solidFill>
                  <a:schemeClr val="lt2"/>
                </a:solidFill>
              </a:defRPr>
            </a:lvl1pPr>
            <a:lvl2pPr marL="914400" lvl="1" indent="-228600" algn="l">
              <a:spcBef>
                <a:spcPts val="360"/>
              </a:spcBef>
              <a:spcAft>
                <a:spcPts val="0"/>
              </a:spcAft>
              <a:buSzPts val="1440"/>
              <a:buNone/>
              <a:defRPr sz="1800">
                <a:solidFill>
                  <a:schemeClr val="lt1"/>
                </a:solidFill>
              </a:defRPr>
            </a:lvl2pPr>
            <a:lvl3pPr marL="1371600" lvl="2" indent="-228600" algn="l">
              <a:spcBef>
                <a:spcPts val="320"/>
              </a:spcBef>
              <a:spcAft>
                <a:spcPts val="0"/>
              </a:spcAft>
              <a:buSzPts val="960"/>
              <a:buNone/>
              <a:defRPr sz="1600">
                <a:solidFill>
                  <a:schemeClr val="lt1"/>
                </a:solidFill>
              </a:defRPr>
            </a:lvl3pPr>
            <a:lvl4pPr marL="1828800" lvl="3" indent="-228600" algn="l">
              <a:spcBef>
                <a:spcPts val="280"/>
              </a:spcBef>
              <a:spcAft>
                <a:spcPts val="0"/>
              </a:spcAft>
              <a:buSzPts val="840"/>
              <a:buNone/>
              <a:defRPr sz="1400">
                <a:solidFill>
                  <a:schemeClr val="lt1"/>
                </a:solidFill>
              </a:defRPr>
            </a:lvl4pPr>
            <a:lvl5pPr marL="2286000" lvl="4" indent="-228600" algn="l">
              <a:spcBef>
                <a:spcPts val="280"/>
              </a:spcBef>
              <a:spcAft>
                <a:spcPts val="0"/>
              </a:spcAft>
              <a:buSzPts val="952"/>
              <a:buNone/>
              <a:defRPr sz="1400">
                <a:solidFill>
                  <a:schemeClr val="lt1"/>
                </a:solidFill>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9" name="Google Shape;79;p116"/>
          <p:cNvSpPr txBox="1">
            <a:spLocks noGrp="1"/>
          </p:cNvSpPr>
          <p:nvPr>
            <p:ph type="dt" idx="10"/>
          </p:nvPr>
        </p:nvSpPr>
        <p:spPr>
          <a:xfrm rot="5400000">
            <a:off x="7762875" y="1169988"/>
            <a:ext cx="2286000" cy="381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6"/>
          <p:cNvSpPr txBox="1">
            <a:spLocks noGrp="1"/>
          </p:cNvSpPr>
          <p:nvPr>
            <p:ph type="ftr" idx="11"/>
          </p:nvPr>
        </p:nvSpPr>
        <p:spPr>
          <a:xfrm rot="5400000">
            <a:off x="7077076" y="4178300"/>
            <a:ext cx="3657600" cy="3841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6"/>
          <p:cNvSpPr txBox="1">
            <a:spLocks noGrp="1"/>
          </p:cNvSpPr>
          <p:nvPr>
            <p:ph type="sldNum" idx="12"/>
          </p:nvPr>
        </p:nvSpPr>
        <p:spPr>
          <a:xfrm>
            <a:off x="1339850" y="4929188"/>
            <a:ext cx="609600" cy="5175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ru-RU"/>
              <a:pPr marL="0" lvl="0" indent="0" algn="ct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82"/>
        <p:cNvGrpSpPr/>
        <p:nvPr/>
      </p:nvGrpSpPr>
      <p:grpSpPr>
        <a:xfrm>
          <a:off x="0" y="0"/>
          <a:ext cx="0" cy="0"/>
          <a:chOff x="0" y="0"/>
          <a:chExt cx="0" cy="0"/>
        </a:xfrm>
      </p:grpSpPr>
      <p:sp>
        <p:nvSpPr>
          <p:cNvPr id="83" name="Google Shape;83;p117"/>
          <p:cNvSpPr txBox="1">
            <a:spLocks noGrp="1"/>
          </p:cNvSpPr>
          <p:nvPr>
            <p:ph type="title"/>
          </p:nvPr>
        </p:nvSpPr>
        <p:spPr>
          <a:xfrm>
            <a:off x="457200" y="273050"/>
            <a:ext cx="75438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17"/>
          <p:cNvSpPr txBox="1">
            <a:spLocks noGrp="1"/>
          </p:cNvSpPr>
          <p:nvPr>
            <p:ph type="body" idx="1"/>
          </p:nvPr>
        </p:nvSpPr>
        <p:spPr>
          <a:xfrm>
            <a:off x="457200" y="2362200"/>
            <a:ext cx="3657600" cy="3886200"/>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5" name="Google Shape;85;p117"/>
          <p:cNvSpPr txBox="1">
            <a:spLocks noGrp="1"/>
          </p:cNvSpPr>
          <p:nvPr>
            <p:ph type="body" idx="2"/>
          </p:nvPr>
        </p:nvSpPr>
        <p:spPr>
          <a:xfrm>
            <a:off x="4371975" y="2362200"/>
            <a:ext cx="3657600" cy="3886200"/>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6" name="Google Shape;86;p117"/>
          <p:cNvSpPr>
            <a:spLocks noGrp="1"/>
          </p:cNvSpPr>
          <p:nvPr>
            <p:ph type="body" idx="3"/>
          </p:nvPr>
        </p:nvSpPr>
        <p:spPr>
          <a:xfrm>
            <a:off x="457200" y="1569720"/>
            <a:ext cx="3657600" cy="658368"/>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lvl1pPr marL="457200" lvl="0" indent="-228600" algn="l">
              <a:spcBef>
                <a:spcPts val="600"/>
              </a:spcBef>
              <a:spcAft>
                <a:spcPts val="0"/>
              </a:spcAft>
              <a:buSzPts val="1400"/>
              <a:buFont typeface="Century Schoolbook"/>
              <a:buNone/>
              <a:defRPr sz="2000" b="1">
                <a:solidFill>
                  <a:srgbClr val="FFFFFF"/>
                </a:solidFill>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7" name="Google Shape;87;p117"/>
          <p:cNvSpPr>
            <a:spLocks noGrp="1"/>
          </p:cNvSpPr>
          <p:nvPr>
            <p:ph type="body" idx="4"/>
          </p:nvPr>
        </p:nvSpPr>
        <p:spPr>
          <a:xfrm>
            <a:off x="4343400" y="1569720"/>
            <a:ext cx="3657600" cy="658368"/>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lvl1pPr marL="457200" lvl="0" indent="-228600" algn="l">
              <a:spcBef>
                <a:spcPts val="600"/>
              </a:spcBef>
              <a:spcAft>
                <a:spcPts val="0"/>
              </a:spcAft>
              <a:buSzPts val="1400"/>
              <a:buFont typeface="Century Schoolbook"/>
              <a:buNone/>
              <a:defRPr sz="2000" b="1">
                <a:solidFill>
                  <a:srgbClr val="FFFFFF"/>
                </a:solidFill>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8" name="Google Shape;88;p117"/>
          <p:cNvSpPr txBox="1">
            <a:spLocks noGrp="1"/>
          </p:cNvSpPr>
          <p:nvPr>
            <p:ph type="dt" idx="10"/>
          </p:nvPr>
        </p:nvSpPr>
        <p:spPr>
          <a:xfrm rot="5400000">
            <a:off x="7589045" y="1081881"/>
            <a:ext cx="2011362" cy="38417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17"/>
          <p:cNvSpPr txBox="1">
            <a:spLocks noGrp="1"/>
          </p:cNvSpPr>
          <p:nvPr>
            <p:ph type="ftr" idx="11"/>
          </p:nvPr>
        </p:nvSpPr>
        <p:spPr>
          <a:xfrm rot="5400000">
            <a:off x="6989763" y="3736975"/>
            <a:ext cx="3200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17"/>
          <p:cNvSpPr txBox="1">
            <a:spLocks noGrp="1"/>
          </p:cNvSpPr>
          <p:nvPr>
            <p:ph type="sldNum" idx="12"/>
          </p:nvPr>
        </p:nvSpPr>
        <p:spPr>
          <a:xfrm>
            <a:off x="8129588" y="5734050"/>
            <a:ext cx="609600" cy="5207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ru-RU"/>
              <a:pPr marL="0" lvl="0" indent="0" algn="ct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91"/>
        <p:cNvGrpSpPr/>
        <p:nvPr/>
      </p:nvGrpSpPr>
      <p:grpSpPr>
        <a:xfrm>
          <a:off x="0" y="0"/>
          <a:ext cx="0" cy="0"/>
          <a:chOff x="0" y="0"/>
          <a:chExt cx="0" cy="0"/>
        </a:xfrm>
      </p:grpSpPr>
      <p:sp>
        <p:nvSpPr>
          <p:cNvPr id="92" name="Google Shape;92;p118"/>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18"/>
          <p:cNvSpPr txBox="1">
            <a:spLocks noGrp="1"/>
          </p:cNvSpPr>
          <p:nvPr>
            <p:ph type="dt" idx="10"/>
          </p:nvPr>
        </p:nvSpPr>
        <p:spPr>
          <a:xfrm rot="5400000">
            <a:off x="7589045" y="1081881"/>
            <a:ext cx="2011362" cy="38417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18"/>
          <p:cNvSpPr txBox="1">
            <a:spLocks noGrp="1"/>
          </p:cNvSpPr>
          <p:nvPr>
            <p:ph type="sldNum" idx="12"/>
          </p:nvPr>
        </p:nvSpPr>
        <p:spPr>
          <a:xfrm>
            <a:off x="8129588" y="5734050"/>
            <a:ext cx="609600" cy="5207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ru-RU"/>
              <a:pPr marL="0" lvl="0" indent="0" algn="ctr" rtl="0">
                <a:spcBef>
                  <a:spcPts val="0"/>
                </a:spcBef>
                <a:spcAft>
                  <a:spcPts val="0"/>
                </a:spcAft>
                <a:buNone/>
              </a:pPr>
              <a:t>‹#›</a:t>
            </a:fld>
            <a:endParaRPr/>
          </a:p>
        </p:txBody>
      </p:sp>
      <p:sp>
        <p:nvSpPr>
          <p:cNvPr id="95" name="Google Shape;95;p118"/>
          <p:cNvSpPr txBox="1">
            <a:spLocks noGrp="1"/>
          </p:cNvSpPr>
          <p:nvPr>
            <p:ph type="ftr" idx="11"/>
          </p:nvPr>
        </p:nvSpPr>
        <p:spPr>
          <a:xfrm rot="5400000">
            <a:off x="6989763" y="3736975"/>
            <a:ext cx="3200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Объект с подписью" type="objTx">
  <p:cSld name="OBJECT_WITH_CAPTION_TEXT">
    <p:spTree>
      <p:nvGrpSpPr>
        <p:cNvPr id="1" name="Shape 96"/>
        <p:cNvGrpSpPr/>
        <p:nvPr/>
      </p:nvGrpSpPr>
      <p:grpSpPr>
        <a:xfrm>
          <a:off x="0" y="0"/>
          <a:ext cx="0" cy="0"/>
          <a:chOff x="0" y="0"/>
          <a:chExt cx="0" cy="0"/>
        </a:xfrm>
      </p:grpSpPr>
      <p:cxnSp>
        <p:nvCxnSpPr>
          <p:cNvPr id="97" name="Google Shape;97;p119"/>
          <p:cNvCxnSpPr/>
          <p:nvPr/>
        </p:nvCxnSpPr>
        <p:spPr>
          <a:xfrm>
            <a:off x="8763000" y="0"/>
            <a:ext cx="0" cy="6858000"/>
          </a:xfrm>
          <a:prstGeom prst="straightConnector1">
            <a:avLst/>
          </a:prstGeom>
          <a:noFill/>
          <a:ln w="38100" cap="flat" cmpd="sng">
            <a:solidFill>
              <a:srgbClr val="FEC2AC">
                <a:alpha val="92941"/>
              </a:srgbClr>
            </a:solidFill>
            <a:prstDash val="solid"/>
            <a:round/>
            <a:headEnd type="none" w="sm" len="sm"/>
            <a:tailEnd type="none" w="sm" len="sm"/>
          </a:ln>
        </p:spPr>
      </p:cxnSp>
      <p:cxnSp>
        <p:nvCxnSpPr>
          <p:cNvPr id="98" name="Google Shape;98;p119"/>
          <p:cNvCxnSpPr/>
          <p:nvPr/>
        </p:nvCxnSpPr>
        <p:spPr>
          <a:xfrm>
            <a:off x="6248400" y="0"/>
            <a:ext cx="0" cy="6858000"/>
          </a:xfrm>
          <a:prstGeom prst="straightConnector1">
            <a:avLst/>
          </a:prstGeom>
          <a:noFill/>
          <a:ln w="38100" cap="flat" cmpd="sng">
            <a:solidFill>
              <a:srgbClr val="FEC2AC"/>
            </a:solidFill>
            <a:prstDash val="solid"/>
            <a:round/>
            <a:headEnd type="none" w="sm" len="sm"/>
            <a:tailEnd type="none" w="sm" len="sm"/>
          </a:ln>
        </p:spPr>
      </p:cxnSp>
      <p:cxnSp>
        <p:nvCxnSpPr>
          <p:cNvPr id="99" name="Google Shape;99;p119"/>
          <p:cNvCxnSpPr/>
          <p:nvPr/>
        </p:nvCxnSpPr>
        <p:spPr>
          <a:xfrm>
            <a:off x="6192838" y="0"/>
            <a:ext cx="0" cy="6858000"/>
          </a:xfrm>
          <a:prstGeom prst="straightConnector1">
            <a:avLst/>
          </a:prstGeom>
          <a:noFill/>
          <a:ln w="12700" cap="flat" cmpd="sng">
            <a:solidFill>
              <a:schemeClr val="accent1"/>
            </a:solidFill>
            <a:prstDash val="solid"/>
            <a:round/>
            <a:headEnd type="none" w="sm" len="sm"/>
            <a:tailEnd type="none" w="sm" len="sm"/>
          </a:ln>
        </p:spPr>
      </p:cxnSp>
      <p:cxnSp>
        <p:nvCxnSpPr>
          <p:cNvPr id="100" name="Google Shape;100;p119"/>
          <p:cNvCxnSpPr/>
          <p:nvPr/>
        </p:nvCxnSpPr>
        <p:spPr>
          <a:xfrm>
            <a:off x="8991600" y="0"/>
            <a:ext cx="0" cy="6858000"/>
          </a:xfrm>
          <a:prstGeom prst="straightConnector1">
            <a:avLst/>
          </a:prstGeom>
          <a:noFill/>
          <a:ln w="19050" cap="flat" cmpd="sng">
            <a:solidFill>
              <a:schemeClr val="accent1"/>
            </a:solidFill>
            <a:prstDash val="solid"/>
            <a:round/>
            <a:headEnd type="none" w="sm" len="sm"/>
            <a:tailEnd type="none" w="sm" len="sm"/>
          </a:ln>
        </p:spPr>
      </p:cxnSp>
      <p:sp>
        <p:nvSpPr>
          <p:cNvPr id="101" name="Google Shape;101;p119"/>
          <p:cNvSpPr/>
          <p:nvPr/>
        </p:nvSpPr>
        <p:spPr>
          <a:xfrm>
            <a:off x="8839200" y="0"/>
            <a:ext cx="304800" cy="6858000"/>
          </a:xfrm>
          <a:prstGeom prst="rect">
            <a:avLst/>
          </a:prstGeom>
          <a:solidFill>
            <a:srgbClr val="FEC2AC">
              <a:alpha val="8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02" name="Google Shape;102;p119"/>
          <p:cNvCxnSpPr/>
          <p:nvPr/>
        </p:nvCxnSpPr>
        <p:spPr>
          <a:xfrm>
            <a:off x="8915400" y="0"/>
            <a:ext cx="0" cy="6858000"/>
          </a:xfrm>
          <a:prstGeom prst="straightConnector1">
            <a:avLst/>
          </a:prstGeom>
          <a:noFill/>
          <a:ln w="9525" cap="flat" cmpd="sng">
            <a:solidFill>
              <a:schemeClr val="accent1"/>
            </a:solidFill>
            <a:prstDash val="solid"/>
            <a:round/>
            <a:headEnd type="none" w="sm" len="sm"/>
            <a:tailEnd type="none" w="sm" len="sm"/>
          </a:ln>
        </p:spPr>
      </p:cxnSp>
      <p:sp>
        <p:nvSpPr>
          <p:cNvPr id="103" name="Google Shape;103;p119"/>
          <p:cNvSpPr/>
          <p:nvPr/>
        </p:nvSpPr>
        <p:spPr>
          <a:xfrm>
            <a:off x="8156575" y="5715000"/>
            <a:ext cx="549275" cy="54927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4" name="Google Shape;104;p119"/>
          <p:cNvSpPr txBox="1">
            <a:spLocks noGrp="1"/>
          </p:cNvSpPr>
          <p:nvPr>
            <p:ph type="title"/>
          </p:nvPr>
        </p:nvSpPr>
        <p:spPr>
          <a:xfrm rot="5400000">
            <a:off x="3371850" y="3200400"/>
            <a:ext cx="6309360" cy="457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2000"/>
              <a:buFont typeface="Century Schoolbook"/>
              <a:buNone/>
              <a:defRPr sz="2000" b="1" cap="small"/>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19"/>
          <p:cNvSpPr txBox="1">
            <a:spLocks noGrp="1"/>
          </p:cNvSpPr>
          <p:nvPr>
            <p:ph type="body" idx="1"/>
          </p:nvPr>
        </p:nvSpPr>
        <p:spPr>
          <a:xfrm>
            <a:off x="6812280" y="274320"/>
            <a:ext cx="1527048" cy="4983480"/>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840"/>
              <a:buNone/>
              <a:defRPr sz="1200"/>
            </a:lvl1pPr>
            <a:lvl2pPr marL="914400" lvl="1" indent="-228600" algn="l">
              <a:spcBef>
                <a:spcPts val="1000"/>
              </a:spcBef>
              <a:spcAft>
                <a:spcPts val="0"/>
              </a:spcAft>
              <a:buSzPts val="960"/>
              <a:buNone/>
              <a:defRPr sz="1200"/>
            </a:lvl2pPr>
            <a:lvl3pPr marL="1371600" lvl="2" indent="-228600" algn="l">
              <a:spcBef>
                <a:spcPts val="200"/>
              </a:spcBef>
              <a:spcAft>
                <a:spcPts val="0"/>
              </a:spcAft>
              <a:buSzPts val="600"/>
              <a:buNone/>
              <a:defRPr sz="1000"/>
            </a:lvl3pPr>
            <a:lvl4pPr marL="1828800" lvl="3" indent="-228600" algn="l">
              <a:spcBef>
                <a:spcPts val="180"/>
              </a:spcBef>
              <a:spcAft>
                <a:spcPts val="0"/>
              </a:spcAft>
              <a:buSzPts val="540"/>
              <a:buNone/>
              <a:defRPr sz="900"/>
            </a:lvl4pPr>
            <a:lvl5pPr marL="2286000" lvl="4" indent="-228600" algn="l">
              <a:spcBef>
                <a:spcPts val="180"/>
              </a:spcBef>
              <a:spcAft>
                <a:spcPts val="0"/>
              </a:spcAft>
              <a:buSzPts val="612"/>
              <a:buNone/>
              <a:defRPr sz="900"/>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6" name="Google Shape;106;p119"/>
          <p:cNvSpPr txBox="1">
            <a:spLocks noGrp="1"/>
          </p:cNvSpPr>
          <p:nvPr>
            <p:ph type="body" idx="2"/>
          </p:nvPr>
        </p:nvSpPr>
        <p:spPr>
          <a:xfrm>
            <a:off x="304800" y="274320"/>
            <a:ext cx="5638800" cy="6327648"/>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119"/>
          <p:cNvSpPr txBox="1">
            <a:spLocks noGrp="1"/>
          </p:cNvSpPr>
          <p:nvPr>
            <p:ph type="dt" idx="10"/>
          </p:nvPr>
        </p:nvSpPr>
        <p:spPr>
          <a:xfrm rot="5400000">
            <a:off x="7589045" y="1081881"/>
            <a:ext cx="2011362" cy="38417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19"/>
          <p:cNvSpPr txBox="1">
            <a:spLocks noGrp="1"/>
          </p:cNvSpPr>
          <p:nvPr>
            <p:ph type="sldNum" idx="12"/>
          </p:nvPr>
        </p:nvSpPr>
        <p:spPr>
          <a:xfrm>
            <a:off x="8129588" y="5734050"/>
            <a:ext cx="609600" cy="5207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ru-RU"/>
              <a:pPr marL="0" lvl="0" indent="0" algn="ctr" rtl="0">
                <a:spcBef>
                  <a:spcPts val="0"/>
                </a:spcBef>
                <a:spcAft>
                  <a:spcPts val="0"/>
                </a:spcAft>
                <a:buNone/>
              </a:pPr>
              <a:t>‹#›</a:t>
            </a:fld>
            <a:endParaRPr/>
          </a:p>
        </p:txBody>
      </p:sp>
      <p:sp>
        <p:nvSpPr>
          <p:cNvPr id="109" name="Google Shape;109;p119"/>
          <p:cNvSpPr txBox="1">
            <a:spLocks noGrp="1"/>
          </p:cNvSpPr>
          <p:nvPr>
            <p:ph type="ftr" idx="11"/>
          </p:nvPr>
        </p:nvSpPr>
        <p:spPr>
          <a:xfrm rot="5400000">
            <a:off x="6989763" y="3736975"/>
            <a:ext cx="3200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Рисунок с подписью" type="picTx">
  <p:cSld name="PICTURE_WITH_CAPTION_TEXT">
    <p:spTree>
      <p:nvGrpSpPr>
        <p:cNvPr id="1" name="Shape 110"/>
        <p:cNvGrpSpPr/>
        <p:nvPr/>
      </p:nvGrpSpPr>
      <p:grpSpPr>
        <a:xfrm>
          <a:off x="0" y="0"/>
          <a:ext cx="0" cy="0"/>
          <a:chOff x="0" y="0"/>
          <a:chExt cx="0" cy="0"/>
        </a:xfrm>
      </p:grpSpPr>
      <p:cxnSp>
        <p:nvCxnSpPr>
          <p:cNvPr id="111" name="Google Shape;111;p120"/>
          <p:cNvCxnSpPr/>
          <p:nvPr/>
        </p:nvCxnSpPr>
        <p:spPr>
          <a:xfrm>
            <a:off x="8763000" y="0"/>
            <a:ext cx="0" cy="6858000"/>
          </a:xfrm>
          <a:prstGeom prst="straightConnector1">
            <a:avLst/>
          </a:prstGeom>
          <a:noFill/>
          <a:ln w="38100" cap="flat" cmpd="sng">
            <a:solidFill>
              <a:srgbClr val="FEC2AC"/>
            </a:solidFill>
            <a:prstDash val="solid"/>
            <a:round/>
            <a:headEnd type="none" w="sm" len="sm"/>
            <a:tailEnd type="none" w="sm" len="sm"/>
          </a:ln>
        </p:spPr>
      </p:cxnSp>
      <p:sp>
        <p:nvSpPr>
          <p:cNvPr id="112" name="Google Shape;112;p120"/>
          <p:cNvSpPr/>
          <p:nvPr/>
        </p:nvSpPr>
        <p:spPr>
          <a:xfrm>
            <a:off x="8156575" y="5715000"/>
            <a:ext cx="549275" cy="54927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13" name="Google Shape;113;p120"/>
          <p:cNvCxnSpPr/>
          <p:nvPr/>
        </p:nvCxnSpPr>
        <p:spPr>
          <a:xfrm>
            <a:off x="8991600" y="0"/>
            <a:ext cx="0" cy="6858000"/>
          </a:xfrm>
          <a:prstGeom prst="straightConnector1">
            <a:avLst/>
          </a:prstGeom>
          <a:noFill/>
          <a:ln w="9525" cap="flat" cmpd="sng">
            <a:solidFill>
              <a:schemeClr val="dk1"/>
            </a:solidFill>
            <a:prstDash val="solid"/>
            <a:round/>
            <a:headEnd type="none" w="sm" len="sm"/>
            <a:tailEnd type="none" w="sm" len="sm"/>
          </a:ln>
        </p:spPr>
      </p:cxnSp>
      <p:sp>
        <p:nvSpPr>
          <p:cNvPr id="114" name="Google Shape;114;p120"/>
          <p:cNvSpPr/>
          <p:nvPr/>
        </p:nvSpPr>
        <p:spPr>
          <a:xfrm>
            <a:off x="8839200" y="0"/>
            <a:ext cx="304800" cy="6858000"/>
          </a:xfrm>
          <a:prstGeom prst="rect">
            <a:avLst/>
          </a:prstGeom>
          <a:solidFill>
            <a:srgbClr val="FEC2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15" name="Google Shape;115;p120"/>
          <p:cNvCxnSpPr/>
          <p:nvPr/>
        </p:nvCxnSpPr>
        <p:spPr>
          <a:xfrm>
            <a:off x="8915400" y="0"/>
            <a:ext cx="0" cy="6858000"/>
          </a:xfrm>
          <a:prstGeom prst="straightConnector1">
            <a:avLst/>
          </a:prstGeom>
          <a:noFill/>
          <a:ln w="9525" cap="flat" cmpd="sng">
            <a:solidFill>
              <a:schemeClr val="accent1"/>
            </a:solidFill>
            <a:prstDash val="solid"/>
            <a:round/>
            <a:headEnd type="none" w="sm" len="sm"/>
            <a:tailEnd type="none" w="sm" len="sm"/>
          </a:ln>
        </p:spPr>
      </p:cxnSp>
      <p:cxnSp>
        <p:nvCxnSpPr>
          <p:cNvPr id="116" name="Google Shape;116;p120"/>
          <p:cNvCxnSpPr/>
          <p:nvPr/>
        </p:nvCxnSpPr>
        <p:spPr>
          <a:xfrm>
            <a:off x="6248400" y="0"/>
            <a:ext cx="0" cy="6858000"/>
          </a:xfrm>
          <a:prstGeom prst="straightConnector1">
            <a:avLst/>
          </a:prstGeom>
          <a:noFill/>
          <a:ln w="38100" cap="flat" cmpd="sng">
            <a:solidFill>
              <a:srgbClr val="FEC2AC"/>
            </a:solidFill>
            <a:prstDash val="solid"/>
            <a:round/>
            <a:headEnd type="none" w="sm" len="sm"/>
            <a:tailEnd type="none" w="sm" len="sm"/>
          </a:ln>
        </p:spPr>
      </p:cxnSp>
      <p:cxnSp>
        <p:nvCxnSpPr>
          <p:cNvPr id="117" name="Google Shape;117;p120"/>
          <p:cNvCxnSpPr/>
          <p:nvPr/>
        </p:nvCxnSpPr>
        <p:spPr>
          <a:xfrm>
            <a:off x="6192838" y="0"/>
            <a:ext cx="0" cy="6858000"/>
          </a:xfrm>
          <a:prstGeom prst="straightConnector1">
            <a:avLst/>
          </a:prstGeom>
          <a:noFill/>
          <a:ln w="12700" cap="flat" cmpd="sng">
            <a:solidFill>
              <a:schemeClr val="accent1"/>
            </a:solidFill>
            <a:prstDash val="solid"/>
            <a:round/>
            <a:headEnd type="none" w="sm" len="sm"/>
            <a:tailEnd type="none" w="sm" len="sm"/>
          </a:ln>
        </p:spPr>
      </p:cxnSp>
      <p:sp>
        <p:nvSpPr>
          <p:cNvPr id="118" name="Google Shape;118;p120"/>
          <p:cNvSpPr txBox="1">
            <a:spLocks noGrp="1"/>
          </p:cNvSpPr>
          <p:nvPr>
            <p:ph type="title"/>
          </p:nvPr>
        </p:nvSpPr>
        <p:spPr>
          <a:xfrm rot="5400000">
            <a:off x="3350133" y="3200400"/>
            <a:ext cx="6309360" cy="457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2000"/>
              <a:buFont typeface="Century Schoolbook"/>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20"/>
          <p:cNvSpPr>
            <a:spLocks noGrp="1"/>
          </p:cNvSpPr>
          <p:nvPr>
            <p:ph type="pic" idx="2"/>
          </p:nvPr>
        </p:nvSpPr>
        <p:spPr>
          <a:xfrm>
            <a:off x="0" y="0"/>
            <a:ext cx="6172200" cy="6858000"/>
          </a:xfrm>
          <a:prstGeom prst="rect">
            <a:avLst/>
          </a:prstGeom>
          <a:solidFill>
            <a:schemeClr val="lt2"/>
          </a:solidFill>
          <a:ln>
            <a:noFill/>
          </a:ln>
        </p:spPr>
        <p:txBody>
          <a:bodyPr spcFirstLastPara="1" wrap="square" lIns="91425" tIns="45700" rIns="91425" bIns="45700" anchor="t" anchorCtr="0">
            <a:normAutofit/>
          </a:bodyPr>
          <a:lstStyle>
            <a:lvl1pPr marR="0" lvl="0" algn="l" rtl="0">
              <a:spcBef>
                <a:spcPts val="600"/>
              </a:spcBef>
              <a:spcAft>
                <a:spcPts val="0"/>
              </a:spcAft>
              <a:buClr>
                <a:schemeClr val="accent1"/>
              </a:buClr>
              <a:buSzPts val="2240"/>
              <a:buFont typeface="Noto Sans Symbols"/>
              <a:buNone/>
              <a:defRPr sz="3200" b="0" i="0" u="none" strike="noStrike" cap="none">
                <a:solidFill>
                  <a:schemeClr val="dk1"/>
                </a:solidFill>
                <a:latin typeface="Century Schoolbook"/>
                <a:ea typeface="Century Schoolbook"/>
                <a:cs typeface="Century Schoolbook"/>
                <a:sym typeface="Century Schoolbook"/>
              </a:defRPr>
            </a:lvl1pPr>
            <a:lvl2pPr marR="0" lvl="1"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R="0" lvl="2" algn="l" rtl="0">
              <a:spcBef>
                <a:spcPts val="360"/>
              </a:spcBef>
              <a:spcAft>
                <a:spcPts val="0"/>
              </a:spcAft>
              <a:buClr>
                <a:srgbClr val="E0752F"/>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360"/>
              </a:spcBef>
              <a:spcAft>
                <a:spcPts val="0"/>
              </a:spcAft>
              <a:buClr>
                <a:srgbClr val="FEC3AE"/>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320"/>
              </a:spcBef>
              <a:spcAft>
                <a:spcPts val="0"/>
              </a:spcAft>
              <a:buClr>
                <a:srgbClr val="BDCA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R="0" lvl="5"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R="0" lvl="6"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R="0" lvl="7"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R="0" lvl="8"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20" name="Google Shape;120;p120"/>
          <p:cNvSpPr txBox="1">
            <a:spLocks noGrp="1"/>
          </p:cNvSpPr>
          <p:nvPr>
            <p:ph type="body" idx="1"/>
          </p:nvPr>
        </p:nvSpPr>
        <p:spPr>
          <a:xfrm>
            <a:off x="6765798" y="264795"/>
            <a:ext cx="1524000" cy="4956048"/>
          </a:xfrm>
          <a:prstGeom prst="rect">
            <a:avLst/>
          </a:prstGeom>
          <a:noFill/>
          <a:ln>
            <a:noFill/>
          </a:ln>
        </p:spPr>
        <p:txBody>
          <a:bodyPr spcFirstLastPara="1" wrap="square" lIns="91425" tIns="45700" rIns="91425" bIns="45700" anchor="t" anchorCtr="0">
            <a:normAutofit/>
          </a:bodyPr>
          <a:lstStyle>
            <a:lvl1pPr marL="457200" lvl="0" indent="-228600" algn="l">
              <a:spcBef>
                <a:spcPts val="100"/>
              </a:spcBef>
              <a:spcAft>
                <a:spcPts val="0"/>
              </a:spcAft>
              <a:buSzPts val="840"/>
              <a:buFont typeface="Century Schoolbook"/>
              <a:buNone/>
              <a:defRPr sz="1200"/>
            </a:lvl1pPr>
            <a:lvl2pPr marL="914400" lvl="1" indent="-289560" algn="l">
              <a:spcBef>
                <a:spcPts val="400"/>
              </a:spcBef>
              <a:spcAft>
                <a:spcPts val="0"/>
              </a:spcAft>
              <a:buSzPts val="960"/>
              <a:buChar char="⚫"/>
              <a:defRPr sz="1200"/>
            </a:lvl2pPr>
            <a:lvl3pPr marL="1371600" lvl="2" indent="-266700" algn="l">
              <a:spcBef>
                <a:spcPts val="200"/>
              </a:spcBef>
              <a:spcAft>
                <a:spcPts val="0"/>
              </a:spcAft>
              <a:buSzPts val="600"/>
              <a:buChar char="🞆"/>
              <a:defRPr sz="1000"/>
            </a:lvl3pPr>
            <a:lvl4pPr marL="1828800" lvl="3" indent="-262889" algn="l">
              <a:spcBef>
                <a:spcPts val="180"/>
              </a:spcBef>
              <a:spcAft>
                <a:spcPts val="0"/>
              </a:spcAft>
              <a:buSzPts val="540"/>
              <a:buChar char="🞆"/>
              <a:defRPr sz="900"/>
            </a:lvl4pPr>
            <a:lvl5pPr marL="2286000" lvl="4" indent="-267461" algn="l">
              <a:spcBef>
                <a:spcPts val="180"/>
              </a:spcBef>
              <a:spcAft>
                <a:spcPts val="0"/>
              </a:spcAft>
              <a:buSzPts val="612"/>
              <a:buChar char="⚫"/>
              <a:defRPr sz="900"/>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21" name="Google Shape;121;p120"/>
          <p:cNvSpPr txBox="1">
            <a:spLocks noGrp="1"/>
          </p:cNvSpPr>
          <p:nvPr>
            <p:ph type="dt" idx="10"/>
          </p:nvPr>
        </p:nvSpPr>
        <p:spPr>
          <a:xfrm rot="5400000">
            <a:off x="7589045" y="1081881"/>
            <a:ext cx="2011362" cy="38417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20"/>
          <p:cNvSpPr txBox="1">
            <a:spLocks noGrp="1"/>
          </p:cNvSpPr>
          <p:nvPr>
            <p:ph type="sldNum" idx="12"/>
          </p:nvPr>
        </p:nvSpPr>
        <p:spPr>
          <a:xfrm>
            <a:off x="8129588" y="5734050"/>
            <a:ext cx="609600" cy="5207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ru-RU"/>
              <a:pPr marL="0" lvl="0" indent="0" algn="ctr" rtl="0">
                <a:spcBef>
                  <a:spcPts val="0"/>
                </a:spcBef>
                <a:spcAft>
                  <a:spcPts val="0"/>
                </a:spcAft>
                <a:buNone/>
              </a:pPr>
              <a:t>‹#›</a:t>
            </a:fld>
            <a:endParaRPr/>
          </a:p>
        </p:txBody>
      </p:sp>
      <p:sp>
        <p:nvSpPr>
          <p:cNvPr id="123" name="Google Shape;123;p120"/>
          <p:cNvSpPr txBox="1">
            <a:spLocks noGrp="1"/>
          </p:cNvSpPr>
          <p:nvPr>
            <p:ph type="ftr" idx="11"/>
          </p:nvPr>
        </p:nvSpPr>
        <p:spPr>
          <a:xfrm rot="5400000">
            <a:off x="6989763" y="3736975"/>
            <a:ext cx="3200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cxnSp>
        <p:nvCxnSpPr>
          <p:cNvPr id="10" name="Google Shape;10;p111"/>
          <p:cNvCxnSpPr/>
          <p:nvPr/>
        </p:nvCxnSpPr>
        <p:spPr>
          <a:xfrm>
            <a:off x="8763000" y="0"/>
            <a:ext cx="0" cy="6858000"/>
          </a:xfrm>
          <a:prstGeom prst="straightConnector1">
            <a:avLst/>
          </a:prstGeom>
          <a:noFill/>
          <a:ln w="38100" cap="flat" cmpd="sng">
            <a:solidFill>
              <a:srgbClr val="FEC2AC">
                <a:alpha val="92941"/>
              </a:srgbClr>
            </a:solidFill>
            <a:prstDash val="solid"/>
            <a:round/>
            <a:headEnd type="none" w="sm" len="sm"/>
            <a:tailEnd type="none" w="sm" len="sm"/>
          </a:ln>
        </p:spPr>
      </p:cxnSp>
      <p:sp>
        <p:nvSpPr>
          <p:cNvPr id="11" name="Google Shape;11;p111"/>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SzPts val="1400"/>
              <a:buNone/>
              <a:defRPr sz="3000" b="0" i="0" u="none" strike="noStrike" cap="small">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2" name="Google Shape;12;p111"/>
          <p:cNvSpPr txBox="1">
            <a:spLocks noGrp="1"/>
          </p:cNvSpPr>
          <p:nvPr>
            <p:ph type="body" idx="1"/>
          </p:nvPr>
        </p:nvSpPr>
        <p:spPr>
          <a:xfrm>
            <a:off x="457200" y="1600200"/>
            <a:ext cx="7467600" cy="4873625"/>
          </a:xfrm>
          <a:prstGeom prst="rect">
            <a:avLst/>
          </a:prstGeom>
          <a:noFill/>
          <a:ln>
            <a:noFill/>
          </a:ln>
        </p:spPr>
        <p:txBody>
          <a:bodyPr spcFirstLastPara="1" wrap="square" lIns="91425" tIns="45700" rIns="91425" bIns="45700" anchor="t" anchorCtr="0">
            <a:noAutofit/>
          </a:bodyPr>
          <a:lstStyle>
            <a:lvl1pPr marL="457200" marR="0" lvl="0" indent="-33528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spcBef>
                <a:spcPts val="360"/>
              </a:spcBef>
              <a:spcAft>
                <a:spcPts val="0"/>
              </a:spcAft>
              <a:buClr>
                <a:srgbClr val="E0752F"/>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spcBef>
                <a:spcPts val="360"/>
              </a:spcBef>
              <a:spcAft>
                <a:spcPts val="0"/>
              </a:spcAft>
              <a:buClr>
                <a:srgbClr val="FEC3AE"/>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spcBef>
                <a:spcPts val="320"/>
              </a:spcBef>
              <a:spcAft>
                <a:spcPts val="0"/>
              </a:spcAft>
              <a:buClr>
                <a:srgbClr val="BDCA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3" name="Google Shape;13;p111"/>
          <p:cNvSpPr txBox="1">
            <a:spLocks noGrp="1"/>
          </p:cNvSpPr>
          <p:nvPr>
            <p:ph type="dt" idx="10"/>
          </p:nvPr>
        </p:nvSpPr>
        <p:spPr>
          <a:xfrm rot="5400000">
            <a:off x="7589045" y="1081881"/>
            <a:ext cx="2011362" cy="38417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11"/>
          <p:cNvSpPr txBox="1">
            <a:spLocks noGrp="1"/>
          </p:cNvSpPr>
          <p:nvPr>
            <p:ph type="ftr" idx="11"/>
          </p:nvPr>
        </p:nvSpPr>
        <p:spPr>
          <a:xfrm rot="5400000">
            <a:off x="6989763" y="3736975"/>
            <a:ext cx="3200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cxnSp>
        <p:nvCxnSpPr>
          <p:cNvPr id="15" name="Google Shape;15;p111"/>
          <p:cNvCxnSpPr/>
          <p:nvPr/>
        </p:nvCxnSpPr>
        <p:spPr>
          <a:xfrm>
            <a:off x="76200" y="0"/>
            <a:ext cx="0" cy="6858000"/>
          </a:xfrm>
          <a:prstGeom prst="straightConnector1">
            <a:avLst/>
          </a:prstGeom>
          <a:noFill/>
          <a:ln w="57150" cap="flat" cmpd="thickThin">
            <a:solidFill>
              <a:srgbClr val="FEC2AC"/>
            </a:solidFill>
            <a:prstDash val="solid"/>
            <a:round/>
            <a:headEnd type="none" w="sm" len="sm"/>
            <a:tailEnd type="none" w="sm" len="sm"/>
          </a:ln>
        </p:spPr>
      </p:cxnSp>
      <p:cxnSp>
        <p:nvCxnSpPr>
          <p:cNvPr id="16" name="Google Shape;16;p111"/>
          <p:cNvCxnSpPr/>
          <p:nvPr/>
        </p:nvCxnSpPr>
        <p:spPr>
          <a:xfrm>
            <a:off x="8991600" y="0"/>
            <a:ext cx="0" cy="6858000"/>
          </a:xfrm>
          <a:prstGeom prst="straightConnector1">
            <a:avLst/>
          </a:prstGeom>
          <a:noFill/>
          <a:ln w="19050" cap="flat" cmpd="sng">
            <a:solidFill>
              <a:schemeClr val="accent1"/>
            </a:solidFill>
            <a:prstDash val="solid"/>
            <a:round/>
            <a:headEnd type="none" w="sm" len="sm"/>
            <a:tailEnd type="none" w="sm" len="sm"/>
          </a:ln>
        </p:spPr>
      </p:cxnSp>
      <p:sp>
        <p:nvSpPr>
          <p:cNvPr id="17" name="Google Shape;17;p111"/>
          <p:cNvSpPr/>
          <p:nvPr/>
        </p:nvSpPr>
        <p:spPr>
          <a:xfrm>
            <a:off x="8839200" y="0"/>
            <a:ext cx="304800" cy="6858000"/>
          </a:xfrm>
          <a:prstGeom prst="rect">
            <a:avLst/>
          </a:prstGeom>
          <a:solidFill>
            <a:srgbClr val="FEC2AC">
              <a:alpha val="8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8" name="Google Shape;18;p111"/>
          <p:cNvCxnSpPr/>
          <p:nvPr/>
        </p:nvCxnSpPr>
        <p:spPr>
          <a:xfrm>
            <a:off x="8915400" y="0"/>
            <a:ext cx="0" cy="6858000"/>
          </a:xfrm>
          <a:prstGeom prst="straightConnector1">
            <a:avLst/>
          </a:prstGeom>
          <a:noFill/>
          <a:ln w="9525" cap="flat" cmpd="sng">
            <a:solidFill>
              <a:schemeClr val="accent1"/>
            </a:solidFill>
            <a:prstDash val="solid"/>
            <a:round/>
            <a:headEnd type="none" w="sm" len="sm"/>
            <a:tailEnd type="none" w="sm" len="sm"/>
          </a:ln>
        </p:spPr>
      </p:cxnSp>
      <p:sp>
        <p:nvSpPr>
          <p:cNvPr id="19" name="Google Shape;19;p111"/>
          <p:cNvSpPr/>
          <p:nvPr/>
        </p:nvSpPr>
        <p:spPr>
          <a:xfrm>
            <a:off x="8156575" y="5715000"/>
            <a:ext cx="549275" cy="54927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 name="Google Shape;20;p111"/>
          <p:cNvSpPr txBox="1">
            <a:spLocks noGrp="1"/>
          </p:cNvSpPr>
          <p:nvPr>
            <p:ph type="sldNum" idx="12"/>
          </p:nvPr>
        </p:nvSpPr>
        <p:spPr>
          <a:xfrm>
            <a:off x="8129588" y="5734050"/>
            <a:ext cx="609600" cy="5207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rtl="0">
              <a:spcBef>
                <a:spcPts val="0"/>
              </a:spcBef>
              <a:spcAft>
                <a:spcPts val="0"/>
              </a:spcAft>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rtl="0">
              <a:spcBef>
                <a:spcPts val="0"/>
              </a:spcBef>
              <a:spcAft>
                <a:spcPts val="0"/>
              </a:spcAft>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rtl="0">
              <a:spcBef>
                <a:spcPts val="0"/>
              </a:spcBef>
              <a:spcAft>
                <a:spcPts val="0"/>
              </a:spcAft>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rtl="0">
              <a:spcBef>
                <a:spcPts val="0"/>
              </a:spcBef>
              <a:spcAft>
                <a:spcPts val="0"/>
              </a:spcAft>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rtl="0">
              <a:spcBef>
                <a:spcPts val="0"/>
              </a:spcBef>
              <a:spcAft>
                <a:spcPts val="0"/>
              </a:spcAft>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rtl="0">
              <a:spcBef>
                <a:spcPts val="0"/>
              </a:spcBef>
              <a:spcAft>
                <a:spcPts val="0"/>
              </a:spcAft>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rtl="0">
              <a:spcBef>
                <a:spcPts val="0"/>
              </a:spcBef>
              <a:spcAft>
                <a:spcPts val="0"/>
              </a:spcAft>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rtl="0">
              <a:spcBef>
                <a:spcPts val="0"/>
              </a:spcBef>
              <a:spcAft>
                <a:spcPts val="0"/>
              </a:spcAft>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ru-RU"/>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6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7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7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7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
          <p:cNvSpPr/>
          <p:nvPr/>
        </p:nvSpPr>
        <p:spPr>
          <a:xfrm>
            <a:off x="928662" y="214290"/>
            <a:ext cx="8501122" cy="28623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6000" b="1" i="0" u="none" strike="noStrike" cap="none">
                <a:solidFill>
                  <a:srgbClr val="FF8A38"/>
                </a:solidFill>
                <a:latin typeface="Century Schoolbook"/>
                <a:ea typeface="Century Schoolbook"/>
                <a:cs typeface="Century Schoolbook"/>
                <a:sym typeface="Century Schoolbook"/>
              </a:rPr>
              <a:t>Друга світова </a:t>
            </a:r>
            <a:endParaRPr/>
          </a:p>
          <a:p>
            <a:pPr marL="0" marR="0" lvl="0" indent="0" algn="ctr" rtl="0">
              <a:spcBef>
                <a:spcPts val="0"/>
              </a:spcBef>
              <a:spcAft>
                <a:spcPts val="0"/>
              </a:spcAft>
              <a:buNone/>
            </a:pPr>
            <a:r>
              <a:rPr lang="ru-RU" sz="6000" b="1" i="0" u="none" strike="noStrike" cap="none">
                <a:solidFill>
                  <a:srgbClr val="FF8A38"/>
                </a:solidFill>
                <a:latin typeface="Century Schoolbook"/>
                <a:ea typeface="Century Schoolbook"/>
                <a:cs typeface="Century Schoolbook"/>
                <a:sym typeface="Century Schoolbook"/>
              </a:rPr>
              <a:t>війна </a:t>
            </a:r>
            <a:endParaRPr/>
          </a:p>
          <a:p>
            <a:pPr marL="0" marR="0" lvl="0" indent="0" algn="ctr" rtl="0">
              <a:spcBef>
                <a:spcPts val="0"/>
              </a:spcBef>
              <a:spcAft>
                <a:spcPts val="0"/>
              </a:spcAft>
              <a:buNone/>
            </a:pPr>
            <a:r>
              <a:rPr lang="ru-RU" sz="6000" b="1" i="0" u="none" strike="noStrike" cap="none">
                <a:solidFill>
                  <a:srgbClr val="FF8A38"/>
                </a:solidFill>
                <a:latin typeface="Century Schoolbook"/>
                <a:ea typeface="Century Schoolbook"/>
                <a:cs typeface="Century Schoolbook"/>
                <a:sym typeface="Century Schoolbook"/>
              </a:rPr>
              <a:t>1939 - 1945 рр.</a:t>
            </a:r>
            <a:endParaRPr sz="6000" b="1" i="0" u="none" strike="noStrike" cap="none">
              <a:solidFill>
                <a:srgbClr val="FF8A38"/>
              </a:solidFill>
              <a:latin typeface="Century Schoolbook"/>
              <a:ea typeface="Century Schoolbook"/>
              <a:cs typeface="Century Schoolbook"/>
              <a:sym typeface="Century Schoolbook"/>
            </a:endParaRPr>
          </a:p>
        </p:txBody>
      </p:sp>
      <p:pic>
        <p:nvPicPr>
          <p:cNvPr id="141" name="Google Shape;141;p1" descr="C:\Users\снижана\AppData\Local\Microsoft\Windows\Temporary Internet Files\Content.IE5\BMONG4R8\MC900435777[1].wmf"/>
          <p:cNvPicPr preferRelativeResize="0"/>
          <p:nvPr/>
        </p:nvPicPr>
        <p:blipFill rotWithShape="1">
          <a:blip r:embed="rId3">
            <a:alphaModFix/>
          </a:blip>
          <a:srcRect/>
          <a:stretch/>
        </p:blipFill>
        <p:spPr>
          <a:xfrm>
            <a:off x="3214688" y="2643188"/>
            <a:ext cx="3589559" cy="35895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0"/>
          <p:cNvSpPr txBox="1"/>
          <p:nvPr/>
        </p:nvSpPr>
        <p:spPr>
          <a:xfrm>
            <a:off x="1357313" y="285750"/>
            <a:ext cx="6357937" cy="4619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400" b="1" i="0" u="none" strike="noStrike" cap="none">
                <a:solidFill>
                  <a:srgbClr val="59160A"/>
                </a:solidFill>
                <a:latin typeface="Century Schoolbook"/>
                <a:ea typeface="Century Schoolbook"/>
                <a:cs typeface="Century Schoolbook"/>
                <a:sym typeface="Century Schoolbook"/>
              </a:rPr>
              <a:t>Загарбання Франції</a:t>
            </a:r>
            <a:endParaRPr sz="2400" b="1" i="0" u="none" strike="noStrike" cap="none">
              <a:solidFill>
                <a:srgbClr val="59160A"/>
              </a:solidFill>
              <a:latin typeface="Century Schoolbook"/>
              <a:ea typeface="Century Schoolbook"/>
              <a:cs typeface="Century Schoolbook"/>
              <a:sym typeface="Century Schoolbook"/>
            </a:endParaRPr>
          </a:p>
        </p:txBody>
      </p:sp>
      <p:sp>
        <p:nvSpPr>
          <p:cNvPr id="210" name="Google Shape;210;p10"/>
          <p:cNvSpPr txBox="1"/>
          <p:nvPr/>
        </p:nvSpPr>
        <p:spPr>
          <a:xfrm>
            <a:off x="214313" y="714375"/>
            <a:ext cx="8215312" cy="19383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i="0" u="none" strike="noStrike" cap="none">
                <a:solidFill>
                  <a:srgbClr val="59160A"/>
                </a:solidFill>
                <a:latin typeface="Century Schoolbook"/>
                <a:ea typeface="Century Schoolbook"/>
                <a:cs typeface="Century Schoolbook"/>
                <a:sym typeface="Century Schoolbook"/>
              </a:rPr>
              <a:t>14 травня 1940 р. </a:t>
            </a:r>
            <a:r>
              <a:rPr lang="ru-RU" sz="2000" b="0" i="0" u="none" strike="noStrike" cap="none">
                <a:solidFill>
                  <a:srgbClr val="59160A"/>
                </a:solidFill>
                <a:latin typeface="Century Schoolbook"/>
                <a:ea typeface="Century Schoolbook"/>
                <a:cs typeface="Century Schoolbook"/>
                <a:sym typeface="Century Schoolbook"/>
              </a:rPr>
              <a:t>– напад Німеччини на Францію. Корпус Гудеріана відрізав і притиснув до моря під Дюнкерном 340-тисячне угрупування англо-французьких військ, які змогли евакуюватися до Британії. </a:t>
            </a:r>
            <a:r>
              <a:rPr lang="ru-RU" sz="2000" b="1" i="0" u="none" strike="noStrike" cap="none">
                <a:solidFill>
                  <a:srgbClr val="59160A"/>
                </a:solidFill>
                <a:latin typeface="Century Schoolbook"/>
                <a:ea typeface="Century Schoolbook"/>
                <a:cs typeface="Century Schoolbook"/>
                <a:sym typeface="Century Schoolbook"/>
              </a:rPr>
              <a:t>22 червня</a:t>
            </a:r>
            <a:r>
              <a:rPr lang="ru-RU" sz="2000" b="0" i="0" u="none" strike="noStrike" cap="none">
                <a:solidFill>
                  <a:srgbClr val="59160A"/>
                </a:solidFill>
                <a:latin typeface="Century Schoolbook"/>
                <a:ea typeface="Century Schoolbook"/>
                <a:cs typeface="Century Schoolbook"/>
                <a:sym typeface="Century Schoolbook"/>
              </a:rPr>
              <a:t> в Комп'єні підписано франко-німецьке перемир'я, за яким Франція погодилась на окупацію більшої частини своєї території.</a:t>
            </a:r>
            <a:endParaRPr/>
          </a:p>
        </p:txBody>
      </p:sp>
      <p:pic>
        <p:nvPicPr>
          <p:cNvPr id="211" name="Google Shape;211;p10" descr="http://upload.wikimedia.org/wikipedia/commons/thumb/3/30/Nazi-parading-in-elysian-fields-paris-desert-1940.png/250px-Nazi-parading-in-elysian-fields-paris-desert-1940.png"/>
          <p:cNvPicPr preferRelativeResize="0"/>
          <p:nvPr/>
        </p:nvPicPr>
        <p:blipFill rotWithShape="1">
          <a:blip r:embed="rId3">
            <a:alphaModFix/>
          </a:blip>
          <a:srcRect/>
          <a:stretch/>
        </p:blipFill>
        <p:spPr>
          <a:xfrm>
            <a:off x="214313" y="2928938"/>
            <a:ext cx="5346700" cy="3571875"/>
          </a:xfrm>
          <a:prstGeom prst="rect">
            <a:avLst/>
          </a:prstGeom>
          <a:noFill/>
          <a:ln>
            <a:noFill/>
          </a:ln>
        </p:spPr>
      </p:pic>
      <p:sp>
        <p:nvSpPr>
          <p:cNvPr id="212" name="Google Shape;212;p10"/>
          <p:cNvSpPr/>
          <p:nvPr/>
        </p:nvSpPr>
        <p:spPr>
          <a:xfrm>
            <a:off x="5643563" y="3429000"/>
            <a:ext cx="2744787" cy="7080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000" b="0" i="0" u="none" strike="noStrike" cap="none">
                <a:solidFill>
                  <a:schemeClr val="dk1"/>
                </a:solidFill>
                <a:latin typeface="Century Schoolbook"/>
                <a:ea typeface="Century Schoolbook"/>
                <a:cs typeface="Century Schoolbook"/>
                <a:sym typeface="Century Schoolbook"/>
              </a:rPr>
              <a:t>Німецькі війська на вулицях Парижу</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11" descr="http://upload.wikimedia.org/wikipedia/commons/thumb/1/19/Rotterdam.jpg/800px-Rotterdam.jpg"/>
          <p:cNvPicPr preferRelativeResize="0"/>
          <p:nvPr/>
        </p:nvPicPr>
        <p:blipFill rotWithShape="1">
          <a:blip r:embed="rId3">
            <a:alphaModFix/>
          </a:blip>
          <a:srcRect/>
          <a:stretch/>
        </p:blipFill>
        <p:spPr>
          <a:xfrm>
            <a:off x="285750" y="642938"/>
            <a:ext cx="7840663" cy="5929312"/>
          </a:xfrm>
          <a:prstGeom prst="rect">
            <a:avLst/>
          </a:prstGeom>
          <a:noFill/>
          <a:ln>
            <a:noFill/>
          </a:ln>
        </p:spPr>
      </p:pic>
      <p:sp>
        <p:nvSpPr>
          <p:cNvPr id="218" name="Google Shape;218;p11"/>
          <p:cNvSpPr/>
          <p:nvPr/>
        </p:nvSpPr>
        <p:spPr>
          <a:xfrm>
            <a:off x="214313" y="142875"/>
            <a:ext cx="6786562" cy="400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0" i="0" u="none" strike="noStrike" cap="none">
                <a:solidFill>
                  <a:srgbClr val="993D00"/>
                </a:solidFill>
                <a:latin typeface="Century Schoolbook"/>
                <a:ea typeface="Century Schoolbook"/>
                <a:cs typeface="Century Schoolbook"/>
                <a:sym typeface="Century Schoolbook"/>
              </a:rPr>
              <a:t>Центр Роттердама після німецьких бомбардувань</a:t>
            </a:r>
            <a:endParaRPr sz="2000" b="0" i="0" u="none" strike="noStrike" cap="none">
              <a:solidFill>
                <a:srgbClr val="993D00"/>
              </a:solidFill>
              <a:latin typeface="Century Schoolbook"/>
              <a:ea typeface="Century Schoolbook"/>
              <a:cs typeface="Century Schoolbook"/>
              <a:sym typeface="Century Schoolbook"/>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2"/>
          <p:cNvSpPr txBox="1"/>
          <p:nvPr/>
        </p:nvSpPr>
        <p:spPr>
          <a:xfrm>
            <a:off x="1500188" y="0"/>
            <a:ext cx="5857875" cy="584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3200" b="1" i="0" u="none" strike="noStrike" cap="none">
                <a:solidFill>
                  <a:schemeClr val="dk1"/>
                </a:solidFill>
                <a:latin typeface="Century Schoolbook"/>
                <a:ea typeface="Century Schoolbook"/>
                <a:cs typeface="Century Schoolbook"/>
                <a:sym typeface="Century Schoolbook"/>
              </a:rPr>
              <a:t>“</a:t>
            </a:r>
            <a:r>
              <a:rPr lang="ru-RU" sz="2800" b="1" i="0" u="none" strike="noStrike" cap="none">
                <a:solidFill>
                  <a:srgbClr val="59160A"/>
                </a:solidFill>
                <a:latin typeface="Century Schoolbook"/>
                <a:ea typeface="Century Schoolbook"/>
                <a:cs typeface="Century Schoolbook"/>
                <a:sym typeface="Century Schoolbook"/>
              </a:rPr>
              <a:t>Битва за Англію”</a:t>
            </a:r>
            <a:endParaRPr sz="2800" b="1" i="0" u="none" strike="noStrike" cap="none">
              <a:solidFill>
                <a:srgbClr val="59160A"/>
              </a:solidFill>
              <a:latin typeface="Century Schoolbook"/>
              <a:ea typeface="Century Schoolbook"/>
              <a:cs typeface="Century Schoolbook"/>
              <a:sym typeface="Century Schoolbook"/>
            </a:endParaRPr>
          </a:p>
        </p:txBody>
      </p:sp>
      <p:sp>
        <p:nvSpPr>
          <p:cNvPr id="224" name="Google Shape;224;p12"/>
          <p:cNvSpPr/>
          <p:nvPr/>
        </p:nvSpPr>
        <p:spPr>
          <a:xfrm>
            <a:off x="142875" y="642938"/>
            <a:ext cx="8572500" cy="2554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b="0" i="0" u="none" strike="noStrike" cap="none">
                <a:solidFill>
                  <a:schemeClr val="dk1"/>
                </a:solidFill>
                <a:latin typeface="Century Schoolbook"/>
                <a:ea typeface="Century Schoolbook"/>
                <a:cs typeface="Century Schoolbook"/>
                <a:sym typeface="Century Schoolbook"/>
              </a:rPr>
              <a:t> </a:t>
            </a:r>
            <a:r>
              <a:rPr lang="ru-RU" sz="2000" b="1" i="0" u="none" strike="noStrike" cap="none">
                <a:solidFill>
                  <a:srgbClr val="59160A"/>
                </a:solidFill>
                <a:latin typeface="Century Schoolbook"/>
                <a:ea typeface="Century Schoolbook"/>
                <a:cs typeface="Century Schoolbook"/>
                <a:sym typeface="Century Schoolbook"/>
              </a:rPr>
              <a:t>16 липня 1940 </a:t>
            </a:r>
            <a:r>
              <a:rPr lang="ru-RU" sz="2000" b="0" i="0" u="none" strike="noStrike" cap="none">
                <a:solidFill>
                  <a:srgbClr val="59160A"/>
                </a:solidFill>
                <a:latin typeface="Century Schoolbook"/>
                <a:ea typeface="Century Schoolbook"/>
                <a:cs typeface="Century Schoolbook"/>
                <a:sym typeface="Century Schoolbook"/>
              </a:rPr>
              <a:t>року Гітлер видає директиву про вторгнення до Великої Британії (операція «Морський Лев»). З серпня німці починають бомбардування Великої Британії для підриву її військово-економічного потенціалу, знищення британських військово-повітряних сил. Незважаючи на великі втрати серед мирного населення від бомбардувань, британці виграли Битву за Британію — Німеччина змушена відмовитися від проведення десантної операції.</a:t>
            </a:r>
            <a:endParaRPr/>
          </a:p>
        </p:txBody>
      </p:sp>
      <p:pic>
        <p:nvPicPr>
          <p:cNvPr id="225" name="Google Shape;225;p12" descr="http://bigpicture.ru/wp-content/uploads/2011/07/2187-990x662.jpg"/>
          <p:cNvPicPr preferRelativeResize="0"/>
          <p:nvPr/>
        </p:nvPicPr>
        <p:blipFill rotWithShape="1">
          <a:blip r:embed="rId3">
            <a:alphaModFix/>
          </a:blip>
          <a:srcRect/>
          <a:stretch/>
        </p:blipFill>
        <p:spPr>
          <a:xfrm>
            <a:off x="285720" y="3429000"/>
            <a:ext cx="4166497" cy="2786082"/>
          </a:xfrm>
          <a:prstGeom prst="snip2DiagRect">
            <a:avLst>
              <a:gd name="adj1" fmla="val 0"/>
              <a:gd name="adj2" fmla="val 16667"/>
            </a:avLst>
          </a:prstGeom>
          <a:solidFill>
            <a:srgbClr val="ECECEC"/>
          </a:solidFill>
          <a:ln w="88900" cap="sq" cmpd="sng">
            <a:solidFill>
              <a:srgbClr val="FFFFFF"/>
            </a:solidFill>
            <a:prstDash val="solid"/>
            <a:miter lim="800000"/>
            <a:headEnd type="none" w="sm" len="sm"/>
            <a:tailEnd type="none" w="sm" len="sm"/>
          </a:ln>
          <a:effectLst>
            <a:outerShdw blurRad="88900" algn="tl" rotWithShape="0">
              <a:srgbClr val="000000">
                <a:alpha val="44705"/>
              </a:srgbClr>
            </a:outerShdw>
          </a:effectLst>
        </p:spPr>
      </p:pic>
      <p:pic>
        <p:nvPicPr>
          <p:cNvPr id="226" name="Google Shape;226;p12" descr="http://www.vokrugsveta.ru/img/ann/news/main/2010/08/26/9895.jpg"/>
          <p:cNvPicPr preferRelativeResize="0"/>
          <p:nvPr/>
        </p:nvPicPr>
        <p:blipFill rotWithShape="1">
          <a:blip r:embed="rId4">
            <a:alphaModFix/>
          </a:blip>
          <a:srcRect/>
          <a:stretch/>
        </p:blipFill>
        <p:spPr>
          <a:xfrm>
            <a:off x="4786314" y="3286124"/>
            <a:ext cx="3214710" cy="3214710"/>
          </a:xfrm>
          <a:prstGeom prst="roundRect">
            <a:avLst>
              <a:gd name="adj" fmla="val 16667"/>
            </a:avLst>
          </a:prstGeom>
          <a:noFill/>
          <a:ln>
            <a:noFill/>
          </a:ln>
          <a:effectLst>
            <a:outerShdw blurRad="76200" dist="38100" dir="7800000" algn="tl" rotWithShape="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3"/>
          <p:cNvSpPr txBox="1"/>
          <p:nvPr/>
        </p:nvSpPr>
        <p:spPr>
          <a:xfrm>
            <a:off x="642938" y="0"/>
            <a:ext cx="7858125" cy="4619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400" b="1" i="0" u="none" strike="noStrike" cap="none">
                <a:solidFill>
                  <a:srgbClr val="59160A"/>
                </a:solidFill>
                <a:latin typeface="Century Schoolbook"/>
                <a:ea typeface="Century Schoolbook"/>
                <a:cs typeface="Century Schoolbook"/>
                <a:sym typeface="Century Schoolbook"/>
              </a:rPr>
              <a:t>Фашистська агресія на Балканах</a:t>
            </a:r>
            <a:endParaRPr sz="2400" b="1" i="0" u="none" strike="noStrike" cap="none">
              <a:solidFill>
                <a:srgbClr val="59160A"/>
              </a:solidFill>
              <a:latin typeface="Century Schoolbook"/>
              <a:ea typeface="Century Schoolbook"/>
              <a:cs typeface="Century Schoolbook"/>
              <a:sym typeface="Century Schoolbook"/>
            </a:endParaRPr>
          </a:p>
        </p:txBody>
      </p:sp>
      <p:sp>
        <p:nvSpPr>
          <p:cNvPr id="232" name="Google Shape;232;p13"/>
          <p:cNvSpPr/>
          <p:nvPr/>
        </p:nvSpPr>
        <p:spPr>
          <a:xfrm>
            <a:off x="214313" y="571500"/>
            <a:ext cx="8358187" cy="1323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i="0" u="none" strike="noStrike" cap="none">
                <a:solidFill>
                  <a:srgbClr val="59160A"/>
                </a:solidFill>
                <a:latin typeface="Century Schoolbook"/>
                <a:ea typeface="Century Schoolbook"/>
                <a:cs typeface="Century Schoolbook"/>
                <a:sym typeface="Century Schoolbook"/>
              </a:rPr>
              <a:t>6 квітня 1941 </a:t>
            </a:r>
            <a:r>
              <a:rPr lang="ru-RU" sz="2000" b="0" i="0" u="none" strike="noStrike" cap="none">
                <a:solidFill>
                  <a:srgbClr val="59160A"/>
                </a:solidFill>
                <a:latin typeface="Century Schoolbook"/>
                <a:ea typeface="Century Schoolbook"/>
                <a:cs typeface="Century Schoolbook"/>
                <a:sym typeface="Century Schoolbook"/>
              </a:rPr>
              <a:t>року, після масованого бомбардування великих міст, залізничних вузлів та аеродромів, Німеччина та Угорщина вторгаються в Югославію. </a:t>
            </a:r>
            <a:r>
              <a:rPr lang="ru-RU" sz="2000" b="1" i="0" u="none" strike="noStrike" cap="none">
                <a:solidFill>
                  <a:srgbClr val="59160A"/>
                </a:solidFill>
                <a:latin typeface="Century Schoolbook"/>
                <a:ea typeface="Century Schoolbook"/>
                <a:cs typeface="Century Schoolbook"/>
                <a:sym typeface="Century Schoolbook"/>
              </a:rPr>
              <a:t>17 квітня </a:t>
            </a:r>
            <a:r>
              <a:rPr lang="ru-RU" sz="2000" b="0" i="0" u="none" strike="noStrike" cap="none">
                <a:solidFill>
                  <a:srgbClr val="59160A"/>
                </a:solidFill>
                <a:latin typeface="Century Schoolbook"/>
                <a:ea typeface="Century Schoolbook"/>
                <a:cs typeface="Century Schoolbook"/>
                <a:sym typeface="Century Schoolbook"/>
              </a:rPr>
              <a:t>Югославія капітулювала, а </a:t>
            </a:r>
            <a:r>
              <a:rPr lang="ru-RU" sz="2000" b="1" i="0" u="none" strike="noStrike" cap="none">
                <a:solidFill>
                  <a:srgbClr val="59160A"/>
                </a:solidFill>
                <a:latin typeface="Century Schoolbook"/>
                <a:ea typeface="Century Schoolbook"/>
                <a:cs typeface="Century Schoolbook"/>
                <a:sym typeface="Century Schoolbook"/>
              </a:rPr>
              <a:t>29 квітня </a:t>
            </a:r>
            <a:r>
              <a:rPr lang="ru-RU" sz="2000" b="0" i="0" u="none" strike="noStrike" cap="none">
                <a:solidFill>
                  <a:srgbClr val="59160A"/>
                </a:solidFill>
                <a:latin typeface="Century Schoolbook"/>
                <a:ea typeface="Century Schoolbook"/>
                <a:cs typeface="Century Schoolbook"/>
                <a:sym typeface="Century Schoolbook"/>
              </a:rPr>
              <a:t>капітулювала Греція. </a:t>
            </a:r>
            <a:endParaRPr/>
          </a:p>
        </p:txBody>
      </p:sp>
      <p:pic>
        <p:nvPicPr>
          <p:cNvPr id="233" name="Google Shape;233;p13" descr="http://zno.academia.in.ua/pluginfile.php/5342/mod_book/chapter/771/s640x480.jpg"/>
          <p:cNvPicPr preferRelativeResize="0"/>
          <p:nvPr/>
        </p:nvPicPr>
        <p:blipFill rotWithShape="1">
          <a:blip r:embed="rId3">
            <a:alphaModFix/>
          </a:blip>
          <a:srcRect/>
          <a:stretch/>
        </p:blipFill>
        <p:spPr>
          <a:xfrm>
            <a:off x="642910" y="2000240"/>
            <a:ext cx="6858048" cy="4607751"/>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4"/>
          <p:cNvSpPr txBox="1"/>
          <p:nvPr/>
        </p:nvSpPr>
        <p:spPr>
          <a:xfrm>
            <a:off x="0" y="214313"/>
            <a:ext cx="8286750" cy="523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800" b="1" i="0" u="none" strike="noStrike" cap="none">
                <a:solidFill>
                  <a:srgbClr val="59160A"/>
                </a:solidFill>
                <a:latin typeface="Century Schoolbook"/>
                <a:ea typeface="Century Schoolbook"/>
                <a:cs typeface="Century Schoolbook"/>
                <a:sym typeface="Century Schoolbook"/>
              </a:rPr>
              <a:t>Воєнні дії в 1941 – 1943 рр</a:t>
            </a:r>
            <a:r>
              <a:rPr lang="ru-RU" sz="2400" b="0" i="0" u="none" strike="noStrike" cap="none">
                <a:solidFill>
                  <a:srgbClr val="59160A"/>
                </a:solidFill>
                <a:latin typeface="Century Schoolbook"/>
                <a:ea typeface="Century Schoolbook"/>
                <a:cs typeface="Century Schoolbook"/>
                <a:sym typeface="Century Schoolbook"/>
              </a:rPr>
              <a:t>.</a:t>
            </a:r>
            <a:endParaRPr sz="2400" b="0" i="0" u="none" strike="noStrike" cap="none">
              <a:solidFill>
                <a:srgbClr val="59160A"/>
              </a:solidFill>
              <a:latin typeface="Century Schoolbook"/>
              <a:ea typeface="Century Schoolbook"/>
              <a:cs typeface="Century Schoolbook"/>
              <a:sym typeface="Century Schoolbook"/>
            </a:endParaRPr>
          </a:p>
        </p:txBody>
      </p:sp>
      <p:sp>
        <p:nvSpPr>
          <p:cNvPr id="239" name="Google Shape;239;p14"/>
          <p:cNvSpPr/>
          <p:nvPr/>
        </p:nvSpPr>
        <p:spPr>
          <a:xfrm>
            <a:off x="142875" y="857250"/>
            <a:ext cx="8358188" cy="101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i="0" u="none" strike="noStrike" cap="none">
                <a:solidFill>
                  <a:srgbClr val="59160A"/>
                </a:solidFill>
                <a:latin typeface="Century Schoolbook"/>
                <a:ea typeface="Century Schoolbook"/>
                <a:cs typeface="Century Schoolbook"/>
                <a:sym typeface="Century Schoolbook"/>
              </a:rPr>
              <a:t>22 червня 1941</a:t>
            </a:r>
            <a:r>
              <a:rPr lang="ru-RU" sz="2000" b="0" i="0" u="none" strike="noStrike" cap="none">
                <a:solidFill>
                  <a:srgbClr val="59160A"/>
                </a:solidFill>
                <a:latin typeface="Century Schoolbook"/>
                <a:ea typeface="Century Schoolbook"/>
                <a:cs typeface="Century Schoolbook"/>
                <a:sym typeface="Century Schoolbook"/>
              </a:rPr>
              <a:t> року рано вранці Німеччина за підтримки своїх союзників — Італії, Угорщини, Румунії, та Словаччини — раптово і без попередження</a:t>
            </a:r>
            <a:r>
              <a:rPr lang="ru-RU" sz="2000" b="0" i="0" u="none" strike="noStrike" cap="none" baseline="30000">
                <a:solidFill>
                  <a:srgbClr val="59160A"/>
                </a:solidFill>
                <a:latin typeface="Century Schoolbook"/>
                <a:ea typeface="Century Schoolbook"/>
                <a:cs typeface="Century Schoolbook"/>
                <a:sym typeface="Century Schoolbook"/>
              </a:rPr>
              <a:t> </a:t>
            </a:r>
            <a:r>
              <a:rPr lang="ru-RU" sz="2000" b="0" i="0" u="none" strike="noStrike" cap="none">
                <a:solidFill>
                  <a:srgbClr val="59160A"/>
                </a:solidFill>
                <a:latin typeface="Century Schoolbook"/>
                <a:ea typeface="Century Schoolbook"/>
                <a:cs typeface="Century Schoolbook"/>
                <a:sym typeface="Century Schoolbook"/>
              </a:rPr>
              <a:t>напала на СРСР.</a:t>
            </a:r>
            <a:endParaRPr/>
          </a:p>
        </p:txBody>
      </p:sp>
      <p:pic>
        <p:nvPicPr>
          <p:cNvPr id="240" name="Google Shape;240;p14" descr="http://vkurse.ua/i/2008-07/soobrazheniya-po-povodu-soobrazheniy.jpg"/>
          <p:cNvPicPr preferRelativeResize="0"/>
          <p:nvPr/>
        </p:nvPicPr>
        <p:blipFill rotWithShape="1">
          <a:blip r:embed="rId3">
            <a:alphaModFix/>
          </a:blip>
          <a:srcRect/>
          <a:stretch/>
        </p:blipFill>
        <p:spPr>
          <a:xfrm>
            <a:off x="500034" y="2000240"/>
            <a:ext cx="7429552" cy="464347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5"/>
          <p:cNvSpPr txBox="1"/>
          <p:nvPr/>
        </p:nvSpPr>
        <p:spPr>
          <a:xfrm>
            <a:off x="214313" y="142875"/>
            <a:ext cx="7858125" cy="101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i="0" u="none" strike="noStrike" cap="none">
                <a:solidFill>
                  <a:srgbClr val="993D00"/>
                </a:solidFill>
                <a:latin typeface="Century Schoolbook"/>
                <a:ea typeface="Century Schoolbook"/>
                <a:cs typeface="Century Schoolbook"/>
                <a:sym typeface="Century Schoolbook"/>
              </a:rPr>
              <a:t>23 – 29 червня 1941 р. </a:t>
            </a:r>
            <a:r>
              <a:rPr lang="ru-RU" sz="2000" b="0" i="0" u="none" strike="noStrike" cap="none">
                <a:solidFill>
                  <a:srgbClr val="993D00"/>
                </a:solidFill>
                <a:latin typeface="Century Schoolbook"/>
                <a:ea typeface="Century Schoolbook"/>
                <a:cs typeface="Century Schoolbook"/>
                <a:sym typeface="Century Schoolbook"/>
              </a:rPr>
              <a:t>– танкові бої в районі Рівне – Дубно – Луцьк – Броди звтримали просування ворога, проте з 4,2 тис. Радянських танків Пд.-Зах. Фронту залишилося 737.</a:t>
            </a:r>
            <a:endParaRPr/>
          </a:p>
        </p:txBody>
      </p:sp>
      <p:pic>
        <p:nvPicPr>
          <p:cNvPr id="246" name="Google Shape;246;p15" descr="http://vnutrpolit.gov.ua/images/news/81.jpg"/>
          <p:cNvPicPr preferRelativeResize="0"/>
          <p:nvPr/>
        </p:nvPicPr>
        <p:blipFill rotWithShape="1">
          <a:blip r:embed="rId3">
            <a:alphaModFix/>
          </a:blip>
          <a:srcRect/>
          <a:stretch/>
        </p:blipFill>
        <p:spPr>
          <a:xfrm>
            <a:off x="285720" y="1357298"/>
            <a:ext cx="7803074" cy="435771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6"/>
          <p:cNvSpPr txBox="1"/>
          <p:nvPr/>
        </p:nvSpPr>
        <p:spPr>
          <a:xfrm>
            <a:off x="214313" y="142875"/>
            <a:ext cx="8215312" cy="15700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b="1" i="0" u="none" strike="noStrike" cap="none">
                <a:solidFill>
                  <a:srgbClr val="993D00"/>
                </a:solidFill>
                <a:latin typeface="Century Schoolbook"/>
                <a:ea typeface="Century Schoolbook"/>
                <a:cs typeface="Century Schoolbook"/>
                <a:sym typeface="Century Schoolbook"/>
              </a:rPr>
              <a:t>Липень 1941 р</a:t>
            </a:r>
            <a:r>
              <a:rPr lang="ru-RU" sz="2400" b="0" i="0" u="none" strike="noStrike" cap="none">
                <a:solidFill>
                  <a:srgbClr val="993D00"/>
                </a:solidFill>
                <a:latin typeface="Century Schoolbook"/>
                <a:ea typeface="Century Schoolbook"/>
                <a:cs typeface="Century Schoolbook"/>
                <a:sym typeface="Century Schoolbook"/>
              </a:rPr>
              <a:t>. – Смоленська битва. Внаслідок контрудару Червоної армії під Оршею, Вітебськом і Смоленськом німецькі війська вперше переходять до оборони.  </a:t>
            </a:r>
            <a:endParaRPr sz="2400" b="0" i="0" u="none" strike="noStrike" cap="none">
              <a:solidFill>
                <a:srgbClr val="993D00"/>
              </a:solidFill>
              <a:latin typeface="Century Schoolbook"/>
              <a:ea typeface="Century Schoolbook"/>
              <a:cs typeface="Century Schoolbook"/>
              <a:sym typeface="Century Schoolbook"/>
            </a:endParaRPr>
          </a:p>
        </p:txBody>
      </p:sp>
      <p:pic>
        <p:nvPicPr>
          <p:cNvPr id="252" name="Google Shape;252;p16" descr="http://school.xvatit.com/images/thumb/6/6a/%D0%93%D1%96%D1%82%D0%BB%D0%B5%D1%80%D1%96%D0%B2%D1%81%D1%8C%D0%BA%D1%96_%D0%BC%D0%BE%D1%82%D0%BE%D1%86%D0%B8%D0%BA%D0%BB%D1%96%D1%81%D1%82%D0%B8_%D0%B2_%D0%BB%D1%96%D1%81%D0%B0%D1%85_%D0%A0%D1%96%D0%B2%D0%B5%D0%BD%D1%89%D0%B8%D0%BD%D0%B8._1941_%D1%80..jpeg/460px-%D0%93%D1%96%D1%82%D0%BB%D0%B5%D1%80%D1%96%D0%B2%D1%81%D1%8C%D0%BA%D1%96_%D0%BC%D0%BE%D1%82%D0%BE%D1%86%D0%B8%D0%BA%D0%BB%D1%96%D1%81%D1%82%D0%B8_%D0%B2_%D0%BB%D1%96%D1%81%D0%B0%D1%85_%D0%A0%D1%96%D0%B2%D0%B5%D0%BD%D1%89%D0%B8%D0%BD%D0%B8._1941_%D1%80..jpeg"/>
          <p:cNvPicPr preferRelativeResize="0"/>
          <p:nvPr/>
        </p:nvPicPr>
        <p:blipFill rotWithShape="1">
          <a:blip r:embed="rId3">
            <a:alphaModFix/>
          </a:blip>
          <a:srcRect/>
          <a:stretch/>
        </p:blipFill>
        <p:spPr>
          <a:xfrm>
            <a:off x="428596" y="1785926"/>
            <a:ext cx="4381500" cy="3076575"/>
          </a:xfrm>
          <a:prstGeom prst="rect">
            <a:avLst/>
          </a:prstGeom>
          <a:noFill/>
          <a:ln>
            <a:noFill/>
          </a:ln>
        </p:spPr>
      </p:pic>
      <p:pic>
        <p:nvPicPr>
          <p:cNvPr id="253" name="Google Shape;253;p16" descr="http://yarovenkosp.ucoz.ru/_pu/1/57403027.jpg"/>
          <p:cNvPicPr preferRelativeResize="0"/>
          <p:nvPr/>
        </p:nvPicPr>
        <p:blipFill rotWithShape="1">
          <a:blip r:embed="rId4">
            <a:alphaModFix/>
          </a:blip>
          <a:srcRect/>
          <a:stretch/>
        </p:blipFill>
        <p:spPr>
          <a:xfrm>
            <a:off x="4214810" y="3587568"/>
            <a:ext cx="4488601" cy="307469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7"/>
          <p:cNvSpPr txBox="1"/>
          <p:nvPr/>
        </p:nvSpPr>
        <p:spPr>
          <a:xfrm>
            <a:off x="785813" y="0"/>
            <a:ext cx="7500937" cy="523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800" b="1" i="0" u="none" strike="noStrike" cap="none">
                <a:solidFill>
                  <a:srgbClr val="862110"/>
                </a:solidFill>
                <a:latin typeface="Century Schoolbook"/>
                <a:ea typeface="Century Schoolbook"/>
                <a:cs typeface="Century Schoolbook"/>
                <a:sym typeface="Century Schoolbook"/>
              </a:rPr>
              <a:t>Оборонні операції</a:t>
            </a:r>
            <a:endParaRPr sz="2800" b="1" i="0" u="none" strike="noStrike" cap="none">
              <a:solidFill>
                <a:srgbClr val="862110"/>
              </a:solidFill>
              <a:latin typeface="Century Schoolbook"/>
              <a:ea typeface="Century Schoolbook"/>
              <a:cs typeface="Century Schoolbook"/>
              <a:sym typeface="Century Schoolbook"/>
            </a:endParaRPr>
          </a:p>
        </p:txBody>
      </p:sp>
      <p:sp>
        <p:nvSpPr>
          <p:cNvPr id="259" name="Google Shape;259;p17"/>
          <p:cNvSpPr txBox="1"/>
          <p:nvPr/>
        </p:nvSpPr>
        <p:spPr>
          <a:xfrm>
            <a:off x="214313" y="642938"/>
            <a:ext cx="8429625" cy="19383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b="1" i="0" u="none" strike="noStrike" cap="none">
                <a:solidFill>
                  <a:srgbClr val="862110"/>
                </a:solidFill>
                <a:latin typeface="Century Schoolbook"/>
                <a:ea typeface="Century Schoolbook"/>
                <a:cs typeface="Century Schoolbook"/>
                <a:sym typeface="Century Schoolbook"/>
              </a:rPr>
              <a:t>7 липня – 26 вересня 1941 р</a:t>
            </a:r>
            <a:r>
              <a:rPr lang="ru-RU" sz="2400" b="0" i="0" u="none" strike="noStrike" cap="none">
                <a:solidFill>
                  <a:srgbClr val="862110"/>
                </a:solidFill>
                <a:latin typeface="Century Schoolbook"/>
                <a:ea typeface="Century Schoolbook"/>
                <a:cs typeface="Century Schoolbook"/>
                <a:sym typeface="Century Schoolbook"/>
              </a:rPr>
              <a:t>. – оборона Києва. Завершилася тим, що </a:t>
            </a:r>
            <a:r>
              <a:rPr lang="ru-RU" sz="2400" b="1" i="0" u="none" strike="noStrike" cap="none">
                <a:solidFill>
                  <a:srgbClr val="862110"/>
                </a:solidFill>
                <a:latin typeface="Century Schoolbook"/>
                <a:ea typeface="Century Schoolbook"/>
                <a:cs typeface="Century Schoolbook"/>
                <a:sym typeface="Century Schoolbook"/>
              </a:rPr>
              <a:t>17 вересня </a:t>
            </a:r>
            <a:r>
              <a:rPr lang="ru-RU" sz="2400" b="0" i="0" u="none" strike="noStrike" cap="none">
                <a:solidFill>
                  <a:srgbClr val="862110"/>
                </a:solidFill>
                <a:latin typeface="Century Schoolbook"/>
                <a:ea typeface="Century Schoolbook"/>
                <a:cs typeface="Century Schoolbook"/>
                <a:sym typeface="Century Schoolbook"/>
              </a:rPr>
              <a:t>радянські війська покинули столицю і потрапили в оточення(600 тис. солдат), а </a:t>
            </a:r>
            <a:r>
              <a:rPr lang="ru-RU" sz="2400" b="1" i="0" u="none" strike="noStrike" cap="none">
                <a:solidFill>
                  <a:srgbClr val="862110"/>
                </a:solidFill>
                <a:latin typeface="Century Schoolbook"/>
                <a:ea typeface="Century Schoolbook"/>
                <a:cs typeface="Century Schoolbook"/>
                <a:sym typeface="Century Schoolbook"/>
              </a:rPr>
              <a:t>19 вересня</a:t>
            </a:r>
            <a:r>
              <a:rPr lang="ru-RU" sz="2400" b="0" i="0" u="none" strike="noStrike" cap="none">
                <a:solidFill>
                  <a:srgbClr val="862110"/>
                </a:solidFill>
                <a:latin typeface="Century Schoolbook"/>
                <a:ea typeface="Century Schoolbook"/>
                <a:cs typeface="Century Schoolbook"/>
                <a:sym typeface="Century Schoolbook"/>
              </a:rPr>
              <a:t> німецькі війська увійшли до Києва. </a:t>
            </a:r>
            <a:endParaRPr sz="2400" b="0" i="0" u="none" strike="noStrike" cap="none">
              <a:solidFill>
                <a:srgbClr val="862110"/>
              </a:solidFill>
              <a:latin typeface="Century Schoolbook"/>
              <a:ea typeface="Century Schoolbook"/>
              <a:cs typeface="Century Schoolbook"/>
              <a:sym typeface="Century Schoolbook"/>
            </a:endParaRPr>
          </a:p>
        </p:txBody>
      </p:sp>
      <p:pic>
        <p:nvPicPr>
          <p:cNvPr id="260" name="Google Shape;260;p17" descr="http://diletant.ru/upload/medialibrary/004/0048a9fa94415e9237c4a04a92b81787.jpg"/>
          <p:cNvPicPr preferRelativeResize="0"/>
          <p:nvPr/>
        </p:nvPicPr>
        <p:blipFill rotWithShape="1">
          <a:blip r:embed="rId3">
            <a:alphaModFix/>
          </a:blip>
          <a:srcRect/>
          <a:stretch/>
        </p:blipFill>
        <p:spPr>
          <a:xfrm>
            <a:off x="2000232" y="2462189"/>
            <a:ext cx="5357850" cy="420717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18" descr="http://diletant.ru/upload/medialibrary/32b/32b446e4cd0b6502d928ac4d8ffb78d7.jpg"/>
          <p:cNvPicPr preferRelativeResize="0"/>
          <p:nvPr/>
        </p:nvPicPr>
        <p:blipFill rotWithShape="1">
          <a:blip r:embed="rId3">
            <a:alphaModFix/>
          </a:blip>
          <a:srcRect/>
          <a:stretch/>
        </p:blipFill>
        <p:spPr>
          <a:xfrm>
            <a:off x="285720" y="214290"/>
            <a:ext cx="5286412" cy="3444428"/>
          </a:xfrm>
          <a:prstGeom prst="roundRect">
            <a:avLst>
              <a:gd name="adj" fmla="val 8594"/>
            </a:avLst>
          </a:prstGeom>
          <a:solidFill>
            <a:srgbClr val="ECECEC"/>
          </a:solidFill>
          <a:ln>
            <a:noFill/>
          </a:ln>
          <a:effectLst>
            <a:reflection stA="38000" endPos="28000" dist="5000" dir="5400000" sy="-100000" algn="bl" rotWithShape="0"/>
          </a:effectLst>
        </p:spPr>
      </p:pic>
      <p:pic>
        <p:nvPicPr>
          <p:cNvPr id="266" name="Google Shape;266;p18" descr="http://sfw.so/uploads/posts/2009-05/1241791868_book050_part1-pic33.jpg"/>
          <p:cNvPicPr preferRelativeResize="0"/>
          <p:nvPr/>
        </p:nvPicPr>
        <p:blipFill rotWithShape="1">
          <a:blip r:embed="rId4">
            <a:alphaModFix/>
          </a:blip>
          <a:srcRect/>
          <a:stretch/>
        </p:blipFill>
        <p:spPr>
          <a:xfrm>
            <a:off x="3500430" y="2928934"/>
            <a:ext cx="5238750" cy="37147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9"/>
          <p:cNvSpPr txBox="1"/>
          <p:nvPr/>
        </p:nvSpPr>
        <p:spPr>
          <a:xfrm>
            <a:off x="285750" y="214313"/>
            <a:ext cx="8286750" cy="12001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b="1" i="0" u="none" strike="noStrike" cap="none">
                <a:solidFill>
                  <a:srgbClr val="862110"/>
                </a:solidFill>
                <a:latin typeface="Century Schoolbook"/>
                <a:ea typeface="Century Schoolbook"/>
                <a:cs typeface="Century Schoolbook"/>
                <a:sym typeface="Century Schoolbook"/>
              </a:rPr>
              <a:t>5 серпня – 16 жовтня 1941 р</a:t>
            </a:r>
            <a:r>
              <a:rPr lang="ru-RU" sz="2400" b="0" i="0" u="none" strike="noStrike" cap="none">
                <a:solidFill>
                  <a:srgbClr val="862110"/>
                </a:solidFill>
                <a:latin typeface="Century Schoolbook"/>
                <a:ea typeface="Century Schoolbook"/>
                <a:cs typeface="Century Schoolbook"/>
                <a:sym typeface="Century Schoolbook"/>
              </a:rPr>
              <a:t>. – оборона Одеси, яка утримувала значні сили ворога і дозволила Червоній армії відійти за Дніпро.</a:t>
            </a:r>
            <a:endParaRPr sz="2400" b="0" i="0" u="none" strike="noStrike" cap="none">
              <a:solidFill>
                <a:srgbClr val="862110"/>
              </a:solidFill>
              <a:latin typeface="Century Schoolbook"/>
              <a:ea typeface="Century Schoolbook"/>
              <a:cs typeface="Century Schoolbook"/>
              <a:sym typeface="Century Schoolbook"/>
            </a:endParaRPr>
          </a:p>
        </p:txBody>
      </p:sp>
      <p:pic>
        <p:nvPicPr>
          <p:cNvPr id="272" name="Google Shape;272;p19" descr="http://www.litopys.com.ua/upload/medialibrary/90b/90b006168cd0d156ba6ba9a4b193113c.jpg"/>
          <p:cNvPicPr preferRelativeResize="0"/>
          <p:nvPr/>
        </p:nvPicPr>
        <p:blipFill rotWithShape="1">
          <a:blip r:embed="rId3">
            <a:alphaModFix/>
          </a:blip>
          <a:srcRect/>
          <a:stretch/>
        </p:blipFill>
        <p:spPr>
          <a:xfrm>
            <a:off x="285720" y="1500174"/>
            <a:ext cx="4506087" cy="2928958"/>
          </a:xfrm>
          <a:prstGeom prst="rect">
            <a:avLst/>
          </a:prstGeom>
          <a:noFill/>
          <a:ln>
            <a:noFill/>
          </a:ln>
        </p:spPr>
      </p:pic>
      <p:pic>
        <p:nvPicPr>
          <p:cNvPr id="273" name="Google Shape;273;p19" descr="http://www.odessit.ua/uploads/posts/2012-09/1349029612__0-1.jpg"/>
          <p:cNvPicPr preferRelativeResize="0"/>
          <p:nvPr/>
        </p:nvPicPr>
        <p:blipFill rotWithShape="1">
          <a:blip r:embed="rId4">
            <a:alphaModFix/>
          </a:blip>
          <a:srcRect/>
          <a:stretch/>
        </p:blipFill>
        <p:spPr>
          <a:xfrm>
            <a:off x="4429124" y="2500306"/>
            <a:ext cx="4286280" cy="418446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
          <p:cNvSpPr/>
          <p:nvPr/>
        </p:nvSpPr>
        <p:spPr>
          <a:xfrm>
            <a:off x="571500" y="357188"/>
            <a:ext cx="8064500" cy="647700"/>
          </a:xfrm>
          <a:prstGeom prst="roundRect">
            <a:avLst>
              <a:gd name="adj" fmla="val 16667"/>
            </a:avLst>
          </a:prstGeom>
          <a:solidFill>
            <a:schemeClr val="accent1"/>
          </a:solid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2000" b="1" i="0" u="none" strike="noStrike" cap="none">
                <a:solidFill>
                  <a:schemeClr val="lt1"/>
                </a:solidFill>
                <a:latin typeface="Courier New"/>
                <a:ea typeface="Courier New"/>
                <a:cs typeface="Courier New"/>
                <a:sym typeface="Courier New"/>
              </a:rPr>
              <a:t>Причини Другої світової війни</a:t>
            </a:r>
            <a:endParaRPr/>
          </a:p>
        </p:txBody>
      </p:sp>
      <p:sp>
        <p:nvSpPr>
          <p:cNvPr id="147" name="Google Shape;147;p2"/>
          <p:cNvSpPr/>
          <p:nvPr/>
        </p:nvSpPr>
        <p:spPr>
          <a:xfrm>
            <a:off x="179512" y="2708920"/>
            <a:ext cx="3527425" cy="1152525"/>
          </a:xfrm>
          <a:prstGeom prst="roundRect">
            <a:avLst>
              <a:gd name="adj" fmla="val 16667"/>
            </a:avLst>
          </a:prstGeom>
          <a:solidFill>
            <a:srgbClr val="FFB585"/>
          </a:solid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400" b="1" i="0" u="none" strike="noStrike" cap="none">
                <a:solidFill>
                  <a:schemeClr val="lt1"/>
                </a:solidFill>
                <a:latin typeface="Courier New"/>
                <a:ea typeface="Courier New"/>
                <a:cs typeface="Courier New"/>
                <a:sym typeface="Courier New"/>
              </a:rPr>
              <a:t>Версальсько – Вашингтонська система загострила міжнародні відносини, стала причиною реваншистських настроїв у Німеччині</a:t>
            </a:r>
            <a:endParaRPr sz="1400" b="1" i="0" u="none" strike="noStrike" cap="none">
              <a:solidFill>
                <a:schemeClr val="lt1"/>
              </a:solidFill>
              <a:latin typeface="Courier New"/>
              <a:ea typeface="Courier New"/>
              <a:cs typeface="Courier New"/>
              <a:sym typeface="Courier New"/>
            </a:endParaRPr>
          </a:p>
        </p:txBody>
      </p:sp>
      <p:sp>
        <p:nvSpPr>
          <p:cNvPr id="148" name="Google Shape;148;p2"/>
          <p:cNvSpPr/>
          <p:nvPr/>
        </p:nvSpPr>
        <p:spPr>
          <a:xfrm>
            <a:off x="5435600" y="2708275"/>
            <a:ext cx="3529013" cy="1152525"/>
          </a:xfrm>
          <a:prstGeom prst="roundRect">
            <a:avLst>
              <a:gd name="adj" fmla="val 16667"/>
            </a:avLst>
          </a:prstGeom>
          <a:solidFill>
            <a:srgbClr val="FFB585"/>
          </a:solid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400" b="1" i="0" u="none" strike="noStrike" cap="none">
                <a:solidFill>
                  <a:schemeClr val="lt1"/>
                </a:solidFill>
                <a:latin typeface="Courier New"/>
                <a:ea typeface="Courier New"/>
                <a:cs typeface="Courier New"/>
                <a:sym typeface="Courier New"/>
              </a:rPr>
              <a:t>Нерівномірність економічного і політичного розвитку провідних країн світу, що спричинило боротьбу за новий переділ світу</a:t>
            </a:r>
            <a:endParaRPr sz="1400" b="1" i="0" u="none" strike="noStrike" cap="none">
              <a:solidFill>
                <a:schemeClr val="lt1"/>
              </a:solidFill>
              <a:latin typeface="Courier New"/>
              <a:ea typeface="Courier New"/>
              <a:cs typeface="Courier New"/>
              <a:sym typeface="Courier New"/>
            </a:endParaRPr>
          </a:p>
        </p:txBody>
      </p:sp>
      <p:sp>
        <p:nvSpPr>
          <p:cNvPr id="149" name="Google Shape;149;p2"/>
          <p:cNvSpPr/>
          <p:nvPr/>
        </p:nvSpPr>
        <p:spPr>
          <a:xfrm>
            <a:off x="468313" y="5084763"/>
            <a:ext cx="4103687" cy="1152525"/>
          </a:xfrm>
          <a:prstGeom prst="roundRect">
            <a:avLst>
              <a:gd name="adj" fmla="val 16667"/>
            </a:avLst>
          </a:prstGeom>
          <a:solidFill>
            <a:srgbClr val="FFB585"/>
          </a:solid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400" b="1" i="0" u="none" strike="noStrike" cap="none">
                <a:solidFill>
                  <a:schemeClr val="lt1"/>
                </a:solidFill>
                <a:latin typeface="Courier New"/>
                <a:ea typeface="Courier New"/>
                <a:cs typeface="Courier New"/>
                <a:sym typeface="Courier New"/>
              </a:rPr>
              <a:t>Загострення світової економічної кризи, з якої одні країни виходили шляхом демократичних реформ, а інші- встановленням диктаторських тоталітарних режимів</a:t>
            </a:r>
            <a:endParaRPr sz="1400" b="1" i="0" u="none" strike="noStrike" cap="none">
              <a:solidFill>
                <a:schemeClr val="lt1"/>
              </a:solidFill>
              <a:latin typeface="Courier New"/>
              <a:ea typeface="Courier New"/>
              <a:cs typeface="Courier New"/>
              <a:sym typeface="Courier New"/>
            </a:endParaRPr>
          </a:p>
        </p:txBody>
      </p:sp>
      <p:sp>
        <p:nvSpPr>
          <p:cNvPr id="150" name="Google Shape;150;p2"/>
          <p:cNvSpPr/>
          <p:nvPr/>
        </p:nvSpPr>
        <p:spPr>
          <a:xfrm>
            <a:off x="4787900" y="5084763"/>
            <a:ext cx="3998913" cy="1201737"/>
          </a:xfrm>
          <a:prstGeom prst="roundRect">
            <a:avLst>
              <a:gd name="adj" fmla="val 16667"/>
            </a:avLst>
          </a:prstGeom>
          <a:solidFill>
            <a:srgbClr val="FFB585"/>
          </a:solid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400" b="1" i="0" u="none" strike="noStrike" cap="none">
                <a:solidFill>
                  <a:schemeClr val="lt1"/>
                </a:solidFill>
                <a:latin typeface="Courier New"/>
                <a:ea typeface="Courier New"/>
                <a:cs typeface="Courier New"/>
                <a:sym typeface="Courier New"/>
              </a:rPr>
              <a:t>“Політика умиротворення агресора”, яку провадили Велика Бриртанія (Н. Чемберленн) та Франція (Е. Деладьє)</a:t>
            </a:r>
            <a:endParaRPr sz="1400" b="1" i="0" u="none" strike="noStrike" cap="none">
              <a:solidFill>
                <a:schemeClr val="lt1"/>
              </a:solidFill>
              <a:latin typeface="Courier New"/>
              <a:ea typeface="Courier New"/>
              <a:cs typeface="Courier New"/>
              <a:sym typeface="Courier New"/>
            </a:endParaRPr>
          </a:p>
        </p:txBody>
      </p:sp>
      <p:cxnSp>
        <p:nvCxnSpPr>
          <p:cNvPr id="151" name="Google Shape;151;p2"/>
          <p:cNvCxnSpPr>
            <a:stCxn id="146" idx="2"/>
          </p:cNvCxnSpPr>
          <p:nvPr/>
        </p:nvCxnSpPr>
        <p:spPr>
          <a:xfrm flipH="1">
            <a:off x="3308350" y="1004888"/>
            <a:ext cx="1295400" cy="1584300"/>
          </a:xfrm>
          <a:prstGeom prst="straightConnector1">
            <a:avLst/>
          </a:prstGeom>
          <a:noFill/>
          <a:ln w="38100" cap="flat" cmpd="sng">
            <a:solidFill>
              <a:srgbClr val="FF6803"/>
            </a:solidFill>
            <a:prstDash val="solid"/>
            <a:round/>
            <a:headEnd type="none" w="sm" len="sm"/>
            <a:tailEnd type="stealth" w="med" len="med"/>
          </a:ln>
        </p:spPr>
      </p:cxnSp>
      <p:cxnSp>
        <p:nvCxnSpPr>
          <p:cNvPr id="152" name="Google Shape;152;p2"/>
          <p:cNvCxnSpPr>
            <a:stCxn id="146" idx="2"/>
          </p:cNvCxnSpPr>
          <p:nvPr/>
        </p:nvCxnSpPr>
        <p:spPr>
          <a:xfrm flipH="1">
            <a:off x="3595750" y="1004888"/>
            <a:ext cx="1008000" cy="3960900"/>
          </a:xfrm>
          <a:prstGeom prst="straightConnector1">
            <a:avLst/>
          </a:prstGeom>
          <a:noFill/>
          <a:ln w="38100" cap="flat" cmpd="sng">
            <a:solidFill>
              <a:srgbClr val="FF6803"/>
            </a:solidFill>
            <a:prstDash val="solid"/>
            <a:round/>
            <a:headEnd type="none" w="sm" len="sm"/>
            <a:tailEnd type="stealth" w="med" len="med"/>
          </a:ln>
        </p:spPr>
      </p:cxnSp>
      <p:cxnSp>
        <p:nvCxnSpPr>
          <p:cNvPr id="153" name="Google Shape;153;p2"/>
          <p:cNvCxnSpPr>
            <a:stCxn id="146" idx="2"/>
          </p:cNvCxnSpPr>
          <p:nvPr/>
        </p:nvCxnSpPr>
        <p:spPr>
          <a:xfrm>
            <a:off x="4603750" y="1004888"/>
            <a:ext cx="647700" cy="3960900"/>
          </a:xfrm>
          <a:prstGeom prst="straightConnector1">
            <a:avLst/>
          </a:prstGeom>
          <a:noFill/>
          <a:ln w="38100" cap="flat" cmpd="sng">
            <a:solidFill>
              <a:srgbClr val="FF6803"/>
            </a:solidFill>
            <a:prstDash val="solid"/>
            <a:round/>
            <a:headEnd type="none" w="sm" len="sm"/>
            <a:tailEnd type="stealth" w="med" len="med"/>
          </a:ln>
        </p:spPr>
      </p:cxnSp>
      <p:cxnSp>
        <p:nvCxnSpPr>
          <p:cNvPr id="154" name="Google Shape;154;p2"/>
          <p:cNvCxnSpPr>
            <a:stCxn id="146" idx="2"/>
          </p:cNvCxnSpPr>
          <p:nvPr/>
        </p:nvCxnSpPr>
        <p:spPr>
          <a:xfrm>
            <a:off x="4603750" y="1004888"/>
            <a:ext cx="1254000" cy="1638300"/>
          </a:xfrm>
          <a:prstGeom prst="straightConnector1">
            <a:avLst/>
          </a:prstGeom>
          <a:noFill/>
          <a:ln w="38100" cap="flat" cmpd="sng">
            <a:solidFill>
              <a:srgbClr val="FF6803"/>
            </a:solidFill>
            <a:prstDash val="solid"/>
            <a:round/>
            <a:headEnd type="none" w="sm" len="sm"/>
            <a:tailEnd type="stealth"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0"/>
          <p:cNvSpPr txBox="1"/>
          <p:nvPr/>
        </p:nvSpPr>
        <p:spPr>
          <a:xfrm>
            <a:off x="142875" y="214313"/>
            <a:ext cx="8429625" cy="12001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b="1" i="0" u="none" strike="noStrike" cap="none">
                <a:solidFill>
                  <a:srgbClr val="862110"/>
                </a:solidFill>
                <a:latin typeface="Century Schoolbook"/>
                <a:ea typeface="Century Schoolbook"/>
                <a:cs typeface="Century Schoolbook"/>
                <a:sym typeface="Century Schoolbook"/>
              </a:rPr>
              <a:t>30 жовтня 1941 р. – 4 липня 1942 р</a:t>
            </a:r>
            <a:r>
              <a:rPr lang="ru-RU" sz="2400" b="0" i="0" u="none" strike="noStrike" cap="none">
                <a:solidFill>
                  <a:srgbClr val="862110"/>
                </a:solidFill>
                <a:latin typeface="Century Schoolbook"/>
                <a:ea typeface="Century Schoolbook"/>
                <a:cs typeface="Century Schoolbook"/>
                <a:sym typeface="Century Schoolbook"/>
              </a:rPr>
              <a:t>. – оборона Севастополя. Німці занепокоїлися, адже їм не вдалося знищити Чорноморський флот СРСР.</a:t>
            </a:r>
            <a:endParaRPr sz="2400" b="0" i="0" u="none" strike="noStrike" cap="none">
              <a:solidFill>
                <a:srgbClr val="862110"/>
              </a:solidFill>
              <a:latin typeface="Century Schoolbook"/>
              <a:ea typeface="Century Schoolbook"/>
              <a:cs typeface="Century Schoolbook"/>
              <a:sym typeface="Century Schoolbook"/>
            </a:endParaRPr>
          </a:p>
        </p:txBody>
      </p:sp>
      <p:sp>
        <p:nvSpPr>
          <p:cNvPr id="279" name="Google Shape;279;p20" descr="data:image/jpeg;base64,/9j/4AAQSkZJRgABAQAAAQABAAD/2wCEAAkGBxQSEhQUExQVFRUXFxwYGBgXGB0aGBoXGhgXGBcXFBgYHCggGhslHBcWITEhJSorLi4uFx8zODMsNygtLisBCgoKBQUFDgUFDisZExkrKysrKysrKysrKysrKysrKysrKysrKysrKysrKysrKysrKysrKysrKysrKysrKysrK//AABEIAMIBAwMBIgACEQEDEQH/xAAcAAAABwEBAAAAAAAAAAAAAAAAAQIDBAUGBwj/xABBEAACAQIEAwYCCAQEBQUAAAABAhEAAwQSITEFQVEGEyJhcYGRoQcjMkKxwdHwFDNS4RVicvEWQ4KSsiQ0c6Kz/8QAFAEBAAAAAAAAAAAAAAAAAAAAAP/EABQRAQAAAAAAAAAAAAAAAAAAAAD/2gAMAwEAAhEDEQA/AKuxi4NTE4jEaen+9UYLdPL9KlorRrH7nag1vDsdI13irXDYjOSKyfDSQOp0EVqeHoIBHPT+4oJUUYWjIowKAgKcRaAFOBaBPd0WSnlFArQRzbpLLUgrSGSgjkUy4ipTLTRFAyFo8tOgUINA1FEVp6KTFAyBREU9lpJSgZy0RFPBaGWgbC0WSnglL7ugiZKGWpHd0oJQRcmtLCU9kpWWgZVaPLTmWjyUDcUWWnstDLQNUKcihQcy7xRJ5cqm4JVbnJms7isROok/l6VP4Ri4YSdJ5des0Gy4fhtp1HKN60+FIK6Cs9w68rDRhNXPD1gxM0Ewijy04RRgUCFFOKKGWqu5xuGgCF21/GgtnuKv2mA9ajXOI2xzn2rL4zigLanXruKiveLyAQIET++flQbBeI2iJLR+NPI6uJUgjqK5/wAT4kLAUE6eW/nNM8E7RlGbxFQw56D9+lB0R1pgrTfCcb31udyDB/EGnytASiiinAtGEoGstJK1ICUCtAxkpJSpUUhqCOLdHkp3LQyUDeWjilqtKigaC0AtPZaIrQNRSopUUoLQNRRAU6RSYoExQilFaKPKgTloUeWhQcbyKm2o3M7jWmBiFzwNanG0CpI3P7/CiOEQJMDMdCfYbUFz2WxRBMnnXReHFWEjf8q5TgXCZSuhn9zW04JxXKfFOumlBrGMammRj7cxP6US3A6kTyrK4vG9zd0IMc4kUGzFwRM6+tYbjV8IWMwTOnOiv8ZJJJO/MfpWe4/jpEzyoI+Lx4AJY/P9+VVqcfMETDHny8qe4CrvcLlM6CQRoZmQND+9a1t7A2iJa1bOnQddp/e1Bn8Rw666Wwy947ncHRZ1E9BUnFcPYAIFggRI+ySBrr7VcLfh4A5CZ6Dzp0cQWYJ0M/pQTuxXEiYskbgnXcGK1mSsDwX6rFpuFZtOe/3ZroGWgRRRTuShFA3FFFOEUYFAikEU8VpGWgbijy0qKEUCCKOKUaKgFERQmjAoCAo4oxR5aBBFDLS4oGgbiiy04FoitA3QpyKFBxG/ZYCBI/P9ahBrizmJH72q+7gsYJEx5iOtPtw0EQTO3xoKbCz56+vzq74VfiIIMHYnWfcUwMJAOXlAH7+FQmwrI8nXmI+elB0TB4zOrgA540FZnFFy5EERuPTWtB2JwgYd4TsOX51O4tfsqXNtFLN9o8z/AGoMguGzTlPqPadP0pXC+AIQz3QGOaFXkIjUjmZqZhbqKSOsjbQzp+/alWb2YEDry8jA5UDy2LdsEIFX009qgYjGFcsQQD5aE6HSnMT66Hfy2NVmJw45H2O8zrrNBKa6bjggwDuOoJmB50rF8LKiVOvMHfr+dSOE8KCHNPXTz61aXsNm579OVAx2Qh7yq+9sFlH+YQJPsTW5FVXZvhQsqSQM7mSfLkKuIoAq0RFLiktQNxSkWjqDxTIFzNJYA5FUnxNEgQPxO1BYXVgake+lRxrz9x+VZ7hmAw+KDG7bd7i6XUuOzBXkR0Ugjb0rQWLSooVAFVRACiAB0AoDNCKVQoEsKTFORRFaBEUYFGTSloDy0eSjmjJoG4oiKdBoqBsigaVFFQJy0KVFCg5jbTfn7U6tmNRqKccR566U7h4M8tOfz33oI1ywT+/zpN8AiANep396k3hExr+EbUwLYy9NyfOgdwzPajI5g7/v9zUhXzgyAOcnaev9qj5jBEkevTal4W0wnxSeensBQOW8Focw13DLt8PQCkWroYKeYzq0cjOsk8wIp2wzEQRt4dyI8xzqPfsjMSsgMdZn7YgZteRGh9BQN3LZiJnU8jz1HmKNrCgiBECfhpOp03qU4JjctuRzgbfpSCFhueh9uhg8vKgk4ZtATp+vI+9S8I4JKkEx0/MVWWCBtMRJjrJ29tancMx6o4JgZuZ5e+/+4oNbgT4RO8bVKiouDuhgCNR186mCgKiIpUUCKBo1ke3nDVKDEAE3EASORVp3HUE7mtg1V3G/5J8yBQZX6POFAhsW0hnZ1FvZBBGsddD862lVvZdYwyf6n/8A0arSKARRRR0YFAVGRRgUqKBorRg0rLRhaAqVQApVAg0mKXvRRQFFFFKijIoExR0kq3I0KDlK4kzqCOg8+k+1OWLrEwdgJPPnqR8RTTYY6ljlAO5+yAedNm6OTTpA2GnI+ekUE63d1PlAPzImTUk3QQQNxE+kfuar7B8IJkCdgRzBmjt34ck6iAOgHMk0E5VMsJ1B5RG396Ze4RoSd9xoB8eWnXlR28UTOsbn0PICaViEB1gNyIHTykaHYaUCnUkrG8A7bcvf+9OWT9xwTOmp6yOe+lRc+kEhXU6ZmiBI0/Y1onxOYnNMg7wNRH66896CXw653lqDowA1MToSAfiKTc0mduR5AHX8fxqot40jELoTLhGnqfFJE9Z0q3Z1LNqRDadNo068x7UCbaNAEgggD9daOz4YM89ASCD6DeKbe7oCBMnTT31k7gb0X8ROmvoAP12ig1vDOJGVtqQwJ1nSPSr+1eUsVBBZdx051zoXVEac/eOc/rU8YzLLBmkayN46edBug1HWa4fx5rhAZQu7N6AkKvqd/are3iwdqCYareO/yo6n8qnLdFVXaS7FtRpud/SgHZc/+lX/AF3P/Nqs5qu7Nf8Atl/1P/5tVnFAQpa0ijFA4RQNEKFAQo6ANG1Aa0DQFKIoEmioGhQERRgUYo9InlQIyedCnCvp86FBxW9igwKl9RDgNDGFObWZ3iBruRUy1hwAgJEkCdeWgA9eWvSqrEhl8bWxoQc6/eXSQ3SIke9WdpSxUgrqYB0k66EGgXlK+LkZgDXYwd+f60LfiDkyJIGpImCAcsULKHvGjWCxG0SGIDR5kHahbbwZiVPmJEnoBO8UAZQCQRpoee3I60/ZtydCJ0E/nrRYRc7asNuewA8+fOlnExlnJI2JGsbjQnzmgNzJBeWAEGdMxzfZk6dOU1GtOQW2iAJGvpObflyqXiUZFPihT5jLB1Obod+VMYkgs2UDVdlA16nWOX40FK6rcvOWlHGVpJ0Zl2jT0+dWtq8OYBOaYExG8gnn5VWcaMvZfwsuq8hpkjXTTUVJYMArPLSskggbEaaCIgfhQSXIUjVjyOxgjXSPaTTF46jcc9fL9mo/eLzHWeYPnyqv41hybffNfNtWLd2B/Suk6akkzudKDR4C53ilo0jVvYmDrzmpdtw8anYep3B9d/kKyvCeI3STbZ8wVUyuRlHiAbKTEFtTr5Vf22IIb7QgkLMS3Ia9YOtBe4RIUQwJiCF5RpsNas8NjgIUmJ2Pl5dK43isLdzNdtq9tmuaBfCQSJOVhoyidj1nrW27N4rEPbIxK5XVsoJiXgSSQNNDzG9B0CxegxNV/a25NtOuv5VEwmIgQTtt6VG7Q47OVUbAamOZ5D2oL7smScJbneX/APNoq4iqDs1jV7kJoCpIjY7z771fowNACKOKFKAoEijoyKEUCaOhFE8LqSABuSYj40DiilGm7DBhKkMOoOlKoDIoqIGjfYxQGKZuGJBmG29Y296RZxiODrlI0IbQj2PrUXEY0A3EuuBEOumoXQfjzmglJixGpHzHyJoVEXFWzqxaeeUmD5ihQcswPEA8iRqNhIHQgjbahhcVassFdIQeNWWWEf0v7jeKe7QdlzZAYYuwEYSoJIckb5QoMn0qHb7OYzu1bJ3lthMqwJgjmN/UUErDEXLJZTLDMTzgZi0j2J/YqstY0qLa7hBpB5SfFy3qNh774RLtkqcmIUm22xGpBmTtrTQGZhEDllJEgDcsZj4UF9a4kgMtsNJ2BMctTpzqR/hqY1HtQz6FlgRLj/NsByrNY/F21QKpMzJkaA7R1rYdmSuH4ZiL7kr3n2G2bKBC5SOrE/CgY4R9Hxw9wv39lliMhzEg6aztUrF4G5b0NsMpeEK6pkIPhYjUHlrFSuyOKV7KsGLGBmkyc3OfPyqNiuPWXW4FJW6pYmyZk92SxUeRAJFBkuKuL9/ukAJEyyjQ5deuwiPWrl7k21BEZYXIDoCPL5+9WVrg6WV7yx/LuDPqQzLIBCyNxrv51WXrPjPQ668gN999CKCs4nfyqdP0meQq57F4BsXasZkHc2Hud4XWVcMQyqnUyYPQVTcdsAWyZA33MzA1gjz2q8xnEbuCwOERCFJRViPv3RnLHqdaC4wfZW3bvO7XWdSIFqAtsDSIC6iAI05UjjGAsoMwdra9Dqo2EZhqtL4ZxDPprICqSdyY1PmCQah8ZxoUENl8Q2OqOOYaPst0POglWeEYdVt3r1xnZjFvI8IjMMpKRz03NZ9rd1McLIym34rqRzYAhltE7A6krrDHpVdw3iK2A2Vw1gkNkbV0ymSASwhhyI3mrvidmzibFjKblkCDauNIIdgftRpAgSdtaC5t3FZAVIYETsQepDDkRBEeVRrhmNdP3FZDC8RfD3i91CJJtXhJFs3ATDodtQJ9RWsNwNqpkEenpHtQS8K8CY9PwqywtpLmpLgkcm09KpbCHST/AHq4wpiAOX7ignHDwR9ZdEedSLYaf5z/ACNNA6TpHz5edKA9KB5Q/K+3LkKcVrgP80+49KJTpoAaTP7+dA+Hfld/+opjivemxcGdCSsapOh0PP5xRp+4oXklHk5ZUienQ6cpjSg5diOM3MHdCOXS4NQ1oxI+7mQ6HSNtDNdJw5vuim62V41UHfaDA2PlWKxnBluKDcNvv1ObvShMsGkEAkabb1tuE8UW94Xyi5pIH2WPVJ/D8aAXLWn2tfT9aRbwrf1sOpg/rVjctj98qMQOdBXX8ESCXYMP9En+1I7hZ1KzEQ0Fo5BgdqtkddgQSNYB194pF23qGETtMakdJoK9sDbP3X/7f0oVLFlhoLjgdN/xoUFDxLAo4LBUDbd4Eh1jxeFiu8gb7xVVhO1t83Xtm3puWAEnYBp0gkdOlQezuNKKv8VdvFrhBUMzGIPhJkxqTNUbcSxLYlu5tNcYHIpW3sRI5CDz50EftDgXbFLdbxozSZJ3BOZTBncDamMXw+z/ADHcWpP2U8WXyy6/M1seG9ncbeUi+gtglmBJghm1+yBoQR7zWl4D2ZwlgLI71xu10AkH/KNgaDlfDeyr3Lyi431Egm4FbVN5jcGNOcGrS7bxHELwVUNvAocttdpVNAOpYld67FetlxACxqNRI20gfvamLNnugoMnIpYmAF0BJzD2/wBqDlPZ+3fW0bK4K3mtsxuXrjFQCT4SYImJqLx3h2I7xbi2i5WD3oVrcc2EtEoBME8pp04y6Lff3nuLcxLNdt2bdwoqIWJFx41PQT0mqHv7+JYKbtxwXCgOxdZY6SCdd6DQWMVibd21g4YtICAnKHtkeATzAq8Xg94ko1uGJK7yDOwXTbTU+VTO1nCXe9g7lp3Y4fJaEJqxLTnJ2gBa1ZweIzT3wK9GED1AAn50GBxXZHFOfEltYB3IiQNC3SRoKru3pKW7VpWkoyAaSfAoH41uLy4hXWyhWzbclFutDuSFNxiB1IWBmPM1k+0v0fXWuNfu4q2tnNma4xIKjzEAEgiBB3igzHDeJY5Ve3YtZIeHussZToMvi8IOo03q5vdmLjw2KxbM7gELbVVnYkHaPtKJ/wA2lReLdozZIsYZ1vACFd/GPESWbYAu2xOsARrqaau4z+HWT3jX3lnLAySdf+kSZA305bUDGO4Mlg3FRzdQqyEECc6GUYwdPEsVe2uyeLxFtRexUaKTbRRlSdFUKuVcwmsnwoXCyk23YZ1OWD4oYGAPOK0+M+kNgMljD90PNpadiSAN586CF224e1m3bF3EC6BAOhDaglSZJ12q14fhVtWlQFiIkddddf0qssYk8QNxr6aKVjKYBYdR0gVesVPh6nT8gKCZYURpp1/vVhhr0EbRFVNu04OUlFaM2Vgc3npPL4iapcD2sv8AfC09pAGbKNwdTA118uVBqr2NJMAxHIx+4q6sX4QE6VkkxSXL2VEv5QdT3JP/AFEKNvI1ZXeK4R08ONsjKYM5hBP9XTY/Cg0dm8D+4oPeUbsB0kgT8azOI4qgYW7VzvnIBAs+INqQYc6ToTFSWfD3Qtq/h2ck6d7akA8vFqo+NBoVWdffTb5VXcce5FpLY1dj8hoPSTJPlUFuyWFj6sXLB5NZuMsei6iq2xxd7eL/AIclu9tWHAJbOzAkMHBO5K/DblQaLB9mcNYGfEsr3TqWuPlWT/ShYCPOqXtbw+yli5esmCozfVtmUkR0Jy+orL3+BvcYtdLs5GYhj4okCROka9aoMBhLxxPc2kJLSCp2jnmig7XwbiQxFizdBnPbBJ/zbN8wallqz3Yjs/fwmEFq4QzZmaAdFDcgT6T71enD3B92fSgrMJZAus3crbaBDo0595EaRHTzqVY1fMXbUaKdhMgwOW2/nUS9mDkBWD+anLHKCdCacsAhjm3OsDb26UEq5eIOwPmZ/IUKQMfb5uoPPMQDPmKOg5dwe6mJ4jYtS3cABcrES0Cfu7AkbjlXb8KqgQgAA3jQetZ7E/R5h8yXLLPZe2ZUrr/0mdY/WrIcOvyTIOvh1AyiNgI23+NBYvhg0HmDIpDWVXXKPPT56VA7/FKY7skRM6b9ABvScNx6fCV8fMTEes0FosMAYgaaa/OqztRfFvCYhzrFthvG/hjy1NS8NxJbgEMsnWJ3+NUn0k2Wbh14KrGSmYIJOUMCfQaCaDixxZZy7awkDpAED2P51q/om4CcReOIuD6u0ZUdbpGm3RZPwpjsz2YS+6i9ftR/zLKtFxVIGXxQR003rqWEuWcHZW3aslLayFyiZ1iQZ8TH40Da8He1czqzvrIViIGkEEjca9CdKt0L6Zl5awZAPTrT+HIIBAgETGxjzHI0tl1AEQep/CgqOI4BrjWXCg91czlT94MjI0E6DRp16Vzjtninu3xYVstlrhTKBooQkGNeqz711s4ckgljpy0g6Ea9d/kK53234aVxDnKIaLqtyDAQwOnUfOgzNzBYeyh8Cu0Egka76b7VZBbOVWQKHcA+YUxJPz+NZe8t3FXDbsIxYIWIUScgjNp5TUfDcRFiEyNAPiJEnlJj8qDSHiK2HtlR4UcanWZGp+H41UcdsW2vuUHhzE+UnX31NXH0j8KtJawzWGzKynx/1mFObQ6dIqjxNh7Pci4J73DpdB15kga9dNfag0/ZPssf4Tv+9gFnLKLbMRDa6LrsK0/CeCWlZLgdrhXWSuXUjTwzIjodaZ+j7Ed5hiC6hhcMDMAYgaweR/KrLiOMtW2b6+1mMGGdZBA5xqZ96Dn/AG44tc/jFIQlCWRI+8VOV/mf3FROEDLxPDvdIQIrXBJ+0QrBVkc8xHpBqVxQWG7o3sTbTuyxm33t3MS2YwIyjfWPKo/FuM4LEMHVrjvEJFopbzbhSWYkzO3KaDd8b4ndGH7y1eJcN4suwkaKAKxfDuK4fCtfxTWbYvj6pbaiELQ2ZgOZ6seWnOoPFON4hLt6262bZVS6rb+6AAQFZtW323rF43iT3SZAGnIQNNooNXwzjOJxF4d0ttDbPesEGRWjTxID4iQY0610W2t662e13WRQGIYZsxIBhZ8ufnWKtdkkVO8t2se6OFjurlkhgQGkxqPF901rrfaK1hcOLPcY/wCrTICcOTIAMFmUxO1A3hO0XeXr1o2zmSG8AlYPlyA0186cwnDrNy+2KdZutmRWk6IDkEDr4Znzqt4RxzBYTEPfuX7gvNaKMjWHUN4gyeIiMw286uMN2ve+rW8Pg7yu2furlzuwmZpOaSZIBJ2mgz/HsW123ctJmJUHMo1Y5CPCDyOm4rbcB4ZbwtpQqBHIGczmOYjUFjqa5nwbgeO4cztdCrbIId1cXGE/egeKT1863WB4xbyKzXCFI0FxWViesMNfUUGoW+OlN3L7fdj3H6aiqXifHEw6AkjMxAUHTc7nyFO4TG5wDMzsSMs+arvFBZJiZ0dMp9ZU+h0I9wKh4ywqFniQQR6dPans5O/zpgYkA5W9p/DzHnQRFe04DMbeYgTKAnbnR1V4zgzF2OXNJ0MDblz6QKFBsFS7mZbZKEbB1JRh68qkDiGQhby5CfvDVP8Au5e/xqcL6nnHqCPxFC5aW4pBAZT6EH2oC0J86TewyN9pQfUa+xpj/DAoi34R/Ty9tZX2IphRft8sw9Q3wmD+NBGxnZlSVNtmUqdFnwxrIHMTWN+kK/ibeH7nUd6YkNGaNSg5nkY8hXQBxBho1plPUgx6mKXcxWHugB2Q5SDDQMrciJ2oOecN7I2BhraeNsXGY3bcyrEHwsdio2g9KmW+HYm8r2bLgrZKWw0wJHidoneQB7GugHDgoVQLBGkHmZ1Plzqu4BwA4W3lDEuzZnbqZ/CPwoKnDjHZYe0sARpux2lhJgRvTIx+MVwrWxkBggAl4B3BAjL5VsCYMHT4/OifFIBJcR60GVxeOxCamyxJOg5BdPLUnpUe/nxee3esqqhfCwIJJJg6RKEevKtiMXbOzr8arO0+EZrDun20Ush6QQxgDckCKDEdjeHNhMRiBbtrfusAE8a+G2DJLNy1gRHKo/a3spdfvcV3Vu2VXM9tGzT1P2RB3Jqp7Ocau/4pZKai45BTaZBH99a6pxCSwzMVUjK1uJkNO5B0+dBxPF3L97h4yW2ZLDnxanwkSQOsHf2rc4nsouIwtjNcu96ltVWYZV8IOQgAQpNI7J4lraPhlts4BK5hGSCWk+LXWRyrXst2AQSzq3hzwAN/LlQcf7S8Gx2CVWZCq5oDocw2Oh6e9WvZK6cUjSEFzQ6wM0AgZRGmkeWldKFwsLbXrd18pJMLNszpyXxADlFZjiPZ/CXLrHDJesXVEj6ljZdokacvwoMfxHh7NiLVrEs1uwrl2VtgJBbKOeaI0rbv2h4a4AFu3lRtJswoOmqkDQ1LscOHELHdXQCFA8ZElXI1IiI56U1Z+jHDrzY66gGJ6TqaBdzD4HFJpluiOpJG8Eg+dVj9isIxJFpADAiE58/szrpzqe30dIpHdXGtDmUYyd4kkjryFUWN+jm/abvLF8sZmMsHTnmJoFW8vDnZLN83AhUtaZTAD/0sDCx6a8+tazD3VxlgwTaeNtp5SRO21Yf/AIQxueWDMCZbQAn350d/C4zCEt3biJUASxhujKNeWtBDGQYu/L28osXQCSGDMVCgL1ObUCpNv+Et4JVRQMVYsPctKdzncksNuhMdBUvgipiU7i/hXmTFwA51YmSZAlT8RT13sSzYtrq3VNpsP3KkiHRgmWSvsfjQKPDbF+7hMRbu57kTcK6Z7WQnxLP9WUVZ3wV8TsWVdTpE9FApzhOAs4W2tq3BKJEncjQz51VdoeKKPCdhJPnGw0oMF204w9y8hG4BaB1O2nKBVtwfjWNgFMNaGg8VwsWbTkzMPlWNxeKLXWduZP8AtXUOE3rZtqVL2gyA+Bzl1GpyNK/ATQSbXam6FIu2HRo0ZbTuk+YmfcGqzG9pe8+rvWiRuHsZluIdswS4AdOgNW2GwVsOSb5fkM10AD1TKJqo7SXDh0ZjjLc/dUZSd9lUAk+tAxa7W30AX+ZGmcQMw5GGIIPUHnR1lbGBxd5RdVGKtqDMSOuhoUHpR1BBB1BEEeVNWsGiiFUAcv8AepJWhFAyVI1B9j+VKFKuroR1pFu4Ps7Hp5eR50DgFN3cOrfaVW9QD+Ip8UdBCfhlo/8ALXyIEEehG1It8NKmUvXh5Fsw+DA1YgUYFBG+sHNT0kEesxSUZvv21Pmpn5ETUuKKKCCXtSZQqeuTf3jWnrb22EArG0afCpNVnGsJddR3JQMJ0caH3G1ByLC8LfD8aw/hhf4gLKmRBJAGm2hrsWM4el2M4JjozL8cpFYL/hvE2371rZZy+cm22aCGH2T6DpWnZsYYa2BBH2bgk+5BBoFYLs53eUBxlEzAIY6mPEDOmnwqR/gkE/XX9RGrK0GdxKzNQ7mM4imosWLgj7rFWn3kU0O0+JUfW4G8p5lSjL+INBfYbD5ABncgdQPyFKvYpSGUXACQQJMQTOtUC9tbU+JLlsdXttv5kSKmYbtBh732Tbc/P5igf7P8NGHsqmYO0SzTu3M+lWUVCC222SPQR+FP2sMN/F6E0DsUTLRizG00qKBgihFPFaIigqr2BIbNaOQ8xyPrWR7f371tA9sFbjAozDeJzaEbjQgTtJroJWo+IwquBmExPzBGvxoOM3u0iMi97NrEosBo8LrAnXkfWqu7eS84W5fRFcxm3yzrJ12kfOuh9r/o7t37LGxK3VlkBjKT/RtoDXHcbw+7aOW6jIy8iIoNPxLspZSEt31uqykzpmVh6GNfbSn+HJYwtr/1Ja4V2VCCPIevlWn+jrBWMThgLtoG9a8DEkglSZRiBuY8M+VSe1ODw2ENvMEsI7QLswwboM06+dBh/wDifE4v6rhuDNtdmfKCw5DM32Vqz4F9GLSbmNfO39KGRPME86vsK38Jbe5hb3fZx9m64ZGnmAoEHzq37N8YGLwyXVENBW4v9LjcRQVadocJYAs5xb7vw5CGBWORBFCri9ew5J7yxmfm3hMxoNTrtFCg2vWk0KFABSL32aFCgdFGaFCgHOlGhQoAKAoUKAhRmioUAFGNqFCgFHFFQoEmysfZHPkKZGEtjZEEgzCj9KFCgi5ACIAGlReH3WLGSd+vlR0KC4Q08RR0KBm5RRQoUCTRGjoUEXGnwn2qg49ZVlBKgmDqQCdqFCgoODjLcbL4fqxtp94dKmdq1D92HAYSNG1HzoUKDF476niCpa+rU2wcqeFZ6wuk1bfRcx7zH/8AyA+5zTQoUGc7RYhxibsM32up6ChQoUH/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Schoolbook"/>
              <a:ea typeface="Century Schoolbook"/>
              <a:cs typeface="Century Schoolbook"/>
              <a:sym typeface="Century Schoolbook"/>
            </a:endParaRPr>
          </a:p>
        </p:txBody>
      </p:sp>
      <p:sp>
        <p:nvSpPr>
          <p:cNvPr id="280" name="Google Shape;280;p20" descr="data:image/jpeg;base64,/9j/4AAQSkZJRgABAQAAAQABAAD/2wCEAAkGBxQSEhQUExQVFRUXFxwYGBgXGB0aGBoXGhgXGBcXFBgYHCggGhslHBcWITEhJSorLi4uFx8zODMsNygtLisBCgoKBQUFDgUFDisZExkrKysrKysrKysrKysrKysrKysrKysrKysrKysrKysrKysrKysrKysrKysrKysrKysrK//AABEIAMIBAwMBIgACEQEDEQH/xAAcAAAABwEBAAAAAAAAAAAAAAAAAQIDBAUGBwj/xABBEAACAQIEAwYCCAQEBQUAAAABAhEAAwQSITEFQVEGEyJhcYGRoQcjMkKxwdHwFDNS4RVicvEWQ4KSsiQ0c6Kz/8QAFAEBAAAAAAAAAAAAAAAAAAAAAP/EABQRAQAAAAAAAAAAAAAAAAAAAAD/2gAMAwEAAhEDEQA/AKuxi4NTE4jEaen+9UYLdPL9KlorRrH7nag1vDsdI13irXDYjOSKyfDSQOp0EVqeHoIBHPT+4oJUUYWjIowKAgKcRaAFOBaBPd0WSnlFArQRzbpLLUgrSGSgjkUy4ipTLTRFAyFo8tOgUINA1FEVp6KTFAyBREU9lpJSgZy0RFPBaGWgbC0WSnglL7ugiZKGWpHd0oJQRcmtLCU9kpWWgZVaPLTmWjyUDcUWWnstDLQNUKcihQcy7xRJ5cqm4JVbnJms7isROok/l6VP4Ri4YSdJ5des0Gy4fhtp1HKN60+FIK6Cs9w68rDRhNXPD1gxM0Ewijy04RRgUCFFOKKGWqu5xuGgCF21/GgtnuKv2mA9ajXOI2xzn2rL4zigLanXruKiveLyAQIET++flQbBeI2iJLR+NPI6uJUgjqK5/wAT4kLAUE6eW/nNM8E7RlGbxFQw56D9+lB0R1pgrTfCcb31udyDB/EGnytASiiinAtGEoGstJK1ICUCtAxkpJSpUUhqCOLdHkp3LQyUDeWjilqtKigaC0AtPZaIrQNRSopUUoLQNRRAU6RSYoExQilFaKPKgTloUeWhQcbyKm2o3M7jWmBiFzwNanG0CpI3P7/CiOEQJMDMdCfYbUFz2WxRBMnnXReHFWEjf8q5TgXCZSuhn9zW04JxXKfFOumlBrGMammRj7cxP6US3A6kTyrK4vG9zd0IMc4kUGzFwRM6+tYbjV8IWMwTOnOiv8ZJJJO/MfpWe4/jpEzyoI+Lx4AJY/P9+VVqcfMETDHny8qe4CrvcLlM6CQRoZmQND+9a1t7A2iJa1bOnQddp/e1Bn8Rw666Wwy947ncHRZ1E9BUnFcPYAIFggRI+ySBrr7VcLfh4A5CZ6Dzp0cQWYJ0M/pQTuxXEiYskbgnXcGK1mSsDwX6rFpuFZtOe/3ZroGWgRRRTuShFA3FFFOEUYFAikEU8VpGWgbijy0qKEUCCKOKUaKgFERQmjAoCAo4oxR5aBBFDLS4oGgbiiy04FoitA3QpyKFBxG/ZYCBI/P9ahBrizmJH72q+7gsYJEx5iOtPtw0EQTO3xoKbCz56+vzq74VfiIIMHYnWfcUwMJAOXlAH7+FQmwrI8nXmI+elB0TB4zOrgA540FZnFFy5EERuPTWtB2JwgYd4TsOX51O4tfsqXNtFLN9o8z/AGoMguGzTlPqPadP0pXC+AIQz3QGOaFXkIjUjmZqZhbqKSOsjbQzp+/alWb2YEDry8jA5UDy2LdsEIFX009qgYjGFcsQQD5aE6HSnMT66Hfy2NVmJw45H2O8zrrNBKa6bjggwDuOoJmB50rF8LKiVOvMHfr+dSOE8KCHNPXTz61aXsNm579OVAx2Qh7yq+9sFlH+YQJPsTW5FVXZvhQsqSQM7mSfLkKuIoAq0RFLiktQNxSkWjqDxTIFzNJYA5FUnxNEgQPxO1BYXVgake+lRxrz9x+VZ7hmAw+KDG7bd7i6XUuOzBXkR0Ugjb0rQWLSooVAFVRACiAB0AoDNCKVQoEsKTFORRFaBEUYFGTSloDy0eSjmjJoG4oiKdBoqBsigaVFFQJy0KVFCg5jbTfn7U6tmNRqKccR566U7h4M8tOfz33oI1ywT+/zpN8AiANep396k3hExr+EbUwLYy9NyfOgdwzPajI5g7/v9zUhXzgyAOcnaev9qj5jBEkevTal4W0wnxSeensBQOW8Focw13DLt8PQCkWroYKeYzq0cjOsk8wIp2wzEQRt4dyI8xzqPfsjMSsgMdZn7YgZteRGh9BQN3LZiJnU8jz1HmKNrCgiBECfhpOp03qU4JjctuRzgbfpSCFhueh9uhg8vKgk4ZtATp+vI+9S8I4JKkEx0/MVWWCBtMRJjrJ29tancMx6o4JgZuZ5e+/+4oNbgT4RO8bVKiouDuhgCNR186mCgKiIpUUCKBo1ke3nDVKDEAE3EASORVp3HUE7mtg1V3G/5J8yBQZX6POFAhsW0hnZ1FvZBBGsddD862lVvZdYwyf6n/8A0arSKARRRR0YFAVGRRgUqKBorRg0rLRhaAqVQApVAg0mKXvRRQFFFFKijIoExR0kq3I0KDlK4kzqCOg8+k+1OWLrEwdgJPPnqR8RTTYY6ljlAO5+yAedNm6OTTpA2GnI+ekUE63d1PlAPzImTUk3QQQNxE+kfuar7B8IJkCdgRzBmjt34ck6iAOgHMk0E5VMsJ1B5RG396Ze4RoSd9xoB8eWnXlR28UTOsbn0PICaViEB1gNyIHTykaHYaUCnUkrG8A7bcvf+9OWT9xwTOmp6yOe+lRc+kEhXU6ZmiBI0/Y1onxOYnNMg7wNRH66896CXw653lqDowA1MToSAfiKTc0mduR5AHX8fxqot40jELoTLhGnqfFJE9Z0q3Z1LNqRDadNo068x7UCbaNAEgggD9daOz4YM89ASCD6DeKbe7oCBMnTT31k7gb0X8ROmvoAP12ig1vDOJGVtqQwJ1nSPSr+1eUsVBBZdx051zoXVEac/eOc/rU8YzLLBmkayN46edBug1HWa4fx5rhAZQu7N6AkKvqd/are3iwdqCYareO/yo6n8qnLdFVXaS7FtRpud/SgHZc/+lX/AF3P/Nqs5qu7Nf8Atl/1P/5tVnFAQpa0ijFA4RQNEKFAQo6ANG1Aa0DQFKIoEmioGhQERRgUYo9InlQIyedCnCvp86FBxW9igwKl9RDgNDGFObWZ3iBruRUy1hwAgJEkCdeWgA9eWvSqrEhl8bWxoQc6/eXSQ3SIke9WdpSxUgrqYB0k66EGgXlK+LkZgDXYwd+f60LfiDkyJIGpImCAcsULKHvGjWCxG0SGIDR5kHahbbwZiVPmJEnoBO8UAZQCQRpoee3I60/ZtydCJ0E/nrRYRc7asNuewA8+fOlnExlnJI2JGsbjQnzmgNzJBeWAEGdMxzfZk6dOU1GtOQW2iAJGvpObflyqXiUZFPihT5jLB1Obod+VMYkgs2UDVdlA16nWOX40FK6rcvOWlHGVpJ0Zl2jT0+dWtq8OYBOaYExG8gnn5VWcaMvZfwsuq8hpkjXTTUVJYMArPLSskggbEaaCIgfhQSXIUjVjyOxgjXSPaTTF46jcc9fL9mo/eLzHWeYPnyqv41hybffNfNtWLd2B/Suk6akkzudKDR4C53ilo0jVvYmDrzmpdtw8anYep3B9d/kKyvCeI3STbZ8wVUyuRlHiAbKTEFtTr5Vf22IIb7QgkLMS3Ia9YOtBe4RIUQwJiCF5RpsNas8NjgIUmJ2Pl5dK43isLdzNdtq9tmuaBfCQSJOVhoyidj1nrW27N4rEPbIxK5XVsoJiXgSSQNNDzG9B0CxegxNV/a25NtOuv5VEwmIgQTtt6VG7Q47OVUbAamOZ5D2oL7smScJbneX/APNoq4iqDs1jV7kJoCpIjY7z771fowNACKOKFKAoEijoyKEUCaOhFE8LqSABuSYj40DiilGm7DBhKkMOoOlKoDIoqIGjfYxQGKZuGJBmG29Y296RZxiODrlI0IbQj2PrUXEY0A3EuuBEOumoXQfjzmglJixGpHzHyJoVEXFWzqxaeeUmD5ihQcswPEA8iRqNhIHQgjbahhcVassFdIQeNWWWEf0v7jeKe7QdlzZAYYuwEYSoJIckb5QoMn0qHb7OYzu1bJ3lthMqwJgjmN/UUErDEXLJZTLDMTzgZi0j2J/YqstY0qLa7hBpB5SfFy3qNh774RLtkqcmIUm22xGpBmTtrTQGZhEDllJEgDcsZj4UF9a4kgMtsNJ2BMctTpzqR/hqY1HtQz6FlgRLj/NsByrNY/F21QKpMzJkaA7R1rYdmSuH4ZiL7kr3n2G2bKBC5SOrE/CgY4R9Hxw9wv39lliMhzEg6aztUrF4G5b0NsMpeEK6pkIPhYjUHlrFSuyOKV7KsGLGBmkyc3OfPyqNiuPWXW4FJW6pYmyZk92SxUeRAJFBkuKuL9/ukAJEyyjQ5deuwiPWrl7k21BEZYXIDoCPL5+9WVrg6WV7yx/LuDPqQzLIBCyNxrv51WXrPjPQ668gN999CKCs4nfyqdP0meQq57F4BsXasZkHc2Hud4XWVcMQyqnUyYPQVTcdsAWyZA33MzA1gjz2q8xnEbuCwOERCFJRViPv3RnLHqdaC4wfZW3bvO7XWdSIFqAtsDSIC6iAI05UjjGAsoMwdra9Dqo2EZhqtL4ZxDPprICqSdyY1PmCQah8ZxoUENl8Q2OqOOYaPst0POglWeEYdVt3r1xnZjFvI8IjMMpKRz03NZ9rd1McLIym34rqRzYAhltE7A6krrDHpVdw3iK2A2Vw1gkNkbV0ymSASwhhyI3mrvidmzibFjKblkCDauNIIdgftRpAgSdtaC5t3FZAVIYETsQepDDkRBEeVRrhmNdP3FZDC8RfD3i91CJJtXhJFs3ATDodtQJ9RWsNwNqpkEenpHtQS8K8CY9PwqywtpLmpLgkcm09KpbCHST/AHq4wpiAOX7ignHDwR9ZdEedSLYaf5z/ACNNA6TpHz5edKA9KB5Q/K+3LkKcVrgP80+49KJTpoAaTP7+dA+Hfld/+opjivemxcGdCSsapOh0PP5xRp+4oXklHk5ZUienQ6cpjSg5diOM3MHdCOXS4NQ1oxI+7mQ6HSNtDNdJw5vuim62V41UHfaDA2PlWKxnBluKDcNvv1ObvShMsGkEAkabb1tuE8UW94Xyi5pIH2WPVJ/D8aAXLWn2tfT9aRbwrf1sOpg/rVjctj98qMQOdBXX8ESCXYMP9En+1I7hZ1KzEQ0Fo5BgdqtkddgQSNYB194pF23qGETtMakdJoK9sDbP3X/7f0oVLFlhoLjgdN/xoUFDxLAo4LBUDbd4Eh1jxeFiu8gb7xVVhO1t83Xtm3puWAEnYBp0gkdOlQezuNKKv8VdvFrhBUMzGIPhJkxqTNUbcSxLYlu5tNcYHIpW3sRI5CDz50EftDgXbFLdbxozSZJ3BOZTBncDamMXw+z/ADHcWpP2U8WXyy6/M1seG9ncbeUi+gtglmBJghm1+yBoQR7zWl4D2ZwlgLI71xu10AkH/KNgaDlfDeyr3Lyi431Egm4FbVN5jcGNOcGrS7bxHELwVUNvAocttdpVNAOpYld67FetlxACxqNRI20gfvamLNnugoMnIpYmAF0BJzD2/wBqDlPZ+3fW0bK4K3mtsxuXrjFQCT4SYImJqLx3h2I7xbi2i5WD3oVrcc2EtEoBME8pp04y6Lff3nuLcxLNdt2bdwoqIWJFx41PQT0mqHv7+JYKbtxwXCgOxdZY6SCdd6DQWMVibd21g4YtICAnKHtkeATzAq8Xg94ko1uGJK7yDOwXTbTU+VTO1nCXe9g7lp3Y4fJaEJqxLTnJ2gBa1ZweIzT3wK9GED1AAn50GBxXZHFOfEltYB3IiQNC3SRoKru3pKW7VpWkoyAaSfAoH41uLy4hXWyhWzbclFutDuSFNxiB1IWBmPM1k+0v0fXWuNfu4q2tnNma4xIKjzEAEgiBB3igzHDeJY5Ve3YtZIeHussZToMvi8IOo03q5vdmLjw2KxbM7gELbVVnYkHaPtKJ/wA2lReLdozZIsYZ1vACFd/GPESWbYAu2xOsARrqaau4z+HWT3jX3lnLAySdf+kSZA305bUDGO4Mlg3FRzdQqyEECc6GUYwdPEsVe2uyeLxFtRexUaKTbRRlSdFUKuVcwmsnwoXCyk23YZ1OWD4oYGAPOK0+M+kNgMljD90PNpadiSAN586CF224e1m3bF3EC6BAOhDaglSZJ12q14fhVtWlQFiIkddddf0qssYk8QNxr6aKVjKYBYdR0gVesVPh6nT8gKCZYURpp1/vVhhr0EbRFVNu04OUlFaM2Vgc3npPL4iapcD2sv8AfC09pAGbKNwdTA118uVBqr2NJMAxHIx+4q6sX4QE6VkkxSXL2VEv5QdT3JP/AFEKNvI1ZXeK4R08ONsjKYM5hBP9XTY/Cg0dm8D+4oPeUbsB0kgT8azOI4qgYW7VzvnIBAs+INqQYc6ToTFSWfD3Qtq/h2ck6d7akA8vFqo+NBoVWdffTb5VXcce5FpLY1dj8hoPSTJPlUFuyWFj6sXLB5NZuMsei6iq2xxd7eL/AIclu9tWHAJbOzAkMHBO5K/DblQaLB9mcNYGfEsr3TqWuPlWT/ShYCPOqXtbw+yli5esmCozfVtmUkR0Jy+orL3+BvcYtdLs5GYhj4okCROka9aoMBhLxxPc2kJLSCp2jnmig7XwbiQxFizdBnPbBJ/zbN8wallqz3Yjs/fwmEFq4QzZmaAdFDcgT6T71enD3B92fSgrMJZAus3crbaBDo0595EaRHTzqVY1fMXbUaKdhMgwOW2/nUS9mDkBWD+anLHKCdCacsAhjm3OsDb26UEq5eIOwPmZ/IUKQMfb5uoPPMQDPmKOg5dwe6mJ4jYtS3cABcrES0Cfu7AkbjlXb8KqgQgAA3jQetZ7E/R5h8yXLLPZe2ZUrr/0mdY/WrIcOvyTIOvh1AyiNgI23+NBYvhg0HmDIpDWVXXKPPT56VA7/FKY7skRM6b9ABvScNx6fCV8fMTEes0FosMAYgaaa/OqztRfFvCYhzrFthvG/hjy1NS8NxJbgEMsnWJ3+NUn0k2Wbh14KrGSmYIJOUMCfQaCaDixxZZy7awkDpAED2P51q/om4CcReOIuD6u0ZUdbpGm3RZPwpjsz2YS+6i9ftR/zLKtFxVIGXxQR003rqWEuWcHZW3aslLayFyiZ1iQZ8TH40Da8He1czqzvrIViIGkEEjca9CdKt0L6Zl5awZAPTrT+HIIBAgETGxjzHI0tl1AEQep/CgqOI4BrjWXCg91czlT94MjI0E6DRp16Vzjtninu3xYVstlrhTKBooQkGNeqz711s4ckgljpy0g6Ea9d/kK53234aVxDnKIaLqtyDAQwOnUfOgzNzBYeyh8Cu0Egka76b7VZBbOVWQKHcA+YUxJPz+NZe8t3FXDbsIxYIWIUScgjNp5TUfDcRFiEyNAPiJEnlJj8qDSHiK2HtlR4UcanWZGp+H41UcdsW2vuUHhzE+UnX31NXH0j8KtJawzWGzKynx/1mFObQ6dIqjxNh7Pci4J73DpdB15kga9dNfag0/ZPssf4Tv+9gFnLKLbMRDa6LrsK0/CeCWlZLgdrhXWSuXUjTwzIjodaZ+j7Ed5hiC6hhcMDMAYgaweR/KrLiOMtW2b6+1mMGGdZBA5xqZ96Dn/AG44tc/jFIQlCWRI+8VOV/mf3FROEDLxPDvdIQIrXBJ+0QrBVkc8xHpBqVxQWG7o3sTbTuyxm33t3MS2YwIyjfWPKo/FuM4LEMHVrjvEJFopbzbhSWYkzO3KaDd8b4ndGH7y1eJcN4suwkaKAKxfDuK4fCtfxTWbYvj6pbaiELQ2ZgOZ6seWnOoPFON4hLt6262bZVS6rb+6AAQFZtW323rF43iT3SZAGnIQNNooNXwzjOJxF4d0ttDbPesEGRWjTxID4iQY0610W2t662e13WRQGIYZsxIBhZ8ufnWKtdkkVO8t2se6OFjurlkhgQGkxqPF901rrfaK1hcOLPcY/wCrTICcOTIAMFmUxO1A3hO0XeXr1o2zmSG8AlYPlyA0186cwnDrNy+2KdZutmRWk6IDkEDr4Znzqt4RxzBYTEPfuX7gvNaKMjWHUN4gyeIiMw286uMN2ve+rW8Pg7yu2furlzuwmZpOaSZIBJ2mgz/HsW123ctJmJUHMo1Y5CPCDyOm4rbcB4ZbwtpQqBHIGczmOYjUFjqa5nwbgeO4cztdCrbIId1cXGE/egeKT1863WB4xbyKzXCFI0FxWViesMNfUUGoW+OlN3L7fdj3H6aiqXifHEw6AkjMxAUHTc7nyFO4TG5wDMzsSMs+arvFBZJiZ0dMp9ZU+h0I9wKh4ywqFniQQR6dPans5O/zpgYkA5W9p/DzHnQRFe04DMbeYgTKAnbnR1V4zgzF2OXNJ0MDblz6QKFBsFS7mZbZKEbB1JRh68qkDiGQhby5CfvDVP8Au5e/xqcL6nnHqCPxFC5aW4pBAZT6EH2oC0J86TewyN9pQfUa+xpj/DAoi34R/Ty9tZX2IphRft8sw9Q3wmD+NBGxnZlSVNtmUqdFnwxrIHMTWN+kK/ibeH7nUd6YkNGaNSg5nkY8hXQBxBho1plPUgx6mKXcxWHugB2Q5SDDQMrciJ2oOecN7I2BhraeNsXGY3bcyrEHwsdio2g9KmW+HYm8r2bLgrZKWw0wJHidoneQB7GugHDgoVQLBGkHmZ1Plzqu4BwA4W3lDEuzZnbqZ/CPwoKnDjHZYe0sARpux2lhJgRvTIx+MVwrWxkBggAl4B3BAjL5VsCYMHT4/OifFIBJcR60GVxeOxCamyxJOg5BdPLUnpUe/nxee3esqqhfCwIJJJg6RKEevKtiMXbOzr8arO0+EZrDun20Ush6QQxgDckCKDEdjeHNhMRiBbtrfusAE8a+G2DJLNy1gRHKo/a3spdfvcV3Vu2VXM9tGzT1P2RB3Jqp7Ocau/4pZKai45BTaZBH99a6pxCSwzMVUjK1uJkNO5B0+dBxPF3L97h4yW2ZLDnxanwkSQOsHf2rc4nsouIwtjNcu96ltVWYZV8IOQgAQpNI7J4lraPhlts4BK5hGSCWk+LXWRyrXst2AQSzq3hzwAN/LlQcf7S8Gx2CVWZCq5oDocw2Oh6e9WvZK6cUjSEFzQ6wM0AgZRGmkeWldKFwsLbXrd18pJMLNszpyXxADlFZjiPZ/CXLrHDJesXVEj6ljZdokacvwoMfxHh7NiLVrEs1uwrl2VtgJBbKOeaI0rbv2h4a4AFu3lRtJswoOmqkDQ1LscOHELHdXQCFA8ZElXI1IiI56U1Z+jHDrzY66gGJ6TqaBdzD4HFJpluiOpJG8Eg+dVj9isIxJFpADAiE58/szrpzqe30dIpHdXGtDmUYyd4kkjryFUWN+jm/abvLF8sZmMsHTnmJoFW8vDnZLN83AhUtaZTAD/0sDCx6a8+tazD3VxlgwTaeNtp5SRO21Yf/AIQxueWDMCZbQAn350d/C4zCEt3biJUASxhujKNeWtBDGQYu/L28osXQCSGDMVCgL1ObUCpNv+Et4JVRQMVYsPctKdzncksNuhMdBUvgipiU7i/hXmTFwA51YmSZAlT8RT13sSzYtrq3VNpsP3KkiHRgmWSvsfjQKPDbF+7hMRbu57kTcK6Z7WQnxLP9WUVZ3wV8TsWVdTpE9FApzhOAs4W2tq3BKJEncjQz51VdoeKKPCdhJPnGw0oMF204w9y8hG4BaB1O2nKBVtwfjWNgFMNaGg8VwsWbTkzMPlWNxeKLXWduZP8AtXUOE3rZtqVL2gyA+Bzl1GpyNK/ATQSbXam6FIu2HRo0ZbTuk+YmfcGqzG9pe8+rvWiRuHsZluIdswS4AdOgNW2GwVsOSb5fkM10AD1TKJqo7SXDh0ZjjLc/dUZSd9lUAk+tAxa7W30AX+ZGmcQMw5GGIIPUHnR1lbGBxd5RdVGKtqDMSOuhoUHpR1BBB1BEEeVNWsGiiFUAcv8AepJWhFAyVI1B9j+VKFKuroR1pFu4Ps7Hp5eR50DgFN3cOrfaVW9QD+Ip8UdBCfhlo/8ALXyIEEehG1It8NKmUvXh5Fsw+DA1YgUYFBG+sHNT0kEesxSUZvv21Pmpn5ETUuKKKCCXtSZQqeuTf3jWnrb22EArG0afCpNVnGsJddR3JQMJ0caH3G1ByLC8LfD8aw/hhf4gLKmRBJAGm2hrsWM4el2M4JjozL8cpFYL/hvE2371rZZy+cm22aCGH2T6DpWnZsYYa2BBH2bgk+5BBoFYLs53eUBxlEzAIY6mPEDOmnwqR/gkE/XX9RGrK0GdxKzNQ7mM4imosWLgj7rFWn3kU0O0+JUfW4G8p5lSjL+INBfYbD5ABncgdQPyFKvYpSGUXACQQJMQTOtUC9tbU+JLlsdXttv5kSKmYbtBh732Tbc/P5igf7P8NGHsqmYO0SzTu3M+lWUVCC222SPQR+FP2sMN/F6E0DsUTLRizG00qKBgihFPFaIigqr2BIbNaOQ8xyPrWR7f371tA9sFbjAozDeJzaEbjQgTtJroJWo+IwquBmExPzBGvxoOM3u0iMi97NrEosBo8LrAnXkfWqu7eS84W5fRFcxm3yzrJ12kfOuh9r/o7t37LGxK3VlkBjKT/RtoDXHcbw+7aOW6jIy8iIoNPxLspZSEt31uqykzpmVh6GNfbSn+HJYwtr/1Ja4V2VCCPIevlWn+jrBWMThgLtoG9a8DEkglSZRiBuY8M+VSe1ODw2ENvMEsI7QLswwboM06+dBh/wDifE4v6rhuDNtdmfKCw5DM32Vqz4F9GLSbmNfO39KGRPME86vsK38Jbe5hb3fZx9m64ZGnmAoEHzq37N8YGLwyXVENBW4v9LjcRQVadocJYAs5xb7vw5CGBWORBFCri9ew5J7yxmfm3hMxoNTrtFCg2vWk0KFABSL32aFCgdFGaFCgHOlGhQoAKAoUKAhRmioUAFGNqFCgFHFFQoEmysfZHPkKZGEtjZEEgzCj9KFCgi5ACIAGlReH3WLGSd+vlR0KC4Q08RR0KBm5RRQoUCTRGjoUEXGnwn2qg49ZVlBKgmDqQCdqFCgoODjLcbL4fqxtp94dKmdq1D92HAYSNG1HzoUKDF476niCpa+rU2wcqeFZ6wuk1bfRcx7zH/8AyA+5zTQoUGc7RYhxibsM32up6ChQoUH/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Schoolbook"/>
              <a:ea typeface="Century Schoolbook"/>
              <a:cs typeface="Century Schoolbook"/>
              <a:sym typeface="Century Schoolbook"/>
            </a:endParaRPr>
          </a:p>
        </p:txBody>
      </p:sp>
      <p:pic>
        <p:nvPicPr>
          <p:cNvPr id="281" name="Google Shape;281;p20" descr="http://waralbum.ru/wp-content/uploads/2011/06/sebastopol1941.jpg"/>
          <p:cNvPicPr preferRelativeResize="0"/>
          <p:nvPr/>
        </p:nvPicPr>
        <p:blipFill rotWithShape="1">
          <a:blip r:embed="rId3">
            <a:alphaModFix/>
          </a:blip>
          <a:srcRect/>
          <a:stretch/>
        </p:blipFill>
        <p:spPr>
          <a:xfrm>
            <a:off x="642910" y="1601208"/>
            <a:ext cx="6786610" cy="492413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2"/>
          <p:cNvSpPr txBox="1"/>
          <p:nvPr/>
        </p:nvSpPr>
        <p:spPr>
          <a:xfrm>
            <a:off x="285750" y="214313"/>
            <a:ext cx="8215313" cy="16319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a:solidFill>
                  <a:srgbClr val="862110"/>
                </a:solidFill>
                <a:latin typeface="Century Schoolbook"/>
                <a:ea typeface="Century Schoolbook"/>
                <a:cs typeface="Century Schoolbook"/>
                <a:sym typeface="Century Schoolbook"/>
              </a:rPr>
              <a:t>30 вересня 1941 – 7 грудня 1942 р</a:t>
            </a:r>
            <a:r>
              <a:rPr lang="ru-RU" sz="2000">
                <a:solidFill>
                  <a:srgbClr val="862110"/>
                </a:solidFill>
                <a:latin typeface="Century Schoolbook"/>
                <a:ea typeface="Century Schoolbook"/>
                <a:cs typeface="Century Schoolbook"/>
                <a:sym typeface="Century Schoolbook"/>
              </a:rPr>
              <a:t>. – битва за Москву (операція німецької армії “Тайфун”) Ціною героїчної оборони противника зупинили на підступах до столиці. </a:t>
            </a:r>
            <a:r>
              <a:rPr lang="ru-RU" sz="2000" b="1">
                <a:solidFill>
                  <a:srgbClr val="862110"/>
                </a:solidFill>
                <a:latin typeface="Century Schoolbook"/>
                <a:ea typeface="Century Schoolbook"/>
                <a:cs typeface="Century Schoolbook"/>
                <a:sym typeface="Century Schoolbook"/>
              </a:rPr>
              <a:t>5 грудня 1941 р. </a:t>
            </a:r>
            <a:r>
              <a:rPr lang="ru-RU" sz="2000">
                <a:solidFill>
                  <a:srgbClr val="862110"/>
                </a:solidFill>
                <a:latin typeface="Century Schoolbook"/>
                <a:ea typeface="Century Schoolbook"/>
                <a:cs typeface="Century Schoolbook"/>
                <a:sym typeface="Century Schoolbook"/>
              </a:rPr>
              <a:t>Червона армія перейшла у контрнаступ і відкинула німців від Москви на 100 – 250 км. </a:t>
            </a:r>
            <a:endParaRPr sz="2000">
              <a:solidFill>
                <a:srgbClr val="862110"/>
              </a:solidFill>
              <a:latin typeface="Century Schoolbook"/>
              <a:ea typeface="Century Schoolbook"/>
              <a:cs typeface="Century Schoolbook"/>
              <a:sym typeface="Century Schoolbook"/>
            </a:endParaRPr>
          </a:p>
        </p:txBody>
      </p:sp>
      <p:pic>
        <p:nvPicPr>
          <p:cNvPr id="287" name="Google Shape;287;p22" descr="http://www.pravda.ru/image/photo/0/9/7/175097.jpeg"/>
          <p:cNvPicPr preferRelativeResize="0"/>
          <p:nvPr/>
        </p:nvPicPr>
        <p:blipFill rotWithShape="1">
          <a:blip r:embed="rId3">
            <a:alphaModFix/>
          </a:blip>
          <a:srcRect/>
          <a:stretch/>
        </p:blipFill>
        <p:spPr>
          <a:xfrm>
            <a:off x="500034" y="2120571"/>
            <a:ext cx="7143800" cy="447678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4"/>
          <p:cNvSpPr txBox="1"/>
          <p:nvPr/>
        </p:nvSpPr>
        <p:spPr>
          <a:xfrm>
            <a:off x="285750" y="285750"/>
            <a:ext cx="8358188" cy="26781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b="1">
                <a:solidFill>
                  <a:srgbClr val="862110"/>
                </a:solidFill>
                <a:latin typeface="Century Schoolbook"/>
                <a:ea typeface="Century Schoolbook"/>
                <a:cs typeface="Century Schoolbook"/>
                <a:sym typeface="Century Schoolbook"/>
              </a:rPr>
              <a:t>Значення перемоги у битві під Москвою:</a:t>
            </a:r>
            <a:endParaRPr/>
          </a:p>
          <a:p>
            <a:pPr marL="0" marR="0" lvl="0" indent="0" algn="l" rtl="0">
              <a:spcBef>
                <a:spcPts val="0"/>
              </a:spcBef>
              <a:spcAft>
                <a:spcPts val="0"/>
              </a:spcAft>
              <a:buNone/>
            </a:pPr>
            <a:endParaRPr sz="2400">
              <a:solidFill>
                <a:srgbClr val="862110"/>
              </a:solidFill>
              <a:latin typeface="Century Schoolbook"/>
              <a:ea typeface="Century Schoolbook"/>
              <a:cs typeface="Century Schoolbook"/>
              <a:sym typeface="Century Schoolbook"/>
            </a:endParaRPr>
          </a:p>
          <a:p>
            <a:pPr marL="0" marR="0" lvl="0" indent="-152400" algn="l" rtl="0">
              <a:spcBef>
                <a:spcPts val="0"/>
              </a:spcBef>
              <a:spcAft>
                <a:spcPts val="0"/>
              </a:spcAft>
              <a:buClr>
                <a:srgbClr val="862110"/>
              </a:buClr>
              <a:buSzPts val="2400"/>
              <a:buFont typeface="Century Schoolbook"/>
              <a:buChar char="-"/>
            </a:pPr>
            <a:r>
              <a:rPr lang="ru-RU" sz="2400">
                <a:solidFill>
                  <a:srgbClr val="862110"/>
                </a:solidFill>
                <a:latin typeface="Century Schoolbook"/>
                <a:ea typeface="Century Schoolbook"/>
                <a:cs typeface="Century Schoolbook"/>
                <a:sym typeface="Century Schoolbook"/>
              </a:rPr>
              <a:t> Зрив “бліцкригу”.</a:t>
            </a:r>
            <a:endParaRPr/>
          </a:p>
          <a:p>
            <a:pPr marL="0" marR="0" lvl="0" indent="-152400" algn="l" rtl="0">
              <a:spcBef>
                <a:spcPts val="0"/>
              </a:spcBef>
              <a:spcAft>
                <a:spcPts val="0"/>
              </a:spcAft>
              <a:buClr>
                <a:srgbClr val="862110"/>
              </a:buClr>
              <a:buSzPts val="2400"/>
              <a:buFont typeface="Century Schoolbook"/>
              <a:buChar char="-"/>
            </a:pPr>
            <a:r>
              <a:rPr lang="ru-RU" sz="2400">
                <a:solidFill>
                  <a:srgbClr val="862110"/>
                </a:solidFill>
                <a:latin typeface="Century Schoolbook"/>
                <a:ea typeface="Century Schoolbook"/>
                <a:cs typeface="Century Schoolbook"/>
                <a:sym typeface="Century Schoolbook"/>
              </a:rPr>
              <a:t> Завдано удару по моральному стану німецької армії.</a:t>
            </a:r>
            <a:endParaRPr/>
          </a:p>
          <a:p>
            <a:pPr marL="0" marR="0" lvl="0" indent="-152400" algn="l" rtl="0">
              <a:spcBef>
                <a:spcPts val="0"/>
              </a:spcBef>
              <a:spcAft>
                <a:spcPts val="0"/>
              </a:spcAft>
              <a:buClr>
                <a:srgbClr val="862110"/>
              </a:buClr>
              <a:buSzPts val="2400"/>
              <a:buFont typeface="Century Schoolbook"/>
              <a:buChar char="-"/>
            </a:pPr>
            <a:r>
              <a:rPr lang="ru-RU" sz="2400">
                <a:solidFill>
                  <a:srgbClr val="862110"/>
                </a:solidFill>
                <a:latin typeface="Century Schoolbook"/>
                <a:ea typeface="Century Schoolbook"/>
                <a:cs typeface="Century Schoolbook"/>
                <a:sym typeface="Century Schoolbook"/>
              </a:rPr>
              <a:t> Розпочався загальний наступ Червоної армії, що тривав на деяких фронтах до квітня 1942 р.</a:t>
            </a:r>
            <a:endParaRPr/>
          </a:p>
          <a:p>
            <a:pPr marL="0" marR="0" lvl="0" indent="-152400" algn="l" rtl="0">
              <a:spcBef>
                <a:spcPts val="0"/>
              </a:spcBef>
              <a:spcAft>
                <a:spcPts val="0"/>
              </a:spcAft>
              <a:buClr>
                <a:srgbClr val="862110"/>
              </a:buClr>
              <a:buSzPts val="2400"/>
              <a:buFont typeface="Century Schoolbook"/>
              <a:buChar char="-"/>
            </a:pPr>
            <a:r>
              <a:rPr lang="ru-RU" sz="2400">
                <a:solidFill>
                  <a:srgbClr val="862110"/>
                </a:solidFill>
                <a:latin typeface="Century Schoolbook"/>
                <a:ea typeface="Century Schoolbook"/>
                <a:cs typeface="Century Schoolbook"/>
                <a:sym typeface="Century Schoolbook"/>
              </a:rPr>
              <a:t> Піднявся міжнародний авторитет СРСР.</a:t>
            </a:r>
            <a:endParaRPr sz="2400">
              <a:solidFill>
                <a:srgbClr val="862110"/>
              </a:solidFill>
              <a:latin typeface="Century Schoolbook"/>
              <a:ea typeface="Century Schoolbook"/>
              <a:cs typeface="Century Schoolbook"/>
              <a:sym typeface="Century Schoolbook"/>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5"/>
          <p:cNvSpPr txBox="1"/>
          <p:nvPr/>
        </p:nvSpPr>
        <p:spPr>
          <a:xfrm>
            <a:off x="214313" y="0"/>
            <a:ext cx="8429625" cy="19383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a:solidFill>
                  <a:srgbClr val="862110"/>
                </a:solidFill>
                <a:latin typeface="Century Schoolbook"/>
                <a:ea typeface="Century Schoolbook"/>
                <a:cs typeface="Century Schoolbook"/>
                <a:sym typeface="Century Schoolbook"/>
              </a:rPr>
              <a:t>10 липня 1941 р. – 27 січня 1944 р. </a:t>
            </a:r>
            <a:r>
              <a:rPr lang="ru-RU" sz="2000">
                <a:solidFill>
                  <a:srgbClr val="862110"/>
                </a:solidFill>
                <a:latin typeface="Century Schoolbook"/>
                <a:ea typeface="Century Schoolbook"/>
                <a:cs typeface="Century Schoolbook"/>
                <a:sym typeface="Century Schoolbook"/>
              </a:rPr>
              <a:t>– битва за Ленінград</a:t>
            </a:r>
            <a:endParaRPr/>
          </a:p>
          <a:p>
            <a:pPr marL="0" marR="0" lvl="0" indent="0" algn="l" rtl="0">
              <a:spcBef>
                <a:spcPts val="0"/>
              </a:spcBef>
              <a:spcAft>
                <a:spcPts val="0"/>
              </a:spcAft>
              <a:buNone/>
            </a:pPr>
            <a:r>
              <a:rPr lang="ru-RU" sz="2000">
                <a:solidFill>
                  <a:srgbClr val="862110"/>
                </a:solidFill>
                <a:latin typeface="Century Schoolbook"/>
                <a:ea typeface="Century Schoolbook"/>
                <a:cs typeface="Century Schoolbook"/>
                <a:sym typeface="Century Schoolbook"/>
              </a:rPr>
              <a:t>З </a:t>
            </a:r>
            <a:r>
              <a:rPr lang="ru-RU" sz="2000" b="1">
                <a:solidFill>
                  <a:srgbClr val="862110"/>
                </a:solidFill>
                <a:latin typeface="Century Schoolbook"/>
                <a:ea typeface="Century Schoolbook"/>
                <a:cs typeface="Century Schoolbook"/>
                <a:sym typeface="Century Schoolbook"/>
              </a:rPr>
              <a:t>8 вересня </a:t>
            </a:r>
            <a:r>
              <a:rPr lang="ru-RU" sz="2000">
                <a:solidFill>
                  <a:srgbClr val="862110"/>
                </a:solidFill>
                <a:latin typeface="Century Schoolbook"/>
                <a:ea typeface="Century Schoolbook"/>
                <a:cs typeface="Century Schoolbook"/>
                <a:sym typeface="Century Schoolbook"/>
              </a:rPr>
              <a:t>місто було оточене. У кільці блокади опинилися 2,5 млн. мирних жителів та війська Ленінградського фронту. Постачання продуктів та евакуація ленінградців відбувалися Дорогою життя – трасою по кризі Ладозького озера. Жертвами блокади стали близько мільйона ленінградців.</a:t>
            </a:r>
            <a:endParaRPr sz="2000">
              <a:solidFill>
                <a:srgbClr val="862110"/>
              </a:solidFill>
              <a:latin typeface="Century Schoolbook"/>
              <a:ea typeface="Century Schoolbook"/>
              <a:cs typeface="Century Schoolbook"/>
              <a:sym typeface="Century Schoolbook"/>
            </a:endParaRPr>
          </a:p>
        </p:txBody>
      </p:sp>
      <p:pic>
        <p:nvPicPr>
          <p:cNvPr id="298" name="Google Shape;298;p25" descr="http://all-pages.com/img/repphotos2/repphoto_6500_7986.jpg"/>
          <p:cNvPicPr preferRelativeResize="0"/>
          <p:nvPr/>
        </p:nvPicPr>
        <p:blipFill rotWithShape="1">
          <a:blip r:embed="rId3">
            <a:alphaModFix/>
          </a:blip>
          <a:srcRect/>
          <a:stretch/>
        </p:blipFill>
        <p:spPr>
          <a:xfrm>
            <a:off x="857250" y="2000250"/>
            <a:ext cx="6929438" cy="46164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9"/>
          <p:cNvSpPr txBox="1"/>
          <p:nvPr/>
        </p:nvSpPr>
        <p:spPr>
          <a:xfrm>
            <a:off x="214313" y="0"/>
            <a:ext cx="8429625" cy="101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a:solidFill>
                  <a:srgbClr val="862110"/>
                </a:solidFill>
                <a:latin typeface="Century Schoolbook"/>
                <a:ea typeface="Century Schoolbook"/>
                <a:cs typeface="Century Schoolbook"/>
                <a:sym typeface="Century Schoolbook"/>
              </a:rPr>
              <a:t>Червона армія здійснила 4 невдалі спроби прорвати блокаду. Однак, незважаючи на тимчасові поразки СРСР, гітлерівський задум “бліцкригу” провалився. </a:t>
            </a:r>
            <a:endParaRPr sz="2000">
              <a:solidFill>
                <a:srgbClr val="862110"/>
              </a:solidFill>
              <a:latin typeface="Century Schoolbook"/>
              <a:ea typeface="Century Schoolbook"/>
              <a:cs typeface="Century Schoolbook"/>
              <a:sym typeface="Century Schoolbook"/>
            </a:endParaRPr>
          </a:p>
        </p:txBody>
      </p:sp>
      <p:pic>
        <p:nvPicPr>
          <p:cNvPr id="304" name="Google Shape;304;p29" descr="http://library.finec.ru/files/img/bl.png"/>
          <p:cNvPicPr preferRelativeResize="0"/>
          <p:nvPr/>
        </p:nvPicPr>
        <p:blipFill rotWithShape="1">
          <a:blip r:embed="rId3">
            <a:alphaModFix/>
          </a:blip>
          <a:srcRect/>
          <a:stretch/>
        </p:blipFill>
        <p:spPr>
          <a:xfrm>
            <a:off x="214313" y="1214438"/>
            <a:ext cx="8545512" cy="52863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0"/>
          <p:cNvSpPr txBox="1"/>
          <p:nvPr/>
        </p:nvSpPr>
        <p:spPr>
          <a:xfrm>
            <a:off x="214313" y="0"/>
            <a:ext cx="8501062" cy="1323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a:solidFill>
                  <a:srgbClr val="862110"/>
                </a:solidFill>
                <a:latin typeface="Century Schoolbook"/>
                <a:ea typeface="Century Schoolbook"/>
                <a:cs typeface="Century Schoolbook"/>
                <a:sym typeface="Century Schoolbook"/>
              </a:rPr>
              <a:t>Травень 1942 р. </a:t>
            </a:r>
            <a:r>
              <a:rPr lang="ru-RU" sz="2000">
                <a:solidFill>
                  <a:srgbClr val="862110"/>
                </a:solidFill>
                <a:latin typeface="Century Schoolbook"/>
                <a:ea typeface="Century Schoolbook"/>
                <a:cs typeface="Century Schoolbook"/>
                <a:sym typeface="Century Schoolbook"/>
              </a:rPr>
              <a:t>– битва за Харків, де були оточені війська Південно – Західного фронту під командуванням маршала С.Тимошенка. У полон потрапило 240 тис. бійців та командирів, захоплено 2 тис. гармат і 1250 танків. </a:t>
            </a:r>
            <a:endParaRPr sz="2000">
              <a:solidFill>
                <a:srgbClr val="862110"/>
              </a:solidFill>
              <a:latin typeface="Century Schoolbook"/>
              <a:ea typeface="Century Schoolbook"/>
              <a:cs typeface="Century Schoolbook"/>
              <a:sym typeface="Century Schoolbook"/>
            </a:endParaRPr>
          </a:p>
        </p:txBody>
      </p:sp>
      <p:pic>
        <p:nvPicPr>
          <p:cNvPr id="310" name="Google Shape;310;p30" descr="http://prowler88.narod.ru/lsssah.9b8xggw0d5ogwkcw4sc0okw00.ejcuplo1l0oo0sk8c40s8osc4.th.jpeg"/>
          <p:cNvPicPr preferRelativeResize="0"/>
          <p:nvPr/>
        </p:nvPicPr>
        <p:blipFill rotWithShape="1">
          <a:blip r:embed="rId3">
            <a:alphaModFix/>
          </a:blip>
          <a:srcRect/>
          <a:stretch/>
        </p:blipFill>
        <p:spPr>
          <a:xfrm>
            <a:off x="357188" y="1500188"/>
            <a:ext cx="7620000" cy="46291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3"/>
          <p:cNvSpPr/>
          <p:nvPr/>
        </p:nvSpPr>
        <p:spPr>
          <a:xfrm>
            <a:off x="785786" y="142852"/>
            <a:ext cx="7500990"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4000">
                <a:solidFill>
                  <a:srgbClr val="862110"/>
                </a:solidFill>
                <a:latin typeface="Century Schoolbook"/>
                <a:ea typeface="Century Schoolbook"/>
                <a:cs typeface="Century Schoolbook"/>
                <a:sym typeface="Century Schoolbook"/>
              </a:rPr>
              <a:t>Формування антигітлерівської коаліції</a:t>
            </a:r>
            <a:endParaRPr sz="4000">
              <a:solidFill>
                <a:srgbClr val="862110"/>
              </a:solidFill>
              <a:latin typeface="Century Schoolbook"/>
              <a:ea typeface="Century Schoolbook"/>
              <a:cs typeface="Century Schoolbook"/>
              <a:sym typeface="Century Schoolbook"/>
            </a:endParaRPr>
          </a:p>
        </p:txBody>
      </p:sp>
      <p:sp>
        <p:nvSpPr>
          <p:cNvPr id="316" name="Google Shape;316;p33"/>
          <p:cNvSpPr txBox="1"/>
          <p:nvPr/>
        </p:nvSpPr>
        <p:spPr>
          <a:xfrm>
            <a:off x="285750" y="1714500"/>
            <a:ext cx="8358188" cy="28622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a:solidFill>
                  <a:srgbClr val="862110"/>
                </a:solidFill>
                <a:latin typeface="Century Schoolbook"/>
                <a:ea typeface="Century Schoolbook"/>
                <a:cs typeface="Century Schoolbook"/>
                <a:sym typeface="Century Schoolbook"/>
              </a:rPr>
              <a:t>12 липня 1941 р. </a:t>
            </a:r>
            <a:r>
              <a:rPr lang="ru-RU" sz="2000">
                <a:solidFill>
                  <a:srgbClr val="862110"/>
                </a:solidFill>
                <a:latin typeface="Century Schoolbook"/>
                <a:ea typeface="Century Schoolbook"/>
                <a:cs typeface="Century Schoolbook"/>
                <a:sym typeface="Century Schoolbook"/>
              </a:rPr>
              <a:t>– “Угода між урядами СРСР та Великої британії про спільні дії у війні проти Німеччини”. </a:t>
            </a:r>
            <a:endParaRPr/>
          </a:p>
          <a:p>
            <a:pPr marL="0" marR="0" lvl="0" indent="0" algn="l" rtl="0">
              <a:spcBef>
                <a:spcPts val="0"/>
              </a:spcBef>
              <a:spcAft>
                <a:spcPts val="0"/>
              </a:spcAft>
              <a:buNone/>
            </a:pPr>
            <a:r>
              <a:rPr lang="ru-RU" sz="2000" b="1">
                <a:solidFill>
                  <a:srgbClr val="862110"/>
                </a:solidFill>
                <a:latin typeface="Century Schoolbook"/>
                <a:ea typeface="Century Schoolbook"/>
                <a:cs typeface="Century Schoolbook"/>
                <a:sym typeface="Century Schoolbook"/>
              </a:rPr>
              <a:t>1 серпня 1941 </a:t>
            </a:r>
            <a:r>
              <a:rPr lang="ru-RU" sz="2000">
                <a:solidFill>
                  <a:srgbClr val="862110"/>
                </a:solidFill>
                <a:latin typeface="Century Schoolbook"/>
                <a:ea typeface="Century Schoolbook"/>
                <a:cs typeface="Century Schoolbook"/>
                <a:sym typeface="Century Schoolbook"/>
              </a:rPr>
              <a:t>– обмін нотами між СРСР та США: подовжено на рік американсько – радянську торговельну угоду, а також США зобовязалися допомагати СРСР у війні з Німеччиною.</a:t>
            </a:r>
            <a:endParaRPr/>
          </a:p>
          <a:p>
            <a:pPr marL="0" marR="0" lvl="0" indent="0" algn="l" rtl="0">
              <a:spcBef>
                <a:spcPts val="0"/>
              </a:spcBef>
              <a:spcAft>
                <a:spcPts val="0"/>
              </a:spcAft>
              <a:buNone/>
            </a:pPr>
            <a:r>
              <a:rPr lang="ru-RU" sz="2000" b="1">
                <a:solidFill>
                  <a:srgbClr val="862110"/>
                </a:solidFill>
                <a:latin typeface="Century Schoolbook"/>
                <a:ea typeface="Century Schoolbook"/>
                <a:cs typeface="Century Schoolbook"/>
                <a:sym typeface="Century Schoolbook"/>
              </a:rPr>
              <a:t>29 вересня – 1 жовтня </a:t>
            </a:r>
            <a:r>
              <a:rPr lang="ru-RU" sz="2000">
                <a:solidFill>
                  <a:srgbClr val="862110"/>
                </a:solidFill>
                <a:latin typeface="Century Schoolbook"/>
                <a:ea typeface="Century Schoolbook"/>
                <a:cs typeface="Century Schoolbook"/>
                <a:sym typeface="Century Schoolbook"/>
              </a:rPr>
              <a:t>– радянсько-британсько-американська конференція у Москві.</a:t>
            </a:r>
            <a:endParaRPr/>
          </a:p>
          <a:p>
            <a:pPr marL="0" marR="0" lvl="0" indent="0" algn="l" rtl="0">
              <a:spcBef>
                <a:spcPts val="0"/>
              </a:spcBef>
              <a:spcAft>
                <a:spcPts val="0"/>
              </a:spcAft>
              <a:buNone/>
            </a:pPr>
            <a:r>
              <a:rPr lang="ru-RU" sz="2000" b="1">
                <a:solidFill>
                  <a:srgbClr val="862110"/>
                </a:solidFill>
                <a:latin typeface="Century Schoolbook"/>
                <a:ea typeface="Century Schoolbook"/>
                <a:cs typeface="Century Schoolbook"/>
                <a:sym typeface="Century Schoolbook"/>
              </a:rPr>
              <a:t>1 січня 1942 р. </a:t>
            </a:r>
            <a:r>
              <a:rPr lang="ru-RU" sz="2000">
                <a:solidFill>
                  <a:srgbClr val="862110"/>
                </a:solidFill>
                <a:latin typeface="Century Schoolbook"/>
                <a:ea typeface="Century Schoolbook"/>
                <a:cs typeface="Century Schoolbook"/>
                <a:sym typeface="Century Schoolbook"/>
              </a:rPr>
              <a:t>– Декларація Обєднаних Націй, підписана СРСР, США, Великою Британією та іншими країнами. </a:t>
            </a:r>
            <a:endParaRPr sz="2000">
              <a:solidFill>
                <a:srgbClr val="862110"/>
              </a:solidFill>
              <a:latin typeface="Century Schoolbook"/>
              <a:ea typeface="Century Schoolbook"/>
              <a:cs typeface="Century Schoolbook"/>
              <a:sym typeface="Century Schoolbook"/>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34" descr="http://ukrmap.su/program2010/wh11/1_files/image052.jpg"/>
          <p:cNvPicPr preferRelativeResize="0"/>
          <p:nvPr/>
        </p:nvPicPr>
        <p:blipFill rotWithShape="1">
          <a:blip r:embed="rId3">
            <a:alphaModFix/>
          </a:blip>
          <a:srcRect/>
          <a:stretch/>
        </p:blipFill>
        <p:spPr>
          <a:xfrm>
            <a:off x="45104" y="642918"/>
            <a:ext cx="9098896" cy="471488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5"/>
          <p:cNvSpPr/>
          <p:nvPr/>
        </p:nvSpPr>
        <p:spPr>
          <a:xfrm>
            <a:off x="785786" y="0"/>
            <a:ext cx="7572428"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4800" b="1">
                <a:solidFill>
                  <a:srgbClr val="FFC3A5"/>
                </a:solidFill>
                <a:latin typeface="Century Schoolbook"/>
                <a:ea typeface="Century Schoolbook"/>
                <a:cs typeface="Century Schoolbook"/>
                <a:sym typeface="Century Schoolbook"/>
              </a:rPr>
              <a:t>Сталінградська битва</a:t>
            </a:r>
            <a:endParaRPr sz="4800" b="1">
              <a:solidFill>
                <a:srgbClr val="FFC3A5"/>
              </a:solidFill>
              <a:latin typeface="Century Schoolbook"/>
              <a:ea typeface="Century Schoolbook"/>
              <a:cs typeface="Century Schoolbook"/>
              <a:sym typeface="Century Schoolbook"/>
            </a:endParaRPr>
          </a:p>
        </p:txBody>
      </p:sp>
      <p:sp>
        <p:nvSpPr>
          <p:cNvPr id="327" name="Google Shape;327;p35"/>
          <p:cNvSpPr txBox="1"/>
          <p:nvPr/>
        </p:nvSpPr>
        <p:spPr>
          <a:xfrm>
            <a:off x="285750" y="1000125"/>
            <a:ext cx="8072438" cy="1323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Оборона Сталінграда розпочалася </a:t>
            </a:r>
            <a:r>
              <a:rPr lang="ru-RU" sz="2000" b="1">
                <a:solidFill>
                  <a:srgbClr val="993D00"/>
                </a:solidFill>
                <a:latin typeface="Century Schoolbook"/>
                <a:ea typeface="Century Schoolbook"/>
                <a:cs typeface="Century Schoolbook"/>
                <a:sym typeface="Century Schoolbook"/>
              </a:rPr>
              <a:t>17 липня 1942 р</a:t>
            </a:r>
            <a:r>
              <a:rPr lang="ru-RU" sz="2000">
                <a:solidFill>
                  <a:srgbClr val="993D00"/>
                </a:solidFill>
                <a:latin typeface="Century Schoolbook"/>
                <a:ea typeface="Century Schoolbook"/>
                <a:cs typeface="Century Schoolbook"/>
                <a:sym typeface="Century Schoolbook"/>
              </a:rPr>
              <a:t>. під командуванням генералів В.Чуйкова та М.Шумілова. Місто зазнало катастрофічних руйнацій, внаслідок нальотів німецької авіації. </a:t>
            </a:r>
            <a:endParaRPr sz="2000">
              <a:solidFill>
                <a:srgbClr val="993D00"/>
              </a:solidFill>
              <a:latin typeface="Century Schoolbook"/>
              <a:ea typeface="Century Schoolbook"/>
              <a:cs typeface="Century Schoolbook"/>
              <a:sym typeface="Century Schoolbook"/>
            </a:endParaRPr>
          </a:p>
        </p:txBody>
      </p:sp>
      <p:pic>
        <p:nvPicPr>
          <p:cNvPr id="328" name="Google Shape;328;p35" descr="http://sovetckiy.narod.ru/12.jpg"/>
          <p:cNvPicPr preferRelativeResize="0"/>
          <p:nvPr/>
        </p:nvPicPr>
        <p:blipFill rotWithShape="1">
          <a:blip r:embed="rId3">
            <a:alphaModFix/>
          </a:blip>
          <a:srcRect/>
          <a:stretch/>
        </p:blipFill>
        <p:spPr>
          <a:xfrm>
            <a:off x="1000100" y="2357430"/>
            <a:ext cx="6500858" cy="430356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6"/>
          <p:cNvSpPr txBox="1"/>
          <p:nvPr/>
        </p:nvSpPr>
        <p:spPr>
          <a:xfrm>
            <a:off x="214313" y="142875"/>
            <a:ext cx="8429625" cy="19383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19 листопада </a:t>
            </a:r>
            <a:r>
              <a:rPr lang="ru-RU" sz="2000">
                <a:solidFill>
                  <a:srgbClr val="993D00"/>
                </a:solidFill>
                <a:latin typeface="Century Schoolbook"/>
                <a:ea typeface="Century Schoolbook"/>
                <a:cs typeface="Century Schoolbook"/>
                <a:sym typeface="Century Schoolbook"/>
              </a:rPr>
              <a:t>розпочалася контрнаступальна операція Червоної армії “Уран”. Війська Сталінградського та Південно – Західного фронтів </a:t>
            </a:r>
            <a:r>
              <a:rPr lang="ru-RU" sz="2000" b="1">
                <a:solidFill>
                  <a:srgbClr val="993D00"/>
                </a:solidFill>
                <a:latin typeface="Century Schoolbook"/>
                <a:ea typeface="Century Schoolbook"/>
                <a:cs typeface="Century Schoolbook"/>
                <a:sym typeface="Century Schoolbook"/>
              </a:rPr>
              <a:t>23 листопада</a:t>
            </a:r>
            <a:r>
              <a:rPr lang="ru-RU" sz="2000">
                <a:solidFill>
                  <a:srgbClr val="993D00"/>
                </a:solidFill>
                <a:latin typeface="Century Schoolbook"/>
                <a:ea typeface="Century Schoolbook"/>
                <a:cs typeface="Century Schoolbook"/>
                <a:sym typeface="Century Schoolbook"/>
              </a:rPr>
              <a:t> оточили німецьке угрупування з 330 тис. осіб під командуванням фельдмаршала Ф. Паулюса</a:t>
            </a:r>
            <a:r>
              <a:rPr lang="ru-RU" sz="2000" b="1">
                <a:solidFill>
                  <a:srgbClr val="993D00"/>
                </a:solidFill>
                <a:latin typeface="Century Schoolbook"/>
                <a:ea typeface="Century Schoolbook"/>
                <a:cs typeface="Century Schoolbook"/>
                <a:sym typeface="Century Schoolbook"/>
              </a:rPr>
              <a:t>. 2 лютого 1943 </a:t>
            </a:r>
            <a:r>
              <a:rPr lang="ru-RU" sz="2000">
                <a:solidFill>
                  <a:srgbClr val="993D00"/>
                </a:solidFill>
                <a:latin typeface="Century Schoolbook"/>
                <a:ea typeface="Century Schoolbook"/>
                <a:cs typeface="Century Schoolbook"/>
                <a:sym typeface="Century Schoolbook"/>
              </a:rPr>
              <a:t>р. Паулюс з рештками своїх війська здався у полон. Німеччина втратила 140 тис. осіб, а ЧА 155 тис.</a:t>
            </a:r>
            <a:endParaRPr sz="1800">
              <a:solidFill>
                <a:srgbClr val="993D00"/>
              </a:solidFill>
              <a:latin typeface="Century Schoolbook"/>
              <a:ea typeface="Century Schoolbook"/>
              <a:cs typeface="Century Schoolbook"/>
              <a:sym typeface="Century Schoolbook"/>
            </a:endParaRPr>
          </a:p>
        </p:txBody>
      </p:sp>
      <p:pic>
        <p:nvPicPr>
          <p:cNvPr id="334" name="Google Shape;334;p36" descr="http://3.bp.blogspot.com/-6nk-T-i9JTY/TyppXL7HwDI/AAAAAAAAAIA/aXa4Ps5i3lo/s1600/4ED9941028D320DAF9BFC178AA1F8.jpg"/>
          <p:cNvPicPr preferRelativeResize="0"/>
          <p:nvPr/>
        </p:nvPicPr>
        <p:blipFill rotWithShape="1">
          <a:blip r:embed="rId3">
            <a:alphaModFix/>
          </a:blip>
          <a:srcRect/>
          <a:stretch/>
        </p:blipFill>
        <p:spPr>
          <a:xfrm>
            <a:off x="928662" y="2071678"/>
            <a:ext cx="6715172" cy="451421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3" descr="http://upload.wikimedia.org/wikipedia/commons/thumb/8/85/German_losses_after_WWI.svg/250px-German_losses_after_WWI.svg.png"/>
          <p:cNvPicPr preferRelativeResize="0"/>
          <p:nvPr/>
        </p:nvPicPr>
        <p:blipFill rotWithShape="1">
          <a:blip r:embed="rId3">
            <a:alphaModFix/>
          </a:blip>
          <a:srcRect/>
          <a:stretch/>
        </p:blipFill>
        <p:spPr>
          <a:xfrm>
            <a:off x="1428750" y="1285875"/>
            <a:ext cx="6072188" cy="5149850"/>
          </a:xfrm>
          <a:prstGeom prst="rect">
            <a:avLst/>
          </a:prstGeom>
          <a:noFill/>
          <a:ln>
            <a:noFill/>
          </a:ln>
        </p:spPr>
      </p:pic>
      <p:sp>
        <p:nvSpPr>
          <p:cNvPr id="160" name="Google Shape;160;p3"/>
          <p:cNvSpPr/>
          <p:nvPr/>
        </p:nvSpPr>
        <p:spPr>
          <a:xfrm>
            <a:off x="1000125" y="142875"/>
            <a:ext cx="7000875" cy="8302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400" b="0" i="0" u="none" strike="noStrike" cap="none">
                <a:solidFill>
                  <a:srgbClr val="59160A"/>
                </a:solidFill>
                <a:latin typeface="Century Schoolbook"/>
                <a:ea typeface="Century Schoolbook"/>
                <a:cs typeface="Century Schoolbook"/>
                <a:sym typeface="Century Schoolbook"/>
              </a:rPr>
              <a:t>Територіальні втрати Німеччини після Першої світової війни</a:t>
            </a:r>
            <a:endParaRPr sz="2400" b="0" i="0" u="none" strike="noStrike" cap="none">
              <a:solidFill>
                <a:srgbClr val="59160A"/>
              </a:solidFill>
              <a:latin typeface="Century Schoolbook"/>
              <a:ea typeface="Century Schoolbook"/>
              <a:cs typeface="Century Schoolbook"/>
              <a:sym typeface="Century Schoolbook"/>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8"/>
          <p:cNvSpPr txBox="1"/>
          <p:nvPr/>
        </p:nvSpPr>
        <p:spPr>
          <a:xfrm>
            <a:off x="214313" y="142875"/>
            <a:ext cx="8501062" cy="25241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Результат: Сталінградська битва стала початком докорінного зламу у війні:</a:t>
            </a:r>
            <a:endParaRPr/>
          </a:p>
          <a:p>
            <a:pPr marL="0" marR="0" lvl="0" indent="-127000" algn="l" rtl="0">
              <a:spcBef>
                <a:spcPts val="0"/>
              </a:spcBef>
              <a:spcAft>
                <a:spcPts val="0"/>
              </a:spcAft>
              <a:buClr>
                <a:srgbClr val="993D00"/>
              </a:buClr>
              <a:buSzPts val="2000"/>
              <a:buFont typeface="Century Schoolbook"/>
              <a:buChar char="-"/>
            </a:pPr>
            <a:r>
              <a:rPr lang="ru-RU" sz="2000">
                <a:solidFill>
                  <a:srgbClr val="993D00"/>
                </a:solidFill>
                <a:latin typeface="Century Schoolbook"/>
                <a:ea typeface="Century Schoolbook"/>
                <a:cs typeface="Century Schoolbook"/>
                <a:sym typeface="Century Schoolbook"/>
              </a:rPr>
              <a:t> радянські війська захопили стратегічну ініціативу;</a:t>
            </a:r>
            <a:endParaRPr/>
          </a:p>
          <a:p>
            <a:pPr marL="0" marR="0" lvl="0" indent="-127000" algn="l" rtl="0">
              <a:spcBef>
                <a:spcPts val="0"/>
              </a:spcBef>
              <a:spcAft>
                <a:spcPts val="0"/>
              </a:spcAft>
              <a:buClr>
                <a:srgbClr val="993D00"/>
              </a:buClr>
              <a:buSzPts val="2000"/>
              <a:buFont typeface="Century Schoolbook"/>
              <a:buChar char="-"/>
            </a:pPr>
            <a:r>
              <a:rPr lang="ru-RU" sz="2000">
                <a:solidFill>
                  <a:srgbClr val="993D00"/>
                </a:solidFill>
                <a:latin typeface="Century Schoolbook"/>
                <a:ea typeface="Century Schoolbook"/>
                <a:cs typeface="Century Schoolbook"/>
                <a:sym typeface="Century Schoolbook"/>
              </a:rPr>
              <a:t> створені сприятливі умови для розгортання наступу на південно - західному напрямі;</a:t>
            </a:r>
            <a:endParaRPr/>
          </a:p>
          <a:p>
            <a:pPr marL="0" marR="0" lvl="0" indent="-127000" algn="l" rtl="0">
              <a:spcBef>
                <a:spcPts val="0"/>
              </a:spcBef>
              <a:spcAft>
                <a:spcPts val="0"/>
              </a:spcAft>
              <a:buClr>
                <a:srgbClr val="993D00"/>
              </a:buClr>
              <a:buSzPts val="2000"/>
              <a:buFont typeface="Century Schoolbook"/>
              <a:buChar char="-"/>
            </a:pPr>
            <a:r>
              <a:rPr lang="ru-RU" sz="2000">
                <a:solidFill>
                  <a:srgbClr val="993D00"/>
                </a:solidFill>
                <a:latin typeface="Century Schoolbook"/>
                <a:ea typeface="Century Schoolbook"/>
                <a:cs typeface="Century Schoolbook"/>
                <a:sym typeface="Century Schoolbook"/>
              </a:rPr>
              <a:t> активізувався Рух Опору в країнах Європи;</a:t>
            </a:r>
            <a:endParaRPr/>
          </a:p>
          <a:p>
            <a:pPr marL="0" marR="0" lvl="0" indent="-127000" algn="l" rtl="0">
              <a:spcBef>
                <a:spcPts val="0"/>
              </a:spcBef>
              <a:spcAft>
                <a:spcPts val="0"/>
              </a:spcAft>
              <a:buClr>
                <a:srgbClr val="993D00"/>
              </a:buClr>
              <a:buSzPts val="2000"/>
              <a:buFont typeface="Century Schoolbook"/>
              <a:buChar char="-"/>
            </a:pPr>
            <a:r>
              <a:rPr lang="ru-RU" sz="2000">
                <a:solidFill>
                  <a:srgbClr val="993D00"/>
                </a:solidFill>
                <a:latin typeface="Century Schoolbook"/>
                <a:ea typeface="Century Schoolbook"/>
                <a:cs typeface="Century Schoolbook"/>
                <a:sym typeface="Century Schoolbook"/>
              </a:rPr>
              <a:t> зріс міжнародний авторитет СРСР.</a:t>
            </a:r>
            <a:endParaRPr/>
          </a:p>
          <a:p>
            <a:pPr marL="0" marR="0" lvl="0" indent="0" algn="l" rtl="0">
              <a:spcBef>
                <a:spcPts val="0"/>
              </a:spcBef>
              <a:spcAft>
                <a:spcPts val="0"/>
              </a:spcAft>
              <a:buClr>
                <a:schemeClr val="dk1"/>
              </a:buClr>
              <a:buSzPts val="1800"/>
              <a:buFont typeface="Arial"/>
              <a:buNone/>
            </a:pPr>
            <a:endParaRPr sz="1800">
              <a:solidFill>
                <a:schemeClr val="dk1"/>
              </a:solidFill>
              <a:latin typeface="Century Schoolbook"/>
              <a:ea typeface="Century Schoolbook"/>
              <a:cs typeface="Century Schoolbook"/>
              <a:sym typeface="Century Schoolbook"/>
            </a:endParaRPr>
          </a:p>
        </p:txBody>
      </p:sp>
      <p:pic>
        <p:nvPicPr>
          <p:cNvPr id="340" name="Google Shape;340;p38" descr="http://www.russlav.ru/pict/stalingradskaya-bitva-3.jpg"/>
          <p:cNvPicPr preferRelativeResize="0"/>
          <p:nvPr/>
        </p:nvPicPr>
        <p:blipFill rotWithShape="1">
          <a:blip r:embed="rId3">
            <a:alphaModFix/>
          </a:blip>
          <a:srcRect/>
          <a:stretch/>
        </p:blipFill>
        <p:spPr>
          <a:xfrm>
            <a:off x="1000100" y="2428868"/>
            <a:ext cx="6143668" cy="421762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9"/>
          <p:cNvSpPr/>
          <p:nvPr/>
        </p:nvSpPr>
        <p:spPr>
          <a:xfrm>
            <a:off x="2000232" y="0"/>
            <a:ext cx="4977645"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4800" b="1">
                <a:solidFill>
                  <a:srgbClr val="FFC3A5"/>
                </a:solidFill>
                <a:latin typeface="Century Schoolbook"/>
                <a:ea typeface="Century Schoolbook"/>
                <a:cs typeface="Century Schoolbook"/>
                <a:sym typeface="Century Schoolbook"/>
              </a:rPr>
              <a:t>Курська битва</a:t>
            </a:r>
            <a:endParaRPr sz="4800" b="1">
              <a:solidFill>
                <a:srgbClr val="FFC3A5"/>
              </a:solidFill>
              <a:latin typeface="Century Schoolbook"/>
              <a:ea typeface="Century Schoolbook"/>
              <a:cs typeface="Century Schoolbook"/>
              <a:sym typeface="Century Schoolbook"/>
            </a:endParaRPr>
          </a:p>
        </p:txBody>
      </p:sp>
      <p:sp>
        <p:nvSpPr>
          <p:cNvPr id="346" name="Google Shape;346;p39"/>
          <p:cNvSpPr txBox="1"/>
          <p:nvPr/>
        </p:nvSpPr>
        <p:spPr>
          <a:xfrm>
            <a:off x="214313" y="1000125"/>
            <a:ext cx="8286750" cy="19383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12 липня – 23 серпня 1943 р</a:t>
            </a:r>
            <a:r>
              <a:rPr lang="ru-RU" sz="2000">
                <a:solidFill>
                  <a:srgbClr val="993D00"/>
                </a:solidFill>
                <a:latin typeface="Century Schoolbook"/>
                <a:ea typeface="Century Schoolbook"/>
                <a:cs typeface="Century Schoolbook"/>
                <a:sym typeface="Century Schoolbook"/>
              </a:rPr>
              <a:t>. – контрнаступ Червоної армії на Курській дузі, де німці планували взяти реванш за Сталінградську битву. Курська битва розпочалася з наступу німецької армії. </a:t>
            </a:r>
            <a:r>
              <a:rPr lang="ru-RU" sz="2000" b="1">
                <a:solidFill>
                  <a:srgbClr val="993D00"/>
                </a:solidFill>
                <a:latin typeface="Century Schoolbook"/>
                <a:ea typeface="Century Schoolbook"/>
                <a:cs typeface="Century Schoolbook"/>
                <a:sym typeface="Century Schoolbook"/>
              </a:rPr>
              <a:t>5 – 10 липня </a:t>
            </a:r>
            <a:r>
              <a:rPr lang="ru-RU" sz="2000">
                <a:solidFill>
                  <a:srgbClr val="993D00"/>
                </a:solidFill>
                <a:latin typeface="Century Schoolbook"/>
                <a:ea typeface="Century Schoolbook"/>
                <a:cs typeface="Century Schoolbook"/>
                <a:sym typeface="Century Schoolbook"/>
              </a:rPr>
              <a:t>відбувся найбільший танковий бій біля с. Прохорівка. Червона армія звільнила Орел, Білгород, Харків. </a:t>
            </a:r>
            <a:endParaRPr sz="2000">
              <a:solidFill>
                <a:srgbClr val="993D00"/>
              </a:solidFill>
              <a:latin typeface="Century Schoolbook"/>
              <a:ea typeface="Century Schoolbook"/>
              <a:cs typeface="Century Schoolbook"/>
              <a:sym typeface="Century Schoolbook"/>
            </a:endParaRPr>
          </a:p>
        </p:txBody>
      </p:sp>
      <p:pic>
        <p:nvPicPr>
          <p:cNvPr id="347" name="Google Shape;347;p39" descr="http://dic.academic.ru/pictures/wiki/files/51/f03677aca80e7848d9852b943f621528.JPG"/>
          <p:cNvPicPr preferRelativeResize="0"/>
          <p:nvPr/>
        </p:nvPicPr>
        <p:blipFill rotWithShape="1">
          <a:blip r:embed="rId3">
            <a:alphaModFix/>
          </a:blip>
          <a:srcRect/>
          <a:stretch/>
        </p:blipFill>
        <p:spPr>
          <a:xfrm>
            <a:off x="1571604" y="2928934"/>
            <a:ext cx="5437819" cy="364333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41" descr="http://31md.ru/images/stories/collection8/a0000523.jpg"/>
          <p:cNvPicPr preferRelativeResize="0"/>
          <p:nvPr/>
        </p:nvPicPr>
        <p:blipFill rotWithShape="1">
          <a:blip r:embed="rId3">
            <a:alphaModFix/>
          </a:blip>
          <a:srcRect/>
          <a:stretch/>
        </p:blipFill>
        <p:spPr>
          <a:xfrm>
            <a:off x="428596" y="1357298"/>
            <a:ext cx="7596148" cy="4857784"/>
          </a:xfrm>
          <a:prstGeom prst="rect">
            <a:avLst/>
          </a:prstGeom>
          <a:noFill/>
          <a:ln>
            <a:noFill/>
          </a:ln>
        </p:spPr>
      </p:pic>
      <p:sp>
        <p:nvSpPr>
          <p:cNvPr id="353" name="Google Shape;353;p41"/>
          <p:cNvSpPr txBox="1"/>
          <p:nvPr/>
        </p:nvSpPr>
        <p:spPr>
          <a:xfrm>
            <a:off x="214313" y="142875"/>
            <a:ext cx="8358187" cy="7080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Результат:</a:t>
            </a:r>
            <a:r>
              <a:rPr lang="ru-RU" sz="2000">
                <a:solidFill>
                  <a:srgbClr val="993D00"/>
                </a:solidFill>
                <a:latin typeface="Century Schoolbook"/>
                <a:ea typeface="Century Schoolbook"/>
                <a:cs typeface="Century Schoolbook"/>
                <a:sym typeface="Century Schoolbook"/>
              </a:rPr>
              <a:t> Курська битва закріпила співвідношення сил на фронті на користь Червоної армії.</a:t>
            </a:r>
            <a:endParaRPr sz="2000">
              <a:solidFill>
                <a:srgbClr val="993D00"/>
              </a:solidFill>
              <a:latin typeface="Century Schoolbook"/>
              <a:ea typeface="Century Schoolbook"/>
              <a:cs typeface="Century Schoolbook"/>
              <a:sym typeface="Century Schoolbook"/>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2"/>
          <p:cNvSpPr txBox="1"/>
          <p:nvPr/>
        </p:nvSpPr>
        <p:spPr>
          <a:xfrm>
            <a:off x="571500" y="142875"/>
            <a:ext cx="7929563"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800" b="1">
                <a:solidFill>
                  <a:srgbClr val="59160A"/>
                </a:solidFill>
                <a:latin typeface="Century Schoolbook"/>
                <a:ea typeface="Century Schoolbook"/>
                <a:cs typeface="Century Schoolbook"/>
                <a:sym typeface="Century Schoolbook"/>
              </a:rPr>
              <a:t>Наступальні операції Червоної армії</a:t>
            </a:r>
            <a:endParaRPr sz="2800" b="1">
              <a:solidFill>
                <a:srgbClr val="59160A"/>
              </a:solidFill>
              <a:latin typeface="Century Schoolbook"/>
              <a:ea typeface="Century Schoolbook"/>
              <a:cs typeface="Century Schoolbook"/>
              <a:sym typeface="Century Schoolbook"/>
            </a:endParaRPr>
          </a:p>
        </p:txBody>
      </p:sp>
      <p:sp>
        <p:nvSpPr>
          <p:cNvPr id="359" name="Google Shape;359;p42"/>
          <p:cNvSpPr txBox="1"/>
          <p:nvPr/>
        </p:nvSpPr>
        <p:spPr>
          <a:xfrm>
            <a:off x="214313" y="714375"/>
            <a:ext cx="8358187" cy="16319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Визволення Правобережної України розпочалось із Корсунь – Шевченківської операції. Новий наступ радянських війська розпочався в </a:t>
            </a:r>
            <a:r>
              <a:rPr lang="ru-RU" sz="2000" b="1">
                <a:solidFill>
                  <a:srgbClr val="993D00"/>
                </a:solidFill>
                <a:latin typeface="Century Schoolbook"/>
                <a:ea typeface="Century Schoolbook"/>
                <a:cs typeface="Century Schoolbook"/>
                <a:sym typeface="Century Schoolbook"/>
              </a:rPr>
              <a:t>березні 1944 р. і тривав до травня 1944 р</a:t>
            </a:r>
            <a:r>
              <a:rPr lang="ru-RU" sz="2000">
                <a:solidFill>
                  <a:srgbClr val="993D00"/>
                </a:solidFill>
                <a:latin typeface="Century Schoolbook"/>
                <a:ea typeface="Century Schoolbook"/>
                <a:cs typeface="Century Schoolbook"/>
                <a:sym typeface="Century Schoolbook"/>
              </a:rPr>
              <a:t>. Його результатом стало визволення від нацистів Миколаєва, Одеси, Тернополя, Кам’янця- Подільського. </a:t>
            </a:r>
            <a:endParaRPr sz="2000">
              <a:solidFill>
                <a:srgbClr val="993D00"/>
              </a:solidFill>
              <a:latin typeface="Century Schoolbook"/>
              <a:ea typeface="Century Schoolbook"/>
              <a:cs typeface="Century Schoolbook"/>
              <a:sym typeface="Century Schoolbook"/>
            </a:endParaRPr>
          </a:p>
        </p:txBody>
      </p:sp>
      <p:pic>
        <p:nvPicPr>
          <p:cNvPr id="360" name="Google Shape;360;p42" descr="http://encyclopedia.mil.ru/files/morf/korsunF.jpg"/>
          <p:cNvPicPr preferRelativeResize="0"/>
          <p:nvPr/>
        </p:nvPicPr>
        <p:blipFill rotWithShape="1">
          <a:blip r:embed="rId3">
            <a:alphaModFix/>
          </a:blip>
          <a:srcRect/>
          <a:stretch/>
        </p:blipFill>
        <p:spPr>
          <a:xfrm>
            <a:off x="179512" y="2420888"/>
            <a:ext cx="8501122" cy="421811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6"/>
          <p:cNvSpPr txBox="1"/>
          <p:nvPr/>
        </p:nvSpPr>
        <p:spPr>
          <a:xfrm>
            <a:off x="214313" y="142875"/>
            <a:ext cx="8358187" cy="1323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Квітень – травень 1944 р. </a:t>
            </a:r>
            <a:r>
              <a:rPr lang="ru-RU" sz="2000">
                <a:solidFill>
                  <a:srgbClr val="993D00"/>
                </a:solidFill>
                <a:latin typeface="Century Schoolbook"/>
                <a:ea typeface="Century Schoolbook"/>
                <a:cs typeface="Century Schoolbook"/>
                <a:sym typeface="Century Schoolbook"/>
              </a:rPr>
              <a:t>– звільнення Криму. </a:t>
            </a:r>
            <a:endParaRPr/>
          </a:p>
          <a:p>
            <a:pPr marL="0" marR="0" lvl="0" indent="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Протягом першої половини квітня 1944 р. були визволені Сімферополь і Керч, а </a:t>
            </a:r>
            <a:r>
              <a:rPr lang="ru-RU" sz="2000" b="1">
                <a:solidFill>
                  <a:srgbClr val="993D00"/>
                </a:solidFill>
                <a:latin typeface="Century Schoolbook"/>
                <a:ea typeface="Century Schoolbook"/>
                <a:cs typeface="Century Schoolbook"/>
                <a:sym typeface="Century Schoolbook"/>
              </a:rPr>
              <a:t>9 травня </a:t>
            </a:r>
            <a:r>
              <a:rPr lang="ru-RU" sz="2000">
                <a:solidFill>
                  <a:srgbClr val="993D00"/>
                </a:solidFill>
                <a:latin typeface="Century Schoolbook"/>
                <a:ea typeface="Century Schoolbook"/>
                <a:cs typeface="Century Schoolbook"/>
                <a:sym typeface="Century Schoolbook"/>
              </a:rPr>
              <a:t>Севастополь. Повністю нацистське угрупування в Криму ліквідовано </a:t>
            </a:r>
            <a:r>
              <a:rPr lang="ru-RU" sz="2000" b="1">
                <a:solidFill>
                  <a:srgbClr val="993D00"/>
                </a:solidFill>
                <a:latin typeface="Century Schoolbook"/>
                <a:ea typeface="Century Schoolbook"/>
                <a:cs typeface="Century Schoolbook"/>
                <a:sym typeface="Century Schoolbook"/>
              </a:rPr>
              <a:t>12 травня 1944 р</a:t>
            </a:r>
            <a:r>
              <a:rPr lang="ru-RU" sz="2000">
                <a:solidFill>
                  <a:srgbClr val="993D00"/>
                </a:solidFill>
                <a:latin typeface="Century Schoolbook"/>
                <a:ea typeface="Century Schoolbook"/>
                <a:cs typeface="Century Schoolbook"/>
                <a:sym typeface="Century Schoolbook"/>
              </a:rPr>
              <a:t>. </a:t>
            </a:r>
            <a:endParaRPr sz="2000">
              <a:solidFill>
                <a:srgbClr val="993D00"/>
              </a:solidFill>
              <a:latin typeface="Century Schoolbook"/>
              <a:ea typeface="Century Schoolbook"/>
              <a:cs typeface="Century Schoolbook"/>
              <a:sym typeface="Century Schoolbook"/>
            </a:endParaRPr>
          </a:p>
        </p:txBody>
      </p:sp>
      <p:pic>
        <p:nvPicPr>
          <p:cNvPr id="366" name="Google Shape;366;p46" descr="http://wartime.org.ua/uploads/posts/2012-09/thumbs/1349011095_50.jpg"/>
          <p:cNvPicPr preferRelativeResize="0"/>
          <p:nvPr/>
        </p:nvPicPr>
        <p:blipFill rotWithShape="1">
          <a:blip r:embed="rId3">
            <a:alphaModFix/>
          </a:blip>
          <a:srcRect/>
          <a:stretch/>
        </p:blipFill>
        <p:spPr>
          <a:xfrm>
            <a:off x="928662" y="1571612"/>
            <a:ext cx="6734894" cy="500066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p47" descr="http://ukrmap.su/program2010/uh11/uh11_6_files/image014.jpg"/>
          <p:cNvPicPr preferRelativeResize="0"/>
          <p:nvPr/>
        </p:nvPicPr>
        <p:blipFill rotWithShape="1">
          <a:blip r:embed="rId3">
            <a:alphaModFix/>
          </a:blip>
          <a:srcRect/>
          <a:stretch/>
        </p:blipFill>
        <p:spPr>
          <a:xfrm>
            <a:off x="214282" y="0"/>
            <a:ext cx="8534875" cy="6858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8"/>
          <p:cNvSpPr txBox="1"/>
          <p:nvPr/>
        </p:nvSpPr>
        <p:spPr>
          <a:xfrm>
            <a:off x="1928813" y="0"/>
            <a:ext cx="6715125"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800" b="1">
                <a:solidFill>
                  <a:srgbClr val="59160A"/>
                </a:solidFill>
                <a:latin typeface="Century Schoolbook"/>
                <a:ea typeface="Century Schoolbook"/>
                <a:cs typeface="Century Schoolbook"/>
                <a:sym typeface="Century Schoolbook"/>
              </a:rPr>
              <a:t>Визволення Білорусії</a:t>
            </a:r>
            <a:endParaRPr sz="2800" b="1">
              <a:solidFill>
                <a:srgbClr val="59160A"/>
              </a:solidFill>
              <a:latin typeface="Century Schoolbook"/>
              <a:ea typeface="Century Schoolbook"/>
              <a:cs typeface="Century Schoolbook"/>
              <a:sym typeface="Century Schoolbook"/>
            </a:endParaRPr>
          </a:p>
        </p:txBody>
      </p:sp>
      <p:sp>
        <p:nvSpPr>
          <p:cNvPr id="377" name="Google Shape;377;p48"/>
          <p:cNvSpPr txBox="1"/>
          <p:nvPr/>
        </p:nvSpPr>
        <p:spPr>
          <a:xfrm>
            <a:off x="214313" y="714375"/>
            <a:ext cx="8501062" cy="16319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Визволення Білорусії відбулося внаслідок операції “Багратіон”. Наступ, який розпочався </a:t>
            </a:r>
            <a:r>
              <a:rPr lang="ru-RU" sz="2000" b="1">
                <a:solidFill>
                  <a:srgbClr val="993D00"/>
                </a:solidFill>
                <a:latin typeface="Century Schoolbook"/>
                <a:ea typeface="Century Schoolbook"/>
                <a:cs typeface="Century Schoolbook"/>
                <a:sym typeface="Century Schoolbook"/>
              </a:rPr>
              <a:t>23 червня 1944 </a:t>
            </a:r>
            <a:r>
              <a:rPr lang="ru-RU" sz="2000">
                <a:solidFill>
                  <a:srgbClr val="993D00"/>
                </a:solidFill>
                <a:latin typeface="Century Schoolbook"/>
                <a:ea typeface="Century Schoolbook"/>
                <a:cs typeface="Century Schoolbook"/>
                <a:sym typeface="Century Schoolbook"/>
              </a:rPr>
              <a:t>р. розгорнувся на величезні території від Дніпра до Вісли. </a:t>
            </a:r>
            <a:r>
              <a:rPr lang="ru-RU" sz="2000" b="1">
                <a:solidFill>
                  <a:srgbClr val="993D00"/>
                </a:solidFill>
                <a:latin typeface="Century Schoolbook"/>
                <a:ea typeface="Century Schoolbook"/>
                <a:cs typeface="Century Schoolbook"/>
                <a:sym typeface="Century Schoolbook"/>
              </a:rPr>
              <a:t>3 липня 1944 р. </a:t>
            </a:r>
            <a:r>
              <a:rPr lang="ru-RU" sz="2000">
                <a:solidFill>
                  <a:srgbClr val="993D00"/>
                </a:solidFill>
                <a:latin typeface="Century Schoolbook"/>
                <a:ea typeface="Century Schoolbook"/>
                <a:cs typeface="Century Schoolbook"/>
                <a:sym typeface="Century Schoolbook"/>
              </a:rPr>
              <a:t>визволено столицю Білорусії – Мінськ. </a:t>
            </a:r>
            <a:r>
              <a:rPr lang="ru-RU" sz="2000" b="1">
                <a:solidFill>
                  <a:srgbClr val="993D00"/>
                </a:solidFill>
                <a:latin typeface="Century Schoolbook"/>
                <a:ea typeface="Century Schoolbook"/>
                <a:cs typeface="Century Schoolbook"/>
                <a:sym typeface="Century Schoolbook"/>
              </a:rPr>
              <a:t>Наприкінці липня 1944 р. </a:t>
            </a:r>
            <a:r>
              <a:rPr lang="ru-RU" sz="2000">
                <a:solidFill>
                  <a:srgbClr val="993D00"/>
                </a:solidFill>
                <a:latin typeface="Century Schoolbook"/>
                <a:ea typeface="Century Schoolbook"/>
                <a:cs typeface="Century Schoolbook"/>
                <a:sym typeface="Century Schoolbook"/>
              </a:rPr>
              <a:t>землі Білорусії були повністю звільнені від окупантів.  </a:t>
            </a:r>
            <a:endParaRPr sz="2000">
              <a:solidFill>
                <a:srgbClr val="993D00"/>
              </a:solidFill>
              <a:latin typeface="Century Schoolbook"/>
              <a:ea typeface="Century Schoolbook"/>
              <a:cs typeface="Century Schoolbook"/>
              <a:sym typeface="Century Schoolbook"/>
            </a:endParaRPr>
          </a:p>
        </p:txBody>
      </p:sp>
      <p:pic>
        <p:nvPicPr>
          <p:cNvPr id="378" name="Google Shape;378;p48" descr="http://upload.wikimedia.org/wikipedia/commons/3/38/194407_abandoned_german_vehicles_belarus.jpg"/>
          <p:cNvPicPr preferRelativeResize="0"/>
          <p:nvPr/>
        </p:nvPicPr>
        <p:blipFill rotWithShape="1">
          <a:blip r:embed="rId3">
            <a:alphaModFix/>
          </a:blip>
          <a:srcRect/>
          <a:stretch/>
        </p:blipFill>
        <p:spPr>
          <a:xfrm>
            <a:off x="214282" y="2428868"/>
            <a:ext cx="6286544" cy="4172694"/>
          </a:xfrm>
          <a:prstGeom prst="rect">
            <a:avLst/>
          </a:prstGeom>
          <a:noFill/>
          <a:ln>
            <a:noFill/>
          </a:ln>
        </p:spPr>
      </p:pic>
      <p:sp>
        <p:nvSpPr>
          <p:cNvPr id="379" name="Google Shape;379;p48"/>
          <p:cNvSpPr/>
          <p:nvPr/>
        </p:nvSpPr>
        <p:spPr>
          <a:xfrm>
            <a:off x="6643688" y="3000375"/>
            <a:ext cx="2071687" cy="23082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a:solidFill>
                  <a:srgbClr val="993D00"/>
                </a:solidFill>
                <a:latin typeface="Century Schoolbook"/>
                <a:ea typeface="Century Schoolbook"/>
                <a:cs typeface="Century Schoolbook"/>
                <a:sym typeface="Century Schoolbook"/>
              </a:rPr>
              <a:t>Знищена військова техніка німецької 9-ї армії поблизу Бобруйська у кінці червня 1944 року.</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0"/>
          <p:cNvSpPr txBox="1"/>
          <p:nvPr/>
        </p:nvSpPr>
        <p:spPr>
          <a:xfrm>
            <a:off x="2143125" y="0"/>
            <a:ext cx="5715000"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800" b="1">
                <a:solidFill>
                  <a:srgbClr val="59160A"/>
                </a:solidFill>
                <a:latin typeface="Century Schoolbook"/>
                <a:ea typeface="Century Schoolbook"/>
                <a:cs typeface="Century Schoolbook"/>
                <a:sym typeface="Century Schoolbook"/>
              </a:rPr>
              <a:t>Визволення Прибалтики</a:t>
            </a:r>
            <a:endParaRPr sz="2800" b="1">
              <a:solidFill>
                <a:srgbClr val="59160A"/>
              </a:solidFill>
              <a:latin typeface="Century Schoolbook"/>
              <a:ea typeface="Century Schoolbook"/>
              <a:cs typeface="Century Schoolbook"/>
              <a:sym typeface="Century Schoolbook"/>
            </a:endParaRPr>
          </a:p>
        </p:txBody>
      </p:sp>
      <p:sp>
        <p:nvSpPr>
          <p:cNvPr id="385" name="Google Shape;385;p50"/>
          <p:cNvSpPr txBox="1"/>
          <p:nvPr/>
        </p:nvSpPr>
        <p:spPr>
          <a:xfrm>
            <a:off x="142875" y="714375"/>
            <a:ext cx="8429625" cy="1323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Визволення Прибалтики від фашистських окупантів розпочалося воєнними операціями в Білорусії, а завершилося завдяки наступові 3 фронтів в середині </a:t>
            </a:r>
            <a:r>
              <a:rPr lang="ru-RU" sz="2000" b="1">
                <a:solidFill>
                  <a:srgbClr val="993D00"/>
                </a:solidFill>
                <a:latin typeface="Century Schoolbook"/>
                <a:ea typeface="Century Schoolbook"/>
                <a:cs typeface="Century Schoolbook"/>
                <a:sym typeface="Century Schoolbook"/>
              </a:rPr>
              <a:t>вересня 1944 </a:t>
            </a:r>
            <a:r>
              <a:rPr lang="ru-RU" sz="2000">
                <a:solidFill>
                  <a:srgbClr val="993D00"/>
                </a:solidFill>
                <a:latin typeface="Century Schoolbook"/>
                <a:ea typeface="Century Schoolbook"/>
                <a:cs typeface="Century Schoolbook"/>
                <a:sym typeface="Century Schoolbook"/>
              </a:rPr>
              <a:t>року. </a:t>
            </a:r>
            <a:r>
              <a:rPr lang="ru-RU" sz="2000" b="1">
                <a:solidFill>
                  <a:srgbClr val="993D00"/>
                </a:solidFill>
                <a:latin typeface="Century Schoolbook"/>
                <a:ea typeface="Century Schoolbook"/>
                <a:cs typeface="Century Schoolbook"/>
                <a:sym typeface="Century Schoolbook"/>
              </a:rPr>
              <a:t>Листопад</a:t>
            </a:r>
            <a:r>
              <a:rPr lang="ru-RU" sz="2000">
                <a:solidFill>
                  <a:srgbClr val="993D00"/>
                </a:solidFill>
                <a:latin typeface="Century Schoolbook"/>
                <a:ea typeface="Century Schoolbook"/>
                <a:cs typeface="Century Schoolbook"/>
                <a:sym typeface="Century Schoolbook"/>
              </a:rPr>
              <a:t> – звільнено Прибалтику.</a:t>
            </a:r>
            <a:endParaRPr sz="2000">
              <a:solidFill>
                <a:srgbClr val="993D00"/>
              </a:solidFill>
              <a:latin typeface="Century Schoolbook"/>
              <a:ea typeface="Century Schoolbook"/>
              <a:cs typeface="Century Schoolbook"/>
              <a:sym typeface="Century Schoolbook"/>
            </a:endParaRPr>
          </a:p>
        </p:txBody>
      </p:sp>
      <p:pic>
        <p:nvPicPr>
          <p:cNvPr id="386" name="Google Shape;386;p50" descr="http://www.dsiv.gov.ua/StatePictures/_w/23762_600_jpg.jpg"/>
          <p:cNvPicPr preferRelativeResize="0"/>
          <p:nvPr/>
        </p:nvPicPr>
        <p:blipFill rotWithShape="1">
          <a:blip r:embed="rId3">
            <a:alphaModFix/>
          </a:blip>
          <a:srcRect/>
          <a:stretch/>
        </p:blipFill>
        <p:spPr>
          <a:xfrm>
            <a:off x="1142976" y="2000240"/>
            <a:ext cx="6429420" cy="463989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1"/>
          <p:cNvSpPr/>
          <p:nvPr/>
        </p:nvSpPr>
        <p:spPr>
          <a:xfrm>
            <a:off x="928662" y="0"/>
            <a:ext cx="756489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5400" b="1">
                <a:solidFill>
                  <a:srgbClr val="FFFFFF"/>
                </a:solidFill>
                <a:latin typeface="Century Schoolbook"/>
                <a:ea typeface="Century Schoolbook"/>
                <a:cs typeface="Century Schoolbook"/>
                <a:sym typeface="Century Schoolbook"/>
              </a:rPr>
              <a:t>Визволення Європи</a:t>
            </a:r>
            <a:endParaRPr sz="5400" b="1">
              <a:solidFill>
                <a:srgbClr val="FFFFFF"/>
              </a:solidFill>
              <a:latin typeface="Century Schoolbook"/>
              <a:ea typeface="Century Schoolbook"/>
              <a:cs typeface="Century Schoolbook"/>
              <a:sym typeface="Century Schoolbook"/>
            </a:endParaRPr>
          </a:p>
        </p:txBody>
      </p:sp>
      <p:sp>
        <p:nvSpPr>
          <p:cNvPr id="392" name="Google Shape;392;p51"/>
          <p:cNvSpPr txBox="1"/>
          <p:nvPr/>
        </p:nvSpPr>
        <p:spPr>
          <a:xfrm>
            <a:off x="2428875" y="1000125"/>
            <a:ext cx="5357813"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800" b="1">
                <a:solidFill>
                  <a:srgbClr val="59160A"/>
                </a:solidFill>
                <a:latin typeface="Century Schoolbook"/>
                <a:ea typeface="Century Schoolbook"/>
                <a:cs typeface="Century Schoolbook"/>
                <a:sym typeface="Century Schoolbook"/>
              </a:rPr>
              <a:t>Визволення Румунії</a:t>
            </a:r>
            <a:endParaRPr sz="2800" b="1">
              <a:solidFill>
                <a:srgbClr val="59160A"/>
              </a:solidFill>
              <a:latin typeface="Century Schoolbook"/>
              <a:ea typeface="Century Schoolbook"/>
              <a:cs typeface="Century Schoolbook"/>
              <a:sym typeface="Century Schoolbook"/>
            </a:endParaRPr>
          </a:p>
        </p:txBody>
      </p:sp>
      <p:sp>
        <p:nvSpPr>
          <p:cNvPr id="393" name="Google Shape;393;p51"/>
          <p:cNvSpPr txBox="1"/>
          <p:nvPr/>
        </p:nvSpPr>
        <p:spPr>
          <a:xfrm>
            <a:off x="214313" y="1643063"/>
            <a:ext cx="4643437" cy="501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В умовах посилення наступу радянських війська румунські патріоти в серпні 1944 р. підняли повстання проти диктатури генерала Й. Антонеску. Король Міхай наказав заарештувати диктатора й оголосив війну Німеччині. Столицю Румунії – Бухарест – узяли під контроль бойові загони патріотів, які втримували місто до підходу радянських військ. 12 вересня 1944 р. Румунія підписала перемир’я із союзниками, підтвердивши передання СРСР територій Бессарабії та Пн. Буковини.</a:t>
            </a:r>
            <a:endParaRPr sz="2000">
              <a:solidFill>
                <a:srgbClr val="993D00"/>
              </a:solidFill>
              <a:latin typeface="Century Schoolbook"/>
              <a:ea typeface="Century Schoolbook"/>
              <a:cs typeface="Century Schoolbook"/>
              <a:sym typeface="Century Schoolbook"/>
            </a:endParaRPr>
          </a:p>
        </p:txBody>
      </p:sp>
      <p:pic>
        <p:nvPicPr>
          <p:cNvPr id="394" name="Google Shape;394;p51" descr="http://ukrmap.su/program2010/uh11/uh11_6_files/image007.jpg"/>
          <p:cNvPicPr preferRelativeResize="0"/>
          <p:nvPr/>
        </p:nvPicPr>
        <p:blipFill rotWithShape="1">
          <a:blip r:embed="rId3">
            <a:alphaModFix/>
          </a:blip>
          <a:srcRect/>
          <a:stretch/>
        </p:blipFill>
        <p:spPr>
          <a:xfrm>
            <a:off x="5143500" y="1571625"/>
            <a:ext cx="2928938" cy="511016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2"/>
          <p:cNvSpPr txBox="1"/>
          <p:nvPr/>
        </p:nvSpPr>
        <p:spPr>
          <a:xfrm>
            <a:off x="2000250" y="0"/>
            <a:ext cx="5072063"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800" b="1">
                <a:solidFill>
                  <a:srgbClr val="59160A"/>
                </a:solidFill>
                <a:latin typeface="Century Schoolbook"/>
                <a:ea typeface="Century Schoolbook"/>
                <a:cs typeface="Century Schoolbook"/>
                <a:sym typeface="Century Schoolbook"/>
              </a:rPr>
              <a:t>Визволення Болгарії </a:t>
            </a:r>
            <a:endParaRPr sz="2800" b="1">
              <a:solidFill>
                <a:srgbClr val="59160A"/>
              </a:solidFill>
              <a:latin typeface="Century Schoolbook"/>
              <a:ea typeface="Century Schoolbook"/>
              <a:cs typeface="Century Schoolbook"/>
              <a:sym typeface="Century Schoolbook"/>
            </a:endParaRPr>
          </a:p>
        </p:txBody>
      </p:sp>
      <p:sp>
        <p:nvSpPr>
          <p:cNvPr id="400" name="Google Shape;400;p52"/>
          <p:cNvSpPr txBox="1"/>
          <p:nvPr/>
        </p:nvSpPr>
        <p:spPr>
          <a:xfrm>
            <a:off x="214313" y="642938"/>
            <a:ext cx="8501062" cy="22463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Наприкінці липня 1944 р. </a:t>
            </a:r>
            <a:r>
              <a:rPr lang="ru-RU" sz="2000">
                <a:solidFill>
                  <a:srgbClr val="993D00"/>
                </a:solidFill>
                <a:latin typeface="Century Schoolbook"/>
                <a:ea typeface="Century Schoolbook"/>
                <a:cs typeface="Century Schoolbook"/>
                <a:sym typeface="Century Schoolbook"/>
              </a:rPr>
              <a:t>болгарський уряд розпочав таємні переговори із союзником про можливість їх висадження на Балканах. Однак </a:t>
            </a:r>
            <a:r>
              <a:rPr lang="ru-RU" sz="2000" b="1">
                <a:solidFill>
                  <a:srgbClr val="993D00"/>
                </a:solidFill>
                <a:latin typeface="Century Schoolbook"/>
                <a:ea typeface="Century Schoolbook"/>
                <a:cs typeface="Century Schoolbook"/>
                <a:sym typeface="Century Schoolbook"/>
              </a:rPr>
              <a:t>5 вересня </a:t>
            </a:r>
            <a:r>
              <a:rPr lang="ru-RU" sz="2000">
                <a:solidFill>
                  <a:srgbClr val="993D00"/>
                </a:solidFill>
                <a:latin typeface="Century Schoolbook"/>
                <a:ea typeface="Century Schoolbook"/>
                <a:cs typeface="Century Schoolbook"/>
                <a:sym typeface="Century Schoolbook"/>
              </a:rPr>
              <a:t>СРСР оголосив війну Болгарії. Зі вступом ЧА на територію Болгарії війна між нею та СРСР закінчилася. </a:t>
            </a:r>
            <a:r>
              <a:rPr lang="ru-RU" sz="2000" b="1">
                <a:solidFill>
                  <a:srgbClr val="993D00"/>
                </a:solidFill>
                <a:latin typeface="Century Schoolbook"/>
                <a:ea typeface="Century Schoolbook"/>
                <a:cs typeface="Century Schoolbook"/>
                <a:sym typeface="Century Schoolbook"/>
              </a:rPr>
              <a:t>9  вересня 1944 р</a:t>
            </a:r>
            <a:r>
              <a:rPr lang="ru-RU" sz="2000">
                <a:solidFill>
                  <a:srgbClr val="993D00"/>
                </a:solidFill>
                <a:latin typeface="Century Schoolbook"/>
                <a:ea typeface="Century Schoolbook"/>
                <a:cs typeface="Century Schoolbook"/>
                <a:sym typeface="Century Schoolbook"/>
              </a:rPr>
              <a:t>. звільнено Болгарію. Утворено прокомуністичний уряд Вітчизняного фронту, який оголосив війну Німеччині.  </a:t>
            </a:r>
            <a:endParaRPr sz="2000">
              <a:solidFill>
                <a:srgbClr val="993D00"/>
              </a:solidFill>
              <a:latin typeface="Century Schoolbook"/>
              <a:ea typeface="Century Schoolbook"/>
              <a:cs typeface="Century Schoolbook"/>
              <a:sym typeface="Century Schoolbook"/>
            </a:endParaRPr>
          </a:p>
        </p:txBody>
      </p:sp>
      <p:pic>
        <p:nvPicPr>
          <p:cNvPr id="401" name="Google Shape;401;p52" descr="http://pravoslavnews.com.ua/images_go/285f73925c4141d004e62fdb7656c4d3.jpg"/>
          <p:cNvPicPr preferRelativeResize="0"/>
          <p:nvPr/>
        </p:nvPicPr>
        <p:blipFill rotWithShape="1">
          <a:blip r:embed="rId3">
            <a:alphaModFix/>
          </a:blip>
          <a:srcRect/>
          <a:stretch/>
        </p:blipFill>
        <p:spPr>
          <a:xfrm>
            <a:off x="2000232" y="2714620"/>
            <a:ext cx="6008644" cy="39290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785813" y="285750"/>
            <a:ext cx="7467600" cy="4286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ru-RU" sz="2400" b="1">
                <a:solidFill>
                  <a:schemeClr val="hlink"/>
                </a:solidFill>
              </a:rPr>
              <a:t>УЧАСНИКИ</a:t>
            </a:r>
            <a:r>
              <a:rPr lang="ru-RU" sz="3200" b="1">
                <a:solidFill>
                  <a:schemeClr val="hlink"/>
                </a:solidFill>
              </a:rPr>
              <a:t> </a:t>
            </a:r>
            <a:r>
              <a:rPr lang="ru-RU" sz="2400" b="1">
                <a:solidFill>
                  <a:schemeClr val="hlink"/>
                </a:solidFill>
              </a:rPr>
              <a:t>ІІ СВІТОВОЇ ВІЙНИ</a:t>
            </a:r>
            <a:endParaRPr sz="2400" b="1">
              <a:solidFill>
                <a:schemeClr val="hlink"/>
              </a:solidFill>
            </a:endParaRPr>
          </a:p>
        </p:txBody>
      </p:sp>
      <p:sp>
        <p:nvSpPr>
          <p:cNvPr id="166" name="Google Shape;166;p4"/>
          <p:cNvSpPr txBox="1">
            <a:spLocks noGrp="1"/>
          </p:cNvSpPr>
          <p:nvPr>
            <p:ph type="body" idx="1"/>
          </p:nvPr>
        </p:nvSpPr>
        <p:spPr>
          <a:xfrm>
            <a:off x="428625" y="1357313"/>
            <a:ext cx="3657600" cy="4572000"/>
          </a:xfrm>
          <a:prstGeom prst="rect">
            <a:avLst/>
          </a:prstGeom>
          <a:noFill/>
          <a:ln>
            <a:noFill/>
          </a:ln>
        </p:spPr>
        <p:txBody>
          <a:bodyPr spcFirstLastPara="1" wrap="square" lIns="91425" tIns="45700" rIns="91425" bIns="45700" anchor="t" anchorCtr="0">
            <a:noAutofit/>
          </a:bodyPr>
          <a:lstStyle/>
          <a:p>
            <a:pPr marL="273050" lvl="0" indent="-273050" algn="ctr" rtl="0">
              <a:lnSpc>
                <a:spcPct val="90000"/>
              </a:lnSpc>
              <a:spcBef>
                <a:spcPts val="0"/>
              </a:spcBef>
              <a:spcAft>
                <a:spcPts val="0"/>
              </a:spcAft>
              <a:buSzPts val="1680"/>
              <a:buChar char="🞆"/>
            </a:pPr>
            <a:r>
              <a:rPr lang="ru-RU" b="1"/>
              <a:t>Держави агресивного блоку</a:t>
            </a:r>
            <a:endParaRPr/>
          </a:p>
          <a:p>
            <a:pPr marL="273050" lvl="0" indent="-273050" algn="l" rtl="0">
              <a:lnSpc>
                <a:spcPct val="90000"/>
              </a:lnSpc>
              <a:spcBef>
                <a:spcPts val="600"/>
              </a:spcBef>
              <a:spcAft>
                <a:spcPts val="0"/>
              </a:spcAft>
              <a:buSzPts val="1680"/>
              <a:buFont typeface="Noto Sans Symbols"/>
              <a:buNone/>
            </a:pPr>
            <a:endParaRPr b="1"/>
          </a:p>
          <a:p>
            <a:pPr marL="273050" lvl="0" indent="-273050" algn="l" rtl="0">
              <a:lnSpc>
                <a:spcPct val="90000"/>
              </a:lnSpc>
              <a:spcBef>
                <a:spcPts val="600"/>
              </a:spcBef>
              <a:spcAft>
                <a:spcPts val="0"/>
              </a:spcAft>
              <a:buSzPts val="2240"/>
              <a:buChar char="🞆"/>
            </a:pPr>
            <a:r>
              <a:rPr lang="ru-RU" sz="3200" b="1">
                <a:solidFill>
                  <a:srgbClr val="993300"/>
                </a:solidFill>
              </a:rPr>
              <a:t>НІМЕЧЧИНА</a:t>
            </a:r>
            <a:endParaRPr/>
          </a:p>
          <a:p>
            <a:pPr marL="273050" lvl="0" indent="-273050" algn="l" rtl="0">
              <a:lnSpc>
                <a:spcPct val="90000"/>
              </a:lnSpc>
              <a:spcBef>
                <a:spcPts val="600"/>
              </a:spcBef>
              <a:spcAft>
                <a:spcPts val="0"/>
              </a:spcAft>
              <a:buSzPts val="2240"/>
              <a:buChar char="🞆"/>
            </a:pPr>
            <a:r>
              <a:rPr lang="ru-RU" sz="3200" b="1">
                <a:solidFill>
                  <a:srgbClr val="993300"/>
                </a:solidFill>
              </a:rPr>
              <a:t>ІТАЛІЯ</a:t>
            </a:r>
            <a:endParaRPr/>
          </a:p>
          <a:p>
            <a:pPr marL="273050" lvl="0" indent="-273050" algn="l" rtl="0">
              <a:lnSpc>
                <a:spcPct val="90000"/>
              </a:lnSpc>
              <a:spcBef>
                <a:spcPts val="600"/>
              </a:spcBef>
              <a:spcAft>
                <a:spcPts val="0"/>
              </a:spcAft>
              <a:buSzPts val="2240"/>
              <a:buChar char="🞆"/>
            </a:pPr>
            <a:r>
              <a:rPr lang="ru-RU" sz="3200" b="1">
                <a:solidFill>
                  <a:srgbClr val="993300"/>
                </a:solidFill>
              </a:rPr>
              <a:t>ЯПОНІЯ</a:t>
            </a:r>
            <a:endParaRPr sz="3600" b="1">
              <a:solidFill>
                <a:srgbClr val="993300"/>
              </a:solidFill>
            </a:endParaRPr>
          </a:p>
        </p:txBody>
      </p:sp>
      <p:sp>
        <p:nvSpPr>
          <p:cNvPr id="167" name="Google Shape;167;p4"/>
          <p:cNvSpPr txBox="1">
            <a:spLocks noGrp="1"/>
          </p:cNvSpPr>
          <p:nvPr>
            <p:ph type="body" idx="2"/>
          </p:nvPr>
        </p:nvSpPr>
        <p:spPr>
          <a:xfrm>
            <a:off x="4572000" y="1285875"/>
            <a:ext cx="3657600" cy="4572000"/>
          </a:xfrm>
          <a:prstGeom prst="rect">
            <a:avLst/>
          </a:prstGeom>
          <a:noFill/>
          <a:ln>
            <a:noFill/>
          </a:ln>
        </p:spPr>
        <p:txBody>
          <a:bodyPr spcFirstLastPara="1" wrap="square" lIns="91425" tIns="45700" rIns="91425" bIns="45700" anchor="t" anchorCtr="0">
            <a:noAutofit/>
          </a:bodyPr>
          <a:lstStyle/>
          <a:p>
            <a:pPr marL="273050" lvl="0" indent="-273050" algn="ctr" rtl="0">
              <a:lnSpc>
                <a:spcPct val="90000"/>
              </a:lnSpc>
              <a:spcBef>
                <a:spcPts val="0"/>
              </a:spcBef>
              <a:spcAft>
                <a:spcPts val="0"/>
              </a:spcAft>
              <a:buSzPts val="1680"/>
              <a:buChar char="🞆"/>
            </a:pPr>
            <a:r>
              <a:rPr lang="ru-RU" b="1">
                <a:solidFill>
                  <a:srgbClr val="FF0066"/>
                </a:solidFill>
              </a:rPr>
              <a:t>Держави антигітлерівської коаліції</a:t>
            </a:r>
            <a:endParaRPr/>
          </a:p>
          <a:p>
            <a:pPr marL="273050" lvl="0" indent="-273050" algn="ctr" rtl="0">
              <a:lnSpc>
                <a:spcPct val="90000"/>
              </a:lnSpc>
              <a:spcBef>
                <a:spcPts val="600"/>
              </a:spcBef>
              <a:spcAft>
                <a:spcPts val="0"/>
              </a:spcAft>
              <a:buSzPts val="1680"/>
              <a:buFont typeface="Noto Sans Symbols"/>
              <a:buNone/>
            </a:pPr>
            <a:endParaRPr b="1">
              <a:solidFill>
                <a:srgbClr val="FF0066"/>
              </a:solidFill>
            </a:endParaRPr>
          </a:p>
          <a:p>
            <a:pPr marL="273050" lvl="0" indent="-273050" algn="l" rtl="0">
              <a:lnSpc>
                <a:spcPct val="90000"/>
              </a:lnSpc>
              <a:spcBef>
                <a:spcPts val="600"/>
              </a:spcBef>
              <a:spcAft>
                <a:spcPts val="0"/>
              </a:spcAft>
              <a:buSzPts val="2520"/>
              <a:buChar char="🞆"/>
            </a:pPr>
            <a:r>
              <a:rPr lang="ru-RU" sz="3600" b="1">
                <a:solidFill>
                  <a:srgbClr val="FF3300"/>
                </a:solidFill>
              </a:rPr>
              <a:t>СРСР</a:t>
            </a:r>
            <a:endParaRPr/>
          </a:p>
          <a:p>
            <a:pPr marL="273050" lvl="0" indent="-273050" algn="l" rtl="0">
              <a:lnSpc>
                <a:spcPct val="90000"/>
              </a:lnSpc>
              <a:spcBef>
                <a:spcPts val="600"/>
              </a:spcBef>
              <a:spcAft>
                <a:spcPts val="0"/>
              </a:spcAft>
              <a:buSzPts val="2520"/>
              <a:buChar char="🞆"/>
            </a:pPr>
            <a:r>
              <a:rPr lang="ru-RU" sz="3600" b="1">
                <a:solidFill>
                  <a:srgbClr val="FF3300"/>
                </a:solidFill>
              </a:rPr>
              <a:t>АНГЛІЯ</a:t>
            </a:r>
            <a:endParaRPr/>
          </a:p>
          <a:p>
            <a:pPr marL="273050" lvl="0" indent="-273050" algn="l" rtl="0">
              <a:lnSpc>
                <a:spcPct val="90000"/>
              </a:lnSpc>
              <a:spcBef>
                <a:spcPts val="600"/>
              </a:spcBef>
              <a:spcAft>
                <a:spcPts val="0"/>
              </a:spcAft>
              <a:buSzPts val="2520"/>
              <a:buChar char="🞆"/>
            </a:pPr>
            <a:r>
              <a:rPr lang="ru-RU" sz="3600" b="1">
                <a:solidFill>
                  <a:srgbClr val="FF3300"/>
                </a:solidFill>
              </a:rPr>
              <a:t>ФРАНЦІЯ</a:t>
            </a:r>
            <a:endParaRPr/>
          </a:p>
          <a:p>
            <a:pPr marL="273050" lvl="0" indent="-273050" algn="l" rtl="0">
              <a:lnSpc>
                <a:spcPct val="90000"/>
              </a:lnSpc>
              <a:spcBef>
                <a:spcPts val="600"/>
              </a:spcBef>
              <a:spcAft>
                <a:spcPts val="0"/>
              </a:spcAft>
              <a:buSzPts val="2520"/>
              <a:buChar char="🞆"/>
            </a:pPr>
            <a:r>
              <a:rPr lang="ru-RU" sz="3600" b="1">
                <a:solidFill>
                  <a:srgbClr val="FF3300"/>
                </a:solidFill>
              </a:rPr>
              <a:t>США</a:t>
            </a:r>
            <a:endParaRPr sz="3600" b="1">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fade">
                                      <p:cBhvr>
                                        <p:cTn id="7" dur="1000"/>
                                        <p:tgtEl>
                                          <p:spTgt spid="1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6">
                                            <p:txEl>
                                              <p:pRg st="1" end="1"/>
                                            </p:txEl>
                                          </p:spTgt>
                                        </p:tgtEl>
                                        <p:attrNameLst>
                                          <p:attrName>style.visibility</p:attrName>
                                        </p:attrNameLst>
                                      </p:cBhvr>
                                      <p:to>
                                        <p:strVal val="visible"/>
                                      </p:to>
                                    </p:set>
                                    <p:animEffect transition="in" filter="fade">
                                      <p:cBhvr>
                                        <p:cTn id="12" dur="1000"/>
                                        <p:tgtEl>
                                          <p:spTgt spid="1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6">
                                            <p:txEl>
                                              <p:pRg st="2" end="2"/>
                                            </p:txEl>
                                          </p:spTgt>
                                        </p:tgtEl>
                                        <p:attrNameLst>
                                          <p:attrName>style.visibility</p:attrName>
                                        </p:attrNameLst>
                                      </p:cBhvr>
                                      <p:to>
                                        <p:strVal val="visible"/>
                                      </p:to>
                                    </p:set>
                                    <p:animEffect transition="in" filter="fade">
                                      <p:cBhvr>
                                        <p:cTn id="17" dur="1000"/>
                                        <p:tgtEl>
                                          <p:spTgt spid="1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6">
                                            <p:txEl>
                                              <p:pRg st="3" end="3"/>
                                            </p:txEl>
                                          </p:spTgt>
                                        </p:tgtEl>
                                        <p:attrNameLst>
                                          <p:attrName>style.visibility</p:attrName>
                                        </p:attrNameLst>
                                      </p:cBhvr>
                                      <p:to>
                                        <p:strVal val="visible"/>
                                      </p:to>
                                    </p:set>
                                    <p:animEffect transition="in" filter="fade">
                                      <p:cBhvr>
                                        <p:cTn id="22" dur="1000"/>
                                        <p:tgtEl>
                                          <p:spTgt spid="1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6">
                                            <p:txEl>
                                              <p:pRg st="4" end="4"/>
                                            </p:txEl>
                                          </p:spTgt>
                                        </p:tgtEl>
                                        <p:attrNameLst>
                                          <p:attrName>style.visibility</p:attrName>
                                        </p:attrNameLst>
                                      </p:cBhvr>
                                      <p:to>
                                        <p:strVal val="visible"/>
                                      </p:to>
                                    </p:set>
                                    <p:animEffect transition="in" filter="fade">
                                      <p:cBhvr>
                                        <p:cTn id="27" dur="1000"/>
                                        <p:tgtEl>
                                          <p:spTgt spid="16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7">
                                            <p:txEl>
                                              <p:pRg st="0" end="0"/>
                                            </p:txEl>
                                          </p:spTgt>
                                        </p:tgtEl>
                                        <p:attrNameLst>
                                          <p:attrName>style.visibility</p:attrName>
                                        </p:attrNameLst>
                                      </p:cBhvr>
                                      <p:to>
                                        <p:strVal val="visible"/>
                                      </p:to>
                                    </p:set>
                                    <p:animEffect transition="in" filter="fade">
                                      <p:cBhvr>
                                        <p:cTn id="32" dur="1000"/>
                                        <p:tgtEl>
                                          <p:spTgt spid="16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7">
                                            <p:txEl>
                                              <p:pRg st="1" end="1"/>
                                            </p:txEl>
                                          </p:spTgt>
                                        </p:tgtEl>
                                        <p:attrNameLst>
                                          <p:attrName>style.visibility</p:attrName>
                                        </p:attrNameLst>
                                      </p:cBhvr>
                                      <p:to>
                                        <p:strVal val="visible"/>
                                      </p:to>
                                    </p:set>
                                    <p:animEffect transition="in" filter="fade">
                                      <p:cBhvr>
                                        <p:cTn id="37" dur="1000"/>
                                        <p:tgtEl>
                                          <p:spTgt spid="16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7">
                                            <p:txEl>
                                              <p:pRg st="2" end="2"/>
                                            </p:txEl>
                                          </p:spTgt>
                                        </p:tgtEl>
                                        <p:attrNameLst>
                                          <p:attrName>style.visibility</p:attrName>
                                        </p:attrNameLst>
                                      </p:cBhvr>
                                      <p:to>
                                        <p:strVal val="visible"/>
                                      </p:to>
                                    </p:set>
                                    <p:animEffect transition="in" filter="fade">
                                      <p:cBhvr>
                                        <p:cTn id="42" dur="1000"/>
                                        <p:tgtEl>
                                          <p:spTgt spid="16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7">
                                            <p:txEl>
                                              <p:pRg st="3" end="3"/>
                                            </p:txEl>
                                          </p:spTgt>
                                        </p:tgtEl>
                                        <p:attrNameLst>
                                          <p:attrName>style.visibility</p:attrName>
                                        </p:attrNameLst>
                                      </p:cBhvr>
                                      <p:to>
                                        <p:strVal val="visible"/>
                                      </p:to>
                                    </p:set>
                                    <p:animEffect transition="in" filter="fade">
                                      <p:cBhvr>
                                        <p:cTn id="47" dur="1000"/>
                                        <p:tgtEl>
                                          <p:spTgt spid="167">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7">
                                            <p:txEl>
                                              <p:pRg st="4" end="4"/>
                                            </p:txEl>
                                          </p:spTgt>
                                        </p:tgtEl>
                                        <p:attrNameLst>
                                          <p:attrName>style.visibility</p:attrName>
                                        </p:attrNameLst>
                                      </p:cBhvr>
                                      <p:to>
                                        <p:strVal val="visible"/>
                                      </p:to>
                                    </p:set>
                                    <p:animEffect transition="in" filter="fade">
                                      <p:cBhvr>
                                        <p:cTn id="52" dur="1000"/>
                                        <p:tgtEl>
                                          <p:spTgt spid="167">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7">
                                            <p:txEl>
                                              <p:pRg st="5" end="5"/>
                                            </p:txEl>
                                          </p:spTgt>
                                        </p:tgtEl>
                                        <p:attrNameLst>
                                          <p:attrName>style.visibility</p:attrName>
                                        </p:attrNameLst>
                                      </p:cBhvr>
                                      <p:to>
                                        <p:strVal val="visible"/>
                                      </p:to>
                                    </p:set>
                                    <p:animEffect transition="in" filter="fade">
                                      <p:cBhvr>
                                        <p:cTn id="57" dur="1000"/>
                                        <p:tgtEl>
                                          <p:spTgt spid="1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3"/>
          <p:cNvSpPr txBox="1"/>
          <p:nvPr/>
        </p:nvSpPr>
        <p:spPr>
          <a:xfrm>
            <a:off x="2000250" y="214313"/>
            <a:ext cx="5929313"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800" b="1">
                <a:solidFill>
                  <a:srgbClr val="59160A"/>
                </a:solidFill>
                <a:latin typeface="Century Schoolbook"/>
                <a:ea typeface="Century Schoolbook"/>
                <a:cs typeface="Century Schoolbook"/>
                <a:sym typeface="Century Schoolbook"/>
              </a:rPr>
              <a:t>Визволення Югославії</a:t>
            </a:r>
            <a:endParaRPr sz="2800" b="1">
              <a:solidFill>
                <a:srgbClr val="59160A"/>
              </a:solidFill>
              <a:latin typeface="Century Schoolbook"/>
              <a:ea typeface="Century Schoolbook"/>
              <a:cs typeface="Century Schoolbook"/>
              <a:sym typeface="Century Schoolbook"/>
            </a:endParaRPr>
          </a:p>
        </p:txBody>
      </p:sp>
      <p:sp>
        <p:nvSpPr>
          <p:cNvPr id="407" name="Google Shape;407;p53"/>
          <p:cNvSpPr txBox="1"/>
          <p:nvPr/>
        </p:nvSpPr>
        <p:spPr>
          <a:xfrm>
            <a:off x="214313" y="857250"/>
            <a:ext cx="8358187" cy="16319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Активні бої проти загарбників вела Народно – визвольна армія Югославії під командуванням Й. Броз Тито. Союзники допомагали антифашистським силам Югославії. </a:t>
            </a:r>
            <a:r>
              <a:rPr lang="ru-RU" sz="2000" b="1">
                <a:solidFill>
                  <a:srgbClr val="993D00"/>
                </a:solidFill>
                <a:latin typeface="Century Schoolbook"/>
                <a:ea typeface="Century Schoolbook"/>
                <a:cs typeface="Century Schoolbook"/>
                <a:sym typeface="Century Schoolbook"/>
              </a:rPr>
              <a:t>20 вересня 1944 </a:t>
            </a:r>
            <a:r>
              <a:rPr lang="ru-RU" sz="2000">
                <a:solidFill>
                  <a:srgbClr val="993D00"/>
                </a:solidFill>
                <a:latin typeface="Century Schoolbook"/>
                <a:ea typeface="Century Schoolbook"/>
                <a:cs typeface="Century Schoolbook"/>
                <a:sym typeface="Century Schoolbook"/>
              </a:rPr>
              <a:t>р. внаслідок спільних дій радянсько – югославських військ була визволена столиця країни – Белград. </a:t>
            </a:r>
            <a:endParaRPr sz="2000">
              <a:solidFill>
                <a:srgbClr val="993D00"/>
              </a:solidFill>
              <a:latin typeface="Century Schoolbook"/>
              <a:ea typeface="Century Schoolbook"/>
              <a:cs typeface="Century Schoolbook"/>
              <a:sym typeface="Century Schoolbook"/>
            </a:endParaRPr>
          </a:p>
        </p:txBody>
      </p:sp>
      <p:pic>
        <p:nvPicPr>
          <p:cNvPr id="408" name="Google Shape;408;p53" descr="http://img-fotki.yandex.ru/get/6435/141128800.14e/0_8bac3_427a09ee_orig.jpg"/>
          <p:cNvPicPr preferRelativeResize="0"/>
          <p:nvPr/>
        </p:nvPicPr>
        <p:blipFill rotWithShape="1">
          <a:blip r:embed="rId3">
            <a:alphaModFix/>
          </a:blip>
          <a:srcRect/>
          <a:stretch/>
        </p:blipFill>
        <p:spPr>
          <a:xfrm>
            <a:off x="1357289" y="2500306"/>
            <a:ext cx="6420175" cy="435769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4"/>
          <p:cNvSpPr txBox="1"/>
          <p:nvPr/>
        </p:nvSpPr>
        <p:spPr>
          <a:xfrm>
            <a:off x="2000250" y="142875"/>
            <a:ext cx="4929188"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800" b="1">
                <a:solidFill>
                  <a:srgbClr val="59160A"/>
                </a:solidFill>
                <a:latin typeface="Century Schoolbook"/>
                <a:ea typeface="Century Schoolbook"/>
                <a:cs typeface="Century Schoolbook"/>
                <a:sym typeface="Century Schoolbook"/>
              </a:rPr>
              <a:t>Визволення Угорщини</a:t>
            </a:r>
            <a:endParaRPr sz="2800" b="1">
              <a:solidFill>
                <a:srgbClr val="59160A"/>
              </a:solidFill>
              <a:latin typeface="Century Schoolbook"/>
              <a:ea typeface="Century Schoolbook"/>
              <a:cs typeface="Century Schoolbook"/>
              <a:sym typeface="Century Schoolbook"/>
            </a:endParaRPr>
          </a:p>
        </p:txBody>
      </p:sp>
      <p:sp>
        <p:nvSpPr>
          <p:cNvPr id="414" name="Google Shape;414;p54"/>
          <p:cNvSpPr txBox="1"/>
          <p:nvPr/>
        </p:nvSpPr>
        <p:spPr>
          <a:xfrm>
            <a:off x="214313" y="857250"/>
            <a:ext cx="8358187" cy="19383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У </a:t>
            </a:r>
            <a:r>
              <a:rPr lang="ru-RU" sz="2000" b="1">
                <a:solidFill>
                  <a:srgbClr val="993D00"/>
                </a:solidFill>
                <a:latin typeface="Century Schoolbook"/>
                <a:ea typeface="Century Schoolbook"/>
                <a:cs typeface="Century Schoolbook"/>
                <a:sym typeface="Century Schoolbook"/>
              </a:rPr>
              <a:t>квітні 1945 р.</a:t>
            </a:r>
            <a:r>
              <a:rPr lang="ru-RU" sz="2000">
                <a:solidFill>
                  <a:srgbClr val="993D00"/>
                </a:solidFill>
                <a:latin typeface="Century Schoolbook"/>
                <a:ea typeface="Century Schoolbook"/>
                <a:cs typeface="Century Schoolbook"/>
                <a:sym typeface="Century Schoolbook"/>
              </a:rPr>
              <a:t> капітулював останній союзник нацистської Німеччини в Європі – Угорщина. Її визволення відбулося завдяки Дебреценській, Будапештській та Балатонській стратегічним операціям. </a:t>
            </a:r>
            <a:r>
              <a:rPr lang="ru-RU" sz="2000" b="1">
                <a:solidFill>
                  <a:srgbClr val="993D00"/>
                </a:solidFill>
                <a:latin typeface="Century Schoolbook"/>
                <a:ea typeface="Century Schoolbook"/>
                <a:cs typeface="Century Schoolbook"/>
                <a:sym typeface="Century Schoolbook"/>
              </a:rPr>
              <a:t>13 лютого 1945 р. </a:t>
            </a:r>
            <a:r>
              <a:rPr lang="ru-RU" sz="2000">
                <a:solidFill>
                  <a:srgbClr val="993D00"/>
                </a:solidFill>
                <a:latin typeface="Century Schoolbook"/>
                <a:ea typeface="Century Schoolbook"/>
                <a:cs typeface="Century Schoolbook"/>
                <a:sym typeface="Century Schoolbook"/>
              </a:rPr>
              <a:t>було звільнено столицю Угорщини – Будапешт, </a:t>
            </a:r>
            <a:r>
              <a:rPr lang="ru-RU" sz="2000" b="1">
                <a:solidFill>
                  <a:srgbClr val="993D00"/>
                </a:solidFill>
                <a:latin typeface="Century Schoolbook"/>
                <a:ea typeface="Century Schoolbook"/>
                <a:cs typeface="Century Schoolbook"/>
                <a:sym typeface="Century Schoolbook"/>
              </a:rPr>
              <a:t>а 4 квітня 1945 р. </a:t>
            </a:r>
            <a:r>
              <a:rPr lang="ru-RU" sz="2000">
                <a:solidFill>
                  <a:srgbClr val="993D00"/>
                </a:solidFill>
                <a:latin typeface="Century Schoolbook"/>
                <a:ea typeface="Century Schoolbook"/>
                <a:cs typeface="Century Schoolbook"/>
                <a:sym typeface="Century Schoolbook"/>
              </a:rPr>
              <a:t>– вся територія країни була очищена від гітлерівців. </a:t>
            </a:r>
            <a:endParaRPr sz="2000">
              <a:solidFill>
                <a:srgbClr val="993D00"/>
              </a:solidFill>
              <a:latin typeface="Century Schoolbook"/>
              <a:ea typeface="Century Schoolbook"/>
              <a:cs typeface="Century Schoolbook"/>
              <a:sym typeface="Century Schoolbook"/>
            </a:endParaRPr>
          </a:p>
        </p:txBody>
      </p:sp>
      <p:pic>
        <p:nvPicPr>
          <p:cNvPr id="415" name="Google Shape;415;p54" descr="http://upload.wikimedia.org/wikipedia/commons/thumb/4/43/BUDAPEST_45_VI.jpg/300px-BUDAPEST_45_VI.jpg"/>
          <p:cNvPicPr preferRelativeResize="0"/>
          <p:nvPr/>
        </p:nvPicPr>
        <p:blipFill rotWithShape="1">
          <a:blip r:embed="rId3">
            <a:alphaModFix/>
          </a:blip>
          <a:srcRect/>
          <a:stretch/>
        </p:blipFill>
        <p:spPr>
          <a:xfrm>
            <a:off x="1500166" y="2928934"/>
            <a:ext cx="5715040" cy="365762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5"/>
          <p:cNvSpPr txBox="1"/>
          <p:nvPr/>
        </p:nvSpPr>
        <p:spPr>
          <a:xfrm>
            <a:off x="2143125" y="214313"/>
            <a:ext cx="5857875"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800" b="1">
                <a:solidFill>
                  <a:srgbClr val="59160A"/>
                </a:solidFill>
                <a:latin typeface="Century Schoolbook"/>
                <a:ea typeface="Century Schoolbook"/>
                <a:cs typeface="Century Schoolbook"/>
                <a:sym typeface="Century Schoolbook"/>
              </a:rPr>
              <a:t>Визволення Австрії</a:t>
            </a:r>
            <a:endParaRPr sz="2800" b="1">
              <a:solidFill>
                <a:srgbClr val="59160A"/>
              </a:solidFill>
              <a:latin typeface="Century Schoolbook"/>
              <a:ea typeface="Century Schoolbook"/>
              <a:cs typeface="Century Schoolbook"/>
              <a:sym typeface="Century Schoolbook"/>
            </a:endParaRPr>
          </a:p>
        </p:txBody>
      </p:sp>
      <p:sp>
        <p:nvSpPr>
          <p:cNvPr id="421" name="Google Shape;421;p55"/>
          <p:cNvSpPr txBox="1"/>
          <p:nvPr/>
        </p:nvSpPr>
        <p:spPr>
          <a:xfrm>
            <a:off x="142875" y="928688"/>
            <a:ext cx="8429625" cy="1323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5 квітня 1945 р. </a:t>
            </a:r>
            <a:r>
              <a:rPr lang="ru-RU" sz="2000">
                <a:solidFill>
                  <a:srgbClr val="993D00"/>
                </a:solidFill>
                <a:latin typeface="Century Schoolbook"/>
                <a:ea typeface="Century Schoolbook"/>
                <a:cs typeface="Century Schoolbook"/>
                <a:sym typeface="Century Schoolbook"/>
              </a:rPr>
              <a:t>– радянські війська наблизилися до Відня – столиці Австрії. Обійшовши місто із заходу, півночі й півдня, вони примусили нацистів залишити одне з найкрасивіших міст Європи. </a:t>
            </a:r>
            <a:r>
              <a:rPr lang="ru-RU" sz="2000" b="1">
                <a:solidFill>
                  <a:srgbClr val="993D00"/>
                </a:solidFill>
                <a:latin typeface="Century Schoolbook"/>
                <a:ea typeface="Century Schoolbook"/>
                <a:cs typeface="Century Schoolbook"/>
                <a:sym typeface="Century Schoolbook"/>
              </a:rPr>
              <a:t>13 квітня 1945 р. </a:t>
            </a:r>
            <a:r>
              <a:rPr lang="ru-RU" sz="2000">
                <a:solidFill>
                  <a:srgbClr val="993D00"/>
                </a:solidFill>
                <a:latin typeface="Century Schoolbook"/>
                <a:ea typeface="Century Schoolbook"/>
                <a:cs typeface="Century Schoolbook"/>
                <a:sym typeface="Century Schoolbook"/>
              </a:rPr>
              <a:t>Відень був звільнений від окупантів.  </a:t>
            </a:r>
            <a:endParaRPr sz="2000">
              <a:solidFill>
                <a:srgbClr val="993D00"/>
              </a:solidFill>
              <a:latin typeface="Century Schoolbook"/>
              <a:ea typeface="Century Schoolbook"/>
              <a:cs typeface="Century Schoolbook"/>
              <a:sym typeface="Century Schoolbook"/>
            </a:endParaRPr>
          </a:p>
        </p:txBody>
      </p:sp>
      <p:pic>
        <p:nvPicPr>
          <p:cNvPr id="422" name="Google Shape;422;p55" descr="http://upload.wikimedia.org/wikipedia/uk/thumb/3/3b/%D0%92%D1%96%D0%B4%D0%B5%D0%BD%D1%81%D1%8C%D0%BA%D0%B0_%D0%BE%D0%BF%D0%B5%D1%80%D0%B0%D1%86%D1%96%D1%8F.jpg/300px-%D0%92%D1%96%D0%B4%D0%B5%D0%BD%D1%81%D1%8C%D0%BA%D0%B0_%D0%BE%D0%BF%D0%B5%D1%80%D0%B0%D1%86%D1%96%D1%8F.jpg"/>
          <p:cNvPicPr preferRelativeResize="0"/>
          <p:nvPr/>
        </p:nvPicPr>
        <p:blipFill rotWithShape="1">
          <a:blip r:embed="rId3">
            <a:alphaModFix/>
          </a:blip>
          <a:srcRect/>
          <a:stretch/>
        </p:blipFill>
        <p:spPr>
          <a:xfrm>
            <a:off x="1142976" y="2428868"/>
            <a:ext cx="6108464" cy="421484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6"/>
          <p:cNvSpPr txBox="1"/>
          <p:nvPr/>
        </p:nvSpPr>
        <p:spPr>
          <a:xfrm>
            <a:off x="2071688" y="142875"/>
            <a:ext cx="5429250"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800" b="1">
                <a:solidFill>
                  <a:srgbClr val="59160A"/>
                </a:solidFill>
                <a:latin typeface="Century Schoolbook"/>
                <a:ea typeface="Century Schoolbook"/>
                <a:cs typeface="Century Schoolbook"/>
                <a:sym typeface="Century Schoolbook"/>
              </a:rPr>
              <a:t>Визволення Польщі</a:t>
            </a:r>
            <a:endParaRPr sz="2800" b="1">
              <a:solidFill>
                <a:srgbClr val="59160A"/>
              </a:solidFill>
              <a:latin typeface="Century Schoolbook"/>
              <a:ea typeface="Century Schoolbook"/>
              <a:cs typeface="Century Schoolbook"/>
              <a:sym typeface="Century Schoolbook"/>
            </a:endParaRPr>
          </a:p>
        </p:txBody>
      </p:sp>
      <p:sp>
        <p:nvSpPr>
          <p:cNvPr id="428" name="Google Shape;428;p56"/>
          <p:cNvSpPr txBox="1"/>
          <p:nvPr/>
        </p:nvSpPr>
        <p:spPr>
          <a:xfrm>
            <a:off x="214313" y="857250"/>
            <a:ext cx="8429625" cy="2246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У </a:t>
            </a:r>
            <a:r>
              <a:rPr lang="ru-RU" sz="2000" b="1">
                <a:solidFill>
                  <a:srgbClr val="993D00"/>
                </a:solidFill>
                <a:latin typeface="Century Schoolbook"/>
                <a:ea typeface="Century Schoolbook"/>
                <a:cs typeface="Century Schoolbook"/>
                <a:sym typeface="Century Schoolbook"/>
              </a:rPr>
              <a:t>липні 1944 р</a:t>
            </a:r>
            <a:r>
              <a:rPr lang="ru-RU" sz="2000">
                <a:solidFill>
                  <a:srgbClr val="993D00"/>
                </a:solidFill>
                <a:latin typeface="Century Schoolbook"/>
                <a:ea typeface="Century Schoolbook"/>
                <a:cs typeface="Century Schoolbook"/>
                <a:sym typeface="Century Schoolbook"/>
              </a:rPr>
              <a:t>. розпочалося визволення Польщі в ході операції “Багратіон” і Львівсько – Сандомирської. </a:t>
            </a:r>
            <a:r>
              <a:rPr lang="ru-RU" sz="2000" b="1">
                <a:solidFill>
                  <a:srgbClr val="993D00"/>
                </a:solidFill>
                <a:latin typeface="Century Schoolbook"/>
                <a:ea typeface="Century Schoolbook"/>
                <a:cs typeface="Century Schoolbook"/>
                <a:sym typeface="Century Schoolbook"/>
              </a:rPr>
              <a:t>1 серпня 1944 р.</a:t>
            </a:r>
            <a:r>
              <a:rPr lang="ru-RU" sz="2000">
                <a:solidFill>
                  <a:srgbClr val="993D00"/>
                </a:solidFill>
                <a:latin typeface="Century Schoolbook"/>
                <a:ea typeface="Century Schoolbook"/>
                <a:cs typeface="Century Schoolbook"/>
                <a:sym typeface="Century Schoolbook"/>
              </a:rPr>
              <a:t> польські патріоти підняли повстання у Варшаві, яке гітлерівці жорстоко придушили. Територія Польщі була звільнена в ході Вісло – Одерської операції. </a:t>
            </a:r>
            <a:r>
              <a:rPr lang="ru-RU" sz="2000" b="1">
                <a:solidFill>
                  <a:srgbClr val="993D00"/>
                </a:solidFill>
                <a:latin typeface="Century Schoolbook"/>
                <a:ea typeface="Century Schoolbook"/>
                <a:cs typeface="Century Schoolbook"/>
                <a:sym typeface="Century Schoolbook"/>
              </a:rPr>
              <a:t>17 січня 1945 р. </a:t>
            </a:r>
            <a:r>
              <a:rPr lang="ru-RU" sz="2000">
                <a:solidFill>
                  <a:srgbClr val="993D00"/>
                </a:solidFill>
                <a:latin typeface="Century Schoolbook"/>
                <a:ea typeface="Century Schoolbook"/>
                <a:cs typeface="Century Schoolbook"/>
                <a:sym typeface="Century Schoolbook"/>
              </a:rPr>
              <a:t>частини радянської армії вступили до Варшави, а в лютому більша частина Польщі вже була звільнена. </a:t>
            </a:r>
            <a:endParaRPr sz="2000">
              <a:solidFill>
                <a:srgbClr val="993D00"/>
              </a:solidFill>
              <a:latin typeface="Century Schoolbook"/>
              <a:ea typeface="Century Schoolbook"/>
              <a:cs typeface="Century Schoolbook"/>
              <a:sym typeface="Century Schoolbook"/>
            </a:endParaRPr>
          </a:p>
        </p:txBody>
      </p:sp>
      <p:pic>
        <p:nvPicPr>
          <p:cNvPr id="429" name="Google Shape;429;p56" descr="http://wartime.org.ua/uploads/posts/2012-08/1346249842_12.jpeg"/>
          <p:cNvPicPr preferRelativeResize="0"/>
          <p:nvPr/>
        </p:nvPicPr>
        <p:blipFill rotWithShape="1">
          <a:blip r:embed="rId3">
            <a:alphaModFix/>
          </a:blip>
          <a:srcRect/>
          <a:stretch/>
        </p:blipFill>
        <p:spPr>
          <a:xfrm>
            <a:off x="2857488" y="2928934"/>
            <a:ext cx="5143536" cy="376764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8"/>
          <p:cNvSpPr txBox="1"/>
          <p:nvPr/>
        </p:nvSpPr>
        <p:spPr>
          <a:xfrm>
            <a:off x="1714500" y="214313"/>
            <a:ext cx="6072188"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800" b="1">
                <a:solidFill>
                  <a:srgbClr val="59160A"/>
                </a:solidFill>
                <a:latin typeface="Century Schoolbook"/>
                <a:ea typeface="Century Schoolbook"/>
                <a:cs typeface="Century Schoolbook"/>
                <a:sym typeface="Century Schoolbook"/>
              </a:rPr>
              <a:t>Визволення Чехословаччини </a:t>
            </a:r>
            <a:endParaRPr sz="2800" b="1">
              <a:solidFill>
                <a:srgbClr val="59160A"/>
              </a:solidFill>
              <a:latin typeface="Century Schoolbook"/>
              <a:ea typeface="Century Schoolbook"/>
              <a:cs typeface="Century Schoolbook"/>
              <a:sym typeface="Century Schoolbook"/>
            </a:endParaRPr>
          </a:p>
        </p:txBody>
      </p:sp>
      <p:sp>
        <p:nvSpPr>
          <p:cNvPr id="435" name="Google Shape;435;p58"/>
          <p:cNvSpPr txBox="1"/>
          <p:nvPr/>
        </p:nvSpPr>
        <p:spPr>
          <a:xfrm>
            <a:off x="214313" y="928688"/>
            <a:ext cx="8429625" cy="22463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5 травня 1945 р. </a:t>
            </a:r>
            <a:r>
              <a:rPr lang="ru-RU" sz="2000">
                <a:solidFill>
                  <a:srgbClr val="993D00"/>
                </a:solidFill>
                <a:latin typeface="Century Schoolbook"/>
                <a:ea typeface="Century Schoolbook"/>
                <a:cs typeface="Century Schoolbook"/>
                <a:sym typeface="Century Schoolbook"/>
              </a:rPr>
              <a:t>патріотичні сили Чехословаччини розпочали повстання в Празі. 6 травня на допомогу повстанцям підійшли частини Російської визвольної армії генерала О. Власова, які</a:t>
            </a:r>
            <a:endParaRPr/>
          </a:p>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7 травня </a:t>
            </a:r>
            <a:r>
              <a:rPr lang="ru-RU" sz="2000">
                <a:solidFill>
                  <a:srgbClr val="993D00"/>
                </a:solidFill>
                <a:latin typeface="Century Schoolbook"/>
                <a:ea typeface="Century Schoolbook"/>
                <a:cs typeface="Century Schoolbook"/>
                <a:sym typeface="Century Schoolbook"/>
              </a:rPr>
              <a:t>фактично захопили Прагу. Однак коли стало відомо про наближення радянських військ до міста, РВА залишила його. </a:t>
            </a:r>
            <a:endParaRPr/>
          </a:p>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9 травня 1945 р</a:t>
            </a:r>
            <a:r>
              <a:rPr lang="ru-RU" sz="2000">
                <a:solidFill>
                  <a:srgbClr val="993D00"/>
                </a:solidFill>
                <a:latin typeface="Century Schoolbook"/>
                <a:ea typeface="Century Schoolbook"/>
                <a:cs typeface="Century Schoolbook"/>
                <a:sym typeface="Century Schoolbook"/>
              </a:rPr>
              <a:t>. о 4 год. ранку до Праги ввійшли війська радянської армії. </a:t>
            </a:r>
            <a:endParaRPr sz="2000">
              <a:solidFill>
                <a:srgbClr val="993D00"/>
              </a:solidFill>
              <a:latin typeface="Century Schoolbook"/>
              <a:ea typeface="Century Schoolbook"/>
              <a:cs typeface="Century Schoolbook"/>
              <a:sym typeface="Century Schoolbook"/>
            </a:endParaRPr>
          </a:p>
        </p:txBody>
      </p:sp>
      <p:pic>
        <p:nvPicPr>
          <p:cNvPr id="436" name="Google Shape;436;p58" descr="http://yarovenkosp.ucoz.ru/_pu/1/86340258.jpg"/>
          <p:cNvPicPr preferRelativeResize="0"/>
          <p:nvPr/>
        </p:nvPicPr>
        <p:blipFill rotWithShape="1">
          <a:blip r:embed="rId3">
            <a:alphaModFix/>
          </a:blip>
          <a:srcRect/>
          <a:stretch/>
        </p:blipFill>
        <p:spPr>
          <a:xfrm>
            <a:off x="2571750" y="2963863"/>
            <a:ext cx="5000625" cy="389413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59"/>
          <p:cNvSpPr/>
          <p:nvPr/>
        </p:nvSpPr>
        <p:spPr>
          <a:xfrm>
            <a:off x="428596" y="0"/>
            <a:ext cx="8253836"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4000" b="1">
                <a:solidFill>
                  <a:srgbClr val="FF6100"/>
                </a:solidFill>
                <a:latin typeface="Century Schoolbook"/>
                <a:ea typeface="Century Schoolbook"/>
                <a:cs typeface="Century Schoolbook"/>
                <a:sym typeface="Century Schoolbook"/>
              </a:rPr>
              <a:t>Відкриття Другого фронту в Європі</a:t>
            </a:r>
            <a:endParaRPr sz="4000" b="1">
              <a:solidFill>
                <a:srgbClr val="FF6100"/>
              </a:solidFill>
              <a:latin typeface="Century Schoolbook"/>
              <a:ea typeface="Century Schoolbook"/>
              <a:cs typeface="Century Schoolbook"/>
              <a:sym typeface="Century Schoolbook"/>
            </a:endParaRPr>
          </a:p>
        </p:txBody>
      </p:sp>
      <p:sp>
        <p:nvSpPr>
          <p:cNvPr id="442" name="Google Shape;442;p59"/>
          <p:cNvSpPr txBox="1"/>
          <p:nvPr/>
        </p:nvSpPr>
        <p:spPr>
          <a:xfrm>
            <a:off x="285750" y="1285875"/>
            <a:ext cx="8286750" cy="16319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6 червня – 24 липня 1944 р. </a:t>
            </a:r>
            <a:r>
              <a:rPr lang="ru-RU" sz="2000">
                <a:solidFill>
                  <a:srgbClr val="993D00"/>
                </a:solidFill>
                <a:latin typeface="Century Schoolbook"/>
                <a:ea typeface="Century Schoolbook"/>
                <a:cs typeface="Century Schoolbook"/>
                <a:sym typeface="Century Schoolbook"/>
              </a:rPr>
              <a:t>– операція “Оверлорд”: висадка англо – американського десанту за участю канадських, польських, чехословацьких, французьких військ у Нормандії. ВІДКРИТТЯ ДРУГОГО ФРОНТУ. До кінця операції союзники створили плацдарм для наступу на Німеччину.</a:t>
            </a:r>
            <a:endParaRPr sz="2000">
              <a:solidFill>
                <a:srgbClr val="993D00"/>
              </a:solidFill>
              <a:latin typeface="Century Schoolbook"/>
              <a:ea typeface="Century Schoolbook"/>
              <a:cs typeface="Century Schoolbook"/>
              <a:sym typeface="Century Schoolbook"/>
            </a:endParaRPr>
          </a:p>
        </p:txBody>
      </p:sp>
      <p:pic>
        <p:nvPicPr>
          <p:cNvPr id="443" name="Google Shape;443;p59" descr="https://upload.wikimedia.org/wikipedia/commons/thumb/f/f1/Atlantic_convoy_in_1942.jpg/1024px-Atlantic_convoy_in_1942.jpg"/>
          <p:cNvPicPr preferRelativeResize="0"/>
          <p:nvPr/>
        </p:nvPicPr>
        <p:blipFill rotWithShape="1">
          <a:blip r:embed="rId3">
            <a:alphaModFix/>
          </a:blip>
          <a:srcRect/>
          <a:stretch/>
        </p:blipFill>
        <p:spPr>
          <a:xfrm>
            <a:off x="1785918" y="2928934"/>
            <a:ext cx="5643602" cy="385793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448" name="Google Shape;448;p60" descr="https://upload.wikimedia.org/wikipedia/commons/thumb/6/66/NormandySupply_edit.jpg/800px-NormandySupply_edit.jpg"/>
          <p:cNvPicPr preferRelativeResize="0"/>
          <p:nvPr/>
        </p:nvPicPr>
        <p:blipFill rotWithShape="1">
          <a:blip r:embed="rId3">
            <a:alphaModFix/>
          </a:blip>
          <a:srcRect/>
          <a:stretch/>
        </p:blipFill>
        <p:spPr>
          <a:xfrm>
            <a:off x="357158" y="714356"/>
            <a:ext cx="7738144" cy="5929354"/>
          </a:xfrm>
          <a:prstGeom prst="rect">
            <a:avLst/>
          </a:prstGeom>
          <a:noFill/>
          <a:ln>
            <a:noFill/>
          </a:ln>
        </p:spPr>
      </p:pic>
      <p:sp>
        <p:nvSpPr>
          <p:cNvPr id="449" name="Google Shape;449;p60"/>
          <p:cNvSpPr/>
          <p:nvPr/>
        </p:nvSpPr>
        <p:spPr>
          <a:xfrm>
            <a:off x="214313" y="0"/>
            <a:ext cx="8429625" cy="7080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Висадка військ союзників на узбережжя Нормандії. Прибуття підкріплень на плацдарм.</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61"/>
          <p:cNvSpPr txBox="1"/>
          <p:nvPr/>
        </p:nvSpPr>
        <p:spPr>
          <a:xfrm>
            <a:off x="214313" y="0"/>
            <a:ext cx="8358187" cy="2554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15 серпня 1944 р. </a:t>
            </a:r>
            <a:r>
              <a:rPr lang="ru-RU" sz="2000">
                <a:solidFill>
                  <a:srgbClr val="993D00"/>
                </a:solidFill>
                <a:latin typeface="Century Schoolbook"/>
                <a:ea typeface="Century Schoolbook"/>
                <a:cs typeface="Century Schoolbook"/>
                <a:sym typeface="Century Schoolbook"/>
              </a:rPr>
              <a:t>– операція “Енвіл”: висадка висадка британської армії та французьких військових частин у Південній Франції. У Парижі відбувається повстання, німецький гарнізон капітулюєю </a:t>
            </a:r>
            <a:endParaRPr/>
          </a:p>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Осінь 1944 р</a:t>
            </a:r>
            <a:r>
              <a:rPr lang="ru-RU" sz="2000">
                <a:solidFill>
                  <a:srgbClr val="993D00"/>
                </a:solidFill>
                <a:latin typeface="Century Schoolbook"/>
                <a:ea typeface="Century Schoolbook"/>
                <a:cs typeface="Century Schoolbook"/>
                <a:sym typeface="Century Schoolbook"/>
              </a:rPr>
              <a:t>. – звільнення Голландії та майже всієї Франції. </a:t>
            </a:r>
            <a:endParaRPr/>
          </a:p>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Лютий – квітень 1945 р. </a:t>
            </a:r>
            <a:r>
              <a:rPr lang="ru-RU" sz="2000">
                <a:solidFill>
                  <a:srgbClr val="993D00"/>
                </a:solidFill>
                <a:latin typeface="Century Schoolbook"/>
                <a:ea typeface="Century Schoolbook"/>
                <a:cs typeface="Century Schoolbook"/>
                <a:sym typeface="Century Schoolbook"/>
              </a:rPr>
              <a:t>– Рурська операція: оточення великого угрупування німецьких військ (300 тис. осіб), захоплення Руру. </a:t>
            </a:r>
            <a:endParaRPr/>
          </a:p>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Квітень – травень 1945 р</a:t>
            </a:r>
            <a:r>
              <a:rPr lang="ru-RU" sz="2000">
                <a:solidFill>
                  <a:srgbClr val="993D00"/>
                </a:solidFill>
                <a:latin typeface="Century Schoolbook"/>
                <a:ea typeface="Century Schoolbook"/>
                <a:cs typeface="Century Schoolbook"/>
                <a:sym typeface="Century Schoolbook"/>
              </a:rPr>
              <a:t>. – звільнення Італії.</a:t>
            </a:r>
            <a:endParaRPr sz="2000">
              <a:solidFill>
                <a:srgbClr val="993D00"/>
              </a:solidFill>
              <a:latin typeface="Century Schoolbook"/>
              <a:ea typeface="Century Schoolbook"/>
              <a:cs typeface="Century Schoolbook"/>
              <a:sym typeface="Century Schoolbook"/>
            </a:endParaRPr>
          </a:p>
        </p:txBody>
      </p:sp>
      <p:pic>
        <p:nvPicPr>
          <p:cNvPr id="455" name="Google Shape;455;p61" descr="http://upload.wikimedia.org/wikipedia/commons/thumb/7/78/Crowds_of_French_patriots_line_the_Champs_Elysees-edit2.jpg/300px-Crowds_of_French_patriots_line_the_Champs_Elysees-edit2.jpg"/>
          <p:cNvPicPr preferRelativeResize="0"/>
          <p:nvPr/>
        </p:nvPicPr>
        <p:blipFill rotWithShape="1">
          <a:blip r:embed="rId3">
            <a:alphaModFix/>
          </a:blip>
          <a:srcRect/>
          <a:stretch/>
        </p:blipFill>
        <p:spPr>
          <a:xfrm>
            <a:off x="428625" y="2643188"/>
            <a:ext cx="5143500" cy="4046537"/>
          </a:xfrm>
          <a:prstGeom prst="rect">
            <a:avLst/>
          </a:prstGeom>
          <a:noFill/>
          <a:ln>
            <a:noFill/>
          </a:ln>
        </p:spPr>
      </p:pic>
      <p:sp>
        <p:nvSpPr>
          <p:cNvPr id="456" name="Google Shape;456;p61"/>
          <p:cNvSpPr txBox="1"/>
          <p:nvPr/>
        </p:nvSpPr>
        <p:spPr>
          <a:xfrm>
            <a:off x="6286500" y="3571875"/>
            <a:ext cx="1928813" cy="6461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800">
                <a:solidFill>
                  <a:srgbClr val="993D00"/>
                </a:solidFill>
                <a:latin typeface="Century Schoolbook"/>
                <a:ea typeface="Century Schoolbook"/>
                <a:cs typeface="Century Schoolbook"/>
                <a:sym typeface="Century Schoolbook"/>
              </a:rPr>
              <a:t>Звільнення Парижа</a:t>
            </a:r>
            <a:endParaRPr sz="1800">
              <a:solidFill>
                <a:srgbClr val="993D00"/>
              </a:solidFill>
              <a:latin typeface="Century Schoolbook"/>
              <a:ea typeface="Century Schoolbook"/>
              <a:cs typeface="Century Schoolbook"/>
              <a:sym typeface="Century Schoolbook"/>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62"/>
          <p:cNvSpPr/>
          <p:nvPr/>
        </p:nvSpPr>
        <p:spPr>
          <a:xfrm>
            <a:off x="285720" y="0"/>
            <a:ext cx="8572528"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4000" b="1">
                <a:solidFill>
                  <a:srgbClr val="FF8A38"/>
                </a:solidFill>
                <a:latin typeface="Century Schoolbook"/>
                <a:ea typeface="Century Schoolbook"/>
                <a:cs typeface="Century Schoolbook"/>
                <a:sym typeface="Century Schoolbook"/>
              </a:rPr>
              <a:t>Кримська (Ялтинська) конференція</a:t>
            </a:r>
            <a:endParaRPr sz="4000" b="1">
              <a:solidFill>
                <a:srgbClr val="FF8A38"/>
              </a:solidFill>
              <a:latin typeface="Century Schoolbook"/>
              <a:ea typeface="Century Schoolbook"/>
              <a:cs typeface="Century Schoolbook"/>
              <a:sym typeface="Century Schoolbook"/>
            </a:endParaRPr>
          </a:p>
        </p:txBody>
      </p:sp>
      <p:sp>
        <p:nvSpPr>
          <p:cNvPr id="462" name="Google Shape;462;p62"/>
          <p:cNvSpPr txBox="1"/>
          <p:nvPr/>
        </p:nvSpPr>
        <p:spPr>
          <a:xfrm>
            <a:off x="214313" y="1428750"/>
            <a:ext cx="8501062" cy="101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4 – 11 лютого 1945 р. </a:t>
            </a:r>
            <a:r>
              <a:rPr lang="ru-RU" sz="2000">
                <a:solidFill>
                  <a:srgbClr val="993D00"/>
                </a:solidFill>
                <a:latin typeface="Century Schoolbook"/>
                <a:ea typeface="Century Schoolbook"/>
                <a:cs typeface="Century Schoolbook"/>
                <a:sym typeface="Century Schoolbook"/>
              </a:rPr>
              <a:t>в Лівадійському палаці відбулася нова зустріч “великої трійки”. В її роботі взяли участь Й. Сталін, Ф. Рузвельт, В. Черчілль. </a:t>
            </a:r>
            <a:endParaRPr sz="2000">
              <a:solidFill>
                <a:srgbClr val="993D00"/>
              </a:solidFill>
              <a:latin typeface="Century Schoolbook"/>
              <a:ea typeface="Century Schoolbook"/>
              <a:cs typeface="Century Schoolbook"/>
              <a:sym typeface="Century Schoolbook"/>
            </a:endParaRPr>
          </a:p>
        </p:txBody>
      </p:sp>
      <p:pic>
        <p:nvPicPr>
          <p:cNvPr id="463" name="Google Shape;463;p62" descr="http://cs608827.vk.me/v608827796/2a7b/FcODwFDjij4.jpg"/>
          <p:cNvPicPr preferRelativeResize="0"/>
          <p:nvPr/>
        </p:nvPicPr>
        <p:blipFill rotWithShape="1">
          <a:blip r:embed="rId3">
            <a:alphaModFix/>
          </a:blip>
          <a:srcRect/>
          <a:stretch/>
        </p:blipFill>
        <p:spPr>
          <a:xfrm>
            <a:off x="3214688" y="2214563"/>
            <a:ext cx="5478462" cy="4429125"/>
          </a:xfrm>
          <a:prstGeom prst="rect">
            <a:avLst/>
          </a:prstGeom>
          <a:noFill/>
          <a:ln>
            <a:noFill/>
          </a:ln>
        </p:spPr>
      </p:pic>
      <p:sp>
        <p:nvSpPr>
          <p:cNvPr id="464" name="Google Shape;464;p62"/>
          <p:cNvSpPr txBox="1"/>
          <p:nvPr/>
        </p:nvSpPr>
        <p:spPr>
          <a:xfrm>
            <a:off x="500063" y="3500438"/>
            <a:ext cx="2000250" cy="9239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a:solidFill>
                  <a:srgbClr val="59160A"/>
                </a:solidFill>
                <a:latin typeface="Century Schoolbook"/>
                <a:ea typeface="Century Schoolbook"/>
                <a:cs typeface="Century Schoolbook"/>
                <a:sym typeface="Century Schoolbook"/>
              </a:rPr>
              <a:t>Президенти “великої трійці” на конференції</a:t>
            </a:r>
            <a:endParaRPr sz="1800">
              <a:solidFill>
                <a:srgbClr val="59160A"/>
              </a:solidFill>
              <a:latin typeface="Century Schoolbook"/>
              <a:ea typeface="Century Schoolbook"/>
              <a:cs typeface="Century Schoolbook"/>
              <a:sym typeface="Century Schoolbook"/>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63"/>
          <p:cNvSpPr txBox="1"/>
          <p:nvPr/>
        </p:nvSpPr>
        <p:spPr>
          <a:xfrm>
            <a:off x="142875" y="0"/>
            <a:ext cx="6357938" cy="9540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800" b="1">
                <a:solidFill>
                  <a:srgbClr val="59160A"/>
                </a:solidFill>
                <a:latin typeface="Century Schoolbook"/>
                <a:ea typeface="Century Schoolbook"/>
                <a:cs typeface="Century Schoolbook"/>
                <a:sym typeface="Century Schoolbook"/>
              </a:rPr>
              <a:t>Основні рішення:</a:t>
            </a:r>
            <a:endParaRPr/>
          </a:p>
          <a:p>
            <a:pPr marL="0" marR="0" lvl="0" indent="0" algn="l" rtl="0">
              <a:spcBef>
                <a:spcPts val="0"/>
              </a:spcBef>
              <a:spcAft>
                <a:spcPts val="0"/>
              </a:spcAft>
              <a:buNone/>
            </a:pPr>
            <a:endParaRPr sz="2800" b="1">
              <a:solidFill>
                <a:srgbClr val="59160A"/>
              </a:solidFill>
              <a:latin typeface="Century Schoolbook"/>
              <a:ea typeface="Century Schoolbook"/>
              <a:cs typeface="Century Schoolbook"/>
              <a:sym typeface="Century Schoolbook"/>
            </a:endParaRPr>
          </a:p>
        </p:txBody>
      </p:sp>
      <p:sp>
        <p:nvSpPr>
          <p:cNvPr id="470" name="Google Shape;470;p63"/>
          <p:cNvSpPr/>
          <p:nvPr/>
        </p:nvSpPr>
        <p:spPr>
          <a:xfrm>
            <a:off x="142875" y="571500"/>
            <a:ext cx="8358188" cy="35544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ru-RU" sz="2000" b="1">
                <a:solidFill>
                  <a:srgbClr val="993D00"/>
                </a:solidFill>
                <a:latin typeface="Century Schoolbook"/>
                <a:ea typeface="Century Schoolbook"/>
                <a:cs typeface="Century Schoolbook"/>
                <a:sym typeface="Century Schoolbook"/>
              </a:rPr>
              <a:t>•</a:t>
            </a:r>
            <a:r>
              <a:rPr lang="ru-RU" sz="1800">
                <a:solidFill>
                  <a:srgbClr val="993D00"/>
                </a:solidFill>
                <a:latin typeface="Century Schoolbook"/>
                <a:ea typeface="Century Schoolbook"/>
                <a:cs typeface="Century Schoolbook"/>
                <a:sym typeface="Century Schoolbook"/>
              </a:rPr>
              <a:t> </a:t>
            </a:r>
            <a:r>
              <a:rPr lang="ru-RU" sz="1800" b="1">
                <a:solidFill>
                  <a:srgbClr val="993D00"/>
                </a:solidFill>
                <a:latin typeface="Century Schoolbook"/>
                <a:ea typeface="Century Schoolbook"/>
                <a:cs typeface="Century Schoolbook"/>
                <a:sym typeface="Century Schoolbook"/>
              </a:rPr>
              <a:t>Визначені зони майбутньої окупації Німеччини військами СРСР, Великої Британії, США і Франції. </a:t>
            </a:r>
            <a:endParaRPr/>
          </a:p>
          <a:p>
            <a:pPr marL="0" marR="0" lvl="0" indent="0" algn="l" rtl="0">
              <a:lnSpc>
                <a:spcPct val="150000"/>
              </a:lnSpc>
              <a:spcBef>
                <a:spcPts val="0"/>
              </a:spcBef>
              <a:spcAft>
                <a:spcPts val="0"/>
              </a:spcAft>
              <a:buNone/>
            </a:pPr>
            <a:r>
              <a:rPr lang="ru-RU" sz="2000" b="1">
                <a:solidFill>
                  <a:srgbClr val="993D00"/>
                </a:solidFill>
                <a:latin typeface="Century Schoolbook"/>
                <a:ea typeface="Century Schoolbook"/>
                <a:cs typeface="Century Schoolbook"/>
                <a:sym typeface="Century Schoolbook"/>
              </a:rPr>
              <a:t>•</a:t>
            </a:r>
            <a:r>
              <a:rPr lang="ru-RU" sz="1800">
                <a:solidFill>
                  <a:srgbClr val="993D00"/>
                </a:solidFill>
                <a:latin typeface="Century Schoolbook"/>
                <a:ea typeface="Century Schoolbook"/>
                <a:cs typeface="Century Schoolbook"/>
                <a:sym typeface="Century Schoolbook"/>
              </a:rPr>
              <a:t> </a:t>
            </a:r>
            <a:r>
              <a:rPr lang="ru-RU" sz="1800" b="1">
                <a:solidFill>
                  <a:srgbClr val="993D00"/>
                </a:solidFill>
                <a:latin typeface="Century Schoolbook"/>
                <a:ea typeface="Century Schoolbook"/>
                <a:cs typeface="Century Schoolbook"/>
                <a:sym typeface="Century Schoolbook"/>
              </a:rPr>
              <a:t>Німеччина мала сплатити репарації у сумі 20 млрд доларів.</a:t>
            </a:r>
            <a:endParaRPr/>
          </a:p>
          <a:p>
            <a:pPr marL="0" marR="0" lvl="0" indent="0" algn="l" rtl="0">
              <a:lnSpc>
                <a:spcPct val="150000"/>
              </a:lnSpc>
              <a:spcBef>
                <a:spcPts val="0"/>
              </a:spcBef>
              <a:spcAft>
                <a:spcPts val="0"/>
              </a:spcAft>
              <a:buNone/>
            </a:pPr>
            <a:r>
              <a:rPr lang="ru-RU" sz="2000" b="1">
                <a:solidFill>
                  <a:srgbClr val="993D00"/>
                </a:solidFill>
                <a:latin typeface="Century Schoolbook"/>
                <a:ea typeface="Century Schoolbook"/>
                <a:cs typeface="Century Schoolbook"/>
                <a:sym typeface="Century Schoolbook"/>
              </a:rPr>
              <a:t>•</a:t>
            </a:r>
            <a:r>
              <a:rPr lang="ru-RU" sz="1800">
                <a:solidFill>
                  <a:srgbClr val="993D00"/>
                </a:solidFill>
                <a:latin typeface="Century Schoolbook"/>
                <a:ea typeface="Century Schoolbook"/>
                <a:cs typeface="Century Schoolbook"/>
                <a:sym typeface="Century Schoolbook"/>
              </a:rPr>
              <a:t> </a:t>
            </a:r>
            <a:r>
              <a:rPr lang="ru-RU" sz="1800" b="1">
                <a:solidFill>
                  <a:srgbClr val="993D00"/>
                </a:solidFill>
                <a:latin typeface="Century Schoolbook"/>
                <a:ea typeface="Century Schoolbook"/>
                <a:cs typeface="Century Schoolbook"/>
                <a:sym typeface="Century Schoolbook"/>
              </a:rPr>
              <a:t>Досягнута домовленість про роззброєння і розпуск збройних сил Німеччини, установлення контролю над воєнною промисловістю, заборону нацистської партії, покарання воєнних злочинців.</a:t>
            </a:r>
            <a:endParaRPr/>
          </a:p>
          <a:p>
            <a:pPr marL="0" marR="0" lvl="0" indent="0" algn="l" rtl="0">
              <a:lnSpc>
                <a:spcPct val="150000"/>
              </a:lnSpc>
              <a:spcBef>
                <a:spcPts val="0"/>
              </a:spcBef>
              <a:spcAft>
                <a:spcPts val="0"/>
              </a:spcAft>
              <a:buNone/>
            </a:pPr>
            <a:endParaRPr sz="1800">
              <a:solidFill>
                <a:srgbClr val="993D00"/>
              </a:solidFill>
              <a:latin typeface="Century Schoolbook"/>
              <a:ea typeface="Century Schoolbook"/>
              <a:cs typeface="Century Schoolbook"/>
              <a:sym typeface="Century Schoolbook"/>
            </a:endParaRPr>
          </a:p>
        </p:txBody>
      </p:sp>
      <p:sp>
        <p:nvSpPr>
          <p:cNvPr id="471" name="Google Shape;471;p63"/>
          <p:cNvSpPr/>
          <p:nvPr/>
        </p:nvSpPr>
        <p:spPr>
          <a:xfrm>
            <a:off x="0" y="3213100"/>
            <a:ext cx="8286750" cy="54927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ru-RU" sz="2000" b="1">
                <a:solidFill>
                  <a:srgbClr val="993D00"/>
                </a:solidFill>
                <a:latin typeface="Century Schoolbook"/>
                <a:ea typeface="Century Schoolbook"/>
                <a:cs typeface="Century Schoolbook"/>
                <a:sym typeface="Century Schoolbook"/>
              </a:rPr>
              <a:t>• </a:t>
            </a:r>
            <a:r>
              <a:rPr lang="ru-RU" sz="1800" b="1">
                <a:solidFill>
                  <a:srgbClr val="993D00"/>
                </a:solidFill>
                <a:latin typeface="Century Schoolbook"/>
                <a:ea typeface="Century Schoolbook"/>
                <a:cs typeface="Century Schoolbook"/>
                <a:sym typeface="Century Schoolbook"/>
              </a:rPr>
              <a:t>Західний кордон Польщі визначався уздовж річок Одер і Нейсе.</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5"/>
          <p:cNvSpPr txBox="1">
            <a:spLocks noGrp="1"/>
          </p:cNvSpPr>
          <p:nvPr>
            <p:ph type="title"/>
          </p:nvPr>
        </p:nvSpPr>
        <p:spPr>
          <a:xfrm>
            <a:off x="785813" y="214313"/>
            <a:ext cx="7467600" cy="560387"/>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None/>
            </a:pPr>
            <a:r>
              <a:rPr lang="ru-RU">
                <a:solidFill>
                  <a:srgbClr val="59160A"/>
                </a:solidFill>
              </a:rPr>
              <a:t>ХАРАКТЕР ВІЙНИ</a:t>
            </a:r>
            <a:endParaRPr>
              <a:solidFill>
                <a:srgbClr val="59160A"/>
              </a:solidFill>
            </a:endParaRPr>
          </a:p>
        </p:txBody>
      </p:sp>
      <p:sp>
        <p:nvSpPr>
          <p:cNvPr id="173" name="Google Shape;173;p5"/>
          <p:cNvSpPr txBox="1">
            <a:spLocks noGrp="1"/>
          </p:cNvSpPr>
          <p:nvPr>
            <p:ph type="body" idx="1"/>
          </p:nvPr>
        </p:nvSpPr>
        <p:spPr>
          <a:xfrm>
            <a:off x="214313" y="1214438"/>
            <a:ext cx="4038600" cy="4525962"/>
          </a:xfrm>
          <a:prstGeom prst="rect">
            <a:avLst/>
          </a:prstGeom>
          <a:noFill/>
          <a:ln>
            <a:noFill/>
          </a:ln>
        </p:spPr>
        <p:txBody>
          <a:bodyPr spcFirstLastPara="1" wrap="square" lIns="91425" tIns="45700" rIns="91425" bIns="45700" anchor="t" anchorCtr="0">
            <a:noAutofit/>
          </a:bodyPr>
          <a:lstStyle/>
          <a:p>
            <a:pPr marL="273050" lvl="0" indent="-273050" algn="l" rtl="0">
              <a:spcBef>
                <a:spcPts val="0"/>
              </a:spcBef>
              <a:spcAft>
                <a:spcPts val="0"/>
              </a:spcAft>
              <a:buSzPts val="1260"/>
              <a:buChar char="🞆"/>
            </a:pPr>
            <a:r>
              <a:rPr lang="ru-RU" sz="1800"/>
              <a:t>Держави агресивного блоку прагнули розширення власних територій, завоювання ринків збуту та джерел сировини. А головною метою було завоювання світового панування. З їхнього боку війна була </a:t>
            </a:r>
            <a:r>
              <a:rPr lang="ru-RU" b="1" i="1">
                <a:solidFill>
                  <a:srgbClr val="FF0000"/>
                </a:solidFill>
              </a:rPr>
              <a:t>загарбницькою.</a:t>
            </a:r>
            <a:endParaRPr b="1" i="1">
              <a:solidFill>
                <a:srgbClr val="FF0000"/>
              </a:solidFill>
            </a:endParaRPr>
          </a:p>
        </p:txBody>
      </p:sp>
      <p:sp>
        <p:nvSpPr>
          <p:cNvPr id="174" name="Google Shape;174;p5"/>
          <p:cNvSpPr txBox="1">
            <a:spLocks noGrp="1"/>
          </p:cNvSpPr>
          <p:nvPr>
            <p:ph type="body" idx="2"/>
          </p:nvPr>
        </p:nvSpPr>
        <p:spPr>
          <a:xfrm>
            <a:off x="4286250" y="1214438"/>
            <a:ext cx="4473575" cy="4924425"/>
          </a:xfrm>
          <a:prstGeom prst="rect">
            <a:avLst/>
          </a:prstGeom>
          <a:noFill/>
          <a:ln>
            <a:noFill/>
          </a:ln>
        </p:spPr>
        <p:txBody>
          <a:bodyPr spcFirstLastPara="1" wrap="square" lIns="91425" tIns="45700" rIns="91425" bIns="45700" anchor="t" anchorCtr="0">
            <a:normAutofit/>
          </a:bodyPr>
          <a:lstStyle/>
          <a:p>
            <a:pPr marL="548640" lvl="0" indent="-411480" algn="l" rtl="0">
              <a:spcBef>
                <a:spcPts val="0"/>
              </a:spcBef>
              <a:spcAft>
                <a:spcPts val="0"/>
              </a:spcAft>
              <a:buClr>
                <a:schemeClr val="dk1"/>
              </a:buClr>
              <a:buSzPts val="1260"/>
              <a:buFont typeface="Noto Sans Symbols"/>
              <a:buChar char="▣"/>
            </a:pPr>
            <a:r>
              <a:rPr lang="ru-RU" sz="1800"/>
              <a:t>Для країн, які зазнали агресії й були окуповані, ця війна була </a:t>
            </a:r>
            <a:r>
              <a:rPr lang="ru-RU" sz="2000" b="1" i="1">
                <a:solidFill>
                  <a:srgbClr val="FF0000"/>
                </a:solidFill>
              </a:rPr>
              <a:t>справедливою.</a:t>
            </a:r>
            <a:endParaRPr sz="1800" b="1" i="1">
              <a:solidFill>
                <a:srgbClr val="FF0000"/>
              </a:solidFill>
            </a:endParaRPr>
          </a:p>
          <a:p>
            <a:pPr marL="548640" lvl="0" indent="-411480" algn="l" rtl="0">
              <a:spcBef>
                <a:spcPts val="600"/>
              </a:spcBef>
              <a:spcAft>
                <a:spcPts val="0"/>
              </a:spcAft>
              <a:buClr>
                <a:schemeClr val="dk1"/>
              </a:buClr>
              <a:buSzPts val="1260"/>
              <a:buFont typeface="Noto Sans Symbols"/>
              <a:buChar char="▣"/>
            </a:pPr>
            <a:r>
              <a:rPr lang="ru-RU" sz="1800"/>
              <a:t>Найскладніше визначити характер війни стосовно СРСР:</a:t>
            </a:r>
            <a:endParaRPr/>
          </a:p>
          <a:p>
            <a:pPr marL="548640" lvl="0" indent="-411480" algn="l" rtl="0">
              <a:spcBef>
                <a:spcPts val="600"/>
              </a:spcBef>
              <a:spcAft>
                <a:spcPts val="0"/>
              </a:spcAft>
              <a:buClr>
                <a:schemeClr val="dk1"/>
              </a:buClr>
              <a:buSzPts val="1260"/>
              <a:buFont typeface="Century Schoolbook"/>
              <a:buChar char="-"/>
            </a:pPr>
            <a:r>
              <a:rPr lang="ru-RU" sz="1800"/>
              <a:t>У період з 17 вересня 1939 р. по 22 червня 1941 р. він сам виступав у ролі агресора, приєднавши до себе значні території, які належали на той час Польщі, Румунії, Фінляндії, а також Прибалтику.</a:t>
            </a:r>
            <a:endParaRPr/>
          </a:p>
          <a:p>
            <a:pPr marL="548640" lvl="0" indent="-411480" algn="l" rtl="0">
              <a:spcBef>
                <a:spcPts val="600"/>
              </a:spcBef>
              <a:spcAft>
                <a:spcPts val="0"/>
              </a:spcAft>
              <a:buClr>
                <a:schemeClr val="dk1"/>
              </a:buClr>
              <a:buSzPts val="1260"/>
              <a:buFont typeface="Century Schoolbook"/>
              <a:buChar char="-"/>
            </a:pPr>
            <a:r>
              <a:rPr lang="ru-RU" sz="1800"/>
              <a:t>Але після нападу Німеччини на СРСР ця війна для неї носила </a:t>
            </a:r>
            <a:r>
              <a:rPr lang="ru-RU" sz="2000" b="1" i="1">
                <a:solidFill>
                  <a:srgbClr val="FF0000"/>
                </a:solidFill>
              </a:rPr>
              <a:t>справедливий характер</a:t>
            </a:r>
            <a:endParaRPr sz="1800" b="1" i="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10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xEl>
                                              <p:pRg st="0" end="0"/>
                                            </p:txEl>
                                          </p:spTgt>
                                        </p:tgtEl>
                                        <p:attrNameLst>
                                          <p:attrName>style.visibility</p:attrName>
                                        </p:attrNameLst>
                                      </p:cBhvr>
                                      <p:to>
                                        <p:strVal val="visible"/>
                                      </p:to>
                                    </p:set>
                                    <p:animEffect transition="in" filter="fade">
                                      <p:cBhvr>
                                        <p:cTn id="12" dur="500"/>
                                        <p:tgtEl>
                                          <p:spTgt spid="17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
                                            <p:txEl>
                                              <p:pRg st="0" end="0"/>
                                            </p:txEl>
                                          </p:spTgt>
                                        </p:tgtEl>
                                        <p:attrNameLst>
                                          <p:attrName>style.visibility</p:attrName>
                                        </p:attrNameLst>
                                      </p:cBhvr>
                                      <p:to>
                                        <p:strVal val="visible"/>
                                      </p:to>
                                    </p:set>
                                    <p:animEffect transition="in" filter="fade">
                                      <p:cBhvr>
                                        <p:cTn id="17" dur="500"/>
                                        <p:tgtEl>
                                          <p:spTgt spid="17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
                                            <p:txEl>
                                              <p:pRg st="1" end="1"/>
                                            </p:txEl>
                                          </p:spTgt>
                                        </p:tgtEl>
                                        <p:attrNameLst>
                                          <p:attrName>style.visibility</p:attrName>
                                        </p:attrNameLst>
                                      </p:cBhvr>
                                      <p:to>
                                        <p:strVal val="visible"/>
                                      </p:to>
                                    </p:set>
                                    <p:animEffect transition="in" filter="fade">
                                      <p:cBhvr>
                                        <p:cTn id="22" dur="500"/>
                                        <p:tgtEl>
                                          <p:spTgt spid="17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4">
                                            <p:txEl>
                                              <p:pRg st="2" end="2"/>
                                            </p:txEl>
                                          </p:spTgt>
                                        </p:tgtEl>
                                        <p:attrNameLst>
                                          <p:attrName>style.visibility</p:attrName>
                                        </p:attrNameLst>
                                      </p:cBhvr>
                                      <p:to>
                                        <p:strVal val="visible"/>
                                      </p:to>
                                    </p:set>
                                    <p:animEffect transition="in" filter="fade">
                                      <p:cBhvr>
                                        <p:cTn id="27" dur="500"/>
                                        <p:tgtEl>
                                          <p:spTgt spid="17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4">
                                            <p:txEl>
                                              <p:pRg st="3" end="3"/>
                                            </p:txEl>
                                          </p:spTgt>
                                        </p:tgtEl>
                                        <p:attrNameLst>
                                          <p:attrName>style.visibility</p:attrName>
                                        </p:attrNameLst>
                                      </p:cBhvr>
                                      <p:to>
                                        <p:strVal val="visible"/>
                                      </p:to>
                                    </p:set>
                                    <p:animEffect transition="in" filter="fade">
                                      <p:cBhvr>
                                        <p:cTn id="32" dur="500"/>
                                        <p:tgtEl>
                                          <p:spTgt spid="1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64"/>
          <p:cNvSpPr/>
          <p:nvPr/>
        </p:nvSpPr>
        <p:spPr>
          <a:xfrm>
            <a:off x="142875" y="0"/>
            <a:ext cx="8501063" cy="258603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ru-RU" sz="2400" b="1">
                <a:solidFill>
                  <a:srgbClr val="993D00"/>
                </a:solidFill>
                <a:latin typeface="Century Schoolbook"/>
                <a:ea typeface="Century Schoolbook"/>
                <a:cs typeface="Century Schoolbook"/>
                <a:sym typeface="Century Schoolbook"/>
              </a:rPr>
              <a:t>•</a:t>
            </a:r>
            <a:r>
              <a:rPr lang="ru-RU" sz="2000">
                <a:solidFill>
                  <a:srgbClr val="993D00"/>
                </a:solidFill>
                <a:latin typeface="Century Schoolbook"/>
                <a:ea typeface="Century Schoolbook"/>
                <a:cs typeface="Century Schoolbook"/>
                <a:sym typeface="Century Schoolbook"/>
              </a:rPr>
              <a:t> </a:t>
            </a:r>
            <a:r>
              <a:rPr lang="ru-RU" sz="2000" b="1">
                <a:solidFill>
                  <a:srgbClr val="993D00"/>
                </a:solidFill>
                <a:latin typeface="Century Schoolbook"/>
                <a:ea typeface="Century Schoolbook"/>
                <a:cs typeface="Century Schoolbook"/>
                <a:sym typeface="Century Schoolbook"/>
              </a:rPr>
              <a:t>Західна Україна і Західна Білорусія залишалися у складі СРСР.</a:t>
            </a:r>
            <a:endParaRPr/>
          </a:p>
          <a:p>
            <a:pPr marL="0" marR="0" lvl="0" indent="0" algn="l" rtl="0">
              <a:lnSpc>
                <a:spcPct val="150000"/>
              </a:lnSpc>
              <a:spcBef>
                <a:spcPts val="0"/>
              </a:spcBef>
              <a:spcAft>
                <a:spcPts val="0"/>
              </a:spcAft>
              <a:buNone/>
            </a:pPr>
            <a:r>
              <a:rPr lang="ru-RU" sz="2400" b="1">
                <a:solidFill>
                  <a:srgbClr val="993D00"/>
                </a:solidFill>
                <a:latin typeface="Century Schoolbook"/>
                <a:ea typeface="Century Schoolbook"/>
                <a:cs typeface="Century Schoolbook"/>
                <a:sym typeface="Century Schoolbook"/>
              </a:rPr>
              <a:t>•</a:t>
            </a:r>
            <a:r>
              <a:rPr lang="ru-RU" sz="2000">
                <a:solidFill>
                  <a:srgbClr val="993D00"/>
                </a:solidFill>
                <a:latin typeface="Century Schoolbook"/>
                <a:ea typeface="Century Schoolbook"/>
                <a:cs typeface="Century Schoolbook"/>
                <a:sym typeface="Century Schoolbook"/>
              </a:rPr>
              <a:t> </a:t>
            </a:r>
            <a:r>
              <a:rPr lang="ru-RU" sz="2000" b="1">
                <a:solidFill>
                  <a:srgbClr val="993D00"/>
                </a:solidFill>
                <a:latin typeface="Century Schoolbook"/>
                <a:ea typeface="Century Schoolbook"/>
                <a:cs typeface="Century Schoolbook"/>
                <a:sym typeface="Century Schoolbook"/>
              </a:rPr>
              <a:t>Радянський Союз погоджувався визнати польський    Тимчасовий уряд національної єдності, який мав провести в країні вільні вибори.</a:t>
            </a:r>
            <a:endParaRPr sz="2000">
              <a:solidFill>
                <a:srgbClr val="993D00"/>
              </a:solidFill>
              <a:latin typeface="Century Schoolbook"/>
              <a:ea typeface="Century Schoolbook"/>
              <a:cs typeface="Century Schoolbook"/>
              <a:sym typeface="Century Schoolbook"/>
            </a:endParaRPr>
          </a:p>
        </p:txBody>
      </p:sp>
      <p:sp>
        <p:nvSpPr>
          <p:cNvPr id="477" name="Google Shape;477;p64"/>
          <p:cNvSpPr/>
          <p:nvPr/>
        </p:nvSpPr>
        <p:spPr>
          <a:xfrm>
            <a:off x="107950" y="2133600"/>
            <a:ext cx="8715375" cy="10969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ru-RU" sz="2400" b="1">
                <a:solidFill>
                  <a:srgbClr val="993D00"/>
                </a:solidFill>
                <a:latin typeface="Century Schoolbook"/>
                <a:ea typeface="Century Schoolbook"/>
                <a:cs typeface="Century Schoolbook"/>
                <a:sym typeface="Century Schoolbook"/>
              </a:rPr>
              <a:t>•</a:t>
            </a:r>
            <a:r>
              <a:rPr lang="ru-RU" sz="2000">
                <a:solidFill>
                  <a:srgbClr val="993D00"/>
                </a:solidFill>
                <a:latin typeface="Century Schoolbook"/>
                <a:ea typeface="Century Schoolbook"/>
                <a:cs typeface="Century Schoolbook"/>
                <a:sym typeface="Century Schoolbook"/>
              </a:rPr>
              <a:t> </a:t>
            </a:r>
            <a:r>
              <a:rPr lang="ru-RU" sz="2000" b="1">
                <a:solidFill>
                  <a:srgbClr val="993D00"/>
                </a:solidFill>
                <a:latin typeface="Century Schoolbook"/>
                <a:ea typeface="Century Schoolbook"/>
                <a:cs typeface="Century Schoolbook"/>
                <a:sym typeface="Century Schoolbook"/>
              </a:rPr>
              <a:t>СРСР зобов’язувався вступити у війну з Японією не пізніше ніж через три місяці після розгрому Німеччини.</a:t>
            </a:r>
            <a:endParaRPr sz="2000">
              <a:solidFill>
                <a:srgbClr val="993D00"/>
              </a:solidFill>
              <a:latin typeface="Century Schoolbook"/>
              <a:ea typeface="Century Schoolbook"/>
              <a:cs typeface="Century Schoolbook"/>
              <a:sym typeface="Century Schoolbook"/>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65"/>
          <p:cNvSpPr txBox="1"/>
          <p:nvPr/>
        </p:nvSpPr>
        <p:spPr>
          <a:xfrm>
            <a:off x="2143125" y="0"/>
            <a:ext cx="7286625"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800" b="1">
                <a:solidFill>
                  <a:srgbClr val="993D00"/>
                </a:solidFill>
                <a:latin typeface="Century Schoolbook"/>
                <a:ea typeface="Century Schoolbook"/>
                <a:cs typeface="Century Schoolbook"/>
                <a:sym typeface="Century Schoolbook"/>
              </a:rPr>
              <a:t>Берлінська операція</a:t>
            </a:r>
            <a:endParaRPr sz="2800" b="1">
              <a:solidFill>
                <a:srgbClr val="993D00"/>
              </a:solidFill>
              <a:latin typeface="Century Schoolbook"/>
              <a:ea typeface="Century Schoolbook"/>
              <a:cs typeface="Century Schoolbook"/>
              <a:sym typeface="Century Schoolbook"/>
            </a:endParaRPr>
          </a:p>
        </p:txBody>
      </p:sp>
      <p:sp>
        <p:nvSpPr>
          <p:cNvPr id="483" name="Google Shape;483;p65"/>
          <p:cNvSpPr txBox="1"/>
          <p:nvPr/>
        </p:nvSpPr>
        <p:spPr>
          <a:xfrm>
            <a:off x="142875" y="714375"/>
            <a:ext cx="8501063" cy="16319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Січень – травень 1945 р. </a:t>
            </a:r>
            <a:r>
              <a:rPr lang="ru-RU" sz="2000">
                <a:solidFill>
                  <a:srgbClr val="993D00"/>
                </a:solidFill>
                <a:latin typeface="Century Schoolbook"/>
                <a:ea typeface="Century Schoolbook"/>
                <a:cs typeface="Century Schoolbook"/>
                <a:sym typeface="Century Schoolbook"/>
              </a:rPr>
              <a:t>– звільнення Східної Німеччини.</a:t>
            </a:r>
            <a:endParaRPr/>
          </a:p>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16 квітня 1945 р. </a:t>
            </a:r>
            <a:r>
              <a:rPr lang="ru-RU" sz="2000">
                <a:solidFill>
                  <a:srgbClr val="993D00"/>
                </a:solidFill>
                <a:latin typeface="Century Schoolbook"/>
                <a:ea typeface="Century Schoolbook"/>
                <a:cs typeface="Century Schoolbook"/>
                <a:sym typeface="Century Schoolbook"/>
              </a:rPr>
              <a:t>– Берлінська операція під командуванням </a:t>
            </a:r>
            <a:endParaRPr/>
          </a:p>
          <a:p>
            <a:pPr marL="0" marR="0" lvl="0" indent="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Г. Жукова.</a:t>
            </a:r>
            <a:endParaRPr/>
          </a:p>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30 квітня</a:t>
            </a:r>
            <a:r>
              <a:rPr lang="ru-RU" sz="2000">
                <a:solidFill>
                  <a:srgbClr val="993D00"/>
                </a:solidFill>
                <a:latin typeface="Century Schoolbook"/>
                <a:ea typeface="Century Schoolbook"/>
                <a:cs typeface="Century Schoolbook"/>
                <a:sym typeface="Century Schoolbook"/>
              </a:rPr>
              <a:t> - Гітлер отруївся.</a:t>
            </a:r>
            <a:endParaRPr/>
          </a:p>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2 травня 1945 р. </a:t>
            </a:r>
            <a:r>
              <a:rPr lang="ru-RU" sz="2000">
                <a:solidFill>
                  <a:srgbClr val="993D00"/>
                </a:solidFill>
                <a:latin typeface="Century Schoolbook"/>
                <a:ea typeface="Century Schoolbook"/>
                <a:cs typeface="Century Schoolbook"/>
                <a:sym typeface="Century Schoolbook"/>
              </a:rPr>
              <a:t>– берлінський гарнізон капітулював. </a:t>
            </a:r>
            <a:endParaRPr sz="2000">
              <a:solidFill>
                <a:srgbClr val="993D00"/>
              </a:solidFill>
              <a:latin typeface="Century Schoolbook"/>
              <a:ea typeface="Century Schoolbook"/>
              <a:cs typeface="Century Schoolbook"/>
              <a:sym typeface="Century Schoolbook"/>
            </a:endParaRPr>
          </a:p>
        </p:txBody>
      </p:sp>
      <p:pic>
        <p:nvPicPr>
          <p:cNvPr id="484" name="Google Shape;484;p65" descr="http://second-world-war.users.photofile.ru/photo/second-world-war/592951/large/12260248.jpg"/>
          <p:cNvPicPr preferRelativeResize="0"/>
          <p:nvPr/>
        </p:nvPicPr>
        <p:blipFill rotWithShape="1">
          <a:blip r:embed="rId3">
            <a:alphaModFix/>
          </a:blip>
          <a:srcRect/>
          <a:stretch/>
        </p:blipFill>
        <p:spPr>
          <a:xfrm>
            <a:off x="214281" y="2428868"/>
            <a:ext cx="7886413" cy="4071966"/>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pic>
        <p:nvPicPr>
          <p:cNvPr id="489" name="Google Shape;489;p66" descr="http://www.rusempire.ru/forum/style_images/calendar/9may/2.jpg"/>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8"/>
          <p:cNvSpPr txBox="1"/>
          <p:nvPr/>
        </p:nvSpPr>
        <p:spPr>
          <a:xfrm>
            <a:off x="214313" y="214313"/>
            <a:ext cx="8501062" cy="1323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У ніч з 8 на 9 травня 1945 року у передмісті Берліна Карлсгорсті представники німецького командування на чолі з фельдмаршалом </a:t>
            </a:r>
            <a:endParaRPr/>
          </a:p>
          <a:p>
            <a:pPr marL="0" marR="0" lvl="0" indent="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В. Кейтелем підписали </a:t>
            </a:r>
            <a:r>
              <a:rPr lang="ru-RU" sz="2000" i="1">
                <a:solidFill>
                  <a:srgbClr val="993D00"/>
                </a:solidFill>
                <a:latin typeface="Century Schoolbook"/>
                <a:ea typeface="Century Schoolbook"/>
                <a:cs typeface="Century Schoolbook"/>
                <a:sym typeface="Century Schoolbook"/>
              </a:rPr>
              <a:t>Акт беззастережної капітуляції Німеччини. </a:t>
            </a:r>
            <a:endParaRPr sz="2000" i="1">
              <a:solidFill>
                <a:srgbClr val="993D00"/>
              </a:solidFill>
              <a:latin typeface="Century Schoolbook"/>
              <a:ea typeface="Century Schoolbook"/>
              <a:cs typeface="Century Schoolbook"/>
              <a:sym typeface="Century Schoolbook"/>
            </a:endParaRPr>
          </a:p>
        </p:txBody>
      </p:sp>
      <p:pic>
        <p:nvPicPr>
          <p:cNvPr id="495" name="Google Shape;495;p68" descr="http://porogy.zp.ua/img/cadd306f7135.jpg"/>
          <p:cNvPicPr preferRelativeResize="0"/>
          <p:nvPr/>
        </p:nvPicPr>
        <p:blipFill rotWithShape="1">
          <a:blip r:embed="rId3">
            <a:alphaModFix/>
          </a:blip>
          <a:srcRect/>
          <a:stretch/>
        </p:blipFill>
        <p:spPr>
          <a:xfrm>
            <a:off x="0" y="1857375"/>
            <a:ext cx="6983413" cy="4643438"/>
          </a:xfrm>
          <a:prstGeom prst="rect">
            <a:avLst/>
          </a:prstGeom>
          <a:noFill/>
          <a:ln>
            <a:noFill/>
          </a:ln>
        </p:spPr>
      </p:pic>
      <p:sp>
        <p:nvSpPr>
          <p:cNvPr id="496" name="Google Shape;496;p68"/>
          <p:cNvSpPr/>
          <p:nvPr/>
        </p:nvSpPr>
        <p:spPr>
          <a:xfrm>
            <a:off x="7000875" y="2786063"/>
            <a:ext cx="1928813" cy="17541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a:solidFill>
                  <a:srgbClr val="59160A"/>
                </a:solidFill>
                <a:latin typeface="Century Schoolbook"/>
                <a:ea typeface="Century Schoolbook"/>
                <a:cs typeface="Century Schoolbook"/>
                <a:sym typeface="Century Schoolbook"/>
              </a:rPr>
              <a:t>Маршал Жуков від час підписання Акта щодо капітуляції Німеччини</a:t>
            </a:r>
            <a:endParaRPr sz="1800">
              <a:solidFill>
                <a:srgbClr val="59160A"/>
              </a:solidFill>
              <a:latin typeface="Century Schoolbook"/>
              <a:ea typeface="Century Schoolbook"/>
              <a:cs typeface="Century Schoolbook"/>
              <a:sym typeface="Century Schoolbook"/>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69"/>
          <p:cNvSpPr/>
          <p:nvPr/>
        </p:nvSpPr>
        <p:spPr>
          <a:xfrm>
            <a:off x="428596" y="0"/>
            <a:ext cx="8190063"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4400" b="1">
                <a:solidFill>
                  <a:srgbClr val="FFFFFF"/>
                </a:solidFill>
                <a:latin typeface="Century Schoolbook"/>
                <a:ea typeface="Century Schoolbook"/>
                <a:cs typeface="Century Schoolbook"/>
                <a:sym typeface="Century Schoolbook"/>
              </a:rPr>
              <a:t>Постдамська конференція</a:t>
            </a:r>
            <a:endParaRPr sz="4400" b="1">
              <a:solidFill>
                <a:srgbClr val="FFFFFF"/>
              </a:solidFill>
              <a:latin typeface="Century Schoolbook"/>
              <a:ea typeface="Century Schoolbook"/>
              <a:cs typeface="Century Schoolbook"/>
              <a:sym typeface="Century Schoolbook"/>
            </a:endParaRPr>
          </a:p>
        </p:txBody>
      </p:sp>
      <p:sp>
        <p:nvSpPr>
          <p:cNvPr id="502" name="Google Shape;502;p69"/>
          <p:cNvSpPr txBox="1"/>
          <p:nvPr/>
        </p:nvSpPr>
        <p:spPr>
          <a:xfrm>
            <a:off x="214313" y="928688"/>
            <a:ext cx="8215312" cy="7080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Після завершення війни в Європі 17 липня – 2 серпня 1945 р. відбулася  Постдамська конференція.  </a:t>
            </a:r>
            <a:endParaRPr sz="2000">
              <a:solidFill>
                <a:srgbClr val="993D00"/>
              </a:solidFill>
              <a:latin typeface="Century Schoolbook"/>
              <a:ea typeface="Century Schoolbook"/>
              <a:cs typeface="Century Schoolbook"/>
              <a:sym typeface="Century Schoolbook"/>
            </a:endParaRPr>
          </a:p>
        </p:txBody>
      </p:sp>
      <p:pic>
        <p:nvPicPr>
          <p:cNvPr id="503" name="Google Shape;503;p69" descr="http://upload.wikimedia.org/wikipedia/commons/6/6b/Clement_Attlee,_Harry_S._Truman,_Joseph_Stalin_and_their_principal_advisors_-_Potsdam_Conference_1945.jpg"/>
          <p:cNvPicPr preferRelativeResize="0"/>
          <p:nvPr/>
        </p:nvPicPr>
        <p:blipFill rotWithShape="1">
          <a:blip r:embed="rId3">
            <a:alphaModFix/>
          </a:blip>
          <a:srcRect/>
          <a:stretch/>
        </p:blipFill>
        <p:spPr>
          <a:xfrm>
            <a:off x="1142976" y="1783971"/>
            <a:ext cx="6429420" cy="5074029"/>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70"/>
          <p:cNvSpPr txBox="1"/>
          <p:nvPr/>
        </p:nvSpPr>
        <p:spPr>
          <a:xfrm>
            <a:off x="214313" y="0"/>
            <a:ext cx="8286750" cy="56943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800" b="1">
                <a:solidFill>
                  <a:srgbClr val="59160A"/>
                </a:solidFill>
                <a:latin typeface="Century Schoolbook"/>
                <a:ea typeface="Century Schoolbook"/>
                <a:cs typeface="Century Schoolbook"/>
                <a:sym typeface="Century Schoolbook"/>
              </a:rPr>
              <a:t>Основні рішення:</a:t>
            </a:r>
            <a:endParaRPr/>
          </a:p>
          <a:p>
            <a:pPr marL="0" marR="0" lvl="0" indent="-152400" algn="l" rtl="0">
              <a:spcBef>
                <a:spcPts val="0"/>
              </a:spcBef>
              <a:spcAft>
                <a:spcPts val="0"/>
              </a:spcAft>
              <a:buClr>
                <a:srgbClr val="993D00"/>
              </a:buClr>
              <a:buSzPts val="2400"/>
              <a:buFont typeface="Century Schoolbook"/>
              <a:buChar char="-"/>
            </a:pPr>
            <a:r>
              <a:rPr lang="ru-RU" sz="2400">
                <a:solidFill>
                  <a:srgbClr val="993D00"/>
                </a:solidFill>
                <a:latin typeface="Century Schoolbook"/>
                <a:ea typeface="Century Schoolbook"/>
                <a:cs typeface="Century Schoolbook"/>
                <a:sym typeface="Century Schoolbook"/>
              </a:rPr>
              <a:t> Устрій післявоєнної Німеччини має грунтуватися на принципах “4 Д”: денацифікація, демілітаризація, демократизація, декартелізація.</a:t>
            </a:r>
            <a:endParaRPr/>
          </a:p>
          <a:p>
            <a:pPr marL="0" marR="0" lvl="0" indent="-152400" algn="l" rtl="0">
              <a:spcBef>
                <a:spcPts val="0"/>
              </a:spcBef>
              <a:spcAft>
                <a:spcPts val="0"/>
              </a:spcAft>
              <a:buClr>
                <a:srgbClr val="993D00"/>
              </a:buClr>
              <a:buSzPts val="2400"/>
              <a:buFont typeface="Century Schoolbook"/>
              <a:buChar char="-"/>
            </a:pPr>
            <a:r>
              <a:rPr lang="ru-RU" sz="2400">
                <a:solidFill>
                  <a:srgbClr val="993D00"/>
                </a:solidFill>
                <a:latin typeface="Century Schoolbook"/>
                <a:ea typeface="Century Schoolbook"/>
                <a:cs typeface="Century Schoolbook"/>
                <a:sym typeface="Century Schoolbook"/>
              </a:rPr>
              <a:t> СРСР, США, Велика Британія, Франція ділять Німеччину на зони окупації.</a:t>
            </a:r>
            <a:endParaRPr/>
          </a:p>
          <a:p>
            <a:pPr marL="0" marR="0" lvl="0" indent="-152400" algn="l" rtl="0">
              <a:spcBef>
                <a:spcPts val="0"/>
              </a:spcBef>
              <a:spcAft>
                <a:spcPts val="0"/>
              </a:spcAft>
              <a:buClr>
                <a:srgbClr val="993D00"/>
              </a:buClr>
              <a:buSzPts val="2400"/>
              <a:buFont typeface="Century Schoolbook"/>
              <a:buChar char="-"/>
            </a:pPr>
            <a:r>
              <a:rPr lang="ru-RU" sz="2400">
                <a:solidFill>
                  <a:srgbClr val="993D00"/>
                </a:solidFill>
                <a:latin typeface="Century Schoolbook"/>
                <a:ea typeface="Century Schoolbook"/>
                <a:cs typeface="Century Schoolbook"/>
                <a:sym typeface="Century Schoolbook"/>
              </a:rPr>
              <a:t> Німецький флот розділений між союзниками.</a:t>
            </a:r>
            <a:endParaRPr/>
          </a:p>
          <a:p>
            <a:pPr marL="0" marR="0" lvl="0" indent="-152400" algn="l" rtl="0">
              <a:spcBef>
                <a:spcPts val="0"/>
              </a:spcBef>
              <a:spcAft>
                <a:spcPts val="0"/>
              </a:spcAft>
              <a:buClr>
                <a:srgbClr val="993D00"/>
              </a:buClr>
              <a:buSzPts val="2400"/>
              <a:buFont typeface="Century Schoolbook"/>
              <a:buChar char="-"/>
            </a:pPr>
            <a:r>
              <a:rPr lang="ru-RU" sz="2400">
                <a:solidFill>
                  <a:srgbClr val="993D00"/>
                </a:solidFill>
                <a:latin typeface="Century Schoolbook"/>
                <a:ea typeface="Century Schoolbook"/>
                <a:cs typeface="Century Schoolbook"/>
                <a:sym typeface="Century Schoolbook"/>
              </a:rPr>
              <a:t> СРСР отримує Кенігсберг та область.</a:t>
            </a:r>
            <a:endParaRPr/>
          </a:p>
          <a:p>
            <a:pPr marL="0" marR="0" lvl="0" indent="-152400" algn="l" rtl="0">
              <a:spcBef>
                <a:spcPts val="0"/>
              </a:spcBef>
              <a:spcAft>
                <a:spcPts val="0"/>
              </a:spcAft>
              <a:buClr>
                <a:srgbClr val="993D00"/>
              </a:buClr>
              <a:buSzPts val="2400"/>
              <a:buFont typeface="Century Schoolbook"/>
              <a:buChar char="-"/>
            </a:pPr>
            <a:r>
              <a:rPr lang="ru-RU" sz="2400">
                <a:solidFill>
                  <a:srgbClr val="993D00"/>
                </a:solidFill>
                <a:latin typeface="Century Schoolbook"/>
                <a:ea typeface="Century Schoolbook"/>
                <a:cs typeface="Century Schoolbook"/>
                <a:sym typeface="Century Schoolbook"/>
              </a:rPr>
              <a:t> Остаточно визначені польські кордони на сході і заході.</a:t>
            </a:r>
            <a:endParaRPr/>
          </a:p>
          <a:p>
            <a:pPr marL="0" marR="0" lvl="0" indent="-152400" algn="l" rtl="0">
              <a:spcBef>
                <a:spcPts val="0"/>
              </a:spcBef>
              <a:spcAft>
                <a:spcPts val="0"/>
              </a:spcAft>
              <a:buClr>
                <a:srgbClr val="993D00"/>
              </a:buClr>
              <a:buSzPts val="2400"/>
              <a:buFont typeface="Century Schoolbook"/>
              <a:buChar char="-"/>
            </a:pPr>
            <a:r>
              <a:rPr lang="ru-RU" sz="2400">
                <a:solidFill>
                  <a:srgbClr val="993D00"/>
                </a:solidFill>
                <a:latin typeface="Century Schoolbook"/>
                <a:ea typeface="Century Schoolbook"/>
                <a:cs typeface="Century Schoolbook"/>
                <a:sym typeface="Century Schoolbook"/>
              </a:rPr>
              <a:t> Створення міжнародного трибуналу для покарання військових злочинців.</a:t>
            </a:r>
            <a:endParaRPr/>
          </a:p>
          <a:p>
            <a:pPr marL="0" marR="0" lvl="0" indent="-152400" algn="l" rtl="0">
              <a:spcBef>
                <a:spcPts val="0"/>
              </a:spcBef>
              <a:spcAft>
                <a:spcPts val="0"/>
              </a:spcAft>
              <a:buClr>
                <a:srgbClr val="993D00"/>
              </a:buClr>
              <a:buSzPts val="2400"/>
              <a:buFont typeface="Century Schoolbook"/>
              <a:buChar char="-"/>
            </a:pPr>
            <a:r>
              <a:rPr lang="ru-RU" sz="2400">
                <a:solidFill>
                  <a:srgbClr val="993D00"/>
                </a:solidFill>
                <a:latin typeface="Century Schoolbook"/>
                <a:ea typeface="Century Schoolbook"/>
                <a:cs typeface="Century Schoolbook"/>
                <a:sym typeface="Century Schoolbook"/>
              </a:rPr>
              <a:t> Німеччина мала сплатити 20 млрд. доларів репарацій, 50 % яких одержав СРСР у вигляді промислового устаткування.</a:t>
            </a:r>
            <a:endParaRPr sz="2400">
              <a:solidFill>
                <a:srgbClr val="993D00"/>
              </a:solidFill>
              <a:latin typeface="Century Schoolbook"/>
              <a:ea typeface="Century Schoolbook"/>
              <a:cs typeface="Century Schoolbook"/>
              <a:sym typeface="Century Schoolbook"/>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71"/>
          <p:cNvSpPr/>
          <p:nvPr/>
        </p:nvSpPr>
        <p:spPr>
          <a:xfrm>
            <a:off x="857224" y="0"/>
            <a:ext cx="7358114"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4400" b="1">
                <a:solidFill>
                  <a:srgbClr val="FF0000"/>
                </a:solidFill>
                <a:latin typeface="Century Schoolbook"/>
                <a:ea typeface="Century Schoolbook"/>
                <a:cs typeface="Century Schoolbook"/>
                <a:sym typeface="Century Schoolbook"/>
              </a:rPr>
              <a:t>Воєнні дії у Північній Африці</a:t>
            </a:r>
            <a:endParaRPr sz="4400" b="1">
              <a:solidFill>
                <a:srgbClr val="FF0000"/>
              </a:solidFill>
              <a:latin typeface="Century Schoolbook"/>
              <a:ea typeface="Century Schoolbook"/>
              <a:cs typeface="Century Schoolbook"/>
              <a:sym typeface="Century Schoolbook"/>
            </a:endParaRPr>
          </a:p>
        </p:txBody>
      </p:sp>
      <p:sp>
        <p:nvSpPr>
          <p:cNvPr id="514" name="Google Shape;514;p71"/>
          <p:cNvSpPr txBox="1"/>
          <p:nvPr/>
        </p:nvSpPr>
        <p:spPr>
          <a:xfrm>
            <a:off x="214313" y="1428750"/>
            <a:ext cx="8429625" cy="16319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Військові дії розгоратлися не лише в Європі та на Далекому Сході, а й на півночі Африки. У </a:t>
            </a:r>
            <a:r>
              <a:rPr lang="ru-RU" sz="2000" b="1">
                <a:solidFill>
                  <a:srgbClr val="993D00"/>
                </a:solidFill>
                <a:latin typeface="Century Schoolbook"/>
                <a:ea typeface="Century Schoolbook"/>
                <a:cs typeface="Century Schoolbook"/>
                <a:sym typeface="Century Schoolbook"/>
              </a:rPr>
              <a:t>1940 – 1941 рр. </a:t>
            </a:r>
            <a:r>
              <a:rPr lang="ru-RU" sz="2000">
                <a:solidFill>
                  <a:srgbClr val="993D00"/>
                </a:solidFill>
                <a:latin typeface="Century Schoolbook"/>
                <a:ea typeface="Century Schoolbook"/>
                <a:cs typeface="Century Schoolbook"/>
                <a:sym typeface="Century Schoolbook"/>
              </a:rPr>
              <a:t>італійські фашисти мали намір створити імперію в Африці та перетворити Середземне море, на “внутрішнє море” Італії. У </a:t>
            </a:r>
            <a:r>
              <a:rPr lang="ru-RU" sz="2000" b="1">
                <a:solidFill>
                  <a:srgbClr val="993D00"/>
                </a:solidFill>
                <a:latin typeface="Century Schoolbook"/>
                <a:ea typeface="Century Schoolbook"/>
                <a:cs typeface="Century Schoolbook"/>
                <a:sym typeface="Century Schoolbook"/>
              </a:rPr>
              <a:t>серпні 1940 р. </a:t>
            </a:r>
            <a:r>
              <a:rPr lang="ru-RU" sz="2000">
                <a:solidFill>
                  <a:srgbClr val="993D00"/>
                </a:solidFill>
                <a:latin typeface="Century Schoolbook"/>
                <a:ea typeface="Century Schoolbook"/>
                <a:cs typeface="Century Schoolbook"/>
                <a:sym typeface="Century Schoolbook"/>
              </a:rPr>
              <a:t>– вони захопили Британське Сомалі, частину території Кенії та Судану. </a:t>
            </a:r>
            <a:endParaRPr sz="2000">
              <a:solidFill>
                <a:srgbClr val="993D00"/>
              </a:solidFill>
              <a:latin typeface="Century Schoolbook"/>
              <a:ea typeface="Century Schoolbook"/>
              <a:cs typeface="Century Schoolbook"/>
              <a:sym typeface="Century Schoolbook"/>
            </a:endParaRPr>
          </a:p>
        </p:txBody>
      </p:sp>
      <p:pic>
        <p:nvPicPr>
          <p:cNvPr id="515" name="Google Shape;515;p71" descr="http://ukrmap.su/program2009/wh11/1/18.jpg"/>
          <p:cNvPicPr preferRelativeResize="0"/>
          <p:nvPr/>
        </p:nvPicPr>
        <p:blipFill rotWithShape="1">
          <a:blip r:embed="rId3">
            <a:alphaModFix/>
          </a:blip>
          <a:srcRect/>
          <a:stretch/>
        </p:blipFill>
        <p:spPr>
          <a:xfrm>
            <a:off x="785786" y="3143247"/>
            <a:ext cx="6929486" cy="3510939"/>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72"/>
          <p:cNvSpPr txBox="1"/>
          <p:nvPr/>
        </p:nvSpPr>
        <p:spPr>
          <a:xfrm>
            <a:off x="214313" y="142875"/>
            <a:ext cx="8358187" cy="19383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Вересень 1940 р</a:t>
            </a:r>
            <a:r>
              <a:rPr lang="ru-RU" sz="2000">
                <a:solidFill>
                  <a:srgbClr val="993D00"/>
                </a:solidFill>
                <a:latin typeface="Century Schoolbook"/>
                <a:ea typeface="Century Schoolbook"/>
                <a:cs typeface="Century Schoolbook"/>
                <a:sym typeface="Century Schoolbook"/>
              </a:rPr>
              <a:t>. – напад Італії на Єгипет з метою встановлення контролю над Суецьким каналом. Неуспішні бої з британськими військами змусили Італію звернутися по допомогу до Німеччини.</a:t>
            </a:r>
            <a:endParaRPr/>
          </a:p>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Лютий 1941 р. </a:t>
            </a:r>
            <a:r>
              <a:rPr lang="ru-RU" sz="2000">
                <a:solidFill>
                  <a:srgbClr val="993D00"/>
                </a:solidFill>
                <a:latin typeface="Century Schoolbook"/>
                <a:ea typeface="Century Schoolbook"/>
                <a:cs typeface="Century Schoolbook"/>
                <a:sym typeface="Century Schoolbook"/>
              </a:rPr>
              <a:t>– висадка в Лівій Африканського корпусу генерал – фельдмаршала Е. Роммеля, що включав танкові дивізії та авіаційні підрозділи. </a:t>
            </a:r>
            <a:endParaRPr sz="2000">
              <a:solidFill>
                <a:srgbClr val="993D00"/>
              </a:solidFill>
              <a:latin typeface="Century Schoolbook"/>
              <a:ea typeface="Century Schoolbook"/>
              <a:cs typeface="Century Schoolbook"/>
              <a:sym typeface="Century Schoolbook"/>
            </a:endParaRPr>
          </a:p>
        </p:txBody>
      </p:sp>
      <p:pic>
        <p:nvPicPr>
          <p:cNvPr id="521" name="Google Shape;521;p72" descr="http://upload.wikimedia.org/wikipedia/commons/9/93/Bundesarchiv_Bild_101I-785-0271-12A,_Nordafrika,_Rommel_im_Befehlsfahrzeug_%22Greif%22.jpg"/>
          <p:cNvPicPr preferRelativeResize="0"/>
          <p:nvPr/>
        </p:nvPicPr>
        <p:blipFill rotWithShape="1">
          <a:blip r:embed="rId3">
            <a:alphaModFix/>
          </a:blip>
          <a:srcRect/>
          <a:stretch/>
        </p:blipFill>
        <p:spPr>
          <a:xfrm>
            <a:off x="642910" y="2285992"/>
            <a:ext cx="7072362" cy="4729643"/>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73"/>
          <p:cNvSpPr txBox="1"/>
          <p:nvPr/>
        </p:nvSpPr>
        <p:spPr>
          <a:xfrm>
            <a:off x="142875" y="0"/>
            <a:ext cx="8358188" cy="2246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Березень 1941 р</a:t>
            </a:r>
            <a:r>
              <a:rPr lang="ru-RU" sz="2000">
                <a:solidFill>
                  <a:srgbClr val="993D00"/>
                </a:solidFill>
                <a:latin typeface="Century Schoolbook"/>
                <a:ea typeface="Century Schoolbook"/>
                <a:cs typeface="Century Schoolbook"/>
                <a:sym typeface="Century Schoolbook"/>
              </a:rPr>
              <a:t>. – наступ німецько – італійських військ на британські частини в Лівії. Передові частини англійців розгромлені, головні сили капітулювали, і лише частина британських військ укрилася у фортеці Тобрук. </a:t>
            </a:r>
            <a:endParaRPr/>
          </a:p>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Травень 1942 р.</a:t>
            </a:r>
            <a:r>
              <a:rPr lang="ru-RU" sz="2000">
                <a:solidFill>
                  <a:srgbClr val="993D00"/>
                </a:solidFill>
                <a:latin typeface="Century Schoolbook"/>
                <a:ea typeface="Century Schoolbook"/>
                <a:cs typeface="Century Schoolbook"/>
                <a:sym typeface="Century Schoolbook"/>
              </a:rPr>
              <a:t> – наступ німецьких військ. Тобрук капітулював. Роммель продовжив просування до Каїра, проте сил німецьким військам не вистачило. </a:t>
            </a:r>
            <a:endParaRPr sz="2000">
              <a:solidFill>
                <a:srgbClr val="993D00"/>
              </a:solidFill>
              <a:latin typeface="Century Schoolbook"/>
              <a:ea typeface="Century Schoolbook"/>
              <a:cs typeface="Century Schoolbook"/>
              <a:sym typeface="Century Schoolbook"/>
            </a:endParaRPr>
          </a:p>
        </p:txBody>
      </p:sp>
      <p:pic>
        <p:nvPicPr>
          <p:cNvPr id="527" name="Google Shape;527;p73" descr="https://encrypted-tbn1.gstatic.com/images?q=tbn:ANd9GcRwP5uUS3RMwxsnc66QIgkj7R36BUtwQLYVae5tX7ycjvBCSWGx"/>
          <p:cNvPicPr preferRelativeResize="0"/>
          <p:nvPr/>
        </p:nvPicPr>
        <p:blipFill rotWithShape="1">
          <a:blip r:embed="rId3">
            <a:alphaModFix/>
          </a:blip>
          <a:srcRect/>
          <a:stretch/>
        </p:blipFill>
        <p:spPr>
          <a:xfrm>
            <a:off x="857224" y="2357429"/>
            <a:ext cx="6929486" cy="4611261"/>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pic>
        <p:nvPicPr>
          <p:cNvPr id="532" name="Google Shape;532;p75" descr="http://upload.wikimedia.org/wikipedia/commons/thumb/8/8a/AustraliansAtTobruk.jpg/640px-AustraliansAtTobruk.jpg"/>
          <p:cNvPicPr preferRelativeResize="0"/>
          <p:nvPr/>
        </p:nvPicPr>
        <p:blipFill rotWithShape="1">
          <a:blip r:embed="rId3">
            <a:alphaModFix/>
          </a:blip>
          <a:srcRect/>
          <a:stretch/>
        </p:blipFill>
        <p:spPr>
          <a:xfrm>
            <a:off x="0" y="0"/>
            <a:ext cx="6572250" cy="6858000"/>
          </a:xfrm>
          <a:prstGeom prst="rect">
            <a:avLst/>
          </a:prstGeom>
          <a:noFill/>
          <a:ln>
            <a:noFill/>
          </a:ln>
        </p:spPr>
      </p:pic>
      <p:sp>
        <p:nvSpPr>
          <p:cNvPr id="533" name="Google Shape;533;p75"/>
          <p:cNvSpPr/>
          <p:nvPr/>
        </p:nvSpPr>
        <p:spPr>
          <a:xfrm>
            <a:off x="6786563" y="2143125"/>
            <a:ext cx="1785937" cy="16319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000">
                <a:solidFill>
                  <a:srgbClr val="862110"/>
                </a:solidFill>
                <a:latin typeface="Century Schoolbook"/>
                <a:ea typeface="Century Schoolbook"/>
                <a:cs typeface="Century Schoolbook"/>
                <a:sym typeface="Century Schoolbook"/>
              </a:rPr>
              <a:t>Австралійці на позиціях під Тобруком (1941)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6"/>
          <p:cNvSpPr/>
          <p:nvPr/>
        </p:nvSpPr>
        <p:spPr>
          <a:xfrm>
            <a:off x="1857375" y="0"/>
            <a:ext cx="5497513"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800" b="1" i="0" u="none" strike="noStrike" cap="none">
                <a:solidFill>
                  <a:srgbClr val="59160A"/>
                </a:solidFill>
                <a:latin typeface="Century Schoolbook"/>
                <a:ea typeface="Century Schoolbook"/>
                <a:cs typeface="Century Schoolbook"/>
                <a:sym typeface="Century Schoolbook"/>
              </a:rPr>
              <a:t>Військові дії 1939 - 1941 рр. </a:t>
            </a:r>
            <a:endParaRPr/>
          </a:p>
        </p:txBody>
      </p:sp>
      <p:sp>
        <p:nvSpPr>
          <p:cNvPr id="180" name="Google Shape;180;p6"/>
          <p:cNvSpPr txBox="1"/>
          <p:nvPr/>
        </p:nvSpPr>
        <p:spPr>
          <a:xfrm>
            <a:off x="0" y="714375"/>
            <a:ext cx="8429625" cy="1323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i="0" u="none" strike="noStrike" cap="none">
                <a:solidFill>
                  <a:srgbClr val="59160A"/>
                </a:solidFill>
                <a:latin typeface="Century Schoolbook"/>
                <a:ea typeface="Century Schoolbook"/>
                <a:cs typeface="Century Schoolbook"/>
                <a:sym typeface="Century Schoolbook"/>
              </a:rPr>
              <a:t>1 вересня 1939 р</a:t>
            </a:r>
            <a:r>
              <a:rPr lang="ru-RU" sz="2000" b="0" i="0" u="none" strike="noStrike" cap="none">
                <a:solidFill>
                  <a:srgbClr val="59160A"/>
                </a:solidFill>
                <a:latin typeface="Century Schoolbook"/>
                <a:ea typeface="Century Schoolbook"/>
                <a:cs typeface="Century Schoolbook"/>
                <a:sym typeface="Century Schoolbook"/>
              </a:rPr>
              <a:t>. – початок “блискавичної війни” Німеччини проти Польщі (план “Вайс”). Уже за тиждень була оточена Варшава, а цивільне населення зазнало небачених бомбардувань. Польський уряд зумів емігрувати до Лондона. </a:t>
            </a:r>
            <a:endParaRPr sz="2000" b="0" i="0" u="none" strike="noStrike" cap="none">
              <a:solidFill>
                <a:srgbClr val="59160A"/>
              </a:solidFill>
              <a:latin typeface="Century Schoolbook"/>
              <a:ea typeface="Century Schoolbook"/>
              <a:cs typeface="Century Schoolbook"/>
              <a:sym typeface="Century Schoolbook"/>
            </a:endParaRPr>
          </a:p>
        </p:txBody>
      </p:sp>
      <p:pic>
        <p:nvPicPr>
          <p:cNvPr id="181" name="Google Shape;181;p6" descr="http://newvv.net/images/stories/photoreport/resized/280/1257167461_091102_molot5.jpg"/>
          <p:cNvPicPr preferRelativeResize="0"/>
          <p:nvPr/>
        </p:nvPicPr>
        <p:blipFill rotWithShape="1">
          <a:blip r:embed="rId3">
            <a:alphaModFix/>
          </a:blip>
          <a:srcRect/>
          <a:stretch/>
        </p:blipFill>
        <p:spPr>
          <a:xfrm>
            <a:off x="285750" y="2357438"/>
            <a:ext cx="4141788" cy="3143250"/>
          </a:xfrm>
          <a:prstGeom prst="rect">
            <a:avLst/>
          </a:prstGeom>
          <a:noFill/>
          <a:ln>
            <a:noFill/>
          </a:ln>
        </p:spPr>
      </p:pic>
      <p:pic>
        <p:nvPicPr>
          <p:cNvPr id="182" name="Google Shape;182;p6" descr="http://image.zn.ua/media/pictures/000/001/366/content_15-2.jpg?1314986951"/>
          <p:cNvPicPr preferRelativeResize="0"/>
          <p:nvPr/>
        </p:nvPicPr>
        <p:blipFill rotWithShape="1">
          <a:blip r:embed="rId4">
            <a:alphaModFix/>
          </a:blip>
          <a:srcRect/>
          <a:stretch/>
        </p:blipFill>
        <p:spPr>
          <a:xfrm>
            <a:off x="4857750" y="2139205"/>
            <a:ext cx="3865563" cy="4602163"/>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76"/>
          <p:cNvSpPr txBox="1"/>
          <p:nvPr/>
        </p:nvSpPr>
        <p:spPr>
          <a:xfrm>
            <a:off x="214313" y="142875"/>
            <a:ext cx="8643937" cy="19383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Жовтень 1942 р. </a:t>
            </a:r>
            <a:r>
              <a:rPr lang="ru-RU" sz="2000">
                <a:solidFill>
                  <a:srgbClr val="993D00"/>
                </a:solidFill>
                <a:latin typeface="Century Schoolbook"/>
                <a:ea typeface="Century Schoolbook"/>
                <a:cs typeface="Century Schoolbook"/>
                <a:sym typeface="Century Schoolbook"/>
              </a:rPr>
              <a:t>– британські війська під командуванням </a:t>
            </a:r>
            <a:endParaRPr/>
          </a:p>
          <a:p>
            <a:pPr marL="0" marR="0" lvl="0" indent="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Б. Монтгомері завдали удару по армії Роммеля під Ель – Аламейном. У війні відбувся перелоам на користь союзників. </a:t>
            </a:r>
            <a:endParaRPr/>
          </a:p>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Листопад 1942 р</a:t>
            </a:r>
            <a:r>
              <a:rPr lang="ru-RU" sz="2000">
                <a:solidFill>
                  <a:srgbClr val="993D00"/>
                </a:solidFill>
                <a:latin typeface="Century Schoolbook"/>
                <a:ea typeface="Century Schoolbook"/>
                <a:cs typeface="Century Schoolbook"/>
                <a:sym typeface="Century Schoolbook"/>
              </a:rPr>
              <a:t>. – висадка англо- американського десанту під командуванням Д. Ейзенхауера в Алжирі. Північна Африка була звільнена від італо – німецьких військ до </a:t>
            </a:r>
            <a:r>
              <a:rPr lang="ru-RU" sz="2000" b="1">
                <a:solidFill>
                  <a:srgbClr val="993D00"/>
                </a:solidFill>
                <a:latin typeface="Century Schoolbook"/>
                <a:ea typeface="Century Schoolbook"/>
                <a:cs typeface="Century Schoolbook"/>
                <a:sym typeface="Century Schoolbook"/>
              </a:rPr>
              <a:t>середини травня 1943 р.</a:t>
            </a:r>
            <a:endParaRPr sz="2000" b="1">
              <a:solidFill>
                <a:srgbClr val="993D00"/>
              </a:solidFill>
              <a:latin typeface="Century Schoolbook"/>
              <a:ea typeface="Century Schoolbook"/>
              <a:cs typeface="Century Schoolbook"/>
              <a:sym typeface="Century Schoolbook"/>
            </a:endParaRPr>
          </a:p>
        </p:txBody>
      </p:sp>
      <p:pic>
        <p:nvPicPr>
          <p:cNvPr id="539" name="Google Shape;539;p76" descr="http://upload.wikimedia.org/wikipedia/commons/f/fe/Operation_Torch_-_map.jpg"/>
          <p:cNvPicPr preferRelativeResize="0"/>
          <p:nvPr/>
        </p:nvPicPr>
        <p:blipFill rotWithShape="1">
          <a:blip r:embed="rId3">
            <a:alphaModFix/>
          </a:blip>
          <a:srcRect/>
          <a:stretch/>
        </p:blipFill>
        <p:spPr>
          <a:xfrm>
            <a:off x="1" y="2357430"/>
            <a:ext cx="8786842" cy="3397479"/>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78"/>
          <p:cNvSpPr/>
          <p:nvPr/>
        </p:nvSpPr>
        <p:spPr>
          <a:xfrm>
            <a:off x="1214414" y="0"/>
            <a:ext cx="6088526"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4800" b="1">
                <a:solidFill>
                  <a:srgbClr val="FF8A38"/>
                </a:solidFill>
                <a:latin typeface="Century Schoolbook"/>
                <a:ea typeface="Century Schoolbook"/>
                <a:cs typeface="Century Schoolbook"/>
                <a:sym typeface="Century Schoolbook"/>
              </a:rPr>
              <a:t>Воєнні дії в Азії</a:t>
            </a:r>
            <a:endParaRPr sz="4800" b="1">
              <a:solidFill>
                <a:srgbClr val="FF8A38"/>
              </a:solidFill>
              <a:latin typeface="Century Schoolbook"/>
              <a:ea typeface="Century Schoolbook"/>
              <a:cs typeface="Century Schoolbook"/>
              <a:sym typeface="Century Schoolbook"/>
            </a:endParaRPr>
          </a:p>
        </p:txBody>
      </p:sp>
      <p:sp>
        <p:nvSpPr>
          <p:cNvPr id="545" name="Google Shape;545;p78"/>
          <p:cNvSpPr txBox="1"/>
          <p:nvPr/>
        </p:nvSpPr>
        <p:spPr>
          <a:xfrm>
            <a:off x="214313" y="1000125"/>
            <a:ext cx="8358187" cy="1323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7 грудня 1941 р. </a:t>
            </a:r>
            <a:r>
              <a:rPr lang="ru-RU" sz="2000">
                <a:solidFill>
                  <a:srgbClr val="993D00"/>
                </a:solidFill>
                <a:latin typeface="Century Schoolbook"/>
                <a:ea typeface="Century Schoolbook"/>
                <a:cs typeface="Century Schoolbook"/>
                <a:sym typeface="Century Schoolbook"/>
              </a:rPr>
              <a:t>– Напад Японії на військово – морську базу США Перл -  Харбор, де перебувало понад 90 кораблів. Потоплено 5 лінкорнів, ще 3 сильно постраждали, підбито 271 американські літаки. США і Велика Британія оголошують війну Японії.</a:t>
            </a:r>
            <a:endParaRPr sz="2000">
              <a:solidFill>
                <a:srgbClr val="993D00"/>
              </a:solidFill>
              <a:latin typeface="Century Schoolbook"/>
              <a:ea typeface="Century Schoolbook"/>
              <a:cs typeface="Century Schoolbook"/>
              <a:sym typeface="Century Schoolbook"/>
            </a:endParaRPr>
          </a:p>
        </p:txBody>
      </p:sp>
      <p:pic>
        <p:nvPicPr>
          <p:cNvPr id="546" name="Google Shape;546;p78" descr="http://upload.wikimedia.org/wikipedia/commons/1/1f/USS_California_sinking-Pearl_Harbor.jpg"/>
          <p:cNvPicPr preferRelativeResize="0"/>
          <p:nvPr/>
        </p:nvPicPr>
        <p:blipFill rotWithShape="1">
          <a:blip r:embed="rId3">
            <a:alphaModFix/>
          </a:blip>
          <a:srcRect/>
          <a:stretch/>
        </p:blipFill>
        <p:spPr>
          <a:xfrm>
            <a:off x="1428728" y="2357430"/>
            <a:ext cx="5716776" cy="450057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80"/>
          <p:cNvSpPr txBox="1"/>
          <p:nvPr/>
        </p:nvSpPr>
        <p:spPr>
          <a:xfrm>
            <a:off x="142875" y="142875"/>
            <a:ext cx="8501063" cy="7080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6 – 9 серпня 1945 р. </a:t>
            </a:r>
            <a:r>
              <a:rPr lang="ru-RU" sz="2000">
                <a:solidFill>
                  <a:srgbClr val="993D00"/>
                </a:solidFill>
                <a:latin typeface="Century Schoolbook"/>
                <a:ea typeface="Century Schoolbook"/>
                <a:cs typeface="Century Schoolbook"/>
                <a:sym typeface="Century Schoolbook"/>
              </a:rPr>
              <a:t>– атомне бомбардування міст Хіросіма і Нагасакі американською авіацією. Загинуло близько 500 тис. осіб.    </a:t>
            </a:r>
            <a:endParaRPr/>
          </a:p>
        </p:txBody>
      </p:sp>
      <p:pic>
        <p:nvPicPr>
          <p:cNvPr id="552" name="Google Shape;552;p80" descr="http://fototelegraf.ru/wp-content/uploads/2010/08/Hiroshima-Nagasaki9-22.jpg"/>
          <p:cNvPicPr preferRelativeResize="0"/>
          <p:nvPr/>
        </p:nvPicPr>
        <p:blipFill rotWithShape="1">
          <a:blip r:embed="rId3">
            <a:alphaModFix/>
          </a:blip>
          <a:srcRect/>
          <a:stretch/>
        </p:blipFill>
        <p:spPr>
          <a:xfrm>
            <a:off x="500034" y="1000108"/>
            <a:ext cx="7358114" cy="5572164"/>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pic>
        <p:nvPicPr>
          <p:cNvPr id="557" name="Google Shape;557;p81" descr="http://www.dezinfo.net/images1/image/guest/08.2008/hiroshima/1010.jpg"/>
          <p:cNvPicPr preferRelativeResize="0"/>
          <p:nvPr/>
        </p:nvPicPr>
        <p:blipFill rotWithShape="1">
          <a:blip r:embed="rId3">
            <a:alphaModFix/>
          </a:blip>
          <a:srcRect/>
          <a:stretch/>
        </p:blipFill>
        <p:spPr>
          <a:xfrm>
            <a:off x="0" y="428604"/>
            <a:ext cx="9190462" cy="592933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83"/>
          <p:cNvSpPr/>
          <p:nvPr/>
        </p:nvSpPr>
        <p:spPr>
          <a:xfrm>
            <a:off x="1857356" y="0"/>
            <a:ext cx="5460148"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4800" b="1">
                <a:solidFill>
                  <a:srgbClr val="FF6100"/>
                </a:solidFill>
                <a:latin typeface="Century Schoolbook"/>
                <a:ea typeface="Century Schoolbook"/>
                <a:cs typeface="Century Schoolbook"/>
                <a:sym typeface="Century Schoolbook"/>
              </a:rPr>
              <a:t>Розгром Японії</a:t>
            </a:r>
            <a:endParaRPr sz="4800" b="1">
              <a:solidFill>
                <a:srgbClr val="FF6100"/>
              </a:solidFill>
              <a:latin typeface="Century Schoolbook"/>
              <a:ea typeface="Century Schoolbook"/>
              <a:cs typeface="Century Schoolbook"/>
              <a:sym typeface="Century Schoolbook"/>
            </a:endParaRPr>
          </a:p>
        </p:txBody>
      </p:sp>
      <p:sp>
        <p:nvSpPr>
          <p:cNvPr id="563" name="Google Shape;563;p83"/>
          <p:cNvSpPr txBox="1"/>
          <p:nvPr/>
        </p:nvSpPr>
        <p:spPr>
          <a:xfrm>
            <a:off x="142875" y="928688"/>
            <a:ext cx="8501063" cy="16319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9 серпня 1945 р. </a:t>
            </a:r>
            <a:r>
              <a:rPr lang="ru-RU" sz="2000">
                <a:solidFill>
                  <a:srgbClr val="993D00"/>
                </a:solidFill>
                <a:latin typeface="Century Schoolbook"/>
                <a:ea typeface="Century Schoolbook"/>
                <a:cs typeface="Century Schoolbook"/>
                <a:sym typeface="Century Schoolbook"/>
              </a:rPr>
              <a:t>– вступ у війну з Японією СРСР. Мета – визволення Квантунського угрупування японських військ і визволення Маньчжурії і Північної Кореї. До </a:t>
            </a:r>
            <a:r>
              <a:rPr lang="ru-RU" sz="2000" b="1">
                <a:solidFill>
                  <a:srgbClr val="993D00"/>
                </a:solidFill>
                <a:latin typeface="Century Schoolbook"/>
                <a:ea typeface="Century Schoolbook"/>
                <a:cs typeface="Century Schoolbook"/>
                <a:sym typeface="Century Schoolbook"/>
              </a:rPr>
              <a:t>початку вересня 1945 </a:t>
            </a:r>
            <a:r>
              <a:rPr lang="ru-RU" sz="2000">
                <a:solidFill>
                  <a:srgbClr val="993D00"/>
                </a:solidFill>
                <a:latin typeface="Century Schoolbook"/>
                <a:ea typeface="Century Schoolbook"/>
                <a:cs typeface="Century Schoolbook"/>
                <a:sym typeface="Century Schoolbook"/>
              </a:rPr>
              <a:t>р. Японії було завдано остаточної поразки, позбавлено військово – промислової бази в Азії. </a:t>
            </a:r>
            <a:endParaRPr sz="2000">
              <a:solidFill>
                <a:srgbClr val="993D00"/>
              </a:solidFill>
              <a:latin typeface="Century Schoolbook"/>
              <a:ea typeface="Century Schoolbook"/>
              <a:cs typeface="Century Schoolbook"/>
              <a:sym typeface="Century Schoolbook"/>
            </a:endParaRPr>
          </a:p>
        </p:txBody>
      </p:sp>
      <p:pic>
        <p:nvPicPr>
          <p:cNvPr id="564" name="Google Shape;564;p83" descr="http://calendate.com.ua/uploads/events/3fc453f2fe11c4b17093c3e56c3240ee.jpg"/>
          <p:cNvPicPr preferRelativeResize="0"/>
          <p:nvPr/>
        </p:nvPicPr>
        <p:blipFill rotWithShape="1">
          <a:blip r:embed="rId3">
            <a:alphaModFix/>
          </a:blip>
          <a:srcRect/>
          <a:stretch/>
        </p:blipFill>
        <p:spPr>
          <a:xfrm>
            <a:off x="214282" y="2857496"/>
            <a:ext cx="5642694" cy="3714776"/>
          </a:xfrm>
          <a:prstGeom prst="rect">
            <a:avLst/>
          </a:prstGeom>
          <a:noFill/>
          <a:ln>
            <a:noFill/>
          </a:ln>
        </p:spPr>
      </p:pic>
      <p:sp>
        <p:nvSpPr>
          <p:cNvPr id="565" name="Google Shape;565;p83"/>
          <p:cNvSpPr/>
          <p:nvPr/>
        </p:nvSpPr>
        <p:spPr>
          <a:xfrm>
            <a:off x="6215063" y="3786188"/>
            <a:ext cx="2214562" cy="7080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000">
                <a:solidFill>
                  <a:srgbClr val="862110"/>
                </a:solidFill>
                <a:latin typeface="Century Schoolbook"/>
                <a:ea typeface="Century Schoolbook"/>
                <a:cs typeface="Century Schoolbook"/>
                <a:sym typeface="Century Schoolbook"/>
              </a:rPr>
              <a:t>Маньчжурська операція</a:t>
            </a:r>
            <a:endParaRPr sz="2000">
              <a:solidFill>
                <a:srgbClr val="862110"/>
              </a:solidFill>
              <a:latin typeface="Century Schoolbook"/>
              <a:ea typeface="Century Schoolbook"/>
              <a:cs typeface="Century Schoolbook"/>
              <a:sym typeface="Century Schoolbook"/>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84"/>
          <p:cNvSpPr txBox="1"/>
          <p:nvPr/>
        </p:nvSpPr>
        <p:spPr>
          <a:xfrm>
            <a:off x="142875" y="0"/>
            <a:ext cx="8429625" cy="2554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Грудень 1941 р. – червень 1941 р. </a:t>
            </a:r>
            <a:r>
              <a:rPr lang="ru-RU" sz="2000">
                <a:solidFill>
                  <a:srgbClr val="993D00"/>
                </a:solidFill>
                <a:latin typeface="Century Schoolbook"/>
                <a:ea typeface="Century Schoolbook"/>
                <a:cs typeface="Century Schoolbook"/>
                <a:sym typeface="Century Schoolbook"/>
              </a:rPr>
              <a:t>– Японія захоплює Таїланд, Бірму, Малайзію, Індонезію, Філіппіни – територію майже в 10 млн. кв. км. З населенням близько 400 млн. осіб.</a:t>
            </a:r>
            <a:endParaRPr/>
          </a:p>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Травень – червень 1942 р. </a:t>
            </a:r>
            <a:r>
              <a:rPr lang="ru-RU" sz="2000">
                <a:solidFill>
                  <a:srgbClr val="993D00"/>
                </a:solidFill>
                <a:latin typeface="Century Schoolbook"/>
                <a:ea typeface="Century Schoolbook"/>
                <a:cs typeface="Century Schoolbook"/>
                <a:sym typeface="Century Schoolbook"/>
              </a:rPr>
              <a:t>– морські битви в Кораловому морі та біля о. Міудей в Тихому океані дозволили США і Великій Британії зупинити наступ Японії. </a:t>
            </a:r>
            <a:endParaRPr/>
          </a:p>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Жовтень – грудень 1944 р.</a:t>
            </a:r>
            <a:r>
              <a:rPr lang="ru-RU" sz="2000">
                <a:solidFill>
                  <a:srgbClr val="993D00"/>
                </a:solidFill>
                <a:latin typeface="Century Schoolbook"/>
                <a:ea typeface="Century Schoolbook"/>
                <a:cs typeface="Century Schoolbook"/>
                <a:sym typeface="Century Schoolbook"/>
              </a:rPr>
              <a:t> – вторгнення англо – американських військ у Філіппіни, операція з визволення Бірми.</a:t>
            </a:r>
            <a:endParaRPr sz="2000">
              <a:solidFill>
                <a:srgbClr val="993D00"/>
              </a:solidFill>
              <a:latin typeface="Century Schoolbook"/>
              <a:ea typeface="Century Schoolbook"/>
              <a:cs typeface="Century Schoolbook"/>
              <a:sym typeface="Century Schoolbook"/>
            </a:endParaRPr>
          </a:p>
        </p:txBody>
      </p:sp>
      <p:pic>
        <p:nvPicPr>
          <p:cNvPr id="571" name="Google Shape;571;p84" descr="http://upload.wikimedia.org/wikipedia/commons/1/1f/Japanese_troops_mopping_up_in_Kuala_Lumpur.jpg"/>
          <p:cNvPicPr preferRelativeResize="0"/>
          <p:nvPr/>
        </p:nvPicPr>
        <p:blipFill rotWithShape="1">
          <a:blip r:embed="rId3">
            <a:alphaModFix/>
          </a:blip>
          <a:srcRect/>
          <a:stretch/>
        </p:blipFill>
        <p:spPr>
          <a:xfrm>
            <a:off x="214282" y="2500306"/>
            <a:ext cx="5829692" cy="4357694"/>
          </a:xfrm>
          <a:prstGeom prst="rect">
            <a:avLst/>
          </a:prstGeom>
          <a:noFill/>
          <a:ln>
            <a:noFill/>
          </a:ln>
        </p:spPr>
      </p:pic>
      <p:sp>
        <p:nvSpPr>
          <p:cNvPr id="572" name="Google Shape;572;p84"/>
          <p:cNvSpPr/>
          <p:nvPr/>
        </p:nvSpPr>
        <p:spPr>
          <a:xfrm>
            <a:off x="6000750" y="3357563"/>
            <a:ext cx="2714625" cy="9239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800">
                <a:solidFill>
                  <a:srgbClr val="862110"/>
                </a:solidFill>
                <a:latin typeface="Century Schoolbook"/>
                <a:ea typeface="Century Schoolbook"/>
                <a:cs typeface="Century Schoolbook"/>
                <a:sym typeface="Century Schoolbook"/>
              </a:rPr>
              <a:t>Японські солдати ведуть бої на вулицях Куала-Лумпур</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85"/>
          <p:cNvSpPr txBox="1"/>
          <p:nvPr/>
        </p:nvSpPr>
        <p:spPr>
          <a:xfrm>
            <a:off x="214313" y="142875"/>
            <a:ext cx="8286750" cy="400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2 вересня 1945 р</a:t>
            </a:r>
            <a:r>
              <a:rPr lang="ru-RU" sz="2000">
                <a:solidFill>
                  <a:srgbClr val="993D00"/>
                </a:solidFill>
                <a:latin typeface="Century Schoolbook"/>
                <a:ea typeface="Century Schoolbook"/>
                <a:cs typeface="Century Schoolbook"/>
                <a:sym typeface="Century Schoolbook"/>
              </a:rPr>
              <a:t>. – капітуляція Японії. </a:t>
            </a:r>
            <a:endParaRPr sz="2000">
              <a:solidFill>
                <a:srgbClr val="993D00"/>
              </a:solidFill>
              <a:latin typeface="Century Schoolbook"/>
              <a:ea typeface="Century Schoolbook"/>
              <a:cs typeface="Century Schoolbook"/>
              <a:sym typeface="Century Schoolbook"/>
            </a:endParaRPr>
          </a:p>
        </p:txBody>
      </p:sp>
      <p:pic>
        <p:nvPicPr>
          <p:cNvPr id="578" name="Google Shape;578;p85" descr="http://ukrmap.su/program2010/wh11/1_files/image084.jpg"/>
          <p:cNvPicPr preferRelativeResize="0"/>
          <p:nvPr/>
        </p:nvPicPr>
        <p:blipFill rotWithShape="1">
          <a:blip r:embed="rId3">
            <a:alphaModFix/>
          </a:blip>
          <a:srcRect/>
          <a:stretch/>
        </p:blipFill>
        <p:spPr>
          <a:xfrm>
            <a:off x="214282" y="785794"/>
            <a:ext cx="8551965" cy="3143272"/>
          </a:xfrm>
          <a:prstGeom prst="rect">
            <a:avLst/>
          </a:prstGeom>
          <a:noFill/>
          <a:ln>
            <a:noFill/>
          </a:ln>
        </p:spPr>
      </p:pic>
      <p:pic>
        <p:nvPicPr>
          <p:cNvPr id="579" name="Google Shape;579;p85" descr="http://gvizdivtsi.org.ua/wp-content/uploads/2010/08/japan5-300x202.jpg"/>
          <p:cNvPicPr preferRelativeResize="0"/>
          <p:nvPr/>
        </p:nvPicPr>
        <p:blipFill rotWithShape="1">
          <a:blip r:embed="rId4">
            <a:alphaModFix/>
          </a:blip>
          <a:srcRect/>
          <a:stretch/>
        </p:blipFill>
        <p:spPr>
          <a:xfrm>
            <a:off x="2214546" y="4000504"/>
            <a:ext cx="4143404" cy="2789893"/>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86"/>
          <p:cNvSpPr/>
          <p:nvPr/>
        </p:nvSpPr>
        <p:spPr>
          <a:xfrm>
            <a:off x="571472" y="0"/>
            <a:ext cx="8169224"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5400" b="1">
                <a:solidFill>
                  <a:srgbClr val="598FF4"/>
                </a:solidFill>
                <a:latin typeface="Century Schoolbook"/>
                <a:ea typeface="Century Schoolbook"/>
                <a:cs typeface="Century Schoolbook"/>
                <a:sym typeface="Century Schoolbook"/>
              </a:rPr>
              <a:t>Окупаційний режим </a:t>
            </a:r>
            <a:endParaRPr sz="5400" b="1">
              <a:solidFill>
                <a:srgbClr val="598FF4"/>
              </a:solidFill>
              <a:latin typeface="Century Schoolbook"/>
              <a:ea typeface="Century Schoolbook"/>
              <a:cs typeface="Century Schoolbook"/>
              <a:sym typeface="Century Schoolbook"/>
            </a:endParaRPr>
          </a:p>
        </p:txBody>
      </p:sp>
      <p:sp>
        <p:nvSpPr>
          <p:cNvPr id="585" name="Google Shape;585;p86"/>
          <p:cNvSpPr txBox="1"/>
          <p:nvPr/>
        </p:nvSpPr>
        <p:spPr>
          <a:xfrm>
            <a:off x="142875" y="1071563"/>
            <a:ext cx="8501063" cy="7080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Окупаційна політика гітлерівської Німеччини була детально розроблена планом “Ост” 1940 р.</a:t>
            </a:r>
            <a:endParaRPr sz="2000">
              <a:solidFill>
                <a:srgbClr val="993D00"/>
              </a:solidFill>
              <a:latin typeface="Century Schoolbook"/>
              <a:ea typeface="Century Schoolbook"/>
              <a:cs typeface="Century Schoolbook"/>
              <a:sym typeface="Century Schoolbook"/>
            </a:endParaRPr>
          </a:p>
        </p:txBody>
      </p:sp>
      <p:pic>
        <p:nvPicPr>
          <p:cNvPr id="586" name="Google Shape;586;p86" descr="http://mtdata.ru/u28/photo6C46/20553387498-0/original.jpg"/>
          <p:cNvPicPr preferRelativeResize="0"/>
          <p:nvPr/>
        </p:nvPicPr>
        <p:blipFill rotWithShape="1">
          <a:blip r:embed="rId3">
            <a:alphaModFix/>
          </a:blip>
          <a:srcRect/>
          <a:stretch/>
        </p:blipFill>
        <p:spPr>
          <a:xfrm>
            <a:off x="500034" y="2000240"/>
            <a:ext cx="7643834" cy="468037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87"/>
          <p:cNvSpPr txBox="1"/>
          <p:nvPr/>
        </p:nvSpPr>
        <p:spPr>
          <a:xfrm>
            <a:off x="285750" y="142875"/>
            <a:ext cx="8215313" cy="1323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i="1">
                <a:solidFill>
                  <a:srgbClr val="993D00"/>
                </a:solidFill>
                <a:latin typeface="Century Schoolbook"/>
                <a:ea typeface="Century Schoolbook"/>
                <a:cs typeface="Century Schoolbook"/>
                <a:sym typeface="Century Schoolbook"/>
              </a:rPr>
              <a:t>Мета:</a:t>
            </a:r>
            <a:endParaRPr/>
          </a:p>
          <a:p>
            <a:pPr marL="0" marR="0" lvl="0" indent="-127000" algn="l" rtl="0">
              <a:spcBef>
                <a:spcPts val="0"/>
              </a:spcBef>
              <a:spcAft>
                <a:spcPts val="0"/>
              </a:spcAft>
              <a:buClr>
                <a:srgbClr val="993D00"/>
              </a:buClr>
              <a:buSzPts val="2000"/>
              <a:buFont typeface="Century Schoolbook"/>
              <a:buChar char="-"/>
            </a:pPr>
            <a:r>
              <a:rPr lang="ru-RU" sz="2000">
                <a:solidFill>
                  <a:srgbClr val="993D00"/>
                </a:solidFill>
                <a:latin typeface="Century Schoolbook"/>
                <a:ea typeface="Century Schoolbook"/>
                <a:cs typeface="Century Schoolbook"/>
                <a:sym typeface="Century Schoolbook"/>
              </a:rPr>
              <a:t>Вивільнення життєвого простору для “арійської нації”.</a:t>
            </a:r>
            <a:endParaRPr/>
          </a:p>
          <a:p>
            <a:pPr marL="0" marR="0" lvl="0" indent="-127000" algn="l" rtl="0">
              <a:spcBef>
                <a:spcPts val="0"/>
              </a:spcBef>
              <a:spcAft>
                <a:spcPts val="0"/>
              </a:spcAft>
              <a:buClr>
                <a:srgbClr val="993D00"/>
              </a:buClr>
              <a:buSzPts val="2000"/>
              <a:buFont typeface="Century Schoolbook"/>
              <a:buChar char="-"/>
            </a:pPr>
            <a:r>
              <a:rPr lang="ru-RU" sz="2000">
                <a:solidFill>
                  <a:srgbClr val="993D00"/>
                </a:solidFill>
                <a:latin typeface="Century Schoolbook"/>
                <a:ea typeface="Century Schoolbook"/>
                <a:cs typeface="Century Schoolbook"/>
                <a:sym typeface="Century Schoolbook"/>
              </a:rPr>
              <a:t> Використання матеріальних та людських ресурсів на користь Німеччини. </a:t>
            </a:r>
            <a:endParaRPr sz="2000">
              <a:solidFill>
                <a:srgbClr val="993D00"/>
              </a:solidFill>
              <a:latin typeface="Century Schoolbook"/>
              <a:ea typeface="Century Schoolbook"/>
              <a:cs typeface="Century Schoolbook"/>
              <a:sym typeface="Century Schoolbook"/>
            </a:endParaRPr>
          </a:p>
        </p:txBody>
      </p:sp>
      <p:pic>
        <p:nvPicPr>
          <p:cNvPr id="592" name="Google Shape;592;p87" descr="http://mtdata.ru/u28/photo084C/20222606045-0/original.jpg"/>
          <p:cNvPicPr preferRelativeResize="0"/>
          <p:nvPr/>
        </p:nvPicPr>
        <p:blipFill rotWithShape="1">
          <a:blip r:embed="rId3">
            <a:alphaModFix/>
          </a:blip>
          <a:srcRect/>
          <a:stretch/>
        </p:blipFill>
        <p:spPr>
          <a:xfrm>
            <a:off x="285750" y="1571625"/>
            <a:ext cx="7572375" cy="53594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88"/>
          <p:cNvSpPr txBox="1"/>
          <p:nvPr/>
        </p:nvSpPr>
        <p:spPr>
          <a:xfrm>
            <a:off x="214313" y="214313"/>
            <a:ext cx="8429625" cy="57245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800" b="1">
                <a:solidFill>
                  <a:srgbClr val="59160A"/>
                </a:solidFill>
                <a:latin typeface="Century Schoolbook"/>
                <a:ea typeface="Century Schoolbook"/>
                <a:cs typeface="Century Schoolbook"/>
                <a:sym typeface="Century Schoolbook"/>
              </a:rPr>
              <a:t>Зміст</a:t>
            </a:r>
            <a:endParaRPr/>
          </a:p>
          <a:p>
            <a:pPr marL="342900" marR="0" lvl="0" indent="-34290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1. Адміністративні зміни:</a:t>
            </a:r>
            <a:endParaRPr/>
          </a:p>
          <a:p>
            <a:pPr marL="342900" marR="0" lvl="0" indent="-34290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      - Польщу перетворено на німецьке генерал – гебернаторство;</a:t>
            </a:r>
            <a:endParaRPr/>
          </a:p>
          <a:p>
            <a:pPr marL="342900" marR="0" lvl="0" indent="-34290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      - Чехію та Югославію розчленовано;</a:t>
            </a:r>
            <a:endParaRPr/>
          </a:p>
          <a:p>
            <a:pPr marL="342900" marR="0" lvl="0" indent="-34290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      - Словаччина проголошена незалежною</a:t>
            </a:r>
            <a:endParaRPr/>
          </a:p>
          <a:p>
            <a:pPr marL="342900" marR="0" lvl="0" indent="-34290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      - Грецію поділено німецьку, італійську та богларську зони окупації;</a:t>
            </a:r>
            <a:endParaRPr/>
          </a:p>
          <a:p>
            <a:pPr marL="342900" marR="0" lvl="0" indent="-34290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      - У Данії, Норвегії, Бельгії, Нідерландах при владі опинилися маріонеткові колабораційні уряди;</a:t>
            </a:r>
            <a:endParaRPr/>
          </a:p>
          <a:p>
            <a:pPr marL="342900" marR="0" lvl="0" indent="-34290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      - Люксембург приєднано до Німеччини. </a:t>
            </a:r>
            <a:endParaRPr/>
          </a:p>
          <a:p>
            <a:pPr marL="342900" marR="0" lvl="0" indent="-34290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2. Ліквідація демократичних свобод.</a:t>
            </a:r>
            <a:endParaRPr/>
          </a:p>
          <a:p>
            <a:pPr marL="342900" marR="0" lvl="0" indent="-34290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3. Розпуск політичних партій та профспілок.</a:t>
            </a:r>
            <a:endParaRPr/>
          </a:p>
          <a:p>
            <a:pPr marL="342900" marR="0" lvl="0" indent="-34290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4. Вивезення мільйонів людей на примусові роботи до Німеччини.</a:t>
            </a:r>
            <a:endParaRPr/>
          </a:p>
          <a:p>
            <a:pPr marL="342900" marR="0" lvl="0" indent="-34290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5. Онімечення населення.</a:t>
            </a:r>
            <a:endParaRPr/>
          </a:p>
          <a:p>
            <a:pPr marL="342900" marR="0" lvl="0" indent="-34290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6. Знищення населених пунктів разом із мешканцями з метою залякування.</a:t>
            </a:r>
            <a:endParaRPr/>
          </a:p>
          <a:p>
            <a:pPr marL="342900" marR="0" lvl="0" indent="-34290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7. Поширення мережі концтаборів (Освенцим, Дахау, Бухенвальд).</a:t>
            </a:r>
            <a:endParaRPr/>
          </a:p>
          <a:p>
            <a:pPr marL="342900" marR="0" lvl="0" indent="-342900" algn="l" rtl="0">
              <a:spcBef>
                <a:spcPts val="0"/>
              </a:spcBef>
              <a:spcAft>
                <a:spcPts val="0"/>
              </a:spcAft>
              <a:buNone/>
            </a:pPr>
            <a:endParaRPr sz="1800">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7"/>
          <p:cNvSpPr txBox="1"/>
          <p:nvPr/>
        </p:nvSpPr>
        <p:spPr>
          <a:xfrm>
            <a:off x="214313" y="142875"/>
            <a:ext cx="8286750" cy="19383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b="1" i="0" u="none" strike="noStrike" cap="none">
                <a:solidFill>
                  <a:srgbClr val="59160A"/>
                </a:solidFill>
                <a:latin typeface="Century Schoolbook"/>
                <a:ea typeface="Century Schoolbook"/>
                <a:cs typeface="Century Schoolbook"/>
                <a:sym typeface="Century Schoolbook"/>
              </a:rPr>
              <a:t>3 вересня </a:t>
            </a:r>
            <a:r>
              <a:rPr lang="ru-RU" sz="2400" b="0" i="0" u="none" strike="noStrike" cap="none">
                <a:solidFill>
                  <a:srgbClr val="59160A"/>
                </a:solidFill>
                <a:latin typeface="Century Schoolbook"/>
                <a:ea typeface="Century Schoolbook"/>
                <a:cs typeface="Century Schoolbook"/>
                <a:sym typeface="Century Schoolbook"/>
              </a:rPr>
              <a:t>– Велика Британія та Франція оголосили війну Німеччині, проте воєнних дій не вели ( так звана “дивна війна”)</a:t>
            </a:r>
            <a:endParaRPr/>
          </a:p>
          <a:p>
            <a:pPr marL="0" marR="0" lvl="0" indent="0" algn="l" rtl="0">
              <a:spcBef>
                <a:spcPts val="0"/>
              </a:spcBef>
              <a:spcAft>
                <a:spcPts val="0"/>
              </a:spcAft>
              <a:buNone/>
            </a:pPr>
            <a:r>
              <a:rPr lang="ru-RU" sz="2400" b="1" i="0" u="none" strike="noStrike" cap="none">
                <a:solidFill>
                  <a:srgbClr val="59160A"/>
                </a:solidFill>
                <a:latin typeface="Century Schoolbook"/>
                <a:ea typeface="Century Schoolbook"/>
                <a:cs typeface="Century Schoolbook"/>
                <a:sym typeface="Century Schoolbook"/>
              </a:rPr>
              <a:t>17 вересня </a:t>
            </a:r>
            <a:r>
              <a:rPr lang="ru-RU" sz="2400" b="0" i="0" u="none" strike="noStrike" cap="none">
                <a:solidFill>
                  <a:srgbClr val="59160A"/>
                </a:solidFill>
                <a:latin typeface="Century Schoolbook"/>
                <a:ea typeface="Century Schoolbook"/>
                <a:cs typeface="Century Schoolbook"/>
                <a:sym typeface="Century Schoolbook"/>
              </a:rPr>
              <a:t>– армія СРСР перетинає східні кордони Польщі, практично не зустрічаючи опору.</a:t>
            </a:r>
            <a:endParaRPr sz="2400" b="0" i="0" u="none" strike="noStrike" cap="none">
              <a:solidFill>
                <a:srgbClr val="59160A"/>
              </a:solidFill>
              <a:latin typeface="Century Schoolbook"/>
              <a:ea typeface="Century Schoolbook"/>
              <a:cs typeface="Century Schoolbook"/>
              <a:sym typeface="Century Schoolbook"/>
            </a:endParaRPr>
          </a:p>
        </p:txBody>
      </p:sp>
      <p:pic>
        <p:nvPicPr>
          <p:cNvPr id="188" name="Google Shape;188;p7" descr="http://os1.i.ua/3/1/9824404_29c08768.jpg"/>
          <p:cNvPicPr preferRelativeResize="0"/>
          <p:nvPr/>
        </p:nvPicPr>
        <p:blipFill rotWithShape="1">
          <a:blip r:embed="rId3">
            <a:alphaModFix/>
          </a:blip>
          <a:srcRect/>
          <a:stretch/>
        </p:blipFill>
        <p:spPr>
          <a:xfrm>
            <a:off x="357188" y="2143125"/>
            <a:ext cx="6537325" cy="4357688"/>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90"/>
          <p:cNvSpPr txBox="1"/>
          <p:nvPr/>
        </p:nvSpPr>
        <p:spPr>
          <a:xfrm>
            <a:off x="857250" y="0"/>
            <a:ext cx="7000875" cy="523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800" b="1">
                <a:solidFill>
                  <a:srgbClr val="59160A"/>
                </a:solidFill>
                <a:latin typeface="Century Schoolbook"/>
                <a:ea typeface="Century Schoolbook"/>
                <a:cs typeface="Century Schoolbook"/>
                <a:sym typeface="Century Schoolbook"/>
              </a:rPr>
              <a:t>Голокост</a:t>
            </a:r>
            <a:endParaRPr sz="2800" b="1">
              <a:solidFill>
                <a:srgbClr val="59160A"/>
              </a:solidFill>
              <a:latin typeface="Century Schoolbook"/>
              <a:ea typeface="Century Schoolbook"/>
              <a:cs typeface="Century Schoolbook"/>
              <a:sym typeface="Century Schoolbook"/>
            </a:endParaRPr>
          </a:p>
        </p:txBody>
      </p:sp>
      <p:sp>
        <p:nvSpPr>
          <p:cNvPr id="603" name="Google Shape;603;p90"/>
          <p:cNvSpPr txBox="1"/>
          <p:nvPr/>
        </p:nvSpPr>
        <p:spPr>
          <a:xfrm>
            <a:off x="142875" y="714375"/>
            <a:ext cx="8643938" cy="19383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Голокост</a:t>
            </a:r>
            <a:r>
              <a:rPr lang="ru-RU" sz="2000">
                <a:solidFill>
                  <a:srgbClr val="993D00"/>
                </a:solidFill>
                <a:latin typeface="Century Schoolbook"/>
                <a:ea typeface="Century Schoolbook"/>
                <a:cs typeface="Century Schoolbook"/>
                <a:sym typeface="Century Schoolbook"/>
              </a:rPr>
              <a:t> – кампанія систематичного расового геноциду євреїв, яку проводила гітлерівська Німеччина протягом ІІ світової війни, спроба знищення всіх Євреїв Європи з використанням новітніх технологій. </a:t>
            </a:r>
            <a:endParaRPr/>
          </a:p>
          <a:p>
            <a:pPr marL="0" marR="0" lvl="0" indent="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“Остаточне вирішення” єврейського питання було затверджене </a:t>
            </a:r>
            <a:r>
              <a:rPr lang="ru-RU" sz="2000" b="1">
                <a:solidFill>
                  <a:srgbClr val="993D00"/>
                </a:solidFill>
                <a:latin typeface="Century Schoolbook"/>
                <a:ea typeface="Century Schoolbook"/>
                <a:cs typeface="Century Schoolbook"/>
                <a:sym typeface="Century Schoolbook"/>
              </a:rPr>
              <a:t>влітку 1941 р</a:t>
            </a:r>
            <a:r>
              <a:rPr lang="ru-RU" sz="2000">
                <a:solidFill>
                  <a:srgbClr val="993D00"/>
                </a:solidFill>
                <a:latin typeface="Century Schoolbook"/>
                <a:ea typeface="Century Schoolbook"/>
                <a:cs typeface="Century Schoolbook"/>
                <a:sym typeface="Century Schoolbook"/>
              </a:rPr>
              <a:t>. Євреїв переселяли до гето. Була створена мережа концтаборів, де мало відбуватися знищення людей. </a:t>
            </a:r>
            <a:endParaRPr sz="2000">
              <a:solidFill>
                <a:srgbClr val="993D00"/>
              </a:solidFill>
              <a:latin typeface="Century Schoolbook"/>
              <a:ea typeface="Century Schoolbook"/>
              <a:cs typeface="Century Schoolbook"/>
              <a:sym typeface="Century Schoolbook"/>
            </a:endParaRPr>
          </a:p>
        </p:txBody>
      </p:sp>
      <p:pic>
        <p:nvPicPr>
          <p:cNvPr id="604" name="Google Shape;604;p90" descr="http://novynar.img.com.ua/img/forall/a/680/84.jpg"/>
          <p:cNvPicPr preferRelativeResize="0"/>
          <p:nvPr/>
        </p:nvPicPr>
        <p:blipFill rotWithShape="1">
          <a:blip r:embed="rId3">
            <a:alphaModFix/>
          </a:blip>
          <a:srcRect/>
          <a:stretch/>
        </p:blipFill>
        <p:spPr>
          <a:xfrm>
            <a:off x="357188" y="3143250"/>
            <a:ext cx="3895725" cy="2928938"/>
          </a:xfrm>
          <a:prstGeom prst="rect">
            <a:avLst/>
          </a:prstGeom>
          <a:noFill/>
          <a:ln>
            <a:noFill/>
          </a:ln>
        </p:spPr>
      </p:pic>
      <p:pic>
        <p:nvPicPr>
          <p:cNvPr id="605" name="Google Shape;605;p90" descr="http://dlm6.meta.ua/pic/0/49/155/nFeU1wJi0j.jpg"/>
          <p:cNvPicPr preferRelativeResize="0"/>
          <p:nvPr/>
        </p:nvPicPr>
        <p:blipFill rotWithShape="1">
          <a:blip r:embed="rId4">
            <a:alphaModFix/>
          </a:blip>
          <a:srcRect/>
          <a:stretch/>
        </p:blipFill>
        <p:spPr>
          <a:xfrm>
            <a:off x="4572000" y="3000375"/>
            <a:ext cx="4143375" cy="34290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92"/>
          <p:cNvSpPr/>
          <p:nvPr/>
        </p:nvSpPr>
        <p:spPr>
          <a:xfrm>
            <a:off x="1285852" y="0"/>
            <a:ext cx="6622326"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4800" b="1">
                <a:solidFill>
                  <a:srgbClr val="598FF4"/>
                </a:solidFill>
                <a:latin typeface="Century Schoolbook"/>
                <a:ea typeface="Century Schoolbook"/>
                <a:cs typeface="Century Schoolbook"/>
                <a:sym typeface="Century Schoolbook"/>
              </a:rPr>
              <a:t>Антифашистський </a:t>
            </a:r>
            <a:endParaRPr/>
          </a:p>
          <a:p>
            <a:pPr marL="0" marR="0" lvl="0" indent="0" algn="ctr" rtl="0">
              <a:spcBef>
                <a:spcPts val="0"/>
              </a:spcBef>
              <a:spcAft>
                <a:spcPts val="0"/>
              </a:spcAft>
              <a:buNone/>
            </a:pPr>
            <a:r>
              <a:rPr lang="ru-RU" sz="4800" b="1">
                <a:solidFill>
                  <a:srgbClr val="598FF4"/>
                </a:solidFill>
                <a:latin typeface="Century Schoolbook"/>
                <a:ea typeface="Century Schoolbook"/>
                <a:cs typeface="Century Schoolbook"/>
                <a:sym typeface="Century Schoolbook"/>
              </a:rPr>
              <a:t>Рух Опору</a:t>
            </a:r>
            <a:endParaRPr sz="4800" b="1">
              <a:solidFill>
                <a:srgbClr val="598FF4"/>
              </a:solidFill>
              <a:latin typeface="Century Schoolbook"/>
              <a:ea typeface="Century Schoolbook"/>
              <a:cs typeface="Century Schoolbook"/>
              <a:sym typeface="Century Schoolbook"/>
            </a:endParaRPr>
          </a:p>
        </p:txBody>
      </p:sp>
      <p:sp>
        <p:nvSpPr>
          <p:cNvPr id="611" name="Google Shape;611;p92"/>
          <p:cNvSpPr txBox="1"/>
          <p:nvPr/>
        </p:nvSpPr>
        <p:spPr>
          <a:xfrm>
            <a:off x="214313" y="1714500"/>
            <a:ext cx="8286750" cy="101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a:solidFill>
                  <a:srgbClr val="42547F"/>
                </a:solidFill>
                <a:latin typeface="Century Schoolbook"/>
                <a:ea typeface="Century Schoolbook"/>
                <a:cs typeface="Century Schoolbook"/>
                <a:sym typeface="Century Schoolbook"/>
              </a:rPr>
              <a:t>Мета: відновлення національної незалежності та державного сувернітету окупованих країн. У разі повної окупації країни Рух Опору очолювався емігрантськими урядами.</a:t>
            </a:r>
            <a:endParaRPr sz="2000">
              <a:solidFill>
                <a:srgbClr val="42547F"/>
              </a:solidFill>
              <a:latin typeface="Century Schoolbook"/>
              <a:ea typeface="Century Schoolbook"/>
              <a:cs typeface="Century Schoolbook"/>
              <a:sym typeface="Century Schoolbook"/>
            </a:endParaRPr>
          </a:p>
        </p:txBody>
      </p:sp>
      <p:pic>
        <p:nvPicPr>
          <p:cNvPr id="612" name="Google Shape;612;p92" descr="http://www.diclib.com/Russian_BSE/0261928182.jpg"/>
          <p:cNvPicPr preferRelativeResize="0"/>
          <p:nvPr/>
        </p:nvPicPr>
        <p:blipFill rotWithShape="1">
          <a:blip r:embed="rId3">
            <a:alphaModFix/>
          </a:blip>
          <a:srcRect/>
          <a:stretch/>
        </p:blipFill>
        <p:spPr>
          <a:xfrm>
            <a:off x="428595" y="2928934"/>
            <a:ext cx="7612243" cy="3714776"/>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93"/>
          <p:cNvSpPr txBox="1"/>
          <p:nvPr/>
        </p:nvSpPr>
        <p:spPr>
          <a:xfrm>
            <a:off x="285750" y="214313"/>
            <a:ext cx="8001000" cy="19383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a:solidFill>
                  <a:srgbClr val="42547F"/>
                </a:solidFill>
                <a:latin typeface="Century Schoolbook"/>
                <a:ea typeface="Century Schoolbook"/>
                <a:cs typeface="Century Schoolbook"/>
                <a:sym typeface="Century Schoolbook"/>
              </a:rPr>
              <a:t>Форми:</a:t>
            </a:r>
            <a:endParaRPr/>
          </a:p>
          <a:p>
            <a:pPr marL="0" marR="0" lvl="0" indent="-127000" algn="l" rtl="0">
              <a:spcBef>
                <a:spcPts val="0"/>
              </a:spcBef>
              <a:spcAft>
                <a:spcPts val="0"/>
              </a:spcAft>
              <a:buClr>
                <a:srgbClr val="42547F"/>
              </a:buClr>
              <a:buSzPts val="2000"/>
              <a:buFont typeface="Century Schoolbook"/>
              <a:buChar char="-"/>
            </a:pPr>
            <a:r>
              <a:rPr lang="ru-RU" sz="2000">
                <a:solidFill>
                  <a:srgbClr val="42547F"/>
                </a:solidFill>
                <a:latin typeface="Century Schoolbook"/>
                <a:ea typeface="Century Schoolbook"/>
                <a:cs typeface="Century Schoolbook"/>
                <a:sym typeface="Century Schoolbook"/>
              </a:rPr>
              <a:t>саботаж, страйки, диверсії на підтримку армії союзників;</a:t>
            </a:r>
            <a:endParaRPr/>
          </a:p>
          <a:p>
            <a:pPr marL="0" marR="0" lvl="0" indent="-127000" algn="l" rtl="0">
              <a:spcBef>
                <a:spcPts val="0"/>
              </a:spcBef>
              <a:spcAft>
                <a:spcPts val="0"/>
              </a:spcAft>
              <a:buClr>
                <a:srgbClr val="42547F"/>
              </a:buClr>
              <a:buSzPts val="2000"/>
              <a:buFont typeface="Century Schoolbook"/>
              <a:buChar char="-"/>
            </a:pPr>
            <a:r>
              <a:rPr lang="ru-RU" sz="2000">
                <a:solidFill>
                  <a:srgbClr val="42547F"/>
                </a:solidFill>
                <a:latin typeface="Century Schoolbook"/>
                <a:ea typeface="Century Schoolbook"/>
                <a:cs typeface="Century Schoolbook"/>
                <a:sym typeface="Century Schoolbook"/>
              </a:rPr>
              <a:t> антифашистська пропаганда</a:t>
            </a:r>
            <a:endParaRPr/>
          </a:p>
          <a:p>
            <a:pPr marL="0" marR="0" lvl="0" indent="-127000" algn="l" rtl="0">
              <a:spcBef>
                <a:spcPts val="0"/>
              </a:spcBef>
              <a:spcAft>
                <a:spcPts val="0"/>
              </a:spcAft>
              <a:buClr>
                <a:srgbClr val="42547F"/>
              </a:buClr>
              <a:buSzPts val="2000"/>
              <a:buFont typeface="Century Schoolbook"/>
              <a:buChar char="-"/>
            </a:pPr>
            <a:r>
              <a:rPr lang="ru-RU" sz="2000">
                <a:solidFill>
                  <a:srgbClr val="42547F"/>
                </a:solidFill>
                <a:latin typeface="Century Schoolbook"/>
                <a:ea typeface="Century Schoolbook"/>
                <a:cs typeface="Century Schoolbook"/>
                <a:sym typeface="Century Schoolbook"/>
              </a:rPr>
              <a:t> розвідувальна діяльність</a:t>
            </a:r>
            <a:endParaRPr/>
          </a:p>
          <a:p>
            <a:pPr marL="0" marR="0" lvl="0" indent="-127000" algn="l" rtl="0">
              <a:spcBef>
                <a:spcPts val="0"/>
              </a:spcBef>
              <a:spcAft>
                <a:spcPts val="0"/>
              </a:spcAft>
              <a:buClr>
                <a:srgbClr val="42547F"/>
              </a:buClr>
              <a:buSzPts val="2000"/>
              <a:buFont typeface="Century Schoolbook"/>
              <a:buChar char="-"/>
            </a:pPr>
            <a:r>
              <a:rPr lang="ru-RU" sz="2000">
                <a:solidFill>
                  <a:srgbClr val="42547F"/>
                </a:solidFill>
                <a:latin typeface="Century Schoolbook"/>
                <a:ea typeface="Century Schoolbook"/>
                <a:cs typeface="Century Schoolbook"/>
                <a:sym typeface="Century Schoolbook"/>
              </a:rPr>
              <a:t> партизанська боротьба (Франція, СРСР, Італія, Греція)</a:t>
            </a:r>
            <a:endParaRPr/>
          </a:p>
          <a:p>
            <a:pPr marL="0" marR="0" lvl="0" indent="-127000" algn="l" rtl="0">
              <a:spcBef>
                <a:spcPts val="0"/>
              </a:spcBef>
              <a:spcAft>
                <a:spcPts val="0"/>
              </a:spcAft>
              <a:buClr>
                <a:srgbClr val="42547F"/>
              </a:buClr>
              <a:buSzPts val="2000"/>
              <a:buFont typeface="Century Schoolbook"/>
              <a:buChar char="-"/>
            </a:pPr>
            <a:r>
              <a:rPr lang="ru-RU" sz="2000">
                <a:solidFill>
                  <a:srgbClr val="42547F"/>
                </a:solidFill>
                <a:latin typeface="Century Schoolbook"/>
                <a:ea typeface="Century Schoolbook"/>
                <a:cs typeface="Century Schoolbook"/>
                <a:sym typeface="Century Schoolbook"/>
              </a:rPr>
              <a:t> антифашистські повстання</a:t>
            </a:r>
            <a:endParaRPr sz="2000">
              <a:solidFill>
                <a:srgbClr val="42547F"/>
              </a:solidFill>
              <a:latin typeface="Century Schoolbook"/>
              <a:ea typeface="Century Schoolbook"/>
              <a:cs typeface="Century Schoolbook"/>
              <a:sym typeface="Century Schoolbook"/>
            </a:endParaRPr>
          </a:p>
        </p:txBody>
      </p:sp>
      <p:pic>
        <p:nvPicPr>
          <p:cNvPr id="618" name="Google Shape;618;p93" descr="http://www.11channel.dp.ua/res/news/large/20351.jpg"/>
          <p:cNvPicPr preferRelativeResize="0"/>
          <p:nvPr/>
        </p:nvPicPr>
        <p:blipFill rotWithShape="1">
          <a:blip r:embed="rId3">
            <a:alphaModFix/>
          </a:blip>
          <a:srcRect/>
          <a:stretch/>
        </p:blipFill>
        <p:spPr>
          <a:xfrm>
            <a:off x="214313" y="2500313"/>
            <a:ext cx="4630737" cy="3286125"/>
          </a:xfrm>
          <a:prstGeom prst="rect">
            <a:avLst/>
          </a:prstGeom>
          <a:noFill/>
          <a:ln>
            <a:noFill/>
          </a:ln>
        </p:spPr>
      </p:pic>
      <p:pic>
        <p:nvPicPr>
          <p:cNvPr id="619" name="Google Shape;619;p93" descr="http://images.unian.net/photos/2010_08/1282048392.jpg"/>
          <p:cNvPicPr preferRelativeResize="0"/>
          <p:nvPr/>
        </p:nvPicPr>
        <p:blipFill rotWithShape="1">
          <a:blip r:embed="rId4">
            <a:alphaModFix/>
          </a:blip>
          <a:srcRect/>
          <a:stretch/>
        </p:blipFill>
        <p:spPr>
          <a:xfrm>
            <a:off x="5143500" y="2928938"/>
            <a:ext cx="3489325" cy="242887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94"/>
          <p:cNvSpPr txBox="1"/>
          <p:nvPr/>
        </p:nvSpPr>
        <p:spPr>
          <a:xfrm>
            <a:off x="214313" y="142875"/>
            <a:ext cx="8143875" cy="2246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a:solidFill>
                  <a:srgbClr val="42547F"/>
                </a:solidFill>
                <a:latin typeface="Century Schoolbook"/>
                <a:ea typeface="Century Schoolbook"/>
                <a:cs typeface="Century Schoolbook"/>
                <a:sym typeface="Century Schoolbook"/>
              </a:rPr>
              <a:t>Організації:</a:t>
            </a:r>
            <a:endParaRPr/>
          </a:p>
          <a:p>
            <a:pPr marL="0" marR="0" lvl="0" indent="-127000" algn="l" rtl="0">
              <a:spcBef>
                <a:spcPts val="0"/>
              </a:spcBef>
              <a:spcAft>
                <a:spcPts val="0"/>
              </a:spcAft>
              <a:buClr>
                <a:srgbClr val="42547F"/>
              </a:buClr>
              <a:buSzPts val="2000"/>
              <a:buFont typeface="Century Schoolbook"/>
              <a:buChar char="-"/>
            </a:pPr>
            <a:r>
              <a:rPr lang="ru-RU" sz="2000">
                <a:solidFill>
                  <a:srgbClr val="42547F"/>
                </a:solidFill>
                <a:latin typeface="Century Schoolbook"/>
                <a:ea typeface="Century Schoolbook"/>
                <a:cs typeface="Century Schoolbook"/>
                <a:sym typeface="Century Schoolbook"/>
              </a:rPr>
              <a:t>Вільна Франція (засновник Шарль де Голль) охоплювала різні верстви населення незалежно від партійної приналежності.</a:t>
            </a:r>
            <a:endParaRPr/>
          </a:p>
          <a:p>
            <a:pPr marL="0" marR="0" lvl="0" indent="-127000" algn="l" rtl="0">
              <a:spcBef>
                <a:spcPts val="0"/>
              </a:spcBef>
              <a:spcAft>
                <a:spcPts val="0"/>
              </a:spcAft>
              <a:buClr>
                <a:srgbClr val="42547F"/>
              </a:buClr>
              <a:buSzPts val="2000"/>
              <a:buFont typeface="Century Schoolbook"/>
              <a:buChar char="-"/>
            </a:pPr>
            <a:r>
              <a:rPr lang="ru-RU" sz="2000">
                <a:solidFill>
                  <a:srgbClr val="42547F"/>
                </a:solidFill>
                <a:latin typeface="Century Schoolbook"/>
                <a:ea typeface="Century Schoolbook"/>
                <a:cs typeface="Century Schoolbook"/>
                <a:sym typeface="Century Schoolbook"/>
              </a:rPr>
              <a:t> Комітет національного визволення Італії координував партизанські бригади ім. Гарібальді.</a:t>
            </a:r>
            <a:endParaRPr/>
          </a:p>
          <a:p>
            <a:pPr marL="0" marR="0" lvl="0" indent="-127000" algn="l" rtl="0">
              <a:spcBef>
                <a:spcPts val="0"/>
              </a:spcBef>
              <a:spcAft>
                <a:spcPts val="0"/>
              </a:spcAft>
              <a:buClr>
                <a:srgbClr val="42547F"/>
              </a:buClr>
              <a:buSzPts val="2000"/>
              <a:buFont typeface="Century Schoolbook"/>
              <a:buChar char="-"/>
            </a:pPr>
            <a:r>
              <a:rPr lang="ru-RU" sz="2000">
                <a:solidFill>
                  <a:srgbClr val="42547F"/>
                </a:solidFill>
                <a:latin typeface="Century Schoolbook"/>
                <a:ea typeface="Century Schoolbook"/>
                <a:cs typeface="Century Schoolbook"/>
                <a:sym typeface="Century Schoolbook"/>
              </a:rPr>
              <a:t> ЕЛАС – партизанська армія Греції.</a:t>
            </a:r>
            <a:endParaRPr/>
          </a:p>
          <a:p>
            <a:pPr marL="0" marR="0" lvl="0" indent="-127000" algn="l" rtl="0">
              <a:spcBef>
                <a:spcPts val="0"/>
              </a:spcBef>
              <a:spcAft>
                <a:spcPts val="0"/>
              </a:spcAft>
              <a:buClr>
                <a:srgbClr val="42547F"/>
              </a:buClr>
              <a:buSzPts val="2000"/>
              <a:buFont typeface="Century Schoolbook"/>
              <a:buChar char="-"/>
            </a:pPr>
            <a:r>
              <a:rPr lang="ru-RU" sz="2000">
                <a:solidFill>
                  <a:srgbClr val="42547F"/>
                </a:solidFill>
                <a:latin typeface="Century Schoolbook"/>
                <a:ea typeface="Century Schoolbook"/>
                <a:cs typeface="Century Schoolbook"/>
                <a:sym typeface="Century Schoolbook"/>
              </a:rPr>
              <a:t> Центральний штаб партизанського руху (СРСР)</a:t>
            </a:r>
            <a:endParaRPr sz="2000">
              <a:solidFill>
                <a:srgbClr val="42547F"/>
              </a:solidFill>
              <a:latin typeface="Century Schoolbook"/>
              <a:ea typeface="Century Schoolbook"/>
              <a:cs typeface="Century Schoolbook"/>
              <a:sym typeface="Century Schoolbook"/>
            </a:endParaRPr>
          </a:p>
        </p:txBody>
      </p:sp>
      <p:pic>
        <p:nvPicPr>
          <p:cNvPr id="625" name="Google Shape;625;p94" descr="http://upload.wikimedia.org/wikipedia/commons/d/da/De_Gaulle_-_%C3%A0_tous_les_Fran%C3%A7ais.jpg"/>
          <p:cNvPicPr preferRelativeResize="0"/>
          <p:nvPr/>
        </p:nvPicPr>
        <p:blipFill rotWithShape="1">
          <a:blip r:embed="rId3">
            <a:alphaModFix/>
          </a:blip>
          <a:srcRect/>
          <a:stretch/>
        </p:blipFill>
        <p:spPr>
          <a:xfrm>
            <a:off x="214313" y="2428875"/>
            <a:ext cx="3041650" cy="4429125"/>
          </a:xfrm>
          <a:prstGeom prst="rect">
            <a:avLst/>
          </a:prstGeom>
          <a:noFill/>
          <a:ln>
            <a:noFill/>
          </a:ln>
        </p:spPr>
      </p:pic>
      <p:pic>
        <p:nvPicPr>
          <p:cNvPr id="626" name="Google Shape;626;p94" descr="http://nikolayko.files.wordpress.com/2010/05/1114.jpg?w=655"/>
          <p:cNvPicPr preferRelativeResize="0"/>
          <p:nvPr/>
        </p:nvPicPr>
        <p:blipFill rotWithShape="1">
          <a:blip r:embed="rId4">
            <a:alphaModFix/>
          </a:blip>
          <a:srcRect/>
          <a:stretch/>
        </p:blipFill>
        <p:spPr>
          <a:xfrm>
            <a:off x="3429000" y="2571750"/>
            <a:ext cx="4579938" cy="3929063"/>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95"/>
          <p:cNvSpPr txBox="1"/>
          <p:nvPr/>
        </p:nvSpPr>
        <p:spPr>
          <a:xfrm>
            <a:off x="214313" y="142875"/>
            <a:ext cx="8501062" cy="34782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000" b="1">
                <a:solidFill>
                  <a:srgbClr val="42547F"/>
                </a:solidFill>
                <a:latin typeface="Century Schoolbook"/>
                <a:ea typeface="Century Schoolbook"/>
                <a:cs typeface="Century Schoolbook"/>
                <a:sym typeface="Century Schoolbook"/>
              </a:rPr>
              <a:t>Особливості Руху Опору в Східній Європі</a:t>
            </a:r>
            <a:endParaRPr/>
          </a:p>
          <a:p>
            <a:pPr marL="0" marR="0" lvl="0" indent="0" algn="l" rtl="0">
              <a:spcBef>
                <a:spcPts val="0"/>
              </a:spcBef>
              <a:spcAft>
                <a:spcPts val="0"/>
              </a:spcAft>
              <a:buNone/>
            </a:pPr>
            <a:r>
              <a:rPr lang="ru-RU" sz="2000" b="1">
                <a:solidFill>
                  <a:srgbClr val="42547F"/>
                </a:solidFill>
                <a:latin typeface="Century Schoolbook"/>
                <a:ea typeface="Century Schoolbook"/>
                <a:cs typeface="Century Schoolbook"/>
                <a:sym typeface="Century Schoolbook"/>
              </a:rPr>
              <a:t>Польща</a:t>
            </a:r>
            <a:r>
              <a:rPr lang="ru-RU" sz="2000">
                <a:solidFill>
                  <a:srgbClr val="42547F"/>
                </a:solidFill>
                <a:latin typeface="Century Schoolbook"/>
                <a:ea typeface="Century Schoolbook"/>
                <a:cs typeface="Century Schoolbook"/>
                <a:sym typeface="Century Schoolbook"/>
              </a:rPr>
              <a:t> – Армія Крайова, підпорядкована емігрантському уряду в Лондоні, та комуністична Гвардія Людова;</a:t>
            </a:r>
            <a:endParaRPr/>
          </a:p>
          <a:p>
            <a:pPr marL="0" marR="0" lvl="0" indent="0" algn="l" rtl="0">
              <a:spcBef>
                <a:spcPts val="0"/>
              </a:spcBef>
              <a:spcAft>
                <a:spcPts val="0"/>
              </a:spcAft>
              <a:buNone/>
            </a:pPr>
            <a:r>
              <a:rPr lang="ru-RU" sz="2000" b="1">
                <a:solidFill>
                  <a:srgbClr val="42547F"/>
                </a:solidFill>
                <a:latin typeface="Century Schoolbook"/>
                <a:ea typeface="Century Schoolbook"/>
                <a:cs typeface="Century Schoolbook"/>
                <a:sym typeface="Century Schoolbook"/>
              </a:rPr>
              <a:t>СРСР</a:t>
            </a:r>
            <a:r>
              <a:rPr lang="ru-RU" sz="2000">
                <a:solidFill>
                  <a:srgbClr val="42547F"/>
                </a:solidFill>
                <a:latin typeface="Century Schoolbook"/>
                <a:ea typeface="Century Schoolbook"/>
                <a:cs typeface="Century Schoolbook"/>
                <a:sym typeface="Century Schoolbook"/>
              </a:rPr>
              <a:t> – Українська повстанська армія та комуністичні партизанські загони;</a:t>
            </a:r>
            <a:endParaRPr/>
          </a:p>
          <a:p>
            <a:pPr marL="0" marR="0" lvl="0" indent="0" algn="l" rtl="0">
              <a:spcBef>
                <a:spcPts val="0"/>
              </a:spcBef>
              <a:spcAft>
                <a:spcPts val="0"/>
              </a:spcAft>
              <a:buNone/>
            </a:pPr>
            <a:r>
              <a:rPr lang="ru-RU" sz="2000" b="1">
                <a:solidFill>
                  <a:srgbClr val="42547F"/>
                </a:solidFill>
                <a:latin typeface="Century Schoolbook"/>
                <a:ea typeface="Century Schoolbook"/>
                <a:cs typeface="Century Schoolbook"/>
                <a:sym typeface="Century Schoolbook"/>
              </a:rPr>
              <a:t>Югославія</a:t>
            </a:r>
            <a:r>
              <a:rPr lang="ru-RU" sz="2000">
                <a:solidFill>
                  <a:srgbClr val="42547F"/>
                </a:solidFill>
                <a:latin typeface="Century Schoolbook"/>
                <a:ea typeface="Century Schoolbook"/>
                <a:cs typeface="Century Schoolbook"/>
                <a:sym typeface="Century Schoolbook"/>
              </a:rPr>
              <a:t> – комуністична Народно-визвольна армія Югославії (НВАЮ) під проводом Й. Б. Тіто та </a:t>
            </a:r>
            <a:r>
              <a:rPr lang="ru-RU" sz="2000" i="1">
                <a:solidFill>
                  <a:srgbClr val="42547F"/>
                </a:solidFill>
                <a:latin typeface="Century Schoolbook"/>
                <a:ea typeface="Century Schoolbook"/>
                <a:cs typeface="Century Schoolbook"/>
                <a:sym typeface="Century Schoolbook"/>
              </a:rPr>
              <a:t>четники</a:t>
            </a:r>
            <a:r>
              <a:rPr lang="ru-RU" sz="2000">
                <a:solidFill>
                  <a:srgbClr val="42547F"/>
                </a:solidFill>
                <a:latin typeface="Century Schoolbook"/>
                <a:ea typeface="Century Schoolbook"/>
                <a:cs typeface="Century Schoolbook"/>
                <a:sym typeface="Century Schoolbook"/>
              </a:rPr>
              <a:t> – сербські партизани-монархісти під проводом міністра емігрантського уряду Д. Михайловича.</a:t>
            </a:r>
            <a:endParaRPr/>
          </a:p>
          <a:p>
            <a:pPr marL="0" marR="0" lvl="0" indent="0" algn="l" rtl="0">
              <a:spcBef>
                <a:spcPts val="0"/>
              </a:spcBef>
              <a:spcAft>
                <a:spcPts val="0"/>
              </a:spcAft>
              <a:buNone/>
            </a:pPr>
            <a:r>
              <a:rPr lang="ru-RU" sz="2000">
                <a:solidFill>
                  <a:srgbClr val="42547F"/>
                </a:solidFill>
                <a:latin typeface="Century Schoolbook"/>
                <a:ea typeface="Century Schoolbook"/>
                <a:cs typeface="Century Schoolbook"/>
                <a:sym typeface="Century Schoolbook"/>
              </a:rPr>
              <a:t>Створення національних збройних сил у складі Червоної армії (Чеська бригада Л. Свободи, Військо Польське)</a:t>
            </a:r>
            <a:endParaRPr sz="2000">
              <a:solidFill>
                <a:srgbClr val="42547F"/>
              </a:solidFill>
              <a:latin typeface="Century Schoolbook"/>
              <a:ea typeface="Century Schoolbook"/>
              <a:cs typeface="Century Schoolbook"/>
              <a:sym typeface="Century Schoolbook"/>
            </a:endParaRPr>
          </a:p>
        </p:txBody>
      </p:sp>
      <p:pic>
        <p:nvPicPr>
          <p:cNvPr id="632" name="Google Shape;632;p95" descr="http://img-fotki.yandex.ru/get/5640/141128800.14e/0_8bac9_323673f1_orig.jpg"/>
          <p:cNvPicPr preferRelativeResize="0"/>
          <p:nvPr/>
        </p:nvPicPr>
        <p:blipFill rotWithShape="1">
          <a:blip r:embed="rId3">
            <a:alphaModFix/>
          </a:blip>
          <a:srcRect/>
          <a:stretch/>
        </p:blipFill>
        <p:spPr>
          <a:xfrm>
            <a:off x="0" y="3714728"/>
            <a:ext cx="5009197" cy="3143272"/>
          </a:xfrm>
          <a:prstGeom prst="rect">
            <a:avLst/>
          </a:prstGeom>
          <a:noFill/>
          <a:ln>
            <a:noFill/>
          </a:ln>
        </p:spPr>
      </p:pic>
      <p:pic>
        <p:nvPicPr>
          <p:cNvPr id="633" name="Google Shape;633;p95" descr="http://his.img.pravda.com/images/doc/6/1/617ee93-levy.jpg"/>
          <p:cNvPicPr preferRelativeResize="0"/>
          <p:nvPr/>
        </p:nvPicPr>
        <p:blipFill rotWithShape="1">
          <a:blip r:embed="rId4">
            <a:alphaModFix/>
          </a:blip>
          <a:srcRect/>
          <a:stretch/>
        </p:blipFill>
        <p:spPr>
          <a:xfrm>
            <a:off x="5143503" y="3857628"/>
            <a:ext cx="4000497" cy="2787012"/>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96"/>
          <p:cNvSpPr/>
          <p:nvPr/>
        </p:nvSpPr>
        <p:spPr>
          <a:xfrm>
            <a:off x="785786" y="0"/>
            <a:ext cx="741901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5400" b="1" cap="none">
                <a:solidFill>
                  <a:srgbClr val="FF8959"/>
                </a:solidFill>
                <a:latin typeface="Century Schoolbook"/>
                <a:ea typeface="Century Schoolbook"/>
                <a:cs typeface="Century Schoolbook"/>
                <a:sym typeface="Century Schoolbook"/>
              </a:rPr>
              <a:t>ПІДСУМКИ ВІЙНИ</a:t>
            </a:r>
            <a:endParaRPr sz="5400" b="1" cap="none">
              <a:solidFill>
                <a:srgbClr val="FF8959"/>
              </a:solidFill>
              <a:latin typeface="Century Schoolbook"/>
              <a:ea typeface="Century Schoolbook"/>
              <a:cs typeface="Century Schoolbook"/>
              <a:sym typeface="Century Schoolbook"/>
            </a:endParaRPr>
          </a:p>
        </p:txBody>
      </p:sp>
      <p:sp>
        <p:nvSpPr>
          <p:cNvPr id="639" name="Google Shape;639;p96"/>
          <p:cNvSpPr txBox="1"/>
          <p:nvPr/>
        </p:nvSpPr>
        <p:spPr>
          <a:xfrm>
            <a:off x="285750" y="1071563"/>
            <a:ext cx="8143875" cy="3786187"/>
          </a:xfrm>
          <a:prstGeom prst="rect">
            <a:avLst/>
          </a:prstGeom>
          <a:noFill/>
          <a:ln>
            <a:noFill/>
          </a:ln>
        </p:spPr>
        <p:txBody>
          <a:bodyPr spcFirstLastPara="1" wrap="square" lIns="91425" tIns="45700" rIns="91425" bIns="45700" anchor="t" anchorCtr="0">
            <a:spAutoFit/>
          </a:bodyPr>
          <a:lstStyle/>
          <a:p>
            <a:pPr marL="0" marR="0" lvl="0" indent="-152400" algn="l" rtl="0">
              <a:spcBef>
                <a:spcPts val="0"/>
              </a:spcBef>
              <a:spcAft>
                <a:spcPts val="0"/>
              </a:spcAft>
              <a:buClr>
                <a:srgbClr val="993D00"/>
              </a:buClr>
              <a:buSzPts val="2400"/>
              <a:buFont typeface="Century Schoolbook"/>
              <a:buChar char="-"/>
            </a:pPr>
            <a:r>
              <a:rPr lang="ru-RU" sz="2400">
                <a:solidFill>
                  <a:srgbClr val="993D00"/>
                </a:solidFill>
                <a:latin typeface="Century Schoolbook"/>
                <a:ea typeface="Century Schoolbook"/>
                <a:cs typeface="Century Schoolbook"/>
                <a:sym typeface="Century Schoolbook"/>
              </a:rPr>
              <a:t>Тривала 6 років за участю 61 країни.</a:t>
            </a:r>
            <a:endParaRPr/>
          </a:p>
          <a:p>
            <a:pPr marL="0" marR="0" lvl="0" indent="-152400" algn="l" rtl="0">
              <a:spcBef>
                <a:spcPts val="0"/>
              </a:spcBef>
              <a:spcAft>
                <a:spcPts val="0"/>
              </a:spcAft>
              <a:buClr>
                <a:srgbClr val="993D00"/>
              </a:buClr>
              <a:buSzPts val="2400"/>
              <a:buFont typeface="Century Schoolbook"/>
              <a:buChar char="-"/>
            </a:pPr>
            <a:r>
              <a:rPr lang="ru-RU" sz="2400">
                <a:solidFill>
                  <a:srgbClr val="993D00"/>
                </a:solidFill>
                <a:latin typeface="Century Schoolbook"/>
                <a:ea typeface="Century Schoolbook"/>
                <a:cs typeface="Century Schoolbook"/>
                <a:sym typeface="Century Schoolbook"/>
              </a:rPr>
              <a:t> Приблизна кількість жертв: 65 - 67 млн. осіб, 90 млн. інвалідів. Найбільші втрати – СРСР (28 млн. осіб), Німеччина (13 млн. осіб), Китай (10 млн. осіб), Польща (6 млн. осіб), причому майже половина жертв – мирне населення.</a:t>
            </a:r>
            <a:endParaRPr/>
          </a:p>
          <a:p>
            <a:pPr marL="0" marR="0" lvl="0" indent="-152400" algn="l" rtl="0">
              <a:spcBef>
                <a:spcPts val="0"/>
              </a:spcBef>
              <a:spcAft>
                <a:spcPts val="0"/>
              </a:spcAft>
              <a:buClr>
                <a:srgbClr val="993D00"/>
              </a:buClr>
              <a:buSzPts val="2400"/>
              <a:buFont typeface="Century Schoolbook"/>
              <a:buChar char="-"/>
            </a:pPr>
            <a:r>
              <a:rPr lang="ru-RU" sz="2400">
                <a:solidFill>
                  <a:srgbClr val="993D00"/>
                </a:solidFill>
                <a:latin typeface="Century Schoolbook"/>
                <a:ea typeface="Century Schoolbook"/>
                <a:cs typeface="Century Schoolbook"/>
                <a:sym typeface="Century Schoolbook"/>
              </a:rPr>
              <a:t> У концтаборах Німеччини знищено 16 млн. осіб.</a:t>
            </a:r>
            <a:endParaRPr/>
          </a:p>
          <a:p>
            <a:pPr marL="0" marR="0" lvl="0" indent="-152400" algn="l" rtl="0">
              <a:spcBef>
                <a:spcPts val="0"/>
              </a:spcBef>
              <a:spcAft>
                <a:spcPts val="0"/>
              </a:spcAft>
              <a:buClr>
                <a:srgbClr val="993D00"/>
              </a:buClr>
              <a:buSzPts val="2400"/>
              <a:buFont typeface="Century Schoolbook"/>
              <a:buChar char="-"/>
            </a:pPr>
            <a:r>
              <a:rPr lang="ru-RU" sz="2400">
                <a:solidFill>
                  <a:srgbClr val="993D00"/>
                </a:solidFill>
                <a:latin typeface="Century Schoolbook"/>
                <a:ea typeface="Century Schoolbook"/>
                <a:cs typeface="Century Schoolbook"/>
                <a:sym typeface="Century Schoolbook"/>
              </a:rPr>
              <a:t> Мільйони біженців, які втратили домівку, тікаючи від війни або внаслідок примусового переселення.</a:t>
            </a:r>
            <a:endParaRPr/>
          </a:p>
          <a:p>
            <a:pPr marL="0" marR="0" lvl="0" indent="-152400" algn="l" rtl="0">
              <a:spcBef>
                <a:spcPts val="0"/>
              </a:spcBef>
              <a:spcAft>
                <a:spcPts val="0"/>
              </a:spcAft>
              <a:buClr>
                <a:srgbClr val="993D00"/>
              </a:buClr>
              <a:buSzPts val="2400"/>
              <a:buFont typeface="Century Schoolbook"/>
              <a:buChar char="-"/>
            </a:pPr>
            <a:r>
              <a:rPr lang="ru-RU" sz="2400">
                <a:solidFill>
                  <a:srgbClr val="993D00"/>
                </a:solidFill>
                <a:latin typeface="Century Schoolbook"/>
                <a:ea typeface="Century Schoolbook"/>
                <a:cs typeface="Century Schoolbook"/>
                <a:sym typeface="Century Schoolbook"/>
              </a:rPr>
              <a:t> Матеріальні втрати – 4000 млрд. доларів. </a:t>
            </a:r>
            <a:endParaRPr sz="2400">
              <a:solidFill>
                <a:srgbClr val="993D00"/>
              </a:solidFill>
              <a:latin typeface="Century Schoolbook"/>
              <a:ea typeface="Century Schoolbook"/>
              <a:cs typeface="Century Schoolbook"/>
              <a:sym typeface="Century Schoolbook"/>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pic>
        <p:nvPicPr>
          <p:cNvPr id="644" name="Google Shape;644;p97" descr="http://upload.wikimedia.org/wikipedia/commons/thumb/8/80/Map-Germany-1947.svg/800px-Map-Germany-1947.svg.png"/>
          <p:cNvPicPr preferRelativeResize="0"/>
          <p:nvPr/>
        </p:nvPicPr>
        <p:blipFill rotWithShape="1">
          <a:blip r:embed="rId3">
            <a:alphaModFix/>
          </a:blip>
          <a:srcRect/>
          <a:stretch/>
        </p:blipFill>
        <p:spPr>
          <a:xfrm>
            <a:off x="428625" y="0"/>
            <a:ext cx="8080375" cy="685800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98"/>
          <p:cNvSpPr/>
          <p:nvPr/>
        </p:nvSpPr>
        <p:spPr>
          <a:xfrm>
            <a:off x="714348" y="0"/>
            <a:ext cx="7021473"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4400" b="1">
                <a:solidFill>
                  <a:srgbClr val="FFFFFF"/>
                </a:solidFill>
                <a:latin typeface="Century Schoolbook"/>
                <a:ea typeface="Century Schoolbook"/>
                <a:cs typeface="Century Schoolbook"/>
                <a:sym typeface="Century Schoolbook"/>
              </a:rPr>
              <a:t>Нюрнберзький процес</a:t>
            </a:r>
            <a:endParaRPr sz="4400" b="1">
              <a:solidFill>
                <a:srgbClr val="FFFFFF"/>
              </a:solidFill>
              <a:latin typeface="Century Schoolbook"/>
              <a:ea typeface="Century Schoolbook"/>
              <a:cs typeface="Century Schoolbook"/>
              <a:sym typeface="Century Schoolbook"/>
            </a:endParaRPr>
          </a:p>
        </p:txBody>
      </p:sp>
      <p:sp>
        <p:nvSpPr>
          <p:cNvPr id="650" name="Google Shape;650;p98"/>
          <p:cNvSpPr txBox="1"/>
          <p:nvPr/>
        </p:nvSpPr>
        <p:spPr>
          <a:xfrm>
            <a:off x="214313" y="857250"/>
            <a:ext cx="8286750" cy="2554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Міжнародний військовий трибунал, щоб відбувався над головними нацистськими злочинцями </a:t>
            </a:r>
            <a:r>
              <a:rPr lang="ru-RU" sz="2000" b="1">
                <a:solidFill>
                  <a:srgbClr val="993D00"/>
                </a:solidFill>
                <a:latin typeface="Century Schoolbook"/>
                <a:ea typeface="Century Schoolbook"/>
                <a:cs typeface="Century Schoolbook"/>
                <a:sym typeface="Century Schoolbook"/>
              </a:rPr>
              <a:t>з 20 листопада 1945 р. до 1 жовтня 1946 р. </a:t>
            </a:r>
            <a:r>
              <a:rPr lang="ru-RU" sz="2000">
                <a:solidFill>
                  <a:srgbClr val="993D00"/>
                </a:solidFill>
                <a:latin typeface="Century Schoolbook"/>
                <a:ea typeface="Century Schoolbook"/>
                <a:cs typeface="Century Schoolbook"/>
                <a:sym typeface="Century Schoolbook"/>
              </a:rPr>
              <a:t>До відповідальності були притягнуті військові і державні діячі нацистської Німеччини, в тому числі Г. Геринг, В. Кейтель та ін. 12 злочинців засуджено до смертної кари, 7 – до довічного ув’язнення, 2 виправдано. Трибунал визнав злочинним керівний склад Націонал-соціалістської партії та загони СС. </a:t>
            </a:r>
            <a:endParaRPr sz="2000">
              <a:solidFill>
                <a:srgbClr val="993D00"/>
              </a:solidFill>
              <a:latin typeface="Century Schoolbook"/>
              <a:ea typeface="Century Schoolbook"/>
              <a:cs typeface="Century Schoolbook"/>
              <a:sym typeface="Century Schoolbook"/>
            </a:endParaRPr>
          </a:p>
        </p:txBody>
      </p:sp>
      <p:pic>
        <p:nvPicPr>
          <p:cNvPr id="651" name="Google Shape;651;p98" descr="http://www.vokrugsveta.ru/img/cmn/2007/05/064.jpg"/>
          <p:cNvPicPr preferRelativeResize="0"/>
          <p:nvPr/>
        </p:nvPicPr>
        <p:blipFill rotWithShape="1">
          <a:blip r:embed="rId3">
            <a:alphaModFix/>
          </a:blip>
          <a:srcRect/>
          <a:stretch/>
        </p:blipFill>
        <p:spPr>
          <a:xfrm>
            <a:off x="2143108" y="3143247"/>
            <a:ext cx="4786346" cy="3581783"/>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99"/>
          <p:cNvSpPr/>
          <p:nvPr/>
        </p:nvSpPr>
        <p:spPr>
          <a:xfrm>
            <a:off x="928662" y="0"/>
            <a:ext cx="742543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4400" b="1">
                <a:solidFill>
                  <a:srgbClr val="FF8A38"/>
                </a:solidFill>
                <a:latin typeface="Century Schoolbook"/>
                <a:ea typeface="Century Schoolbook"/>
                <a:cs typeface="Century Schoolbook"/>
                <a:sym typeface="Century Schoolbook"/>
              </a:rPr>
              <a:t>Токійський трибунал</a:t>
            </a:r>
            <a:endParaRPr sz="4400" b="1">
              <a:solidFill>
                <a:srgbClr val="FF8A38"/>
              </a:solidFill>
              <a:latin typeface="Century Schoolbook"/>
              <a:ea typeface="Century Schoolbook"/>
              <a:cs typeface="Century Schoolbook"/>
              <a:sym typeface="Century Schoolbook"/>
            </a:endParaRPr>
          </a:p>
        </p:txBody>
      </p:sp>
      <p:sp>
        <p:nvSpPr>
          <p:cNvPr id="657" name="Google Shape;657;p99"/>
          <p:cNvSpPr txBox="1"/>
          <p:nvPr/>
        </p:nvSpPr>
        <p:spPr>
          <a:xfrm>
            <a:off x="285750" y="1000125"/>
            <a:ext cx="8215313" cy="1323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Тривав із </a:t>
            </a:r>
            <a:r>
              <a:rPr lang="ru-RU" sz="2000" b="1">
                <a:solidFill>
                  <a:srgbClr val="993D00"/>
                </a:solidFill>
                <a:latin typeface="Century Schoolbook"/>
                <a:ea typeface="Century Schoolbook"/>
                <a:cs typeface="Century Schoolbook"/>
                <a:sym typeface="Century Schoolbook"/>
              </a:rPr>
              <a:t>3 травня до 12 листопада 1946 р. </a:t>
            </a:r>
            <a:r>
              <a:rPr lang="ru-RU" sz="2000">
                <a:solidFill>
                  <a:srgbClr val="993D00"/>
                </a:solidFill>
                <a:latin typeface="Century Schoolbook"/>
                <a:ea typeface="Century Schoolbook"/>
                <a:cs typeface="Century Schoolbook"/>
                <a:sym typeface="Century Schoolbook"/>
              </a:rPr>
              <a:t>До суду були притягнуті 28 військових і політичних діячів Японії. Сімох засуджено до страти, решту – до ув’язнення на різні строки; засуджені були амністовані 1955 р.</a:t>
            </a:r>
            <a:endParaRPr sz="2000">
              <a:solidFill>
                <a:srgbClr val="993D00"/>
              </a:solidFill>
              <a:latin typeface="Century Schoolbook"/>
              <a:ea typeface="Century Schoolbook"/>
              <a:cs typeface="Century Schoolbook"/>
              <a:sym typeface="Century Schoolbook"/>
            </a:endParaRPr>
          </a:p>
        </p:txBody>
      </p:sp>
      <p:pic>
        <p:nvPicPr>
          <p:cNvPr id="658" name="Google Shape;658;p99" descr="http://images.china.cn/attachement/jpg/site1004/20130314/001ec94a25c512abc6a450.jpg"/>
          <p:cNvPicPr preferRelativeResize="0"/>
          <p:nvPr/>
        </p:nvPicPr>
        <p:blipFill rotWithShape="1">
          <a:blip r:embed="rId3">
            <a:alphaModFix/>
          </a:blip>
          <a:srcRect/>
          <a:stretch/>
        </p:blipFill>
        <p:spPr>
          <a:xfrm>
            <a:off x="857224" y="2357430"/>
            <a:ext cx="6413387" cy="428628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pic>
        <p:nvPicPr>
          <p:cNvPr id="663" name="Google Shape;663;p100" descr="http://uacrisis.org/wp-content/uploads/2014/05/oon.jpg"/>
          <p:cNvPicPr preferRelativeResize="0"/>
          <p:nvPr/>
        </p:nvPicPr>
        <p:blipFill rotWithShape="1">
          <a:blip r:embed="rId3">
            <a:alphaModFix/>
          </a:blip>
          <a:srcRect/>
          <a:stretch/>
        </p:blipFill>
        <p:spPr>
          <a:xfrm>
            <a:off x="2143125" y="2643188"/>
            <a:ext cx="5619750" cy="4214812"/>
          </a:xfrm>
          <a:prstGeom prst="rect">
            <a:avLst/>
          </a:prstGeom>
          <a:noFill/>
          <a:ln>
            <a:noFill/>
          </a:ln>
        </p:spPr>
      </p:pic>
      <p:sp>
        <p:nvSpPr>
          <p:cNvPr id="664" name="Google Shape;664;p100"/>
          <p:cNvSpPr/>
          <p:nvPr/>
        </p:nvSpPr>
        <p:spPr>
          <a:xfrm>
            <a:off x="857224" y="0"/>
            <a:ext cx="7572396"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4800" b="1">
                <a:solidFill>
                  <a:srgbClr val="598FF4"/>
                </a:solidFill>
                <a:latin typeface="Century Schoolbook"/>
                <a:ea typeface="Century Schoolbook"/>
                <a:cs typeface="Century Schoolbook"/>
                <a:sym typeface="Century Schoolbook"/>
              </a:rPr>
              <a:t>Організація Об’єднаних Націй</a:t>
            </a:r>
            <a:endParaRPr sz="4800" b="1">
              <a:solidFill>
                <a:srgbClr val="598FF4"/>
              </a:solidFill>
              <a:latin typeface="Century Schoolbook"/>
              <a:ea typeface="Century Schoolbook"/>
              <a:cs typeface="Century Schoolbook"/>
              <a:sym typeface="Century Schoolbook"/>
            </a:endParaRPr>
          </a:p>
        </p:txBody>
      </p:sp>
      <p:sp>
        <p:nvSpPr>
          <p:cNvPr id="665" name="Google Shape;665;p100"/>
          <p:cNvSpPr txBox="1"/>
          <p:nvPr/>
        </p:nvSpPr>
        <p:spPr>
          <a:xfrm>
            <a:off x="214313" y="1714500"/>
            <a:ext cx="8143875" cy="1323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a:solidFill>
                  <a:srgbClr val="353D8D"/>
                </a:solidFill>
                <a:latin typeface="Century Schoolbook"/>
                <a:ea typeface="Century Schoolbook"/>
                <a:cs typeface="Century Schoolbook"/>
                <a:sym typeface="Century Schoolbook"/>
              </a:rPr>
              <a:t>25 квітня 1945 р</a:t>
            </a:r>
            <a:r>
              <a:rPr lang="ru-RU" sz="2000">
                <a:solidFill>
                  <a:srgbClr val="353D8D"/>
                </a:solidFill>
                <a:latin typeface="Century Schoolbook"/>
                <a:ea typeface="Century Schoolbook"/>
                <a:cs typeface="Century Schoolbook"/>
                <a:sym typeface="Century Schoolbook"/>
              </a:rPr>
              <a:t>. – Установча конференція ООН у </a:t>
            </a:r>
            <a:endParaRPr/>
          </a:p>
          <a:p>
            <a:pPr marL="0" marR="0" lvl="0" indent="0" algn="l" rtl="0">
              <a:spcBef>
                <a:spcPts val="0"/>
              </a:spcBef>
              <a:spcAft>
                <a:spcPts val="0"/>
              </a:spcAft>
              <a:buNone/>
            </a:pPr>
            <a:r>
              <a:rPr lang="ru-RU" sz="2000">
                <a:solidFill>
                  <a:srgbClr val="353D8D"/>
                </a:solidFill>
                <a:latin typeface="Century Schoolbook"/>
                <a:ea typeface="Century Schoolbook"/>
                <a:cs typeface="Century Schoolbook"/>
                <a:sym typeface="Century Schoolbook"/>
              </a:rPr>
              <a:t>Сан – Франциско.</a:t>
            </a:r>
            <a:endParaRPr/>
          </a:p>
          <a:p>
            <a:pPr marL="0" marR="0" lvl="0" indent="0" algn="l" rtl="0">
              <a:spcBef>
                <a:spcPts val="0"/>
              </a:spcBef>
              <a:spcAft>
                <a:spcPts val="0"/>
              </a:spcAft>
              <a:buNone/>
            </a:pPr>
            <a:r>
              <a:rPr lang="ru-RU" sz="2000" b="1">
                <a:solidFill>
                  <a:srgbClr val="353D8D"/>
                </a:solidFill>
                <a:latin typeface="Century Schoolbook"/>
                <a:ea typeface="Century Schoolbook"/>
                <a:cs typeface="Century Schoolbook"/>
                <a:sym typeface="Century Schoolbook"/>
              </a:rPr>
              <a:t>24 жовтня 1945 р.</a:t>
            </a:r>
            <a:r>
              <a:rPr lang="ru-RU" sz="2000">
                <a:solidFill>
                  <a:srgbClr val="353D8D"/>
                </a:solidFill>
                <a:latin typeface="Century Schoolbook"/>
                <a:ea typeface="Century Schoolbook"/>
                <a:cs typeface="Century Schoolbook"/>
                <a:sym typeface="Century Schoolbook"/>
              </a:rPr>
              <a:t> – 50 країн підписали Статут ООН (офіційна дата створення)</a:t>
            </a:r>
            <a:endParaRPr sz="2000">
              <a:solidFill>
                <a:srgbClr val="353D8D"/>
              </a:solidFill>
              <a:latin typeface="Century Schoolbook"/>
              <a:ea typeface="Century Schoolbook"/>
              <a:cs typeface="Century Schoolbook"/>
              <a:sym typeface="Century Schoolboo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8"/>
          <p:cNvSpPr txBox="1"/>
          <p:nvPr/>
        </p:nvSpPr>
        <p:spPr>
          <a:xfrm>
            <a:off x="642938" y="0"/>
            <a:ext cx="7572375" cy="4619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400" b="1" i="0" u="none" strike="noStrike" cap="none">
                <a:solidFill>
                  <a:srgbClr val="59160A"/>
                </a:solidFill>
                <a:latin typeface="Century Schoolbook"/>
                <a:ea typeface="Century Schoolbook"/>
                <a:cs typeface="Century Schoolbook"/>
                <a:sym typeface="Century Schoolbook"/>
              </a:rPr>
              <a:t>Агресія СРСР проти Фінляндії</a:t>
            </a:r>
            <a:endParaRPr sz="2400" b="1" i="0" u="none" strike="noStrike" cap="none">
              <a:solidFill>
                <a:srgbClr val="59160A"/>
              </a:solidFill>
              <a:latin typeface="Century Schoolbook"/>
              <a:ea typeface="Century Schoolbook"/>
              <a:cs typeface="Century Schoolbook"/>
              <a:sym typeface="Century Schoolbook"/>
            </a:endParaRPr>
          </a:p>
        </p:txBody>
      </p:sp>
      <p:sp>
        <p:nvSpPr>
          <p:cNvPr id="194" name="Google Shape;194;p8"/>
          <p:cNvSpPr/>
          <p:nvPr/>
        </p:nvSpPr>
        <p:spPr>
          <a:xfrm>
            <a:off x="214313" y="500063"/>
            <a:ext cx="8572500" cy="1323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i="0" u="none" strike="noStrike" cap="none">
                <a:solidFill>
                  <a:srgbClr val="59160A"/>
                </a:solidFill>
                <a:latin typeface="Century Schoolbook"/>
                <a:ea typeface="Century Schoolbook"/>
                <a:cs typeface="Century Schoolbook"/>
                <a:sym typeface="Century Schoolbook"/>
              </a:rPr>
              <a:t>30 листопада 1939 </a:t>
            </a:r>
            <a:r>
              <a:rPr lang="ru-RU" sz="2000" b="0" i="0" u="none" strike="noStrike" cap="none">
                <a:solidFill>
                  <a:srgbClr val="59160A"/>
                </a:solidFill>
                <a:latin typeface="Century Schoolbook"/>
                <a:ea typeface="Century Schoolbook"/>
                <a:cs typeface="Century Schoolbook"/>
                <a:sym typeface="Century Schoolbook"/>
              </a:rPr>
              <a:t>року СРСР напав на Фінляндію, розпочавши радянсько-фінську війну. </a:t>
            </a:r>
            <a:r>
              <a:rPr lang="ru-RU" sz="2000" b="1" i="0" u="none" strike="noStrike" cap="none">
                <a:solidFill>
                  <a:srgbClr val="59160A"/>
                </a:solidFill>
                <a:latin typeface="Century Schoolbook"/>
                <a:ea typeface="Century Schoolbook"/>
                <a:cs typeface="Century Schoolbook"/>
                <a:sym typeface="Century Schoolbook"/>
              </a:rPr>
              <a:t>14 грудня</a:t>
            </a:r>
            <a:r>
              <a:rPr lang="ru-RU" sz="2000" b="0" i="0" u="none" strike="noStrike" cap="none">
                <a:solidFill>
                  <a:srgbClr val="59160A"/>
                </a:solidFill>
                <a:latin typeface="Century Schoolbook"/>
                <a:ea typeface="Century Schoolbook"/>
                <a:cs typeface="Century Schoolbook"/>
                <a:sym typeface="Century Schoolbook"/>
              </a:rPr>
              <a:t> за розв'язання війни СРСР виключено з Ліги Націй. </a:t>
            </a:r>
            <a:r>
              <a:rPr lang="ru-RU" sz="2000" b="1" i="0" u="none" strike="noStrike" cap="none">
                <a:solidFill>
                  <a:schemeClr val="dk1"/>
                </a:solidFill>
                <a:latin typeface="Century Schoolbook"/>
                <a:ea typeface="Century Schoolbook"/>
                <a:cs typeface="Century Schoolbook"/>
                <a:sym typeface="Century Schoolbook"/>
              </a:rPr>
              <a:t>13 березня 1940 </a:t>
            </a:r>
            <a:r>
              <a:rPr lang="ru-RU" sz="2000" b="0" i="0" u="none" strike="noStrike" cap="none">
                <a:solidFill>
                  <a:schemeClr val="dk1"/>
                </a:solidFill>
                <a:latin typeface="Century Schoolbook"/>
                <a:ea typeface="Century Schoolbook"/>
                <a:cs typeface="Century Schoolbook"/>
                <a:sym typeface="Century Schoolbook"/>
              </a:rPr>
              <a:t>року в Москві підписано мирний договір між Фінляндією та СРСР.</a:t>
            </a:r>
            <a:endParaRPr sz="2000" b="0" i="0" u="none" strike="noStrike" cap="none">
              <a:solidFill>
                <a:srgbClr val="59160A"/>
              </a:solidFill>
              <a:latin typeface="Century Schoolbook"/>
              <a:ea typeface="Century Schoolbook"/>
              <a:cs typeface="Century Schoolbook"/>
              <a:sym typeface="Century Schoolbook"/>
            </a:endParaRPr>
          </a:p>
        </p:txBody>
      </p:sp>
      <p:pic>
        <p:nvPicPr>
          <p:cNvPr id="195" name="Google Shape;195;p8" descr="http://upload.wikimedia.org/wikipedia/commons/thumb/5/53/Finnish_areas_ceded_in_1940_UKR.png/250px-Finnish_areas_ceded_in_1940_UKR.png"/>
          <p:cNvPicPr preferRelativeResize="0"/>
          <p:nvPr/>
        </p:nvPicPr>
        <p:blipFill rotWithShape="1">
          <a:blip r:embed="rId3">
            <a:alphaModFix/>
          </a:blip>
          <a:srcRect/>
          <a:stretch/>
        </p:blipFill>
        <p:spPr>
          <a:xfrm>
            <a:off x="285750" y="1857375"/>
            <a:ext cx="3870325" cy="5000625"/>
          </a:xfrm>
          <a:prstGeom prst="rect">
            <a:avLst/>
          </a:prstGeom>
          <a:noFill/>
          <a:ln>
            <a:noFill/>
          </a:ln>
        </p:spPr>
      </p:pic>
      <p:sp>
        <p:nvSpPr>
          <p:cNvPr id="196" name="Google Shape;196;p8"/>
          <p:cNvSpPr/>
          <p:nvPr/>
        </p:nvSpPr>
        <p:spPr>
          <a:xfrm>
            <a:off x="4572000" y="3071813"/>
            <a:ext cx="3714750" cy="1016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000" b="0" i="0" u="none" strike="noStrike" cap="none">
                <a:solidFill>
                  <a:schemeClr val="dk1"/>
                </a:solidFill>
                <a:latin typeface="Century Schoolbook"/>
                <a:ea typeface="Century Schoolbook"/>
                <a:cs typeface="Century Schoolbook"/>
                <a:sym typeface="Century Schoolbook"/>
              </a:rPr>
              <a:t>Територіальні придбання СРСР за результатами Радянсько-фінської війни</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101"/>
          <p:cNvSpPr txBox="1"/>
          <p:nvPr/>
        </p:nvSpPr>
        <p:spPr>
          <a:xfrm>
            <a:off x="214313" y="142875"/>
            <a:ext cx="8286750" cy="2246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a:solidFill>
                  <a:srgbClr val="353D8D"/>
                </a:solidFill>
                <a:latin typeface="Century Schoolbook"/>
                <a:ea typeface="Century Schoolbook"/>
                <a:cs typeface="Century Schoolbook"/>
                <a:sym typeface="Century Schoolbook"/>
              </a:rPr>
              <a:t>Мета діяльності:</a:t>
            </a:r>
            <a:endParaRPr/>
          </a:p>
          <a:p>
            <a:pPr marL="0" marR="0" lvl="0" indent="-127000" algn="l" rtl="0">
              <a:spcBef>
                <a:spcPts val="0"/>
              </a:spcBef>
              <a:spcAft>
                <a:spcPts val="0"/>
              </a:spcAft>
              <a:buClr>
                <a:srgbClr val="353D8D"/>
              </a:buClr>
              <a:buSzPts val="2000"/>
              <a:buFont typeface="Century Schoolbook"/>
              <a:buChar char="-"/>
            </a:pPr>
            <a:r>
              <a:rPr lang="ru-RU" sz="2000">
                <a:solidFill>
                  <a:srgbClr val="353D8D"/>
                </a:solidFill>
                <a:latin typeface="Century Schoolbook"/>
                <a:ea typeface="Century Schoolbook"/>
                <a:cs typeface="Century Schoolbook"/>
                <a:sym typeface="Century Schoolbook"/>
              </a:rPr>
              <a:t>Підтримання миру та безпеки.</a:t>
            </a:r>
            <a:endParaRPr/>
          </a:p>
          <a:p>
            <a:pPr marL="0" marR="0" lvl="0" indent="-127000" algn="l" rtl="0">
              <a:spcBef>
                <a:spcPts val="0"/>
              </a:spcBef>
              <a:spcAft>
                <a:spcPts val="0"/>
              </a:spcAft>
              <a:buClr>
                <a:srgbClr val="353D8D"/>
              </a:buClr>
              <a:buSzPts val="2000"/>
              <a:buFont typeface="Century Schoolbook"/>
              <a:buChar char="-"/>
            </a:pPr>
            <a:r>
              <a:rPr lang="ru-RU" sz="2000">
                <a:solidFill>
                  <a:srgbClr val="353D8D"/>
                </a:solidFill>
                <a:latin typeface="Century Schoolbook"/>
                <a:ea typeface="Century Schoolbook"/>
                <a:cs typeface="Century Schoolbook"/>
                <a:sym typeface="Century Schoolbook"/>
              </a:rPr>
              <a:t> Придушення актів агресії.</a:t>
            </a:r>
            <a:endParaRPr/>
          </a:p>
          <a:p>
            <a:pPr marL="0" marR="0" lvl="0" indent="-127000" algn="l" rtl="0">
              <a:spcBef>
                <a:spcPts val="0"/>
              </a:spcBef>
              <a:spcAft>
                <a:spcPts val="0"/>
              </a:spcAft>
              <a:buClr>
                <a:srgbClr val="353D8D"/>
              </a:buClr>
              <a:buSzPts val="2000"/>
              <a:buFont typeface="Century Schoolbook"/>
              <a:buChar char="-"/>
            </a:pPr>
            <a:r>
              <a:rPr lang="ru-RU" sz="2000">
                <a:solidFill>
                  <a:srgbClr val="353D8D"/>
                </a:solidFill>
                <a:latin typeface="Century Schoolbook"/>
                <a:ea typeface="Century Schoolbook"/>
                <a:cs typeface="Century Schoolbook"/>
                <a:sym typeface="Century Schoolbook"/>
              </a:rPr>
              <a:t> Розв’язання міжнародних суперечок мирними методами.</a:t>
            </a:r>
            <a:endParaRPr/>
          </a:p>
          <a:p>
            <a:pPr marL="0" marR="0" lvl="0" indent="-127000" algn="l" rtl="0">
              <a:spcBef>
                <a:spcPts val="0"/>
              </a:spcBef>
              <a:spcAft>
                <a:spcPts val="0"/>
              </a:spcAft>
              <a:buClr>
                <a:srgbClr val="353D8D"/>
              </a:buClr>
              <a:buSzPts val="2000"/>
              <a:buFont typeface="Century Schoolbook"/>
              <a:buChar char="-"/>
            </a:pPr>
            <a:r>
              <a:rPr lang="ru-RU" sz="2000">
                <a:solidFill>
                  <a:srgbClr val="353D8D"/>
                </a:solidFill>
                <a:latin typeface="Century Schoolbook"/>
                <a:ea typeface="Century Schoolbook"/>
                <a:cs typeface="Century Schoolbook"/>
                <a:sym typeface="Century Schoolbook"/>
              </a:rPr>
              <a:t> Розвиток міжнародного співробітництва в економічній, соціальній,культурній сферах.</a:t>
            </a:r>
            <a:endParaRPr/>
          </a:p>
          <a:p>
            <a:pPr marL="0" marR="0" lvl="0" indent="-127000" algn="l" rtl="0">
              <a:spcBef>
                <a:spcPts val="0"/>
              </a:spcBef>
              <a:spcAft>
                <a:spcPts val="0"/>
              </a:spcAft>
              <a:buClr>
                <a:srgbClr val="353D8D"/>
              </a:buClr>
              <a:buSzPts val="2000"/>
              <a:buFont typeface="Century Schoolbook"/>
              <a:buChar char="-"/>
            </a:pPr>
            <a:r>
              <a:rPr lang="ru-RU" sz="2000">
                <a:solidFill>
                  <a:srgbClr val="353D8D"/>
                </a:solidFill>
                <a:latin typeface="Century Schoolbook"/>
                <a:ea typeface="Century Schoolbook"/>
                <a:cs typeface="Century Schoolbook"/>
                <a:sym typeface="Century Schoolbook"/>
              </a:rPr>
              <a:t> Розвиток поваги до прав людини.  </a:t>
            </a:r>
            <a:endParaRPr sz="2000">
              <a:solidFill>
                <a:srgbClr val="353D8D"/>
              </a:solidFill>
              <a:latin typeface="Century Schoolbook"/>
              <a:ea typeface="Century Schoolbook"/>
              <a:cs typeface="Century Schoolbook"/>
              <a:sym typeface="Century Schoolbook"/>
            </a:endParaRPr>
          </a:p>
        </p:txBody>
      </p:sp>
      <p:pic>
        <p:nvPicPr>
          <p:cNvPr id="671" name="Google Shape;671;p101" descr="C:\Users\снижана\AppData\Local\Microsoft\Windows\Temporary Internet Files\Content.IE5\6QGBMAQP\MC900397296[1].wmf"/>
          <p:cNvPicPr preferRelativeResize="0"/>
          <p:nvPr/>
        </p:nvPicPr>
        <p:blipFill rotWithShape="1">
          <a:blip r:embed="rId3">
            <a:alphaModFix/>
          </a:blip>
          <a:srcRect/>
          <a:stretch/>
        </p:blipFill>
        <p:spPr>
          <a:xfrm>
            <a:off x="3000375" y="2571750"/>
            <a:ext cx="4214813" cy="3932238"/>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102"/>
          <p:cNvSpPr/>
          <p:nvPr/>
        </p:nvSpPr>
        <p:spPr>
          <a:xfrm>
            <a:off x="1428728" y="0"/>
            <a:ext cx="582082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4800" b="1">
                <a:solidFill>
                  <a:srgbClr val="FFFFFF"/>
                </a:solidFill>
                <a:latin typeface="Century Schoolbook"/>
                <a:ea typeface="Century Schoolbook"/>
                <a:cs typeface="Century Schoolbook"/>
                <a:sym typeface="Century Schoolbook"/>
              </a:rPr>
              <a:t>Визначні постаті</a:t>
            </a:r>
            <a:endParaRPr sz="4800" b="1">
              <a:solidFill>
                <a:srgbClr val="FFFFFF"/>
              </a:solidFill>
              <a:latin typeface="Century Schoolbook"/>
              <a:ea typeface="Century Schoolbook"/>
              <a:cs typeface="Century Schoolbook"/>
              <a:sym typeface="Century Schoolbook"/>
            </a:endParaRPr>
          </a:p>
        </p:txBody>
      </p:sp>
      <p:sp>
        <p:nvSpPr>
          <p:cNvPr id="677" name="Google Shape;677;p102"/>
          <p:cNvSpPr/>
          <p:nvPr/>
        </p:nvSpPr>
        <p:spPr>
          <a:xfrm>
            <a:off x="2214563" y="928688"/>
            <a:ext cx="4692650"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b="1">
                <a:solidFill>
                  <a:srgbClr val="993D00"/>
                </a:solidFill>
                <a:latin typeface="Century Schoolbook"/>
                <a:ea typeface="Century Schoolbook"/>
                <a:cs typeface="Century Schoolbook"/>
                <a:sym typeface="Century Schoolbook"/>
              </a:rPr>
              <a:t>Франклін Делано Рузвельт</a:t>
            </a:r>
            <a:endParaRPr/>
          </a:p>
        </p:txBody>
      </p:sp>
      <p:pic>
        <p:nvPicPr>
          <p:cNvPr id="678" name="Google Shape;678;p102" descr="Франклін Делано РузвельтFranklin Delano Roosevelt"/>
          <p:cNvPicPr preferRelativeResize="0"/>
          <p:nvPr/>
        </p:nvPicPr>
        <p:blipFill rotWithShape="1">
          <a:blip r:embed="rId3">
            <a:alphaModFix/>
          </a:blip>
          <a:srcRect/>
          <a:stretch/>
        </p:blipFill>
        <p:spPr>
          <a:xfrm>
            <a:off x="214313" y="1714500"/>
            <a:ext cx="3219450" cy="3786188"/>
          </a:xfrm>
          <a:prstGeom prst="rect">
            <a:avLst/>
          </a:prstGeom>
          <a:noFill/>
          <a:ln>
            <a:noFill/>
          </a:ln>
        </p:spPr>
      </p:pic>
      <p:sp>
        <p:nvSpPr>
          <p:cNvPr id="679" name="Google Shape;679;p102"/>
          <p:cNvSpPr/>
          <p:nvPr/>
        </p:nvSpPr>
        <p:spPr>
          <a:xfrm>
            <a:off x="3571875" y="1500188"/>
            <a:ext cx="5000625" cy="47085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32-ий президент США 1933–45, демократ. Став президентом під час Великої депресії, почав економіку нових справ, реформу соціальних програм, що зробило його дуже популярним серед населення. Єдиний президент США, що був на посаді аж 4 терміни. Після початку Другої світової війни він запровадив програму ленд-лізу для підтримки військових союзників і підготував Атлантичну хартію. Коли США вступили у війну в 1941, проводив багато часу в переговорах з главами союзницьких держав. Помер 12 квітня 1945 року.</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103"/>
          <p:cNvSpPr/>
          <p:nvPr/>
        </p:nvSpPr>
        <p:spPr>
          <a:xfrm>
            <a:off x="2786063" y="0"/>
            <a:ext cx="3697287"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800" b="1">
                <a:solidFill>
                  <a:srgbClr val="993D00"/>
                </a:solidFill>
                <a:latin typeface="Century Schoolbook"/>
                <a:ea typeface="Century Schoolbook"/>
                <a:cs typeface="Century Schoolbook"/>
                <a:sym typeface="Century Schoolbook"/>
              </a:rPr>
              <a:t>Вінстон Черчилль</a:t>
            </a:r>
            <a:endParaRPr/>
          </a:p>
        </p:txBody>
      </p:sp>
      <p:sp>
        <p:nvSpPr>
          <p:cNvPr id="685" name="Google Shape;685;p103"/>
          <p:cNvSpPr/>
          <p:nvPr/>
        </p:nvSpPr>
        <p:spPr>
          <a:xfrm>
            <a:off x="3000375" y="609600"/>
            <a:ext cx="5786438" cy="6248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 Державний діяч Великої Британії, найбільше відомий як прем'єр-міністр у роки Другої світової війни</a:t>
            </a:r>
            <a:r>
              <a:rPr lang="ru-RU" sz="2000" u="sng">
                <a:solidFill>
                  <a:srgbClr val="993D00"/>
                </a:solidFill>
                <a:latin typeface="Century Schoolbook"/>
                <a:ea typeface="Century Schoolbook"/>
                <a:cs typeface="Century Schoolbook"/>
                <a:sym typeface="Century Schoolbook"/>
              </a:rPr>
              <a:t>, </a:t>
            </a:r>
            <a:r>
              <a:rPr lang="ru-RU" sz="2000">
                <a:solidFill>
                  <a:srgbClr val="993D00"/>
                </a:solidFill>
                <a:latin typeface="Century Schoolbook"/>
                <a:ea typeface="Century Schoolbook"/>
                <a:cs typeface="Century Schoolbook"/>
                <a:sym typeface="Century Schoolbook"/>
              </a:rPr>
              <a:t>лауреат Нобелівської премії з літератури 1953 року «за неперевершеність історичного й біографічного опису, за блискуче ораторське мистецтво»</a:t>
            </a:r>
            <a:r>
              <a:rPr lang="ru-RU" sz="2000" u="sng">
                <a:solidFill>
                  <a:srgbClr val="993D00"/>
                </a:solidFill>
                <a:latin typeface="Century Schoolbook"/>
                <a:ea typeface="Century Schoolbook"/>
                <a:cs typeface="Century Schoolbook"/>
                <a:sym typeface="Century Schoolbook"/>
              </a:rPr>
              <a:t> </a:t>
            </a:r>
            <a:r>
              <a:rPr lang="ru-RU" sz="2000">
                <a:solidFill>
                  <a:srgbClr val="993D00"/>
                </a:solidFill>
                <a:latin typeface="Century Schoolbook"/>
                <a:ea typeface="Century Schoolbook"/>
                <a:cs typeface="Century Schoolbook"/>
                <a:sym typeface="Century Schoolbook"/>
              </a:rPr>
              <a:t>Як тільки почалася Друга світова війна, Черчиль </a:t>
            </a:r>
            <a:endParaRPr/>
          </a:p>
          <a:p>
            <a:pPr marL="0" marR="0" lvl="0" indent="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3 вересня 1939 року увійшов до складу уряду. Черчиль перетворився з лідера консервативної партії на національного військового лідера. У ході війни на союзницьких конференціях Черчиль відстоював інтереси Великої Британії. Останні десять років життя Вінстон Черчиль провів у спокої. Іноді він мандрував Середземним морем, полюбляв відпочивати на французькій Рив'єрі. У віці 90 років Черчиль прийняв рішення остаточно відійти від політики.</a:t>
            </a:r>
            <a:endParaRPr/>
          </a:p>
        </p:txBody>
      </p:sp>
      <p:pic>
        <p:nvPicPr>
          <p:cNvPr id="686" name="Google Shape;686;p103" descr="Вінстон Черчиль"/>
          <p:cNvPicPr preferRelativeResize="0"/>
          <p:nvPr/>
        </p:nvPicPr>
        <p:blipFill rotWithShape="1">
          <a:blip r:embed="rId3">
            <a:alphaModFix/>
          </a:blip>
          <a:srcRect/>
          <a:stretch/>
        </p:blipFill>
        <p:spPr>
          <a:xfrm>
            <a:off x="214313" y="1500188"/>
            <a:ext cx="2730500" cy="3357562"/>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104"/>
          <p:cNvSpPr/>
          <p:nvPr/>
        </p:nvSpPr>
        <p:spPr>
          <a:xfrm>
            <a:off x="2786063" y="0"/>
            <a:ext cx="3006725"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800" b="1">
                <a:solidFill>
                  <a:srgbClr val="993D00"/>
                </a:solidFill>
                <a:latin typeface="Century Schoolbook"/>
                <a:ea typeface="Century Schoolbook"/>
                <a:cs typeface="Century Schoolbook"/>
                <a:sym typeface="Century Schoolbook"/>
              </a:rPr>
              <a:t>Адольф Гітлер</a:t>
            </a:r>
            <a:endParaRPr/>
          </a:p>
        </p:txBody>
      </p:sp>
      <p:sp>
        <p:nvSpPr>
          <p:cNvPr id="692" name="Google Shape;692;p104"/>
          <p:cNvSpPr/>
          <p:nvPr/>
        </p:nvSpPr>
        <p:spPr>
          <a:xfrm>
            <a:off x="3071813" y="642938"/>
            <a:ext cx="5715000" cy="6248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Політичний та державний діяч Німеччини, рейхсканцлер від 1933 до 1945 року, провідник Націонал-соціалістичної робітничої партії Німеччини, один із ідеологів національного соціалізму. Народився в родині австрійського митного чиновника. Гітлер не здобув якоїсь закінченої освіти. Реальне училище покинув, вступити до Вищої Академії мистецтв не зміг. Адольф вороже ставився до словян і ненавидів євреїв. На поч. І світової війни Гітлер записався доброволцем у німецьку армію. Був двічі поранений. У 1924 р. Повернувся до активної політичної діяльності. Військово-промисловий комплекс, створений за його правління, вивів Німеччину з глибокої економічної кризи, в якій та опинилася після Першої світової війни. Покінчив життя самогубством 30 квітня 1945 р.</a:t>
            </a:r>
            <a:endParaRPr/>
          </a:p>
        </p:txBody>
      </p:sp>
      <p:pic>
        <p:nvPicPr>
          <p:cNvPr id="693" name="Google Shape;693;p104" descr="Адольф Гітлер"/>
          <p:cNvPicPr preferRelativeResize="0"/>
          <p:nvPr/>
        </p:nvPicPr>
        <p:blipFill rotWithShape="1">
          <a:blip r:embed="rId3">
            <a:alphaModFix/>
          </a:blip>
          <a:srcRect/>
          <a:stretch/>
        </p:blipFill>
        <p:spPr>
          <a:xfrm>
            <a:off x="214313" y="1071563"/>
            <a:ext cx="2733675" cy="4143375"/>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105"/>
          <p:cNvSpPr/>
          <p:nvPr/>
        </p:nvSpPr>
        <p:spPr>
          <a:xfrm>
            <a:off x="2357438" y="0"/>
            <a:ext cx="4902200" cy="4619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b="1">
                <a:solidFill>
                  <a:srgbClr val="993D00"/>
                </a:solidFill>
                <a:latin typeface="Century Schoolbook"/>
                <a:ea typeface="Century Schoolbook"/>
                <a:cs typeface="Century Schoolbook"/>
                <a:sym typeface="Century Schoolbook"/>
              </a:rPr>
              <a:t>Сталін Йосип Віссаріонович</a:t>
            </a:r>
            <a:endParaRPr/>
          </a:p>
        </p:txBody>
      </p:sp>
      <p:sp>
        <p:nvSpPr>
          <p:cNvPr id="699" name="Google Shape;699;p105"/>
          <p:cNvSpPr/>
          <p:nvPr/>
        </p:nvSpPr>
        <p:spPr>
          <a:xfrm>
            <a:off x="2857500" y="714375"/>
            <a:ext cx="5857875" cy="59404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Державний, політичний і військовий діяч СРСР. Правління Сталіна супроводжувалося встановленням диктаторського режиму; порушенням прав і свобод людини, воєнними злочинами і злочинами проти людства, створення системи масових репресій; проведенням геноциду українського народу та депортацією народів у СРСР та інших країнах, чисельнними людськими втратами. За деякими оцінками, Сталін - один із найжорстокіших диктаторів в історії людства. На період перебування Сталіна при владі припадають: форсована індустріалізація СРСР та колективізація селянства; окупація прибалтійських країн, анексія Західної України і Західної Білорусі; перемога СРСР у Другій світовій війні із взяттям під контроль значної частини Східної Європи.</a:t>
            </a:r>
            <a:endParaRPr/>
          </a:p>
        </p:txBody>
      </p:sp>
      <p:pic>
        <p:nvPicPr>
          <p:cNvPr id="700" name="Google Shape;700;p105" descr="Йосип Віссаріонович Сталін (Джугашвілі)იოსებ ჯუღაშვილი"/>
          <p:cNvPicPr preferRelativeResize="0"/>
          <p:nvPr/>
        </p:nvPicPr>
        <p:blipFill rotWithShape="1">
          <a:blip r:embed="rId3">
            <a:alphaModFix/>
          </a:blip>
          <a:srcRect/>
          <a:stretch/>
        </p:blipFill>
        <p:spPr>
          <a:xfrm>
            <a:off x="214313" y="1285875"/>
            <a:ext cx="2573337" cy="3500438"/>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106"/>
          <p:cNvSpPr/>
          <p:nvPr/>
        </p:nvSpPr>
        <p:spPr>
          <a:xfrm>
            <a:off x="2143125" y="0"/>
            <a:ext cx="5253038" cy="4619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b="1">
                <a:solidFill>
                  <a:srgbClr val="993D00"/>
                </a:solidFill>
                <a:latin typeface="Century Schoolbook"/>
                <a:ea typeface="Century Schoolbook"/>
                <a:cs typeface="Century Schoolbook"/>
                <a:sym typeface="Century Schoolbook"/>
              </a:rPr>
              <a:t>Жуков Георгій Костянтинович</a:t>
            </a:r>
            <a:endParaRPr/>
          </a:p>
        </p:txBody>
      </p:sp>
      <p:sp>
        <p:nvSpPr>
          <p:cNvPr id="706" name="Google Shape;706;p106"/>
          <p:cNvSpPr/>
          <p:nvPr/>
        </p:nvSpPr>
        <p:spPr>
          <a:xfrm>
            <a:off x="2928938" y="714375"/>
            <a:ext cx="5715000" cy="59404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Радянський полководець і державний діяч, Маршал Радянського Союзу, чотириразовий Герой Радянського Союзу, кавалер двох орденів Перемоги. З 1 лютого 1941 року до 29 липня 1941 року Жуков займав пост Начальника Генерального штабу. Саме під його керівництвом розроблялись плани на випадок війни з Німеччиною. З 23 червня Жуков — представник Ставки Головного командування на Південно-Західному напрямку. З 14 вересня до 6 жовтня Жуков командував Ленінградським фронтом і обороною Ленінграда. 8 травня 1945 року у Карлсхорсті маршал Жуков прийняв від німецького генерал-фельдмаршала Вільгельма Кейтеля капітуляцію військ нацистської Німеччини.</a:t>
            </a:r>
            <a:endParaRPr/>
          </a:p>
        </p:txBody>
      </p:sp>
      <p:pic>
        <p:nvPicPr>
          <p:cNvPr id="707" name="Google Shape;707;p106" descr="RIAN archive 2410 Marshal Zhukov speaking.jpg"/>
          <p:cNvPicPr preferRelativeResize="0"/>
          <p:nvPr/>
        </p:nvPicPr>
        <p:blipFill rotWithShape="1">
          <a:blip r:embed="rId3">
            <a:alphaModFix/>
          </a:blip>
          <a:srcRect/>
          <a:stretch/>
        </p:blipFill>
        <p:spPr>
          <a:xfrm>
            <a:off x="214313" y="1285875"/>
            <a:ext cx="2608262" cy="3714750"/>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107"/>
          <p:cNvSpPr/>
          <p:nvPr/>
        </p:nvSpPr>
        <p:spPr>
          <a:xfrm>
            <a:off x="2500298" y="0"/>
            <a:ext cx="3291287"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5400" b="1">
                <a:solidFill>
                  <a:srgbClr val="FFFFFF"/>
                </a:solidFill>
                <a:latin typeface="Century Schoolbook"/>
                <a:ea typeface="Century Schoolbook"/>
                <a:cs typeface="Century Schoolbook"/>
                <a:sym typeface="Century Schoolbook"/>
              </a:rPr>
              <a:t>Поняття</a:t>
            </a:r>
            <a:endParaRPr sz="5400" b="1">
              <a:solidFill>
                <a:srgbClr val="FFFFFF"/>
              </a:solidFill>
              <a:latin typeface="Century Schoolbook"/>
              <a:ea typeface="Century Schoolbook"/>
              <a:cs typeface="Century Schoolbook"/>
              <a:sym typeface="Century Schoolbook"/>
            </a:endParaRPr>
          </a:p>
        </p:txBody>
      </p:sp>
      <p:sp>
        <p:nvSpPr>
          <p:cNvPr id="713" name="Google Shape;713;p107"/>
          <p:cNvSpPr/>
          <p:nvPr/>
        </p:nvSpPr>
        <p:spPr>
          <a:xfrm>
            <a:off x="214313" y="1000125"/>
            <a:ext cx="8429625" cy="101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Світова війна</a:t>
            </a:r>
            <a:r>
              <a:rPr lang="ru-RU" sz="2000">
                <a:solidFill>
                  <a:srgbClr val="993D00"/>
                </a:solidFill>
                <a:latin typeface="Century Schoolbook"/>
                <a:ea typeface="Century Schoolbook"/>
                <a:cs typeface="Century Schoolbook"/>
                <a:sym typeface="Century Schoolbook"/>
              </a:rPr>
              <a:t> — глобальне протиборство коаліцій держав із застосуванням засобів збройного насильства, що охоплює велику частину країн світу.</a:t>
            </a:r>
            <a:endParaRPr/>
          </a:p>
        </p:txBody>
      </p:sp>
      <p:sp>
        <p:nvSpPr>
          <p:cNvPr id="714" name="Google Shape;714;p107"/>
          <p:cNvSpPr/>
          <p:nvPr/>
        </p:nvSpPr>
        <p:spPr>
          <a:xfrm>
            <a:off x="214313" y="2071688"/>
            <a:ext cx="8215312" cy="101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Агресія</a:t>
            </a:r>
            <a:r>
              <a:rPr lang="ru-RU" sz="2000">
                <a:solidFill>
                  <a:srgbClr val="993D00"/>
                </a:solidFill>
                <a:latin typeface="Century Schoolbook"/>
                <a:ea typeface="Century Schoolbook"/>
                <a:cs typeface="Century Schoolbook"/>
                <a:sym typeface="Century Schoolbook"/>
              </a:rPr>
              <a:t> —протиправне, застосування збройної сили однією державою проти суверенітету, територіальної цілісності чи політичної незалежності іншої держави.</a:t>
            </a:r>
            <a:endParaRPr sz="2000">
              <a:solidFill>
                <a:srgbClr val="993D00"/>
              </a:solidFill>
              <a:latin typeface="Century Schoolbook"/>
              <a:ea typeface="Century Schoolbook"/>
              <a:cs typeface="Century Schoolbook"/>
              <a:sym typeface="Century Schoolbook"/>
            </a:endParaRPr>
          </a:p>
        </p:txBody>
      </p:sp>
      <p:sp>
        <p:nvSpPr>
          <p:cNvPr id="715" name="Google Shape;715;p107"/>
          <p:cNvSpPr txBox="1"/>
          <p:nvPr/>
        </p:nvSpPr>
        <p:spPr>
          <a:xfrm>
            <a:off x="214313" y="3357563"/>
            <a:ext cx="7858125" cy="2554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Вермахт</a:t>
            </a:r>
            <a:r>
              <a:rPr lang="ru-RU" sz="2000">
                <a:solidFill>
                  <a:srgbClr val="993D00"/>
                </a:solidFill>
                <a:latin typeface="Century Schoolbook"/>
                <a:ea typeface="Century Schoolbook"/>
                <a:cs typeface="Century Schoolbook"/>
                <a:sym typeface="Century Schoolbook"/>
              </a:rPr>
              <a:t> – назва збройних сил Третього Рейху (гітлерівської Німеччини в 1935 – 1945 рр.)</a:t>
            </a:r>
            <a:endParaRPr/>
          </a:p>
          <a:p>
            <a:pPr marL="0" marR="0" lvl="0" indent="0" algn="l" rtl="0">
              <a:spcBef>
                <a:spcPts val="0"/>
              </a:spcBef>
              <a:spcAft>
                <a:spcPts val="0"/>
              </a:spcAft>
              <a:buNone/>
            </a:pPr>
            <a:endParaRPr sz="2000">
              <a:solidFill>
                <a:srgbClr val="993D00"/>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Бліцкриг </a:t>
            </a:r>
            <a:r>
              <a:rPr lang="ru-RU" sz="2000">
                <a:solidFill>
                  <a:srgbClr val="993D00"/>
                </a:solidFill>
                <a:latin typeface="Century Schoolbook"/>
                <a:ea typeface="Century Schoolbook"/>
                <a:cs typeface="Century Schoolbook"/>
                <a:sym typeface="Century Schoolbook"/>
              </a:rPr>
              <a:t>– теорія ведення короткочасної війни, відповідно до якої перемога здобувається в короткі терміни.</a:t>
            </a:r>
            <a:endParaRPr/>
          </a:p>
          <a:p>
            <a:pPr marL="0" marR="0" lvl="0" indent="0" algn="l" rtl="0">
              <a:spcBef>
                <a:spcPts val="0"/>
              </a:spcBef>
              <a:spcAft>
                <a:spcPts val="0"/>
              </a:spcAft>
              <a:buNone/>
            </a:pPr>
            <a:endParaRPr sz="2000">
              <a:solidFill>
                <a:srgbClr val="993D00"/>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План “Барбаросса” </a:t>
            </a:r>
            <a:r>
              <a:rPr lang="ru-RU" sz="2000">
                <a:solidFill>
                  <a:srgbClr val="993D00"/>
                </a:solidFill>
                <a:latin typeface="Century Schoolbook"/>
                <a:ea typeface="Century Schoolbook"/>
                <a:cs typeface="Century Schoolbook"/>
                <a:sym typeface="Century Schoolbook"/>
              </a:rPr>
              <a:t>– кодова назва плану військової операції Німеччини проти СРСР.</a:t>
            </a:r>
            <a:endParaRPr sz="2000">
              <a:solidFill>
                <a:srgbClr val="993D00"/>
              </a:solidFill>
              <a:latin typeface="Century Schoolbook"/>
              <a:ea typeface="Century Schoolbook"/>
              <a:cs typeface="Century Schoolbook"/>
              <a:sym typeface="Century Schoolbook"/>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108"/>
          <p:cNvSpPr txBox="1"/>
          <p:nvPr/>
        </p:nvSpPr>
        <p:spPr>
          <a:xfrm>
            <a:off x="142875" y="0"/>
            <a:ext cx="8429625" cy="65563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Антигітлерівська коаліція </a:t>
            </a:r>
            <a:r>
              <a:rPr lang="ru-RU" sz="2000">
                <a:solidFill>
                  <a:srgbClr val="993D00"/>
                </a:solidFill>
                <a:latin typeface="Century Schoolbook"/>
                <a:ea typeface="Century Schoolbook"/>
                <a:cs typeface="Century Schoolbook"/>
                <a:sym typeface="Century Schoolbook"/>
              </a:rPr>
              <a:t>– воєнне та політичне об’єднання  держав та народів, які боролися проти нацистської Німеччини, фашистської Італії, мілітаристської Японії під час ІІ світової війни.</a:t>
            </a:r>
            <a:endParaRPr/>
          </a:p>
          <a:p>
            <a:pPr marL="0" marR="0" lvl="0" indent="0" algn="l" rtl="0">
              <a:spcBef>
                <a:spcPts val="0"/>
              </a:spcBef>
              <a:spcAft>
                <a:spcPts val="0"/>
              </a:spcAft>
              <a:buNone/>
            </a:pPr>
            <a:endParaRPr sz="2000">
              <a:solidFill>
                <a:srgbClr val="993D00"/>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Ленд – ліз </a:t>
            </a:r>
            <a:r>
              <a:rPr lang="ru-RU" sz="2000">
                <a:solidFill>
                  <a:srgbClr val="993D00"/>
                </a:solidFill>
                <a:latin typeface="Century Schoolbook"/>
                <a:ea typeface="Century Schoolbook"/>
                <a:cs typeface="Century Schoolbook"/>
                <a:sym typeface="Century Schoolbook"/>
              </a:rPr>
              <a:t>– система передання в оренду або позику зброї, боєприпасів, сировини, продовольства тощо. </a:t>
            </a:r>
            <a:endParaRPr/>
          </a:p>
          <a:p>
            <a:pPr marL="0" marR="0" lvl="0" indent="0" algn="l" rtl="0">
              <a:spcBef>
                <a:spcPts val="0"/>
              </a:spcBef>
              <a:spcAft>
                <a:spcPts val="0"/>
              </a:spcAft>
              <a:buNone/>
            </a:pPr>
            <a:endParaRPr sz="2000">
              <a:solidFill>
                <a:srgbClr val="993D00"/>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Евакуація</a:t>
            </a:r>
            <a:r>
              <a:rPr lang="ru-RU" sz="2000">
                <a:solidFill>
                  <a:srgbClr val="993D00"/>
                </a:solidFill>
                <a:latin typeface="Century Schoolbook"/>
                <a:ea typeface="Century Schoolbook"/>
                <a:cs typeface="Century Schoolbook"/>
                <a:sym typeface="Century Schoolbook"/>
              </a:rPr>
              <a:t> – виведення з місцевості, що перебувала під загрозою нападу ворога, у тил населення, поранених, а також матеріальні цінності. </a:t>
            </a:r>
            <a:endParaRPr/>
          </a:p>
          <a:p>
            <a:pPr marL="0" marR="0" lvl="0" indent="0" algn="l" rtl="0">
              <a:spcBef>
                <a:spcPts val="0"/>
              </a:spcBef>
              <a:spcAft>
                <a:spcPts val="0"/>
              </a:spcAft>
              <a:buNone/>
            </a:pPr>
            <a:endParaRPr sz="2000">
              <a:solidFill>
                <a:srgbClr val="993D00"/>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“Новий порядок” </a:t>
            </a:r>
            <a:r>
              <a:rPr lang="ru-RU" sz="2000">
                <a:solidFill>
                  <a:srgbClr val="993D00"/>
                </a:solidFill>
                <a:latin typeface="Century Schoolbook"/>
                <a:ea typeface="Century Schoolbook"/>
                <a:cs typeface="Century Schoolbook"/>
                <a:sym typeface="Century Schoolbook"/>
              </a:rPr>
              <a:t>– жорстокий режим, установлений німецько – фашистськими загарбниками на окупованих територіях, що супроводжувався масовими розстрілами та депортацією місцевого населення. </a:t>
            </a:r>
            <a:endParaRPr/>
          </a:p>
          <a:p>
            <a:pPr marL="0" marR="0" lvl="0" indent="0" algn="l" rtl="0">
              <a:spcBef>
                <a:spcPts val="0"/>
              </a:spcBef>
              <a:spcAft>
                <a:spcPts val="0"/>
              </a:spcAft>
              <a:buNone/>
            </a:pPr>
            <a:endParaRPr sz="2000">
              <a:solidFill>
                <a:srgbClr val="993D00"/>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Голокост</a:t>
            </a:r>
            <a:r>
              <a:rPr lang="ru-RU" sz="2000">
                <a:solidFill>
                  <a:srgbClr val="993D00"/>
                </a:solidFill>
                <a:latin typeface="Century Schoolbook"/>
                <a:ea typeface="Century Schoolbook"/>
                <a:cs typeface="Century Schoolbook"/>
                <a:sym typeface="Century Schoolbook"/>
              </a:rPr>
              <a:t> – кампанія систематичного расового геноциду євреїв, яку проводила гітлерівська Німеччина протягом ІІ світової війни. </a:t>
            </a:r>
            <a:endParaRPr/>
          </a:p>
          <a:p>
            <a:pPr marL="0" marR="0" lvl="0" indent="0" algn="l" rtl="0">
              <a:spcBef>
                <a:spcPts val="0"/>
              </a:spcBef>
              <a:spcAft>
                <a:spcPts val="0"/>
              </a:spcAft>
              <a:buNone/>
            </a:pPr>
            <a:endParaRPr sz="2000">
              <a:solidFill>
                <a:srgbClr val="993D00"/>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Колабораціонізм</a:t>
            </a:r>
            <a:r>
              <a:rPr lang="ru-RU" sz="2000">
                <a:solidFill>
                  <a:srgbClr val="993D00"/>
                </a:solidFill>
                <a:latin typeface="Century Schoolbook"/>
                <a:ea typeface="Century Schoolbook"/>
                <a:cs typeface="Century Schoolbook"/>
                <a:sym typeface="Century Schoolbook"/>
              </a:rPr>
              <a:t> – співпраця місцевого населення з окупаційною владою.</a:t>
            </a:r>
            <a:endParaRPr sz="2000">
              <a:solidFill>
                <a:srgbClr val="993D00"/>
              </a:solidFill>
              <a:latin typeface="Century Schoolbook"/>
              <a:ea typeface="Century Schoolbook"/>
              <a:cs typeface="Century Schoolbook"/>
              <a:sym typeface="Century Schoolbook"/>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109"/>
          <p:cNvSpPr txBox="1"/>
          <p:nvPr/>
        </p:nvSpPr>
        <p:spPr>
          <a:xfrm>
            <a:off x="285750" y="214313"/>
            <a:ext cx="8215313" cy="31702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Рух Опору</a:t>
            </a:r>
            <a:r>
              <a:rPr lang="ru-RU" sz="2000">
                <a:solidFill>
                  <a:srgbClr val="993D00"/>
                </a:solidFill>
                <a:latin typeface="Century Schoolbook"/>
                <a:ea typeface="Century Schoolbook"/>
                <a:cs typeface="Century Schoolbook"/>
                <a:sym typeface="Century Schoolbook"/>
              </a:rPr>
              <a:t> – антифашистський національно – визвольний рух у роки ІІ світової війни проти німецьких, італійських і японських окупантів та їх союзників. </a:t>
            </a:r>
            <a:endParaRPr/>
          </a:p>
          <a:p>
            <a:pPr marL="0" marR="0" lvl="0" indent="0" algn="l" rtl="0">
              <a:spcBef>
                <a:spcPts val="0"/>
              </a:spcBef>
              <a:spcAft>
                <a:spcPts val="0"/>
              </a:spcAft>
              <a:buNone/>
            </a:pPr>
            <a:endParaRPr sz="2000">
              <a:solidFill>
                <a:srgbClr val="993D00"/>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Денацифікація</a:t>
            </a:r>
            <a:r>
              <a:rPr lang="ru-RU" sz="2000">
                <a:solidFill>
                  <a:srgbClr val="993D00"/>
                </a:solidFill>
                <a:latin typeface="Century Schoolbook"/>
                <a:ea typeface="Century Schoolbook"/>
                <a:cs typeface="Century Schoolbook"/>
                <a:sym typeface="Century Schoolbook"/>
              </a:rPr>
              <a:t> – ліквідація нацистської партії, засудження нацистської ідеології.</a:t>
            </a:r>
            <a:endParaRPr/>
          </a:p>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Демілітаризація </a:t>
            </a:r>
            <a:r>
              <a:rPr lang="ru-RU" sz="2000">
                <a:solidFill>
                  <a:srgbClr val="993D00"/>
                </a:solidFill>
                <a:latin typeface="Century Schoolbook"/>
                <a:ea typeface="Century Schoolbook"/>
                <a:cs typeface="Century Schoolbook"/>
                <a:sym typeface="Century Schoolbook"/>
              </a:rPr>
              <a:t>– роззброєння, ліквідація військової промисловості.</a:t>
            </a:r>
            <a:endParaRPr/>
          </a:p>
          <a:p>
            <a:pPr marL="0" marR="0" lvl="0" indent="0" algn="l" rtl="0">
              <a:spcBef>
                <a:spcPts val="0"/>
              </a:spcBef>
              <a:spcAft>
                <a:spcPts val="0"/>
              </a:spcAft>
              <a:buNone/>
            </a:pPr>
            <a:r>
              <a:rPr lang="ru-RU" sz="2000" b="1">
                <a:solidFill>
                  <a:srgbClr val="993D00"/>
                </a:solidFill>
                <a:latin typeface="Century Schoolbook"/>
                <a:ea typeface="Century Schoolbook"/>
                <a:cs typeface="Century Schoolbook"/>
                <a:sym typeface="Century Schoolbook"/>
              </a:rPr>
              <a:t>Декартелізація </a:t>
            </a:r>
            <a:r>
              <a:rPr lang="ru-RU" sz="2000">
                <a:solidFill>
                  <a:srgbClr val="993D00"/>
                </a:solidFill>
                <a:latin typeface="Century Schoolbook"/>
                <a:ea typeface="Century Schoolbook"/>
                <a:cs typeface="Century Schoolbook"/>
                <a:sym typeface="Century Schoolbook"/>
              </a:rPr>
              <a:t>– демонополізація прмисловості. </a:t>
            </a:r>
            <a:endParaRPr/>
          </a:p>
          <a:p>
            <a:pPr marL="0" marR="0" lvl="0" indent="0" algn="l" rtl="0">
              <a:spcBef>
                <a:spcPts val="0"/>
              </a:spcBef>
              <a:spcAft>
                <a:spcPts val="0"/>
              </a:spcAft>
              <a:buNone/>
            </a:pPr>
            <a:r>
              <a:rPr lang="ru-RU" sz="2000">
                <a:solidFill>
                  <a:srgbClr val="993D00"/>
                </a:solidFill>
                <a:latin typeface="Century Schoolbook"/>
                <a:ea typeface="Century Schoolbook"/>
                <a:cs typeface="Century Schoolbook"/>
                <a:sym typeface="Century Schoolbook"/>
              </a:rPr>
              <a:t> </a:t>
            </a:r>
            <a:endParaRPr sz="2000">
              <a:solidFill>
                <a:srgbClr val="993D00"/>
              </a:solidFill>
              <a:latin typeface="Century Schoolbook"/>
              <a:ea typeface="Century Schoolbook"/>
              <a:cs typeface="Century Schoolbook"/>
              <a:sym typeface="Century Schoolboo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9"/>
          <p:cNvSpPr txBox="1"/>
          <p:nvPr/>
        </p:nvSpPr>
        <p:spPr>
          <a:xfrm>
            <a:off x="928688" y="0"/>
            <a:ext cx="7215187" cy="8302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400" b="1" i="0" u="none" strike="noStrike" cap="none">
                <a:solidFill>
                  <a:srgbClr val="59160A"/>
                </a:solidFill>
                <a:latin typeface="Century Schoolbook"/>
                <a:ea typeface="Century Schoolbook"/>
                <a:cs typeface="Century Schoolbook"/>
                <a:sym typeface="Century Schoolbook"/>
              </a:rPr>
              <a:t>Початок агресії Німеччини в Західній Європі</a:t>
            </a:r>
            <a:endParaRPr sz="2400" b="1" i="0" u="none" strike="noStrike" cap="none">
              <a:solidFill>
                <a:srgbClr val="59160A"/>
              </a:solidFill>
              <a:latin typeface="Century Schoolbook"/>
              <a:ea typeface="Century Schoolbook"/>
              <a:cs typeface="Century Schoolbook"/>
              <a:sym typeface="Century Schoolbook"/>
            </a:endParaRPr>
          </a:p>
        </p:txBody>
      </p:sp>
      <p:sp>
        <p:nvSpPr>
          <p:cNvPr id="202" name="Google Shape;202;p9"/>
          <p:cNvSpPr txBox="1"/>
          <p:nvPr/>
        </p:nvSpPr>
        <p:spPr>
          <a:xfrm>
            <a:off x="214313" y="1000125"/>
            <a:ext cx="8143875" cy="1323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i="0" u="none" strike="noStrike" cap="none">
                <a:solidFill>
                  <a:srgbClr val="59160A"/>
                </a:solidFill>
                <a:latin typeface="Century Schoolbook"/>
                <a:ea typeface="Century Schoolbook"/>
                <a:cs typeface="Century Schoolbook"/>
                <a:sym typeface="Century Schoolbook"/>
              </a:rPr>
              <a:t>9 квітня 1940 р</a:t>
            </a:r>
            <a:r>
              <a:rPr lang="ru-RU" sz="2000" b="0" i="0" u="none" strike="noStrike" cap="none">
                <a:solidFill>
                  <a:srgbClr val="59160A"/>
                </a:solidFill>
                <a:latin typeface="Century Schoolbook"/>
                <a:ea typeface="Century Schoolbook"/>
                <a:cs typeface="Century Schoolbook"/>
                <a:sym typeface="Century Schoolbook"/>
              </a:rPr>
              <a:t>. – загарбання Німеччиною Данії. Країна здалася без бою і зберегла короля та уряд. </a:t>
            </a:r>
            <a:endParaRPr/>
          </a:p>
          <a:p>
            <a:pPr marL="0" marR="0" lvl="0" indent="0" algn="l" rtl="0">
              <a:spcBef>
                <a:spcPts val="0"/>
              </a:spcBef>
              <a:spcAft>
                <a:spcPts val="0"/>
              </a:spcAft>
              <a:buNone/>
            </a:pPr>
            <a:r>
              <a:rPr lang="ru-RU" sz="2000" b="1" i="0" u="none" strike="noStrike" cap="none">
                <a:solidFill>
                  <a:srgbClr val="59160A"/>
                </a:solidFill>
                <a:latin typeface="Century Schoolbook"/>
                <a:ea typeface="Century Schoolbook"/>
                <a:cs typeface="Century Schoolbook"/>
                <a:sym typeface="Century Schoolbook"/>
              </a:rPr>
              <a:t>Квітень – червень 1940 р</a:t>
            </a:r>
            <a:r>
              <a:rPr lang="ru-RU" sz="2000" b="0" i="0" u="none" strike="noStrike" cap="none">
                <a:solidFill>
                  <a:srgbClr val="59160A"/>
                </a:solidFill>
                <a:latin typeface="Century Schoolbook"/>
                <a:ea typeface="Century Schoolbook"/>
                <a:cs typeface="Century Schoolbook"/>
                <a:sym typeface="Century Schoolbook"/>
              </a:rPr>
              <a:t>. – завоювання Німеччиною Норвегії, де владу було передано колабораційному урядові В.Квіслинга.</a:t>
            </a:r>
            <a:endParaRPr sz="2000" b="0" i="0" u="none" strike="noStrike" cap="none">
              <a:solidFill>
                <a:srgbClr val="59160A"/>
              </a:solidFill>
              <a:latin typeface="Century Schoolbook"/>
              <a:ea typeface="Century Schoolbook"/>
              <a:cs typeface="Century Schoolbook"/>
              <a:sym typeface="Century Schoolbook"/>
            </a:endParaRPr>
          </a:p>
        </p:txBody>
      </p:sp>
      <p:pic>
        <p:nvPicPr>
          <p:cNvPr id="203" name="Google Shape;203;p9" descr="http://upload.wikimedia.org/wikipedia/commons/thumb/a/af/HMS_Warspite%2C_Norway_1940.jpg/250px-HMS_Warspite%2C_Norway_1940.jpg"/>
          <p:cNvPicPr preferRelativeResize="0"/>
          <p:nvPr/>
        </p:nvPicPr>
        <p:blipFill rotWithShape="1">
          <a:blip r:embed="rId3">
            <a:alphaModFix/>
          </a:blip>
          <a:srcRect/>
          <a:stretch/>
        </p:blipFill>
        <p:spPr>
          <a:xfrm>
            <a:off x="285750" y="2643188"/>
            <a:ext cx="5327650" cy="3857625"/>
          </a:xfrm>
          <a:prstGeom prst="rect">
            <a:avLst/>
          </a:prstGeom>
          <a:noFill/>
          <a:ln>
            <a:noFill/>
          </a:ln>
        </p:spPr>
      </p:pic>
      <p:sp>
        <p:nvSpPr>
          <p:cNvPr id="204" name="Google Shape;204;p9"/>
          <p:cNvSpPr/>
          <p:nvPr/>
        </p:nvSpPr>
        <p:spPr>
          <a:xfrm>
            <a:off x="5715000" y="3500438"/>
            <a:ext cx="2928938" cy="12001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800" b="0" i="0" u="none" strike="noStrike" cap="none">
                <a:solidFill>
                  <a:schemeClr val="dk1"/>
                </a:solidFill>
                <a:latin typeface="Century Schoolbook"/>
                <a:ea typeface="Century Schoolbook"/>
                <a:cs typeface="Century Schoolbook"/>
                <a:sym typeface="Century Schoolbook"/>
              </a:rPr>
              <a:t>Морська битва біля норвезького узбережжя. 10 квітня 1940</a:t>
            </a:r>
            <a:endParaRPr/>
          </a:p>
        </p:txBody>
      </p:sp>
    </p:spTree>
  </p:cSld>
  <p:clrMapOvr>
    <a:masterClrMapping/>
  </p:clrMapOvr>
</p:sld>
</file>

<file path=ppt/theme/theme1.xml><?xml version="1.0" encoding="utf-8"?>
<a:theme xmlns:a="http://schemas.openxmlformats.org/drawingml/2006/main" name="Эркер">
  <a:themeElements>
    <a:clrScheme name="Эркер">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3603</Words>
  <Application>Microsoft Office PowerPoint</Application>
  <PresentationFormat>Экран (4:3)</PresentationFormat>
  <Paragraphs>264</Paragraphs>
  <Slides>88</Slides>
  <Notes>88</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88</vt:i4>
      </vt:variant>
    </vt:vector>
  </HeadingPairs>
  <TitlesOfParts>
    <vt:vector size="94" baseType="lpstr">
      <vt:lpstr>Arial</vt:lpstr>
      <vt:lpstr>Century Schoolbook</vt:lpstr>
      <vt:lpstr>Courier New</vt:lpstr>
      <vt:lpstr>Noto Sans Symbols</vt:lpstr>
      <vt:lpstr>Calibri</vt:lpstr>
      <vt:lpstr>Эркер</vt:lpstr>
      <vt:lpstr>Слайд 1</vt:lpstr>
      <vt:lpstr>Слайд 2</vt:lpstr>
      <vt:lpstr>Слайд 3</vt:lpstr>
      <vt:lpstr>УЧАСНИКИ ІІ СВІТОВОЇ ВІЙНИ</vt:lpstr>
      <vt:lpstr>ХАРАКТЕР ВІЙНИ</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Слайд 83</vt:lpstr>
      <vt:lpstr>Слайд 84</vt:lpstr>
      <vt:lpstr>Слайд 85</vt:lpstr>
      <vt:lpstr>Слайд 86</vt:lpstr>
      <vt:lpstr>Слайд 87</vt:lpstr>
      <vt:lpstr>Слайд 88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cp:revision>
  <dcterms:created xsi:type="dcterms:W3CDTF">2014-10-05T18:55:37Z</dcterms:created>
  <dcterms:modified xsi:type="dcterms:W3CDTF">2023-09-27T17:22:11Z</dcterms:modified>
</cp:coreProperties>
</file>