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7"/>
  </p:notesMasterIdLst>
  <p:sldIdLst>
    <p:sldId id="256" r:id="rId2"/>
    <p:sldId id="368" r:id="rId3"/>
    <p:sldId id="370" r:id="rId4"/>
    <p:sldId id="372" r:id="rId5"/>
    <p:sldId id="278" r:id="rId6"/>
    <p:sldId id="280" r:id="rId7"/>
    <p:sldId id="307" r:id="rId8"/>
    <p:sldId id="281" r:id="rId9"/>
    <p:sldId id="362" r:id="rId10"/>
    <p:sldId id="352" r:id="rId11"/>
    <p:sldId id="353" r:id="rId12"/>
    <p:sldId id="354" r:id="rId13"/>
    <p:sldId id="355" r:id="rId14"/>
    <p:sldId id="356" r:id="rId15"/>
    <p:sldId id="30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ша" initials="С" lastIdx="1" clrIdx="0">
    <p:extLst>
      <p:ext uri="{19B8F6BF-5375-455C-9EA6-DF929625EA0E}">
        <p15:presenceInfo xmlns="" xmlns:p15="http://schemas.microsoft.com/office/powerpoint/2012/main" userId="Саш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316" autoAdjust="0"/>
  </p:normalViewPr>
  <p:slideViewPr>
    <p:cSldViewPr snapToGrid="0">
      <p:cViewPr>
        <p:scale>
          <a:sx n="76" d="100"/>
          <a:sy n="76" d="100"/>
        </p:scale>
        <p:origin x="-510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EF742-E377-4CCE-9DF1-030E6D78D8B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3BEBD-640F-4276-9CEA-929FF2F4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8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6A05-8587-40E2-82B5-7DB0107159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6A05-8587-40E2-82B5-7DB0107159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6A05-8587-40E2-82B5-7DB0107159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6A05-8587-40E2-82B5-7DB0107159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6A05-8587-40E2-82B5-7DB0107159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6A05-8587-40E2-82B5-7DB0107159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6A05-8587-40E2-82B5-7DB0107159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2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7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9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4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2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3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2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6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6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1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0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136A103-D9F6-4B88-94C6-A3B9917DA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39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5754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705725"/>
            <a:ext cx="12192001" cy="2123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/>
              <a:t>Лекція на тему:</a:t>
            </a:r>
          </a:p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Провідні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>
                <a:solidFill>
                  <a:srgbClr val="C00000"/>
                </a:solidFill>
              </a:rPr>
              <a:t>піартехнології</a:t>
            </a:r>
            <a:r>
              <a:rPr lang="ru-RU" sz="4400" b="1" dirty="0">
                <a:solidFill>
                  <a:srgbClr val="C00000"/>
                </a:solidFill>
              </a:rPr>
              <a:t> в </a:t>
            </a:r>
            <a:r>
              <a:rPr lang="ru-RU" sz="4400" b="1" dirty="0" err="1" smtClean="0">
                <a:solidFill>
                  <a:srgbClr val="C00000"/>
                </a:solidFill>
              </a:rPr>
              <a:t>медіатекстах</a:t>
            </a:r>
            <a:endParaRPr lang="ru-RU" sz="4400" dirty="0"/>
          </a:p>
          <a:p>
            <a:pPr algn="ctr"/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82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4509" y="318656"/>
            <a:ext cx="9545782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Приклад використання технології  «солодкого </a:t>
            </a:r>
            <a:r>
              <a:rPr lang="uk-UA" sz="2400" b="1" dirty="0" err="1" smtClean="0">
                <a:solidFill>
                  <a:schemeClr val="bg1"/>
                </a:solidFill>
              </a:rPr>
              <a:t>сендвіча</a:t>
            </a:r>
            <a:r>
              <a:rPr lang="uk-UA" sz="2400" b="1" dirty="0" smtClean="0">
                <a:solidFill>
                  <a:schemeClr val="bg1"/>
                </a:solidFill>
              </a:rPr>
              <a:t>» в корпоративних ЗМІ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873" y="1454726"/>
            <a:ext cx="109727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Матеріал</a:t>
            </a:r>
            <a:r>
              <a:rPr lang="ru-RU" b="1" dirty="0">
                <a:solidFill>
                  <a:srgbClr val="FF0000"/>
                </a:solidFill>
              </a:rPr>
              <a:t>  «Не своя </a:t>
            </a:r>
            <a:r>
              <a:rPr lang="ru-RU" b="1" dirty="0" err="1">
                <a:solidFill>
                  <a:srgbClr val="FF0000"/>
                </a:solidFill>
              </a:rPr>
              <a:t>сходинка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r>
              <a:rPr lang="ru-RU" b="1" dirty="0" smtClean="0">
                <a:solidFill>
                  <a:srgbClr val="FF0000"/>
                </a:solidFill>
              </a:rPr>
              <a:t>(журнал ФК «Динамо», №3, 2010) де </a:t>
            </a:r>
            <a:r>
              <a:rPr lang="ru-RU" b="1" dirty="0" err="1">
                <a:solidFill>
                  <a:srgbClr val="FF0000"/>
                </a:solidFill>
              </a:rPr>
              <a:t>вживаються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синтаксичні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конструкції</a:t>
            </a:r>
            <a:r>
              <a:rPr lang="ru-RU" dirty="0" smtClean="0"/>
              <a:t>: </a:t>
            </a:r>
            <a:r>
              <a:rPr lang="ru-RU" b="1" dirty="0" smtClean="0">
                <a:solidFill>
                  <a:srgbClr val="FFFF00"/>
                </a:solidFill>
              </a:rPr>
              <a:t>«Динамо</a:t>
            </a:r>
            <a:r>
              <a:rPr lang="ru-RU" b="1" dirty="0">
                <a:solidFill>
                  <a:srgbClr val="FFFF00"/>
                </a:solidFill>
              </a:rPr>
              <a:t>» -- </a:t>
            </a:r>
            <a:r>
              <a:rPr lang="ru-RU" b="1" dirty="0" err="1">
                <a:solidFill>
                  <a:srgbClr val="FFFF00"/>
                </a:solidFill>
              </a:rPr>
              <a:t>унікальна</a:t>
            </a:r>
            <a:r>
              <a:rPr lang="ru-RU" b="1" dirty="0">
                <a:solidFill>
                  <a:srgbClr val="FFFF00"/>
                </a:solidFill>
              </a:rPr>
              <a:t> команда. </a:t>
            </a:r>
            <a:r>
              <a:rPr lang="ru-RU" b="1" dirty="0" err="1">
                <a:solidFill>
                  <a:srgbClr val="FFFF00"/>
                </a:solidFill>
              </a:rPr>
              <a:t>Ще</a:t>
            </a:r>
            <a:r>
              <a:rPr lang="ru-RU" b="1" dirty="0">
                <a:solidFill>
                  <a:srgbClr val="FFFF00"/>
                </a:solidFill>
              </a:rPr>
              <a:t> не </a:t>
            </a:r>
            <a:r>
              <a:rPr lang="ru-RU" b="1" dirty="0" err="1">
                <a:solidFill>
                  <a:srgbClr val="FFFF00"/>
                </a:solidFill>
              </a:rPr>
              <a:t>існувало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вітчизняному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футболі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колективу</a:t>
            </a:r>
            <a:r>
              <a:rPr lang="ru-RU" b="1" dirty="0">
                <a:solidFill>
                  <a:srgbClr val="FFFF00"/>
                </a:solidFill>
              </a:rPr>
              <a:t>, для </a:t>
            </a:r>
            <a:r>
              <a:rPr lang="ru-RU" b="1" dirty="0" err="1">
                <a:solidFill>
                  <a:srgbClr val="FFFF00"/>
                </a:solidFill>
              </a:rPr>
              <a:t>якого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невдачею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вважається</a:t>
            </a:r>
            <a:r>
              <a:rPr lang="ru-RU" b="1" dirty="0">
                <a:solidFill>
                  <a:srgbClr val="FFFF00"/>
                </a:solidFill>
              </a:rPr>
              <a:t> будь-яке </a:t>
            </a:r>
            <a:r>
              <a:rPr lang="ru-RU" b="1" dirty="0" err="1">
                <a:solidFill>
                  <a:srgbClr val="FFFF00"/>
                </a:solidFill>
              </a:rPr>
              <a:t>місце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окрім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першого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позитивний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вступ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)… </a:t>
            </a:r>
            <a:r>
              <a:rPr lang="ru-RU" b="1" dirty="0">
                <a:solidFill>
                  <a:srgbClr val="FFFF00"/>
                </a:solidFill>
              </a:rPr>
              <a:t>«Динамо» </a:t>
            </a:r>
            <a:r>
              <a:rPr lang="ru-RU" b="1" dirty="0" err="1">
                <a:solidFill>
                  <a:srgbClr val="FFFF00"/>
                </a:solidFill>
              </a:rPr>
              <a:t>справді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виявилося</a:t>
            </a:r>
            <a:r>
              <a:rPr lang="ru-RU" b="1" dirty="0">
                <a:solidFill>
                  <a:srgbClr val="FFFF00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фініші</a:t>
            </a:r>
            <a:r>
              <a:rPr lang="ru-RU" b="1" dirty="0">
                <a:solidFill>
                  <a:srgbClr val="FFFF00"/>
                </a:solidFill>
              </a:rPr>
              <a:t> сезону </a:t>
            </a:r>
            <a:r>
              <a:rPr lang="ru-RU" b="1" dirty="0" err="1">
                <a:solidFill>
                  <a:srgbClr val="FFFF00"/>
                </a:solidFill>
              </a:rPr>
              <a:t>слабшим</a:t>
            </a:r>
            <a:r>
              <a:rPr lang="ru-RU" b="1" dirty="0">
                <a:solidFill>
                  <a:srgbClr val="FFFF00"/>
                </a:solidFill>
              </a:rPr>
              <a:t> за </a:t>
            </a:r>
            <a:r>
              <a:rPr lang="ru-RU" b="1" dirty="0" err="1">
                <a:solidFill>
                  <a:srgbClr val="FFFF00"/>
                </a:solidFill>
              </a:rPr>
              <a:t>свого</a:t>
            </a:r>
            <a:r>
              <a:rPr lang="ru-RU" b="1" dirty="0">
                <a:solidFill>
                  <a:srgbClr val="FFFF00"/>
                </a:solidFill>
              </a:rPr>
              <a:t> головного конкурента, </a:t>
            </a:r>
            <a:r>
              <a:rPr lang="ru-RU" b="1" dirty="0" err="1">
                <a:solidFill>
                  <a:srgbClr val="FFFF00"/>
                </a:solidFill>
              </a:rPr>
              <a:t>який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мав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такі</a:t>
            </a:r>
            <a:r>
              <a:rPr lang="ru-RU" b="1" dirty="0">
                <a:solidFill>
                  <a:srgbClr val="FFFF00"/>
                </a:solidFill>
              </a:rPr>
              <a:t> ж </a:t>
            </a:r>
            <a:r>
              <a:rPr lang="ru-RU" b="1" dirty="0" err="1">
                <a:solidFill>
                  <a:srgbClr val="FFFF00"/>
                </a:solidFill>
              </a:rPr>
              <a:t>умови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Це</a:t>
            </a:r>
            <a:r>
              <a:rPr lang="ru-RU" b="1" dirty="0">
                <a:solidFill>
                  <a:srgbClr val="FFFF00"/>
                </a:solidFill>
              </a:rPr>
              <a:t> довела й </a:t>
            </a:r>
            <a:r>
              <a:rPr lang="ru-RU" b="1" dirty="0" err="1">
                <a:solidFill>
                  <a:srgbClr val="FFFF00"/>
                </a:solidFill>
              </a:rPr>
              <a:t>особиста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зустріч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під</a:t>
            </a:r>
            <a:r>
              <a:rPr lang="ru-RU" b="1" dirty="0">
                <a:solidFill>
                  <a:srgbClr val="FFFF00"/>
                </a:solidFill>
              </a:rPr>
              <a:t> час </a:t>
            </a:r>
            <a:r>
              <a:rPr lang="ru-RU" b="1" dirty="0" err="1">
                <a:solidFill>
                  <a:srgbClr val="FFFF00"/>
                </a:solidFill>
              </a:rPr>
              <a:t>котрої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динамівці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виглядали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гідно</a:t>
            </a:r>
            <a:r>
              <a:rPr lang="ru-RU" b="1" dirty="0">
                <a:solidFill>
                  <a:srgbClr val="FFFF00"/>
                </a:solidFill>
              </a:rPr>
              <a:t>, але </a:t>
            </a:r>
            <a:r>
              <a:rPr lang="ru-RU" b="1" dirty="0" err="1">
                <a:solidFill>
                  <a:srgbClr val="FFFF00"/>
                </a:solidFill>
              </a:rPr>
              <a:t>програли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цілком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заслужено (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негативна середина</a:t>
            </a:r>
            <a:r>
              <a:rPr lang="ru-RU" b="1" dirty="0">
                <a:solidFill>
                  <a:srgbClr val="FFFF00"/>
                </a:solidFill>
              </a:rPr>
              <a:t>)… </a:t>
            </a:r>
            <a:r>
              <a:rPr lang="ru-RU" b="1" dirty="0" err="1">
                <a:solidFill>
                  <a:srgbClr val="FFFF00"/>
                </a:solidFill>
              </a:rPr>
              <a:t>Поразки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завжди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допомагають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працювати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краще</a:t>
            </a:r>
            <a:r>
              <a:rPr lang="ru-RU" b="1" dirty="0">
                <a:solidFill>
                  <a:srgbClr val="FFFF00"/>
                </a:solidFill>
              </a:rPr>
              <a:t>.  </a:t>
            </a:r>
            <a:r>
              <a:rPr lang="ru-RU" b="1" dirty="0" err="1">
                <a:solidFill>
                  <a:srgbClr val="FFFF00"/>
                </a:solidFill>
              </a:rPr>
              <a:t>Із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нижчої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сходинки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краще</a:t>
            </a:r>
            <a:r>
              <a:rPr lang="ru-RU" b="1" dirty="0">
                <a:solidFill>
                  <a:srgbClr val="FFFF00"/>
                </a:solidFill>
              </a:rPr>
              <a:t> видно шлях догори. Той шлях, </a:t>
            </a:r>
            <a:r>
              <a:rPr lang="ru-RU" b="1" dirty="0" err="1">
                <a:solidFill>
                  <a:srgbClr val="FFFF00"/>
                </a:solidFill>
              </a:rPr>
              <a:t>який</a:t>
            </a:r>
            <a:r>
              <a:rPr lang="ru-RU" b="1" dirty="0">
                <a:solidFill>
                  <a:srgbClr val="FFFF00"/>
                </a:solidFill>
              </a:rPr>
              <a:t> дозволить  </a:t>
            </a:r>
            <a:r>
              <a:rPr lang="ru-RU" b="1" dirty="0" err="1">
                <a:solidFill>
                  <a:srgbClr val="FFFF00"/>
                </a:solidFill>
              </a:rPr>
              <a:t>повернути</a:t>
            </a:r>
            <a:r>
              <a:rPr lang="ru-RU" b="1" dirty="0">
                <a:solidFill>
                  <a:srgbClr val="FFFF00"/>
                </a:solidFill>
              </a:rPr>
              <a:t> «Динамо» на </a:t>
            </a:r>
            <a:r>
              <a:rPr lang="ru-RU" b="1" dirty="0" err="1">
                <a:solidFill>
                  <a:srgbClr val="FFFF00"/>
                </a:solidFill>
              </a:rPr>
              <a:t>звичне</a:t>
            </a:r>
            <a:r>
              <a:rPr lang="ru-RU" b="1" dirty="0">
                <a:solidFill>
                  <a:srgbClr val="FFFF00"/>
                </a:solidFill>
              </a:rPr>
              <a:t> для </a:t>
            </a:r>
            <a:r>
              <a:rPr lang="ru-RU" b="1" dirty="0" err="1">
                <a:solidFill>
                  <a:srgbClr val="FFFF00"/>
                </a:solidFill>
              </a:rPr>
              <a:t>всіх</a:t>
            </a:r>
            <a:r>
              <a:rPr lang="ru-RU" b="1" dirty="0">
                <a:solidFill>
                  <a:srgbClr val="FFFF00"/>
                </a:solidFill>
              </a:rPr>
              <a:t>  перше </a:t>
            </a:r>
            <a:r>
              <a:rPr lang="ru-RU" b="1" dirty="0" err="1">
                <a:solidFill>
                  <a:srgbClr val="FFFF00"/>
                </a:solidFill>
              </a:rPr>
              <a:t>місце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чемпіонаті</a:t>
            </a:r>
            <a:r>
              <a:rPr lang="ru-RU" b="1" dirty="0">
                <a:solidFill>
                  <a:srgbClr val="FFFF00"/>
                </a:solidFill>
              </a:rPr>
              <a:t>. Разом до перемоги</a:t>
            </a:r>
            <a:r>
              <a:rPr lang="ru-RU" b="1" dirty="0" smtClean="0">
                <a:solidFill>
                  <a:srgbClr val="FFFF00"/>
                </a:solidFill>
              </a:rPr>
              <a:t>! (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позитивний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висновок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)».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4040049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0" y="4178160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65" y="4040049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290" y="4040049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4040049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2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4509" y="318656"/>
            <a:ext cx="9545782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Приклади застосування піар-технологій в корпоративних спортивних ЗМІ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540" y="1662548"/>
            <a:ext cx="9728489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формування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іміджу</a:t>
            </a:r>
            <a:r>
              <a:rPr lang="ru-RU" b="1" dirty="0">
                <a:solidFill>
                  <a:schemeClr val="bg1"/>
                </a:solidFill>
              </a:rPr>
              <a:t> президента клубу Р. Ахметова за </a:t>
            </a:r>
            <a:r>
              <a:rPr lang="ru-RU" b="1" dirty="0" err="1">
                <a:solidFill>
                  <a:schemeClr val="bg1"/>
                </a:solidFill>
              </a:rPr>
              <a:t>рахунок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друкування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його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звернень</a:t>
            </a:r>
            <a:r>
              <a:rPr lang="ru-RU" b="1" dirty="0" smtClean="0">
                <a:solidFill>
                  <a:schemeClr val="bg1"/>
                </a:solidFill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</a:rPr>
              <a:t>аудиторії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990600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540" y="2798619"/>
            <a:ext cx="9728488" cy="19673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chemeClr val="bg1"/>
                </a:solidFill>
              </a:rPr>
              <a:t>формуваня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іміджу</a:t>
            </a:r>
            <a:r>
              <a:rPr lang="ru-RU" b="1" dirty="0">
                <a:solidFill>
                  <a:schemeClr val="bg1"/>
                </a:solidFill>
              </a:rPr>
              <a:t> за </a:t>
            </a:r>
            <a:r>
              <a:rPr lang="ru-RU" b="1" dirty="0" err="1">
                <a:solidFill>
                  <a:schemeClr val="bg1"/>
                </a:solidFill>
              </a:rPr>
              <a:t>рахунок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матеріалів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про </a:t>
            </a:r>
            <a:r>
              <a:rPr lang="ru-RU" b="1" dirty="0" err="1">
                <a:solidFill>
                  <a:schemeClr val="bg1"/>
                </a:solidFill>
              </a:rPr>
              <a:t>інфраструктуру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найчастіше</a:t>
            </a:r>
            <a:r>
              <a:rPr lang="ru-RU" b="1" dirty="0">
                <a:solidFill>
                  <a:schemeClr val="bg1"/>
                </a:solidFill>
              </a:rPr>
              <a:t> про «</a:t>
            </a:r>
            <a:r>
              <a:rPr lang="ru-RU" b="1" dirty="0" err="1">
                <a:solidFill>
                  <a:schemeClr val="bg1"/>
                </a:solidFill>
              </a:rPr>
              <a:t>Донбас</a:t>
            </a:r>
            <a:r>
              <a:rPr lang="ru-RU" b="1" dirty="0">
                <a:solidFill>
                  <a:schemeClr val="bg1"/>
                </a:solidFill>
              </a:rPr>
              <a:t> Арену», прикладом </a:t>
            </a:r>
            <a:r>
              <a:rPr lang="ru-RU" b="1" dirty="0" err="1">
                <a:solidFill>
                  <a:schemeClr val="bg1"/>
                </a:solidFill>
              </a:rPr>
              <a:t>чого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може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слугувати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замітка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Арена сезона</a:t>
            </a:r>
            <a:r>
              <a:rPr lang="ru-RU" b="1" dirty="0" smtClean="0">
                <a:solidFill>
                  <a:schemeClr val="bg1"/>
                </a:solidFill>
              </a:rPr>
              <a:t>» (журнал ФК «Шахтер, № 5, 2011), </a:t>
            </a:r>
            <a:r>
              <a:rPr lang="ru-RU" b="1" dirty="0">
                <a:solidFill>
                  <a:schemeClr val="bg1"/>
                </a:solidFill>
              </a:rPr>
              <a:t>де автор </a:t>
            </a:r>
            <a:r>
              <a:rPr lang="ru-RU" b="1" dirty="0" err="1">
                <a:solidFill>
                  <a:schemeClr val="bg1"/>
                </a:solidFill>
              </a:rPr>
              <a:t>застосовує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іміджеві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технології</a:t>
            </a:r>
            <a:r>
              <a:rPr lang="ru-RU" b="1" dirty="0">
                <a:solidFill>
                  <a:schemeClr val="bg1"/>
                </a:solidFill>
              </a:rPr>
              <a:t> в таких </a:t>
            </a:r>
            <a:r>
              <a:rPr lang="ru-RU" b="1" dirty="0" err="1">
                <a:solidFill>
                  <a:schemeClr val="bg1"/>
                </a:solidFill>
              </a:rPr>
              <a:t>конструкціях</a:t>
            </a:r>
            <a:r>
              <a:rPr lang="ru-RU" b="1" dirty="0">
                <a:solidFill>
                  <a:schemeClr val="bg1"/>
                </a:solidFill>
              </a:rPr>
              <a:t>: «Новенькая «Донбасс Арена» стала  настоящим украшением большого города в любое время суток. Например, ночью стадион ярко светится и напоминает нечто </a:t>
            </a:r>
            <a:r>
              <a:rPr lang="ru-RU" b="1" dirty="0" smtClean="0">
                <a:solidFill>
                  <a:schemeClr val="bg1"/>
                </a:solidFill>
              </a:rPr>
              <a:t>инопланетное!...»)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3561052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540" y="5215804"/>
            <a:ext cx="9728488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експонування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досягнень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успіхів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команди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наприклад</a:t>
            </a:r>
            <a:r>
              <a:rPr lang="ru-RU" b="1" dirty="0">
                <a:solidFill>
                  <a:schemeClr val="tx1"/>
                </a:solidFill>
              </a:rPr>
              <a:t> в таких </a:t>
            </a:r>
            <a:r>
              <a:rPr lang="ru-RU" b="1" dirty="0" err="1">
                <a:solidFill>
                  <a:schemeClr val="tx1"/>
                </a:solidFill>
              </a:rPr>
              <a:t>матеріалах</a:t>
            </a:r>
            <a:r>
              <a:rPr lang="ru-RU" b="1" dirty="0">
                <a:solidFill>
                  <a:schemeClr val="tx1"/>
                </a:solidFill>
              </a:rPr>
              <a:t> як «Один на один с историей</a:t>
            </a:r>
            <a:r>
              <a:rPr lang="ru-RU" b="1" dirty="0" smtClean="0">
                <a:solidFill>
                  <a:schemeClr val="tx1"/>
                </a:solidFill>
              </a:rPr>
              <a:t>»(ФК «Шахтер», № 8, 2010.) </a:t>
            </a:r>
            <a:r>
              <a:rPr lang="ru-RU" b="1" dirty="0">
                <a:solidFill>
                  <a:schemeClr val="tx1"/>
                </a:solidFill>
              </a:rPr>
              <a:t>та «Трофейная выставка</a:t>
            </a:r>
            <a:r>
              <a:rPr lang="ru-RU" b="1" dirty="0" smtClean="0">
                <a:solidFill>
                  <a:schemeClr val="tx1"/>
                </a:solidFill>
              </a:rPr>
              <a:t>»(ФК «Шахтер», № 7, 2010)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4509" y="318656"/>
            <a:ext cx="9545782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Приклади застосування піар-технологій в корпоративних спортивних ЗМІ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540" y="1454727"/>
            <a:ext cx="9728489" cy="26739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 smtClean="0">
                <a:solidFill>
                  <a:schemeClr val="bg1"/>
                </a:solidFill>
              </a:rPr>
              <a:t>формування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іміджу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футболістів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здійснюється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зокрема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матеріалі</a:t>
            </a:r>
            <a:r>
              <a:rPr lang="ru-RU" b="1" dirty="0" smtClean="0">
                <a:solidFill>
                  <a:schemeClr val="bg1"/>
                </a:solidFill>
              </a:rPr>
              <a:t> В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Николаєва</a:t>
            </a:r>
            <a:r>
              <a:rPr lang="ru-RU" b="1" dirty="0">
                <a:solidFill>
                  <a:schemeClr val="bg1"/>
                </a:solidFill>
              </a:rPr>
              <a:t> «Когда есть что показать</a:t>
            </a:r>
            <a:r>
              <a:rPr lang="ru-RU" b="1" dirty="0" smtClean="0">
                <a:solidFill>
                  <a:schemeClr val="bg1"/>
                </a:solidFill>
              </a:rPr>
              <a:t>»(</a:t>
            </a:r>
            <a:r>
              <a:rPr lang="ru-RU" b="1" dirty="0" err="1" smtClean="0">
                <a:solidFill>
                  <a:schemeClr val="bg1"/>
                </a:solidFill>
              </a:rPr>
              <a:t>Фк</a:t>
            </a:r>
            <a:r>
              <a:rPr lang="ru-RU" b="1" dirty="0" smtClean="0">
                <a:solidFill>
                  <a:schemeClr val="bg1"/>
                </a:solidFill>
              </a:rPr>
              <a:t> «Шахтер», № 6, 2010): </a:t>
            </a: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7030A0"/>
                </a:solidFill>
              </a:rPr>
              <a:t>Лицезрение тела футболиста – удел немногих… Будь наши футболисты хвастунами, они бы позировали на каждом углу. А показать им, очевидно, есть что!» </a:t>
            </a:r>
            <a:r>
              <a:rPr lang="ru-RU" b="1" dirty="0" err="1">
                <a:solidFill>
                  <a:schemeClr val="bg1"/>
                </a:solidFill>
              </a:rPr>
              <a:t>Ця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публікація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ілюструється</a:t>
            </a:r>
            <a:r>
              <a:rPr lang="ru-RU" b="1" dirty="0">
                <a:solidFill>
                  <a:schemeClr val="bg1"/>
                </a:solidFill>
              </a:rPr>
              <a:t> великою </a:t>
            </a:r>
            <a:r>
              <a:rPr lang="ru-RU" b="1" dirty="0" err="1">
                <a:solidFill>
                  <a:schemeClr val="bg1"/>
                </a:solidFill>
              </a:rPr>
              <a:t>кількістю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фотографій</a:t>
            </a:r>
            <a:r>
              <a:rPr lang="ru-RU" b="1" dirty="0">
                <a:solidFill>
                  <a:schemeClr val="bg1"/>
                </a:solidFill>
              </a:rPr>
              <a:t>, на </a:t>
            </a:r>
            <a:r>
              <a:rPr lang="ru-RU" b="1" dirty="0" err="1">
                <a:solidFill>
                  <a:schemeClr val="bg1"/>
                </a:solidFill>
              </a:rPr>
              <a:t>яких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зображено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гравців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демонструють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свій</a:t>
            </a:r>
            <a:r>
              <a:rPr lang="ru-RU" b="1" dirty="0">
                <a:solidFill>
                  <a:schemeClr val="bg1"/>
                </a:solidFill>
              </a:rPr>
              <a:t> торс. </a:t>
            </a:r>
            <a:r>
              <a:rPr lang="ru-RU" b="1" dirty="0" err="1">
                <a:solidFill>
                  <a:schemeClr val="bg1"/>
                </a:solidFill>
              </a:rPr>
              <a:t>Причому</a:t>
            </a:r>
            <a:r>
              <a:rPr lang="ru-RU" b="1" dirty="0">
                <a:solidFill>
                  <a:schemeClr val="bg1"/>
                </a:solidFill>
              </a:rPr>
              <a:t> автор </a:t>
            </a:r>
            <a:r>
              <a:rPr lang="ru-RU" b="1" dirty="0" err="1">
                <a:solidFill>
                  <a:schemeClr val="bg1"/>
                </a:solidFill>
              </a:rPr>
              <a:t>матеріалу</a:t>
            </a:r>
            <a:r>
              <a:rPr lang="ru-RU" b="1" dirty="0">
                <a:solidFill>
                  <a:schemeClr val="bg1"/>
                </a:solidFill>
              </a:rPr>
              <a:t> проводить </a:t>
            </a:r>
            <a:r>
              <a:rPr lang="ru-RU" b="1" dirty="0" err="1">
                <a:solidFill>
                  <a:schemeClr val="bg1"/>
                </a:solidFill>
              </a:rPr>
              <a:t>асоціативні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паралелі</a:t>
            </a:r>
            <a:r>
              <a:rPr lang="ru-RU" b="1" dirty="0">
                <a:solidFill>
                  <a:schemeClr val="bg1"/>
                </a:solidFill>
              </a:rPr>
              <a:t>  </a:t>
            </a:r>
            <a:r>
              <a:rPr lang="ru-RU" b="1" dirty="0" err="1">
                <a:solidFill>
                  <a:schemeClr val="bg1"/>
                </a:solidFill>
              </a:rPr>
              <a:t>між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донецькими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футболістами</a:t>
            </a:r>
            <a:r>
              <a:rPr lang="ru-RU" b="1" dirty="0">
                <a:solidFill>
                  <a:schemeClr val="bg1"/>
                </a:solidFill>
              </a:rPr>
              <a:t> та богом </a:t>
            </a:r>
            <a:r>
              <a:rPr lang="ru-RU" b="1" dirty="0" err="1">
                <a:solidFill>
                  <a:schemeClr val="bg1"/>
                </a:solidFill>
              </a:rPr>
              <a:t>краси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Аполоном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який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зображений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фотографії</a:t>
            </a:r>
            <a:r>
              <a:rPr lang="ru-RU" b="1" dirty="0">
                <a:solidFill>
                  <a:schemeClr val="bg1"/>
                </a:solidFill>
              </a:rPr>
              <a:t> у </a:t>
            </a:r>
            <a:r>
              <a:rPr lang="ru-RU" b="1" dirty="0" err="1">
                <a:solidFill>
                  <a:schemeClr val="bg1"/>
                </a:solidFill>
              </a:rPr>
              <a:t>помаранчово-чорній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формі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кольорах</a:t>
            </a:r>
            <a:r>
              <a:rPr lang="ru-RU" b="1" dirty="0">
                <a:solidFill>
                  <a:schemeClr val="bg1"/>
                </a:solidFill>
              </a:rPr>
              <a:t> «</a:t>
            </a:r>
            <a:r>
              <a:rPr lang="ru-RU" b="1" dirty="0" err="1">
                <a:solidFill>
                  <a:schemeClr val="bg1"/>
                </a:solidFill>
              </a:rPr>
              <a:t>Шахтаря</a:t>
            </a:r>
            <a:r>
              <a:rPr lang="ru-RU" b="1" dirty="0">
                <a:solidFill>
                  <a:schemeClr val="bg1"/>
                </a:solidFill>
              </a:rPr>
              <a:t>»). У </a:t>
            </a:r>
            <a:r>
              <a:rPr lang="ru-RU" b="1" dirty="0" err="1">
                <a:solidFill>
                  <a:schemeClr val="bg1"/>
                </a:solidFill>
              </a:rPr>
              <a:t>цьому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матеріалі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піар-технології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застосовуються</a:t>
            </a:r>
            <a:r>
              <a:rPr lang="ru-RU" b="1" dirty="0">
                <a:solidFill>
                  <a:schemeClr val="bg1"/>
                </a:solidFill>
              </a:rPr>
              <a:t> з метою </a:t>
            </a:r>
            <a:r>
              <a:rPr lang="ru-RU" b="1" dirty="0" err="1">
                <a:solidFill>
                  <a:schemeClr val="bg1"/>
                </a:solidFill>
              </a:rPr>
              <a:t>залучення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жіночої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аудиторії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стадіони</a:t>
            </a:r>
            <a:r>
              <a:rPr lang="ru-RU" b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540" y="4128653"/>
            <a:ext cx="9728488" cy="26669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chemeClr val="tx1"/>
                </a:solidFill>
              </a:rPr>
              <a:t>формування</a:t>
            </a: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b="1" dirty="0" err="1">
                <a:solidFill>
                  <a:schemeClr val="tx1"/>
                </a:solidFill>
              </a:rPr>
              <a:t>іміджу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команди</a:t>
            </a:r>
            <a:r>
              <a:rPr lang="ru-RU" b="1" dirty="0">
                <a:solidFill>
                  <a:schemeClr val="tx1"/>
                </a:solidFill>
              </a:rPr>
              <a:t> за </a:t>
            </a:r>
            <a:r>
              <a:rPr lang="ru-RU" b="1" dirty="0" err="1">
                <a:solidFill>
                  <a:schemeClr val="tx1"/>
                </a:solidFill>
              </a:rPr>
              <a:t>рахунок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матеріалів</a:t>
            </a:r>
            <a:r>
              <a:rPr lang="ru-RU" b="1" dirty="0">
                <a:solidFill>
                  <a:schemeClr val="tx1"/>
                </a:solidFill>
              </a:rPr>
              <a:t> про </a:t>
            </a:r>
            <a:r>
              <a:rPr lang="ru-RU" b="1" dirty="0" err="1">
                <a:solidFill>
                  <a:schemeClr val="tx1"/>
                </a:solidFill>
              </a:rPr>
              <a:t>легендарних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гравців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команди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минулих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років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наприклад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рубриці</a:t>
            </a:r>
            <a:r>
              <a:rPr lang="ru-RU" b="1" dirty="0">
                <a:solidFill>
                  <a:schemeClr val="tx1"/>
                </a:solidFill>
              </a:rPr>
              <a:t> «У танка»: «Бабуся: великий и смешной</a:t>
            </a:r>
            <a:r>
              <a:rPr lang="ru-RU" b="1" dirty="0" smtClean="0">
                <a:solidFill>
                  <a:schemeClr val="tx1"/>
                </a:solidFill>
              </a:rPr>
              <a:t>» (</a:t>
            </a:r>
            <a:r>
              <a:rPr lang="ru-RU" b="1" dirty="0">
                <a:solidFill>
                  <a:schemeClr val="tx1"/>
                </a:solidFill>
              </a:rPr>
              <a:t>№ </a:t>
            </a:r>
            <a:r>
              <a:rPr lang="ru-RU" b="1" dirty="0" smtClean="0">
                <a:solidFill>
                  <a:schemeClr val="tx1"/>
                </a:solidFill>
              </a:rPr>
              <a:t>7, 2010), «</a:t>
            </a:r>
            <a:r>
              <a:rPr lang="ru-RU" b="1" dirty="0">
                <a:solidFill>
                  <a:schemeClr val="tx1"/>
                </a:solidFill>
              </a:rPr>
              <a:t>Железный капитан</a:t>
            </a:r>
            <a:r>
              <a:rPr lang="ru-RU" b="1" dirty="0" smtClean="0">
                <a:solidFill>
                  <a:schemeClr val="tx1"/>
                </a:solidFill>
              </a:rPr>
              <a:t>» (№ 9, 2010), </a:t>
            </a:r>
            <a:r>
              <a:rPr lang="ru-RU" b="1" dirty="0">
                <a:solidFill>
                  <a:schemeClr val="tx1"/>
                </a:solidFill>
              </a:rPr>
              <a:t>у </a:t>
            </a:r>
            <a:r>
              <a:rPr lang="ru-RU" b="1" dirty="0" err="1">
                <a:solidFill>
                  <a:schemeClr val="tx1"/>
                </a:solidFill>
              </a:rPr>
              <a:t>рубриці</a:t>
            </a:r>
            <a:r>
              <a:rPr lang="ru-RU" b="1" dirty="0">
                <a:solidFill>
                  <a:schemeClr val="tx1"/>
                </a:solidFill>
              </a:rPr>
              <a:t> «Легенда», </a:t>
            </a:r>
            <a:r>
              <a:rPr lang="ru-RU" b="1" dirty="0" err="1">
                <a:solidFill>
                  <a:schemeClr val="tx1"/>
                </a:solidFill>
              </a:rPr>
              <a:t>зокрема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стаття</a:t>
            </a:r>
            <a:r>
              <a:rPr lang="ru-RU" b="1" dirty="0">
                <a:solidFill>
                  <a:schemeClr val="tx1"/>
                </a:solidFill>
              </a:rPr>
              <a:t> «Последний герой»(про </a:t>
            </a:r>
            <a:r>
              <a:rPr lang="ru-RU" b="1" dirty="0" err="1">
                <a:solidFill>
                  <a:schemeClr val="tx1"/>
                </a:solidFill>
              </a:rPr>
              <a:t>живий</a:t>
            </a:r>
            <a:r>
              <a:rPr lang="ru-RU" b="1" dirty="0">
                <a:solidFill>
                  <a:schemeClr val="tx1"/>
                </a:solidFill>
              </a:rPr>
              <a:t> символ, </a:t>
            </a:r>
            <a:r>
              <a:rPr lang="ru-RU" b="1" dirty="0" err="1">
                <a:solidFill>
                  <a:schemeClr val="tx1"/>
                </a:solidFill>
              </a:rPr>
              <a:t>уособлення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історії</a:t>
            </a:r>
            <a:r>
              <a:rPr lang="ru-RU" b="1" dirty="0">
                <a:solidFill>
                  <a:schemeClr val="tx1"/>
                </a:solidFill>
              </a:rPr>
              <a:t> «</a:t>
            </a:r>
            <a:r>
              <a:rPr lang="ru-RU" b="1" dirty="0" err="1">
                <a:solidFill>
                  <a:schemeClr val="tx1"/>
                </a:solidFill>
              </a:rPr>
              <a:t>Шахтаря</a:t>
            </a:r>
            <a:r>
              <a:rPr lang="ru-RU" b="1" dirty="0">
                <a:solidFill>
                  <a:schemeClr val="tx1"/>
                </a:solidFill>
              </a:rPr>
              <a:t>», </a:t>
            </a:r>
            <a:r>
              <a:rPr lang="ru-RU" b="1" dirty="0" err="1">
                <a:solidFill>
                  <a:schemeClr val="tx1"/>
                </a:solidFill>
              </a:rPr>
              <a:t>футболіста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зв’язав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всі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епохи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історії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команди</a:t>
            </a:r>
            <a:r>
              <a:rPr lang="ru-RU" b="1" dirty="0">
                <a:solidFill>
                  <a:schemeClr val="tx1"/>
                </a:solidFill>
              </a:rPr>
              <a:t> – О. Жукова). </a:t>
            </a:r>
            <a:r>
              <a:rPr lang="ru-RU" b="1" dirty="0" err="1">
                <a:solidFill>
                  <a:schemeClr val="tx1"/>
                </a:solidFill>
              </a:rPr>
              <a:t>Такі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рубрики </a:t>
            </a:r>
            <a:r>
              <a:rPr lang="ru-RU" b="1" dirty="0" err="1" smtClean="0">
                <a:solidFill>
                  <a:schemeClr val="tx1"/>
                </a:solidFill>
              </a:rPr>
              <a:t>мають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меті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залучення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нових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уболівальників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нових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спонсорів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команди</a:t>
            </a:r>
            <a:r>
              <a:rPr lang="ru-RU" b="1" dirty="0">
                <a:solidFill>
                  <a:schemeClr val="tx1"/>
                </a:solidFill>
              </a:rPr>
              <a:t> з великим </a:t>
            </a:r>
            <a:r>
              <a:rPr lang="ru-RU" b="1" dirty="0" err="1">
                <a:solidFill>
                  <a:schemeClr val="tx1"/>
                </a:solidFill>
              </a:rPr>
              <a:t>історичним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минулим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50" y="1052945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252" y="3178319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457" y="4128653"/>
            <a:ext cx="1714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0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4509" y="318657"/>
            <a:ext cx="9545782" cy="62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Приклади застосування піар-технологій в корпоративних спортивних ЗМІ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540" y="942109"/>
            <a:ext cx="11565515" cy="34636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 smtClean="0">
                <a:solidFill>
                  <a:schemeClr val="bg1"/>
                </a:solidFill>
              </a:rPr>
              <a:t>формування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іміджу</a:t>
            </a:r>
            <a:r>
              <a:rPr lang="ru-RU" b="1" dirty="0" smtClean="0">
                <a:solidFill>
                  <a:schemeClr val="bg1"/>
                </a:solidFill>
              </a:rPr>
              <a:t> клубу через </a:t>
            </a:r>
            <a:r>
              <a:rPr lang="ru-RU" b="1" dirty="0" err="1" smtClean="0">
                <a:solidFill>
                  <a:schemeClr val="bg1"/>
                </a:solidFill>
              </a:rPr>
              <a:t>апеляцію</a:t>
            </a:r>
            <a:r>
              <a:rPr lang="ru-RU" b="1" dirty="0" smtClean="0">
                <a:solidFill>
                  <a:schemeClr val="bg1"/>
                </a:solidFill>
              </a:rPr>
              <a:t> до того,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його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уболівальниками</a:t>
            </a:r>
            <a:r>
              <a:rPr lang="ru-RU" b="1" dirty="0" smtClean="0">
                <a:solidFill>
                  <a:schemeClr val="bg1"/>
                </a:solidFill>
              </a:rPr>
              <a:t> є </a:t>
            </a:r>
            <a:r>
              <a:rPr lang="ru-RU" b="1" dirty="0" err="1" smtClean="0">
                <a:solidFill>
                  <a:schemeClr val="bg1"/>
                </a:solidFill>
              </a:rPr>
              <a:t>авторитети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зокрема</a:t>
            </a:r>
            <a:r>
              <a:rPr lang="ru-RU" b="1" dirty="0" smtClean="0">
                <a:solidFill>
                  <a:schemeClr val="bg1"/>
                </a:solidFill>
              </a:rPr>
              <a:t>  у </a:t>
            </a:r>
            <a:r>
              <a:rPr lang="ru-RU" b="1" dirty="0" err="1" smtClean="0">
                <a:solidFill>
                  <a:schemeClr val="bg1"/>
                </a:solidFill>
              </a:rPr>
              <a:t>рубриці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ru-RU" b="1" dirty="0" err="1">
                <a:solidFill>
                  <a:schemeClr val="bg1"/>
                </a:solidFill>
              </a:rPr>
              <a:t>Уболівальник</a:t>
            </a:r>
            <a:r>
              <a:rPr lang="ru-RU" b="1" dirty="0">
                <a:solidFill>
                  <a:schemeClr val="bg1"/>
                </a:solidFill>
              </a:rPr>
              <a:t> «Динамо</a:t>
            </a:r>
            <a:r>
              <a:rPr lang="ru-RU" b="1" dirty="0" smtClean="0">
                <a:solidFill>
                  <a:schemeClr val="bg1"/>
                </a:solidFill>
              </a:rPr>
              <a:t>» (журнал ФК «Динамо») </a:t>
            </a:r>
            <a:r>
              <a:rPr lang="ru-RU" b="1" dirty="0" err="1">
                <a:solidFill>
                  <a:schemeClr val="bg1"/>
                </a:solidFill>
              </a:rPr>
              <a:t>містяться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інтерв’ю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найбільш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відданими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відомими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вболівальниками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київського</a:t>
            </a:r>
            <a:r>
              <a:rPr lang="ru-RU" b="1" dirty="0">
                <a:solidFill>
                  <a:schemeClr val="bg1"/>
                </a:solidFill>
              </a:rPr>
              <a:t> клубу: першим президентом </a:t>
            </a:r>
            <a:r>
              <a:rPr lang="ru-RU" b="1" dirty="0" err="1">
                <a:solidFill>
                  <a:schemeClr val="bg1"/>
                </a:solidFill>
              </a:rPr>
              <a:t>України</a:t>
            </a:r>
            <a:r>
              <a:rPr lang="ru-RU" b="1" dirty="0">
                <a:solidFill>
                  <a:schemeClr val="bg1"/>
                </a:solidFill>
              </a:rPr>
              <a:t> Л. Кравчуком, </a:t>
            </a:r>
            <a:r>
              <a:rPr lang="ru-RU" b="1" dirty="0" err="1" smtClean="0">
                <a:solidFill>
                  <a:schemeClr val="bg1"/>
                </a:solidFill>
              </a:rPr>
              <a:t>екс</a:t>
            </a:r>
            <a:r>
              <a:rPr lang="ru-RU" b="1" dirty="0" smtClean="0">
                <a:solidFill>
                  <a:schemeClr val="bg1"/>
                </a:solidFill>
              </a:rPr>
              <a:t>-головою </a:t>
            </a:r>
            <a:r>
              <a:rPr lang="ru-RU" b="1" dirty="0" err="1">
                <a:solidFill>
                  <a:schemeClr val="bg1"/>
                </a:solidFill>
              </a:rPr>
              <a:t>Київського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міськвиконкому</a:t>
            </a:r>
            <a:r>
              <a:rPr lang="ru-RU" b="1" dirty="0">
                <a:solidFill>
                  <a:schemeClr val="bg1"/>
                </a:solidFill>
              </a:rPr>
              <a:t>  В. </a:t>
            </a:r>
            <a:r>
              <a:rPr lang="ru-RU" b="1" dirty="0" err="1">
                <a:solidFill>
                  <a:schemeClr val="bg1"/>
                </a:solidFill>
              </a:rPr>
              <a:t>Згурським</a:t>
            </a:r>
            <a:r>
              <a:rPr lang="ru-RU" b="1" dirty="0">
                <a:solidFill>
                  <a:schemeClr val="bg1"/>
                </a:solidFill>
              </a:rPr>
              <a:t>,  </a:t>
            </a:r>
            <a:r>
              <a:rPr lang="ru-RU" b="1" dirty="0" err="1">
                <a:solidFill>
                  <a:schemeClr val="bg1"/>
                </a:solidFill>
              </a:rPr>
              <a:t>колишніми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прем’єр-міністрами</a:t>
            </a:r>
            <a:r>
              <a:rPr lang="ru-RU" b="1" dirty="0">
                <a:solidFill>
                  <a:schemeClr val="bg1"/>
                </a:solidFill>
              </a:rPr>
              <a:t> В. Пустовойтенко та А. </a:t>
            </a:r>
            <a:r>
              <a:rPr lang="ru-RU" b="1" dirty="0" err="1">
                <a:solidFill>
                  <a:schemeClr val="bg1"/>
                </a:solidFill>
              </a:rPr>
              <a:t>Кінахом</a:t>
            </a:r>
            <a:r>
              <a:rPr lang="ru-RU" b="1" dirty="0">
                <a:solidFill>
                  <a:schemeClr val="bg1"/>
                </a:solidFill>
              </a:rPr>
              <a:t>, космонавтом Л. </a:t>
            </a:r>
            <a:r>
              <a:rPr lang="ru-RU" b="1" dirty="0" err="1">
                <a:solidFill>
                  <a:schemeClr val="bg1"/>
                </a:solidFill>
              </a:rPr>
              <a:t>Каденюком</a:t>
            </a:r>
            <a:r>
              <a:rPr lang="ru-RU" b="1" dirty="0">
                <a:solidFill>
                  <a:schemeClr val="bg1"/>
                </a:solidFill>
              </a:rPr>
              <a:t>, послами </a:t>
            </a:r>
            <a:r>
              <a:rPr lang="ru-RU" b="1" dirty="0" err="1">
                <a:solidFill>
                  <a:schemeClr val="bg1"/>
                </a:solidFill>
              </a:rPr>
              <a:t>Аргентини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Фінляндії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Кунео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Міккелсоном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визначними</a:t>
            </a:r>
            <a:r>
              <a:rPr lang="ru-RU" b="1" dirty="0">
                <a:solidFill>
                  <a:schemeClr val="bg1"/>
                </a:solidFill>
              </a:rPr>
              <a:t> спортсменами та </a:t>
            </a:r>
            <a:r>
              <a:rPr lang="ru-RU" b="1" dirty="0" err="1">
                <a:solidFill>
                  <a:schemeClr val="bg1"/>
                </a:solidFill>
              </a:rPr>
              <a:t>діячами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культури</a:t>
            </a:r>
            <a:r>
              <a:rPr lang="ru-RU" b="1" dirty="0">
                <a:solidFill>
                  <a:schemeClr val="bg1"/>
                </a:solidFill>
              </a:rPr>
              <a:t>, науки й </a:t>
            </a:r>
            <a:r>
              <a:rPr lang="ru-RU" b="1" dirty="0" err="1">
                <a:solidFill>
                  <a:schemeClr val="bg1"/>
                </a:solidFill>
              </a:rPr>
              <a:t>мистецтва</a:t>
            </a:r>
            <a:r>
              <a:rPr lang="ru-RU" b="1" dirty="0">
                <a:solidFill>
                  <a:schemeClr val="bg1"/>
                </a:solidFill>
              </a:rPr>
              <a:t>. Так, у № 3 за </a:t>
            </a:r>
            <a:r>
              <a:rPr lang="ru-RU" b="1" dirty="0" smtClean="0">
                <a:solidFill>
                  <a:schemeClr val="bg1"/>
                </a:solidFill>
              </a:rPr>
              <a:t>2010 </a:t>
            </a:r>
            <a:r>
              <a:rPr lang="ru-RU" b="1" dirty="0" err="1">
                <a:solidFill>
                  <a:schemeClr val="bg1"/>
                </a:solidFill>
              </a:rPr>
              <a:t>міститься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інтерв’ю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під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назвою</a:t>
            </a:r>
            <a:r>
              <a:rPr lang="ru-RU" b="1" dirty="0">
                <a:solidFill>
                  <a:schemeClr val="bg1"/>
                </a:solidFill>
              </a:rPr>
              <a:t> «Всеволод </a:t>
            </a:r>
            <a:r>
              <a:rPr lang="ru-RU" b="1" dirty="0" err="1">
                <a:solidFill>
                  <a:schemeClr val="bg1"/>
                </a:solidFill>
              </a:rPr>
              <a:t>Наулко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  <a:r>
              <a:rPr lang="ru-RU" b="1" dirty="0" err="1">
                <a:solidFill>
                  <a:schemeClr val="bg1"/>
                </a:solidFill>
              </a:rPr>
              <a:t>сімдесят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років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стадіоні</a:t>
            </a:r>
            <a:r>
              <a:rPr lang="ru-RU" b="1" dirty="0">
                <a:solidFill>
                  <a:schemeClr val="bg1"/>
                </a:solidFill>
              </a:rPr>
              <a:t> «</a:t>
            </a:r>
            <a:r>
              <a:rPr lang="ru-RU" b="1" dirty="0" smtClean="0">
                <a:solidFill>
                  <a:schemeClr val="bg1"/>
                </a:solidFill>
              </a:rPr>
              <a:t>Динамо (В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Наулко</a:t>
            </a:r>
            <a:r>
              <a:rPr lang="ru-RU" b="1" dirty="0">
                <a:solidFill>
                  <a:schemeClr val="bg1"/>
                </a:solidFill>
              </a:rPr>
              <a:t> – член </a:t>
            </a:r>
            <a:r>
              <a:rPr lang="ru-RU" b="1" dirty="0" err="1">
                <a:solidFill>
                  <a:schemeClr val="bg1"/>
                </a:solidFill>
              </a:rPr>
              <a:t>Національної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академії</a:t>
            </a:r>
            <a:r>
              <a:rPr lang="ru-RU" b="1" dirty="0">
                <a:solidFill>
                  <a:schemeClr val="bg1"/>
                </a:solidFill>
              </a:rPr>
              <a:t> наук з </a:t>
            </a:r>
            <a:r>
              <a:rPr lang="ru-RU" b="1" dirty="0" err="1">
                <a:solidFill>
                  <a:schemeClr val="bg1"/>
                </a:solidFill>
              </a:rPr>
              <a:t>етнології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професор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кафедри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країнознавства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Київського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славістичного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університету</a:t>
            </a:r>
            <a:r>
              <a:rPr lang="ru-RU" b="1" dirty="0">
                <a:solidFill>
                  <a:schemeClr val="bg1"/>
                </a:solidFill>
              </a:rPr>
              <a:t> є </a:t>
            </a:r>
            <a:r>
              <a:rPr lang="ru-RU" b="1" dirty="0" err="1">
                <a:solidFill>
                  <a:schemeClr val="bg1"/>
                </a:solidFill>
              </a:rPr>
              <a:t>палким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вболівальником</a:t>
            </a:r>
            <a:r>
              <a:rPr lang="ru-RU" b="1" dirty="0">
                <a:solidFill>
                  <a:schemeClr val="bg1"/>
                </a:solidFill>
              </a:rPr>
              <a:t> «Динамо»,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підтверджують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фрагменти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інтерв’ю</a:t>
            </a:r>
            <a:r>
              <a:rPr lang="ru-RU" b="1" dirty="0">
                <a:solidFill>
                  <a:schemeClr val="bg1"/>
                </a:solidFill>
              </a:rPr>
              <a:t>: «Я до </a:t>
            </a:r>
            <a:r>
              <a:rPr lang="ru-RU" b="1" dirty="0" err="1">
                <a:solidFill>
                  <a:schemeClr val="bg1"/>
                </a:solidFill>
              </a:rPr>
              <a:t>останнього</a:t>
            </a:r>
            <a:r>
              <a:rPr lang="ru-RU" b="1" dirty="0">
                <a:solidFill>
                  <a:schemeClr val="bg1"/>
                </a:solidFill>
              </a:rPr>
              <a:t> часу </a:t>
            </a:r>
            <a:r>
              <a:rPr lang="ru-RU" b="1" dirty="0" err="1">
                <a:solidFill>
                  <a:schemeClr val="bg1"/>
                </a:solidFill>
              </a:rPr>
              <a:t>ніколи</a:t>
            </a:r>
            <a:r>
              <a:rPr lang="ru-RU" b="1" dirty="0">
                <a:solidFill>
                  <a:schemeClr val="bg1"/>
                </a:solidFill>
              </a:rPr>
              <a:t> не пропускав  </a:t>
            </a:r>
            <a:r>
              <a:rPr lang="ru-RU" b="1" dirty="0" err="1">
                <a:solidFill>
                  <a:schemeClr val="bg1"/>
                </a:solidFill>
              </a:rPr>
              <a:t>матчів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динамівців</a:t>
            </a:r>
            <a:r>
              <a:rPr lang="ru-RU" b="1" dirty="0">
                <a:solidFill>
                  <a:schemeClr val="bg1"/>
                </a:solidFill>
              </a:rPr>
              <a:t>… </a:t>
            </a:r>
            <a:r>
              <a:rPr lang="ru-RU" b="1" dirty="0" err="1">
                <a:solidFill>
                  <a:schemeClr val="bg1"/>
                </a:solidFill>
              </a:rPr>
              <a:t>Багато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змінилося</a:t>
            </a:r>
            <a:r>
              <a:rPr lang="ru-RU" b="1" dirty="0">
                <a:solidFill>
                  <a:schemeClr val="bg1"/>
                </a:solidFill>
              </a:rPr>
              <a:t>, але я так само люблю </a:t>
            </a:r>
            <a:r>
              <a:rPr lang="ru-RU" b="1" dirty="0" err="1">
                <a:solidFill>
                  <a:schemeClr val="bg1"/>
                </a:solidFill>
              </a:rPr>
              <a:t>київське</a:t>
            </a:r>
            <a:r>
              <a:rPr lang="ru-RU" b="1" dirty="0">
                <a:solidFill>
                  <a:schemeClr val="bg1"/>
                </a:solidFill>
              </a:rPr>
              <a:t> «Динамо»… </a:t>
            </a:r>
            <a:r>
              <a:rPr lang="ru-RU" b="1" dirty="0" err="1">
                <a:solidFill>
                  <a:schemeClr val="bg1"/>
                </a:solidFill>
              </a:rPr>
              <a:t>Щодо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футболістів</a:t>
            </a:r>
            <a:r>
              <a:rPr lang="ru-RU" b="1" dirty="0">
                <a:solidFill>
                  <a:schemeClr val="bg1"/>
                </a:solidFill>
              </a:rPr>
              <a:t> «Динамо», то вони </a:t>
            </a:r>
            <a:r>
              <a:rPr lang="ru-RU" b="1" dirty="0" err="1">
                <a:solidFill>
                  <a:schemeClr val="bg1"/>
                </a:solidFill>
              </a:rPr>
              <a:t>були</a:t>
            </a:r>
            <a:r>
              <a:rPr lang="ru-RU" b="1" dirty="0">
                <a:solidFill>
                  <a:schemeClr val="bg1"/>
                </a:solidFill>
              </a:rPr>
              <a:t> для нас, як боги,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спустилися</a:t>
            </a:r>
            <a:r>
              <a:rPr lang="ru-RU" b="1" dirty="0">
                <a:solidFill>
                  <a:schemeClr val="bg1"/>
                </a:solidFill>
              </a:rPr>
              <a:t> на землю</a:t>
            </a:r>
            <a:r>
              <a:rPr lang="ru-RU" b="1" dirty="0" smtClean="0">
                <a:solidFill>
                  <a:schemeClr val="bg1"/>
                </a:solidFill>
              </a:rPr>
              <a:t>»);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854" y="4405745"/>
            <a:ext cx="10668001" cy="238990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chemeClr val="tx1"/>
                </a:solidFill>
              </a:rPr>
              <a:t>формування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іміджу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клубу за </a:t>
            </a:r>
            <a:r>
              <a:rPr lang="ru-RU" b="1" dirty="0" err="1">
                <a:solidFill>
                  <a:schemeClr val="tx1"/>
                </a:solidFill>
              </a:rPr>
              <a:t>рахунок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використання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статистичних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даних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свідчать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користь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команди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подаються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незвичайному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вигляді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зокрема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</a:rPr>
              <a:t>матеріалі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«Глаза как зеркало сезона</a:t>
            </a:r>
            <a:r>
              <a:rPr lang="ru-RU" b="1" dirty="0" smtClean="0">
                <a:solidFill>
                  <a:schemeClr val="tx1"/>
                </a:solidFill>
              </a:rPr>
              <a:t>»(ФК «Шахтер», № 6, 2010), </a:t>
            </a:r>
            <a:r>
              <a:rPr lang="ru-RU" b="1" dirty="0">
                <a:solidFill>
                  <a:schemeClr val="tx1"/>
                </a:solidFill>
              </a:rPr>
              <a:t>де представлено статистику кожного </a:t>
            </a:r>
            <a:r>
              <a:rPr lang="ru-RU" b="1" dirty="0" err="1">
                <a:solidFill>
                  <a:schemeClr val="tx1"/>
                </a:solidFill>
              </a:rPr>
              <a:t>гравця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команди</a:t>
            </a:r>
            <a:r>
              <a:rPr lang="ru-RU" b="1" dirty="0">
                <a:solidFill>
                  <a:schemeClr val="tx1"/>
                </a:solidFill>
              </a:rPr>
              <a:t>, яку </a:t>
            </a:r>
            <a:r>
              <a:rPr lang="ru-RU" b="1" dirty="0" err="1">
                <a:solidFill>
                  <a:schemeClr val="tx1"/>
                </a:solidFill>
              </a:rPr>
              <a:t>ілюструють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очі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футболіста</a:t>
            </a:r>
            <a:r>
              <a:rPr lang="ru-RU" b="1" dirty="0">
                <a:solidFill>
                  <a:schemeClr val="tx1"/>
                </a:solidFill>
              </a:rPr>
              <a:t>, про </a:t>
            </a:r>
            <a:r>
              <a:rPr lang="ru-RU" b="1" dirty="0" err="1">
                <a:solidFill>
                  <a:schemeClr val="tx1"/>
                </a:solidFill>
              </a:rPr>
              <a:t>якого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подається</a:t>
            </a:r>
            <a:r>
              <a:rPr lang="ru-RU" b="1" dirty="0">
                <a:solidFill>
                  <a:schemeClr val="tx1"/>
                </a:solidFill>
              </a:rPr>
              <a:t> статистика, а </a:t>
            </a:r>
            <a:r>
              <a:rPr lang="ru-RU" b="1" dirty="0" err="1">
                <a:solidFill>
                  <a:schemeClr val="tx1"/>
                </a:solidFill>
              </a:rPr>
              <a:t>також</a:t>
            </a:r>
            <a:r>
              <a:rPr lang="ru-RU" b="1" dirty="0">
                <a:solidFill>
                  <a:schemeClr val="tx1"/>
                </a:solidFill>
              </a:rPr>
              <a:t> за </a:t>
            </a:r>
            <a:r>
              <a:rPr lang="ru-RU" b="1" dirty="0" err="1">
                <a:solidFill>
                  <a:schemeClr val="tx1"/>
                </a:solidFill>
              </a:rPr>
              <a:t>рахунок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використання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матеріалів</a:t>
            </a:r>
            <a:r>
              <a:rPr lang="ru-RU" b="1" dirty="0">
                <a:solidFill>
                  <a:schemeClr val="tx1"/>
                </a:solidFill>
              </a:rPr>
              <a:t> про </a:t>
            </a:r>
            <a:r>
              <a:rPr lang="ru-RU" b="1" dirty="0" err="1">
                <a:solidFill>
                  <a:schemeClr val="tx1"/>
                </a:solidFill>
              </a:rPr>
              <a:t>фанатів</a:t>
            </a:r>
            <a:r>
              <a:rPr lang="ru-RU" b="1" dirty="0">
                <a:solidFill>
                  <a:schemeClr val="tx1"/>
                </a:solidFill>
              </a:rPr>
              <a:t> «</a:t>
            </a:r>
            <a:r>
              <a:rPr lang="ru-RU" b="1" dirty="0" err="1">
                <a:solidFill>
                  <a:schemeClr val="tx1"/>
                </a:solidFill>
              </a:rPr>
              <a:t>Шахтаря</a:t>
            </a:r>
            <a:r>
              <a:rPr lang="ru-RU" b="1" dirty="0">
                <a:solidFill>
                  <a:schemeClr val="tx1"/>
                </a:solidFill>
              </a:rPr>
              <a:t>», прикладом </a:t>
            </a:r>
            <a:r>
              <a:rPr lang="ru-RU" b="1" dirty="0" err="1">
                <a:solidFill>
                  <a:schemeClr val="tx1"/>
                </a:solidFill>
              </a:rPr>
              <a:t>чого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може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слугувати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замітка</a:t>
            </a:r>
            <a:r>
              <a:rPr lang="ru-RU" b="1" dirty="0">
                <a:solidFill>
                  <a:schemeClr val="tx1"/>
                </a:solidFill>
              </a:rPr>
              <a:t> «Бразилия </a:t>
            </a:r>
            <a:r>
              <a:rPr lang="ru-RU" b="1" dirty="0" err="1">
                <a:solidFill>
                  <a:schemeClr val="tx1"/>
                </a:solidFill>
              </a:rPr>
              <a:t>фанатеет</a:t>
            </a:r>
            <a:r>
              <a:rPr lang="ru-RU" b="1" dirty="0">
                <a:solidFill>
                  <a:schemeClr val="tx1"/>
                </a:solidFill>
              </a:rPr>
              <a:t> «Шахтёром»(№ </a:t>
            </a:r>
            <a:r>
              <a:rPr lang="ru-RU" b="1" dirty="0" smtClean="0">
                <a:solidFill>
                  <a:schemeClr val="tx1"/>
                </a:solidFill>
              </a:rPr>
              <a:t>8, 2010): </a:t>
            </a:r>
            <a:r>
              <a:rPr lang="ru-RU" b="1" dirty="0">
                <a:solidFill>
                  <a:schemeClr val="tx1"/>
                </a:solidFill>
              </a:rPr>
              <a:t>«В бразильском городке Кампо Бом организовалось настоящее фанатское движение из числа болельщиков… </a:t>
            </a:r>
            <a:r>
              <a:rPr lang="ru-RU" b="1" dirty="0" err="1">
                <a:solidFill>
                  <a:schemeClr val="tx1"/>
                </a:solidFill>
              </a:rPr>
              <a:t>ФК«Шахтёр</a:t>
            </a:r>
            <a:r>
              <a:rPr lang="ru-RU" b="1" dirty="0">
                <a:solidFill>
                  <a:schemeClr val="tx1"/>
                </a:solidFill>
              </a:rPr>
              <a:t>! Юные футболисты даже свою команду назвали в честь </a:t>
            </a:r>
            <a:r>
              <a:rPr lang="ru-RU" b="1" dirty="0" smtClean="0">
                <a:solidFill>
                  <a:schemeClr val="tx1"/>
                </a:solidFill>
              </a:rPr>
              <a:t>донецкого </a:t>
            </a:r>
            <a:r>
              <a:rPr lang="ru-RU" b="1" dirty="0">
                <a:solidFill>
                  <a:schemeClr val="tx1"/>
                </a:solidFill>
              </a:rPr>
              <a:t>клуба – «Шахтёр»!»;</a:t>
            </a:r>
          </a:p>
        </p:txBody>
      </p:sp>
    </p:spTree>
    <p:extLst>
      <p:ext uri="{BB962C8B-B14F-4D97-AF65-F5344CB8AC3E}">
        <p14:creationId xmlns:p14="http://schemas.microsoft.com/office/powerpoint/2010/main" val="42777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4509" y="318657"/>
            <a:ext cx="9545782" cy="62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Приклади застосування піар-технологій в корпоративних спортивних ЗМІ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540" y="942108"/>
            <a:ext cx="11565515" cy="52508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bg1"/>
                </a:solidFill>
              </a:rPr>
              <a:t>рубрика «</a:t>
            </a:r>
            <a:r>
              <a:rPr lang="uk-UA" b="1" dirty="0" err="1">
                <a:solidFill>
                  <a:schemeClr val="bg1"/>
                </a:solidFill>
              </a:rPr>
              <a:t>Изба-читальня</a:t>
            </a:r>
            <a:r>
              <a:rPr lang="uk-UA" b="1" dirty="0">
                <a:solidFill>
                  <a:schemeClr val="bg1"/>
                </a:solidFill>
              </a:rPr>
              <a:t>», де застосовується піар-метод «експонування успіхів клубу, його досягнень», що реалізується через наведення фрагментів з газет «</a:t>
            </a:r>
            <a:r>
              <a:rPr lang="uk-UA" b="1" dirty="0" err="1">
                <a:solidFill>
                  <a:schemeClr val="bg1"/>
                </a:solidFill>
              </a:rPr>
              <a:t>Социалистический</a:t>
            </a:r>
            <a:r>
              <a:rPr lang="uk-UA" b="1" dirty="0">
                <a:solidFill>
                  <a:schemeClr val="bg1"/>
                </a:solidFill>
              </a:rPr>
              <a:t>  </a:t>
            </a:r>
            <a:r>
              <a:rPr lang="uk-UA" b="1" dirty="0" err="1">
                <a:solidFill>
                  <a:schemeClr val="bg1"/>
                </a:solidFill>
              </a:rPr>
              <a:t>Донбасс</a:t>
            </a:r>
            <a:r>
              <a:rPr lang="uk-UA" b="1" dirty="0">
                <a:solidFill>
                  <a:schemeClr val="bg1"/>
                </a:solidFill>
              </a:rPr>
              <a:t>», «</a:t>
            </a:r>
            <a:r>
              <a:rPr lang="uk-UA" b="1" dirty="0" err="1">
                <a:solidFill>
                  <a:schemeClr val="bg1"/>
                </a:solidFill>
              </a:rPr>
              <a:t>Комсомолец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err="1">
                <a:solidFill>
                  <a:schemeClr val="bg1"/>
                </a:solidFill>
              </a:rPr>
              <a:t>Донбасса</a:t>
            </a:r>
            <a:r>
              <a:rPr lang="uk-UA" b="1" dirty="0">
                <a:solidFill>
                  <a:schemeClr val="bg1"/>
                </a:solidFill>
              </a:rPr>
              <a:t>», «</a:t>
            </a:r>
            <a:r>
              <a:rPr lang="uk-UA" b="1" dirty="0" err="1">
                <a:solidFill>
                  <a:schemeClr val="bg1"/>
                </a:solidFill>
              </a:rPr>
              <a:t>Советский</a:t>
            </a:r>
            <a:r>
              <a:rPr lang="uk-UA" b="1" dirty="0">
                <a:solidFill>
                  <a:schemeClr val="bg1"/>
                </a:solidFill>
              </a:rPr>
              <a:t> спорт» та «</a:t>
            </a:r>
            <a:r>
              <a:rPr lang="uk-UA" b="1" dirty="0" err="1">
                <a:solidFill>
                  <a:schemeClr val="bg1"/>
                </a:solidFill>
              </a:rPr>
              <a:t>Спорт-экспресс</a:t>
            </a:r>
            <a:r>
              <a:rPr lang="uk-UA" b="1" dirty="0">
                <a:solidFill>
                  <a:schemeClr val="bg1"/>
                </a:solidFill>
              </a:rPr>
              <a:t>» періоду 90-рр. та початку 21ст., де команда «Шахтар» репрезентована виключно в позитивному плані, оскільки тут містяться матеріали лише про переможні матчі «Шахтаря». За допомогою використання піар-технологій в цій рубриці створюється образ великої команди, що завжди перемагає</a:t>
            </a:r>
            <a:r>
              <a:rPr lang="uk-UA" b="1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 err="1">
                <a:solidFill>
                  <a:schemeClr val="bg1"/>
                </a:solidFill>
              </a:rPr>
              <a:t>створення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чи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зміцнення</a:t>
            </a:r>
            <a:r>
              <a:rPr lang="ru-RU" b="1" dirty="0">
                <a:solidFill>
                  <a:schemeClr val="bg1"/>
                </a:solidFill>
              </a:rPr>
              <a:t> позитивного </a:t>
            </a:r>
            <a:r>
              <a:rPr lang="ru-RU" b="1" dirty="0" err="1">
                <a:solidFill>
                  <a:schemeClr val="bg1"/>
                </a:solidFill>
              </a:rPr>
              <a:t>індивідуального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іміджу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футболістів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команди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Такі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матеріали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лише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позитивну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конотацію</a:t>
            </a:r>
            <a:r>
              <a:rPr lang="ru-RU" b="1" dirty="0">
                <a:solidFill>
                  <a:schemeClr val="bg1"/>
                </a:solidFill>
              </a:rPr>
              <a:t> і не </a:t>
            </a:r>
            <a:r>
              <a:rPr lang="ru-RU" b="1" dirty="0" err="1">
                <a:solidFill>
                  <a:schemeClr val="bg1"/>
                </a:solidFill>
              </a:rPr>
              <a:t>містять</a:t>
            </a:r>
            <a:r>
              <a:rPr lang="ru-RU" b="1" dirty="0">
                <a:solidFill>
                  <a:schemeClr val="bg1"/>
                </a:solidFill>
              </a:rPr>
              <a:t> критики, тут </a:t>
            </a:r>
            <a:r>
              <a:rPr lang="ru-RU" b="1" dirty="0" err="1">
                <a:solidFill>
                  <a:schemeClr val="bg1"/>
                </a:solidFill>
              </a:rPr>
              <a:t>наголошується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досягненнях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спортсменів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завойованих</a:t>
            </a:r>
            <a:r>
              <a:rPr lang="ru-RU" b="1" dirty="0">
                <a:solidFill>
                  <a:schemeClr val="bg1"/>
                </a:solidFill>
              </a:rPr>
              <a:t> трофеях, а </a:t>
            </a:r>
            <a:r>
              <a:rPr lang="ru-RU" b="1" dirty="0" err="1">
                <a:solidFill>
                  <a:schemeClr val="bg1"/>
                </a:solidFill>
              </a:rPr>
              <a:t>також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їх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особистих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позитивних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якостях</a:t>
            </a:r>
            <a:r>
              <a:rPr lang="ru-RU" b="1" dirty="0">
                <a:solidFill>
                  <a:schemeClr val="bg1"/>
                </a:solidFill>
              </a:rPr>
              <a:t> як </a:t>
            </a:r>
            <a:r>
              <a:rPr lang="ru-RU" b="1" dirty="0" err="1">
                <a:solidFill>
                  <a:schemeClr val="bg1"/>
                </a:solidFill>
              </a:rPr>
              <a:t>гравця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чи</a:t>
            </a:r>
            <a:r>
              <a:rPr lang="ru-RU" b="1" dirty="0">
                <a:solidFill>
                  <a:schemeClr val="bg1"/>
                </a:solidFill>
              </a:rPr>
              <a:t> як </a:t>
            </a:r>
            <a:r>
              <a:rPr lang="ru-RU" b="1" dirty="0" err="1">
                <a:solidFill>
                  <a:schemeClr val="bg1"/>
                </a:solidFill>
              </a:rPr>
              <a:t>людини</a:t>
            </a:r>
            <a:r>
              <a:rPr lang="ru-RU" b="1" dirty="0">
                <a:solidFill>
                  <a:schemeClr val="bg1"/>
                </a:solidFill>
              </a:rPr>
              <a:t>. Журнал «Динамо» </a:t>
            </a:r>
            <a:r>
              <a:rPr lang="ru-RU" b="1" dirty="0" err="1">
                <a:solidFill>
                  <a:schemeClr val="bg1"/>
                </a:solidFill>
              </a:rPr>
              <a:t>містить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велику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кількість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матеріалів</a:t>
            </a:r>
            <a:r>
              <a:rPr lang="ru-RU" b="1" dirty="0">
                <a:solidFill>
                  <a:schemeClr val="bg1"/>
                </a:solidFill>
              </a:rPr>
              <a:t>, в </a:t>
            </a:r>
            <a:r>
              <a:rPr lang="ru-RU" b="1" dirty="0" err="1">
                <a:solidFill>
                  <a:schemeClr val="bg1"/>
                </a:solidFill>
              </a:rPr>
              <a:t>яких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використовуються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іміджеві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технології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зокрема</a:t>
            </a:r>
            <a:r>
              <a:rPr lang="ru-RU" b="1" dirty="0">
                <a:solidFill>
                  <a:schemeClr val="bg1"/>
                </a:solidFill>
              </a:rPr>
              <a:t>: «</a:t>
            </a:r>
            <a:r>
              <a:rPr lang="ru-RU" b="1" dirty="0" err="1">
                <a:solidFill>
                  <a:schemeClr val="bg1"/>
                </a:solidFill>
              </a:rPr>
              <a:t>Валерій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Газзаєв</a:t>
            </a:r>
            <a:r>
              <a:rPr lang="ru-RU" b="1" dirty="0">
                <a:solidFill>
                  <a:schemeClr val="bg1"/>
                </a:solidFill>
              </a:rPr>
              <a:t>: «</a:t>
            </a:r>
            <a:r>
              <a:rPr lang="ru-RU" b="1" dirty="0" err="1">
                <a:solidFill>
                  <a:schemeClr val="bg1"/>
                </a:solidFill>
              </a:rPr>
              <a:t>Будемо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вдвічі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сильнішими</a:t>
            </a:r>
            <a:r>
              <a:rPr lang="ru-RU" b="1" dirty="0">
                <a:solidFill>
                  <a:schemeClr val="bg1"/>
                </a:solidFill>
              </a:rPr>
              <a:t>!»(№ 3 за 2010р.), «</a:t>
            </a:r>
            <a:r>
              <a:rPr lang="ru-RU" b="1" dirty="0" err="1">
                <a:solidFill>
                  <a:schemeClr val="bg1"/>
                </a:solidFill>
              </a:rPr>
              <a:t>Володимир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Лозинський</a:t>
            </a:r>
            <a:r>
              <a:rPr lang="ru-RU" b="1" dirty="0">
                <a:solidFill>
                  <a:schemeClr val="bg1"/>
                </a:solidFill>
              </a:rPr>
              <a:t> – герой </a:t>
            </a:r>
            <a:r>
              <a:rPr lang="ru-RU" b="1" dirty="0" err="1">
                <a:solidFill>
                  <a:schemeClr val="bg1"/>
                </a:solidFill>
              </a:rPr>
              <a:t>негероїчного</a:t>
            </a:r>
            <a:r>
              <a:rPr lang="ru-RU" b="1" dirty="0">
                <a:solidFill>
                  <a:schemeClr val="bg1"/>
                </a:solidFill>
              </a:rPr>
              <a:t> часу»(№ 2 за 2010р.), «</a:t>
            </a:r>
            <a:r>
              <a:rPr lang="ru-RU" b="1" dirty="0" err="1">
                <a:solidFill>
                  <a:schemeClr val="bg1"/>
                </a:solidFill>
              </a:rPr>
              <a:t>Микола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Трусевич</a:t>
            </a:r>
            <a:r>
              <a:rPr lang="ru-RU" b="1" dirty="0">
                <a:solidFill>
                  <a:schemeClr val="bg1"/>
                </a:solidFill>
              </a:rPr>
              <a:t> –</a:t>
            </a:r>
            <a:r>
              <a:rPr lang="ru-RU" b="1" dirty="0" err="1">
                <a:solidFill>
                  <a:schemeClr val="bg1"/>
                </a:solidFill>
              </a:rPr>
              <a:t>воротар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увічнений</a:t>
            </a:r>
            <a:r>
              <a:rPr lang="ru-RU" b="1" dirty="0">
                <a:solidFill>
                  <a:schemeClr val="bg1"/>
                </a:solidFill>
              </a:rPr>
              <a:t>  в </a:t>
            </a:r>
            <a:r>
              <a:rPr lang="ru-RU" b="1" dirty="0" err="1">
                <a:solidFill>
                  <a:schemeClr val="bg1"/>
                </a:solidFill>
              </a:rPr>
              <a:t>камені</a:t>
            </a:r>
            <a:r>
              <a:rPr lang="ru-RU" b="1" dirty="0">
                <a:solidFill>
                  <a:schemeClr val="bg1"/>
                </a:solidFill>
              </a:rPr>
              <a:t>»(№ 1 за 2010р.), «</a:t>
            </a:r>
            <a:r>
              <a:rPr lang="ru-RU" b="1" dirty="0" err="1">
                <a:solidFill>
                  <a:schemeClr val="bg1"/>
                </a:solidFill>
              </a:rPr>
              <a:t>Шовковський</a:t>
            </a:r>
            <a:r>
              <a:rPr lang="ru-RU" b="1" dirty="0">
                <a:solidFill>
                  <a:schemeClr val="bg1"/>
                </a:solidFill>
              </a:rPr>
              <a:t> все </a:t>
            </a:r>
            <a:r>
              <a:rPr lang="ru-RU" b="1" dirty="0" err="1">
                <a:solidFill>
                  <a:schemeClr val="bg1"/>
                </a:solidFill>
              </a:rPr>
              <a:t>ближче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Блохіна</a:t>
            </a:r>
            <a:r>
              <a:rPr lang="ru-RU" b="1" dirty="0">
                <a:solidFill>
                  <a:schemeClr val="bg1"/>
                </a:solidFill>
              </a:rPr>
              <a:t>, Шевченко – за </a:t>
            </a:r>
            <a:r>
              <a:rPr lang="ru-RU" b="1" dirty="0" err="1">
                <a:solidFill>
                  <a:schemeClr val="bg1"/>
                </a:solidFill>
              </a:rPr>
              <a:t>крок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сотні</a:t>
            </a:r>
            <a:r>
              <a:rPr lang="ru-RU" b="1" dirty="0">
                <a:solidFill>
                  <a:schemeClr val="bg1"/>
                </a:solidFill>
              </a:rPr>
              <a:t>»(№ 1 за 2010р.). В </a:t>
            </a:r>
            <a:r>
              <a:rPr lang="ru-RU" b="1" dirty="0" err="1">
                <a:solidFill>
                  <a:schemeClr val="bg1"/>
                </a:solidFill>
              </a:rPr>
              <a:t>останньому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прикладі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формування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індивідуального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іміджу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Шовковського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здійснюється</a:t>
            </a:r>
            <a:r>
              <a:rPr lang="ru-RU" b="1" dirty="0">
                <a:solidFill>
                  <a:schemeClr val="bg1"/>
                </a:solidFill>
              </a:rPr>
              <a:t> через </a:t>
            </a:r>
            <a:r>
              <a:rPr lang="ru-RU" b="1" dirty="0" err="1">
                <a:solidFill>
                  <a:schemeClr val="bg1"/>
                </a:solidFill>
              </a:rPr>
              <a:t>асоціативні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паралелі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легендарним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футболістом</a:t>
            </a:r>
            <a:r>
              <a:rPr lang="ru-RU" b="1" dirty="0">
                <a:solidFill>
                  <a:schemeClr val="bg1"/>
                </a:solidFill>
              </a:rPr>
              <a:t> «Динамо» О. </a:t>
            </a:r>
            <a:r>
              <a:rPr lang="ru-RU" b="1" dirty="0" err="1">
                <a:solidFill>
                  <a:schemeClr val="bg1"/>
                </a:solidFill>
              </a:rPr>
              <a:t>Блохіним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Кожен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матеріал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ілюструється</a:t>
            </a:r>
            <a:r>
              <a:rPr lang="ru-RU" b="1" dirty="0">
                <a:solidFill>
                  <a:schemeClr val="bg1"/>
                </a:solidFill>
              </a:rPr>
              <a:t> великою </a:t>
            </a:r>
            <a:r>
              <a:rPr lang="ru-RU" b="1" dirty="0" err="1">
                <a:solidFill>
                  <a:schemeClr val="bg1"/>
                </a:solidFill>
              </a:rPr>
              <a:t>кількістю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фотографій</a:t>
            </a:r>
            <a:r>
              <a:rPr lang="ru-RU" b="1" dirty="0">
                <a:solidFill>
                  <a:schemeClr val="bg1"/>
                </a:solidFill>
              </a:rPr>
              <a:t>, на </a:t>
            </a:r>
            <a:r>
              <a:rPr lang="ru-RU" b="1" dirty="0" err="1">
                <a:solidFill>
                  <a:schemeClr val="bg1"/>
                </a:solidFill>
              </a:rPr>
              <a:t>яких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футболіст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зображений</a:t>
            </a:r>
            <a:r>
              <a:rPr lang="ru-RU" b="1" dirty="0">
                <a:solidFill>
                  <a:schemeClr val="bg1"/>
                </a:solidFill>
              </a:rPr>
              <a:t> як в </a:t>
            </a:r>
            <a:r>
              <a:rPr lang="ru-RU" b="1" dirty="0" err="1">
                <a:solidFill>
                  <a:schemeClr val="bg1"/>
                </a:solidFill>
              </a:rPr>
              <a:t>грі</a:t>
            </a:r>
            <a:r>
              <a:rPr lang="ru-RU" b="1" dirty="0">
                <a:solidFill>
                  <a:schemeClr val="bg1"/>
                </a:solidFill>
              </a:rPr>
              <a:t>, так і поза </a:t>
            </a:r>
            <a:r>
              <a:rPr lang="ru-RU" b="1" dirty="0" err="1">
                <a:solidFill>
                  <a:schemeClr val="bg1"/>
                </a:solidFill>
              </a:rPr>
              <a:t>грою</a:t>
            </a:r>
            <a:r>
              <a:rPr lang="ru-RU" b="1" dirty="0">
                <a:solidFill>
                  <a:schemeClr val="bg1"/>
                </a:solidFill>
              </a:rPr>
              <a:t>( в </a:t>
            </a:r>
            <a:r>
              <a:rPr lang="ru-RU" b="1" dirty="0" err="1">
                <a:solidFill>
                  <a:schemeClr val="bg1"/>
                </a:solidFill>
              </a:rPr>
              <a:t>сімейному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колі</a:t>
            </a:r>
            <a:r>
              <a:rPr lang="ru-RU" b="1" dirty="0">
                <a:solidFill>
                  <a:schemeClr val="bg1"/>
                </a:solidFill>
              </a:rPr>
              <a:t>, на </a:t>
            </a:r>
            <a:r>
              <a:rPr lang="ru-RU" b="1" dirty="0" err="1">
                <a:solidFill>
                  <a:schemeClr val="bg1"/>
                </a:solidFill>
              </a:rPr>
              <a:t>прийомах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офіційних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зустрічах</a:t>
            </a:r>
            <a:r>
              <a:rPr lang="ru-RU" b="1" dirty="0">
                <a:solidFill>
                  <a:schemeClr val="bg1"/>
                </a:solidFill>
              </a:rPr>
              <a:t>),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також</a:t>
            </a:r>
            <a:r>
              <a:rPr lang="ru-RU" b="1" dirty="0">
                <a:solidFill>
                  <a:schemeClr val="bg1"/>
                </a:solidFill>
              </a:rPr>
              <a:t>  є </a:t>
            </a:r>
            <a:r>
              <a:rPr lang="ru-RU" b="1" dirty="0" err="1">
                <a:solidFill>
                  <a:schemeClr val="bg1"/>
                </a:solidFill>
              </a:rPr>
              <a:t>піар-технологією</a:t>
            </a:r>
            <a:r>
              <a:rPr lang="ru-RU" b="1" dirty="0">
                <a:solidFill>
                  <a:schemeClr val="bg1"/>
                </a:solidFill>
              </a:rPr>
              <a:t>, мета </a:t>
            </a:r>
            <a:r>
              <a:rPr lang="ru-RU" b="1" dirty="0" err="1">
                <a:solidFill>
                  <a:schemeClr val="bg1"/>
                </a:solidFill>
              </a:rPr>
              <a:t>якої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  <a:r>
              <a:rPr lang="ru-RU" b="1" dirty="0" err="1">
                <a:solidFill>
                  <a:schemeClr val="bg1"/>
                </a:solidFill>
              </a:rPr>
              <a:t>залучення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стадіон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жіночої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аудиторії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5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20" name="Picture 4" descr="Image result for &amp;pcy;&amp;rcy;&amp;iecy;&amp;zcy;&amp;iecy;&amp;ncy;&amp;tcy;&amp;acy;&amp;tscy;&amp;icy;&amp;yacy; &amp;dcy;&amp;yacy;&amp;kcy;&amp;ucy;&amp;yucy; &amp;zcy;&amp;acy; &amp;ucy;&amp;vcy;&amp;acy;&amp;g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2" y="116632"/>
            <a:ext cx="958763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50" y="4581128"/>
            <a:ext cx="32893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5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250152"/>
            <a:ext cx="11578665" cy="769709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err="1">
                <a:solidFill>
                  <a:srgbClr val="FFC000"/>
                </a:solidFill>
              </a:rPr>
              <a:t>Основні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риси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замовної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журналістики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1260764"/>
            <a:ext cx="11637818" cy="509847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ru-RU" b="1" dirty="0" err="1">
                <a:solidFill>
                  <a:schemeClr val="tx1"/>
                </a:solidFill>
              </a:rPr>
              <a:t>спостереженнями</a:t>
            </a:r>
            <a:r>
              <a:rPr lang="ru-RU" b="1" dirty="0">
                <a:solidFill>
                  <a:schemeClr val="tx1"/>
                </a:solidFill>
              </a:rPr>
              <a:t> О. </a:t>
            </a:r>
            <a:r>
              <a:rPr lang="ru-RU" b="1" dirty="0" err="1">
                <a:solidFill>
                  <a:schemeClr val="tx1"/>
                </a:solidFill>
              </a:rPr>
              <a:t>Коновалової</a:t>
            </a:r>
            <a:r>
              <a:rPr lang="ru-RU" b="1" dirty="0">
                <a:solidFill>
                  <a:schemeClr val="tx1"/>
                </a:solidFill>
              </a:rPr>
              <a:t>, «</a:t>
            </a:r>
            <a:r>
              <a:rPr lang="ru-RU" b="1" dirty="0" err="1">
                <a:solidFill>
                  <a:schemeClr val="tx1"/>
                </a:solidFill>
              </a:rPr>
              <a:t>загальножурналістські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жанри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реклами</a:t>
            </a:r>
            <a:r>
              <a:rPr lang="ru-RU" b="1" dirty="0">
                <a:solidFill>
                  <a:schemeClr val="tx1"/>
                </a:solidFill>
              </a:rPr>
              <a:t> „</a:t>
            </a:r>
            <a:r>
              <a:rPr lang="ru-RU" b="1" dirty="0" err="1">
                <a:solidFill>
                  <a:schemeClr val="tx1"/>
                </a:solidFill>
              </a:rPr>
              <a:t>беруться</a:t>
            </a:r>
            <a:r>
              <a:rPr lang="ru-RU" b="1" dirty="0">
                <a:solidFill>
                  <a:schemeClr val="tx1"/>
                </a:solidFill>
              </a:rPr>
              <a:t> напрокат” з </a:t>
            </a:r>
            <a:r>
              <a:rPr lang="ru-RU" b="1" dirty="0" err="1">
                <a:solidFill>
                  <a:schemeClr val="tx1"/>
                </a:solidFill>
              </a:rPr>
              <a:t>іншої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галузі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творчої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діяльності</a:t>
            </a:r>
            <a:r>
              <a:rPr lang="ru-RU" b="1" dirty="0">
                <a:solidFill>
                  <a:schemeClr val="tx1"/>
                </a:solidFill>
              </a:rPr>
              <a:t> –– </a:t>
            </a:r>
            <a:r>
              <a:rPr lang="ru-RU" b="1" dirty="0" err="1">
                <a:solidFill>
                  <a:schemeClr val="tx1"/>
                </a:solidFill>
              </a:rPr>
              <a:t>публіцистики</a:t>
            </a:r>
            <a:r>
              <a:rPr lang="ru-RU" b="1" dirty="0">
                <a:solidFill>
                  <a:schemeClr val="tx1"/>
                </a:solidFill>
              </a:rPr>
              <a:t>» [6, c. 252]. Те ж </a:t>
            </a:r>
            <a:r>
              <a:rPr lang="ru-RU" b="1" dirty="0" err="1">
                <a:solidFill>
                  <a:schemeClr val="tx1"/>
                </a:solidFill>
              </a:rPr>
              <a:t>саме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можна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твердити</a:t>
            </a:r>
            <a:r>
              <a:rPr lang="ru-RU" b="1" dirty="0">
                <a:solidFill>
                  <a:schemeClr val="tx1"/>
                </a:solidFill>
              </a:rPr>
              <a:t> й про </a:t>
            </a:r>
            <a:r>
              <a:rPr lang="ru-RU" b="1" dirty="0" err="1" smtClean="0">
                <a:solidFill>
                  <a:schemeClr val="tx1"/>
                </a:solidFill>
              </a:rPr>
              <a:t>піарналістику</a:t>
            </a:r>
            <a:r>
              <a:rPr lang="ru-RU" b="1" dirty="0">
                <a:solidFill>
                  <a:schemeClr val="tx1"/>
                </a:solidFill>
              </a:rPr>
              <a:t>, де «</a:t>
            </a:r>
            <a:r>
              <a:rPr lang="ru-RU" b="1" dirty="0" err="1">
                <a:solidFill>
                  <a:schemeClr val="tx1"/>
                </a:solidFill>
              </a:rPr>
              <a:t>беруться</a:t>
            </a:r>
            <a:r>
              <a:rPr lang="ru-RU" b="1" dirty="0">
                <a:solidFill>
                  <a:schemeClr val="tx1"/>
                </a:solidFill>
              </a:rPr>
              <a:t> напрокат» </a:t>
            </a:r>
            <a:r>
              <a:rPr lang="ru-RU" b="1" dirty="0" err="1">
                <a:solidFill>
                  <a:schemeClr val="tx1"/>
                </a:solidFill>
              </a:rPr>
              <a:t>жанри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реклами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паблік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рілейшнз</a:t>
            </a:r>
            <a:r>
              <a:rPr lang="ru-RU" b="1" dirty="0">
                <a:solidFill>
                  <a:schemeClr val="tx1"/>
                </a:solidFill>
              </a:rPr>
              <a:t>. В. </a:t>
            </a:r>
            <a:r>
              <a:rPr lang="ru-RU" b="1" dirty="0" err="1">
                <a:solidFill>
                  <a:schemeClr val="tx1"/>
                </a:solidFill>
              </a:rPr>
              <a:t>Учонова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виокремлює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такі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рекламні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жанри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газеті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err="1">
                <a:solidFill>
                  <a:schemeClr val="tx1"/>
                </a:solidFill>
              </a:rPr>
              <a:t>хронікальна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розгорнута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замітки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стаття-презентація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оголошення</a:t>
            </a:r>
            <a:r>
              <a:rPr lang="ru-RU" b="1" dirty="0">
                <a:solidFill>
                  <a:schemeClr val="tx1"/>
                </a:solidFill>
              </a:rPr>
              <a:t>, каталог, прейскурант, </a:t>
            </a:r>
            <a:r>
              <a:rPr lang="ru-RU" b="1" dirty="0" err="1">
                <a:solidFill>
                  <a:schemeClr val="tx1"/>
                </a:solidFill>
              </a:rPr>
              <a:t>афіша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життєва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історія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консультація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фахівця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листівка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У </a:t>
            </a:r>
            <a:r>
              <a:rPr lang="ru-RU" b="1" dirty="0" err="1">
                <a:solidFill>
                  <a:schemeClr val="tx1"/>
                </a:solidFill>
              </a:rPr>
              <a:t>журналі</a:t>
            </a:r>
            <a:r>
              <a:rPr lang="ru-RU" b="1" dirty="0">
                <a:solidFill>
                  <a:schemeClr val="tx1"/>
                </a:solidFill>
              </a:rPr>
              <a:t> «Шахтёр» </a:t>
            </a:r>
            <a:r>
              <a:rPr lang="ru-RU" b="1" dirty="0" err="1">
                <a:solidFill>
                  <a:schemeClr val="tx1"/>
                </a:solidFill>
              </a:rPr>
              <a:t>найчастіше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застосовується</a:t>
            </a:r>
            <a:r>
              <a:rPr lang="ru-RU" b="1" dirty="0">
                <a:solidFill>
                  <a:schemeClr val="tx1"/>
                </a:solidFill>
              </a:rPr>
              <a:t> жанр </a:t>
            </a:r>
            <a:r>
              <a:rPr lang="ru-RU" b="1" dirty="0" err="1">
                <a:solidFill>
                  <a:schemeClr val="tx1"/>
                </a:solidFill>
              </a:rPr>
              <a:t>статті-презентації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Цей</a:t>
            </a:r>
            <a:r>
              <a:rPr lang="ru-RU" b="1" dirty="0">
                <a:solidFill>
                  <a:schemeClr val="tx1"/>
                </a:solidFill>
              </a:rPr>
              <a:t> жанр є </a:t>
            </a:r>
            <a:r>
              <a:rPr lang="ru-RU" b="1" dirty="0" err="1">
                <a:solidFill>
                  <a:schemeClr val="tx1"/>
                </a:solidFill>
              </a:rPr>
              <a:t>гібридом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аналітичної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рекламної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статті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оскільки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провідним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завданням</a:t>
            </a:r>
            <a:r>
              <a:rPr lang="ru-RU" b="1" dirty="0">
                <a:solidFill>
                  <a:schemeClr val="tx1"/>
                </a:solidFill>
              </a:rPr>
              <a:t> таких </a:t>
            </a:r>
            <a:r>
              <a:rPr lang="ru-RU" b="1" dirty="0" err="1">
                <a:solidFill>
                  <a:schemeClr val="tx1"/>
                </a:solidFill>
              </a:rPr>
              <a:t>матеріалів</a:t>
            </a:r>
            <a:r>
              <a:rPr lang="ru-RU" b="1" dirty="0">
                <a:solidFill>
                  <a:schemeClr val="tx1"/>
                </a:solidFill>
              </a:rPr>
              <a:t> є </a:t>
            </a:r>
            <a:r>
              <a:rPr lang="ru-RU" b="1" dirty="0" err="1">
                <a:solidFill>
                  <a:schemeClr val="tx1"/>
                </a:solidFill>
              </a:rPr>
              <a:t>розповсюдження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інформації</a:t>
            </a:r>
            <a:r>
              <a:rPr lang="ru-RU" b="1" dirty="0">
                <a:solidFill>
                  <a:schemeClr val="tx1"/>
                </a:solidFill>
              </a:rPr>
              <a:t> про </a:t>
            </a:r>
            <a:r>
              <a:rPr lang="ru-RU" b="1" dirty="0" err="1">
                <a:solidFill>
                  <a:schemeClr val="tx1"/>
                </a:solidFill>
              </a:rPr>
              <a:t>послуги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надає</a:t>
            </a:r>
            <a:r>
              <a:rPr lang="ru-RU" b="1" dirty="0">
                <a:solidFill>
                  <a:schemeClr val="tx1"/>
                </a:solidFill>
              </a:rPr>
              <a:t> «Донбасс Арена» і </a:t>
            </a:r>
            <a:r>
              <a:rPr lang="ru-RU" b="1" dirty="0" err="1">
                <a:solidFill>
                  <a:schemeClr val="tx1"/>
                </a:solidFill>
              </a:rPr>
              <a:t>кожний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структурний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підрозділ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стадіону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окремо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Такі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публікації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мають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меті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привернути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інтерес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уболівальників</a:t>
            </a:r>
            <a:r>
              <a:rPr lang="ru-RU" b="1" dirty="0">
                <a:solidFill>
                  <a:schemeClr val="tx1"/>
                </a:solidFill>
              </a:rPr>
              <a:t> як </a:t>
            </a:r>
            <a:r>
              <a:rPr lang="ru-RU" b="1" dirty="0" err="1">
                <a:solidFill>
                  <a:schemeClr val="tx1"/>
                </a:solidFill>
              </a:rPr>
              <a:t>потенційних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споживачів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послуг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надаються</a:t>
            </a:r>
            <a:r>
              <a:rPr lang="ru-RU" b="1" dirty="0">
                <a:solidFill>
                  <a:schemeClr val="tx1"/>
                </a:solidFill>
              </a:rPr>
              <a:t> ареною. </a:t>
            </a:r>
          </a:p>
        </p:txBody>
      </p:sp>
    </p:spTree>
    <p:extLst>
      <p:ext uri="{BB962C8B-B14F-4D97-AF65-F5344CB8AC3E}">
        <p14:creationId xmlns:p14="http://schemas.microsoft.com/office/powerpoint/2010/main" val="374045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250152"/>
            <a:ext cx="11578665" cy="769709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err="1">
                <a:solidFill>
                  <a:srgbClr val="FFC000"/>
                </a:solidFill>
              </a:rPr>
              <a:t>Основні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риси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замовної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журналістики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1260764"/>
            <a:ext cx="11637818" cy="50984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>
                <a:solidFill>
                  <a:schemeClr val="tx1"/>
                </a:solidFill>
              </a:rPr>
              <a:t>Аналізуючи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значення</a:t>
            </a:r>
            <a:r>
              <a:rPr lang="ru-RU" b="1" dirty="0">
                <a:solidFill>
                  <a:schemeClr val="tx1"/>
                </a:solidFill>
              </a:rPr>
              <a:t> статей-</a:t>
            </a:r>
            <a:r>
              <a:rPr lang="ru-RU" b="1" dirty="0" err="1">
                <a:solidFill>
                  <a:schemeClr val="tx1"/>
                </a:solidFill>
              </a:rPr>
              <a:t>презентацій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клубній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пресі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слід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сказати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вони: 1) </a:t>
            </a:r>
            <a:r>
              <a:rPr lang="ru-RU" b="1" dirty="0" err="1">
                <a:solidFill>
                  <a:schemeClr val="tx1"/>
                </a:solidFill>
              </a:rPr>
              <a:t>інформують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читачів</a:t>
            </a:r>
            <a:r>
              <a:rPr lang="ru-RU" b="1" dirty="0">
                <a:solidFill>
                  <a:schemeClr val="tx1"/>
                </a:solidFill>
              </a:rPr>
              <a:t> про </a:t>
            </a:r>
            <a:r>
              <a:rPr lang="ru-RU" b="1" dirty="0" err="1">
                <a:solidFill>
                  <a:schemeClr val="tx1"/>
                </a:solidFill>
              </a:rPr>
              <a:t>послуги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надаються</a:t>
            </a:r>
            <a:r>
              <a:rPr lang="ru-RU" b="1" dirty="0">
                <a:solidFill>
                  <a:schemeClr val="tx1"/>
                </a:solidFill>
              </a:rPr>
              <a:t> ареною, </a:t>
            </a:r>
            <a:r>
              <a:rPr lang="ru-RU" b="1" dirty="0" err="1">
                <a:solidFill>
                  <a:schemeClr val="tx1"/>
                </a:solidFill>
              </a:rPr>
              <a:t>подають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інформацію</a:t>
            </a:r>
            <a:r>
              <a:rPr lang="ru-RU" b="1" dirty="0">
                <a:solidFill>
                  <a:schemeClr val="tx1"/>
                </a:solidFill>
              </a:rPr>
              <a:t> про </a:t>
            </a:r>
            <a:r>
              <a:rPr lang="ru-RU" b="1" dirty="0" err="1">
                <a:solidFill>
                  <a:schemeClr val="tx1"/>
                </a:solidFill>
              </a:rPr>
              <a:t>товари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можна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придбати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арені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тобто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виконують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інформаційну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функцію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журналістики</a:t>
            </a:r>
            <a:r>
              <a:rPr lang="ru-RU" b="1" dirty="0">
                <a:solidFill>
                  <a:schemeClr val="tx1"/>
                </a:solidFill>
              </a:rPr>
              <a:t>, а </a:t>
            </a:r>
            <a:r>
              <a:rPr lang="ru-RU" b="1" dirty="0" err="1">
                <a:solidFill>
                  <a:schemeClr val="tx1"/>
                </a:solidFill>
              </a:rPr>
              <a:t>також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аналітичну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функцію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оскільки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містять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аналіз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запропонованих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послуг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визначення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найхарактерніших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особливостей</a:t>
            </a:r>
            <a:r>
              <a:rPr lang="ru-RU" b="1" dirty="0">
                <a:solidFill>
                  <a:schemeClr val="tx1"/>
                </a:solidFill>
              </a:rPr>
              <a:t>; 2) пафосно </a:t>
            </a:r>
            <a:r>
              <a:rPr lang="ru-RU" b="1" dirty="0" err="1">
                <a:solidFill>
                  <a:schemeClr val="tx1"/>
                </a:solidFill>
              </a:rPr>
              <a:t>описують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послуги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товари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маючи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меті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стимулювання</a:t>
            </a:r>
            <a:r>
              <a:rPr lang="ru-RU" b="1" dirty="0">
                <a:solidFill>
                  <a:schemeClr val="tx1"/>
                </a:solidFill>
              </a:rPr>
              <a:t> продажу </a:t>
            </a:r>
            <a:r>
              <a:rPr lang="ru-RU" b="1" dirty="0" err="1">
                <a:solidFill>
                  <a:schemeClr val="tx1"/>
                </a:solidFill>
              </a:rPr>
              <a:t>товарів</a:t>
            </a:r>
            <a:r>
              <a:rPr lang="ru-RU" b="1" dirty="0">
                <a:solidFill>
                  <a:schemeClr val="tx1"/>
                </a:solidFill>
              </a:rPr>
              <a:t>; 3) </a:t>
            </a:r>
            <a:r>
              <a:rPr lang="ru-RU" b="1" dirty="0" err="1">
                <a:solidFill>
                  <a:schemeClr val="tx1"/>
                </a:solidFill>
              </a:rPr>
              <a:t>формують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зміцніють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імідж</a:t>
            </a:r>
            <a:r>
              <a:rPr lang="ru-RU" b="1" dirty="0">
                <a:solidFill>
                  <a:schemeClr val="tx1"/>
                </a:solidFill>
              </a:rPr>
              <a:t> ФК, як </a:t>
            </a:r>
            <a:r>
              <a:rPr lang="ru-RU" b="1" dirty="0" err="1">
                <a:solidFill>
                  <a:schemeClr val="tx1"/>
                </a:solidFill>
              </a:rPr>
              <a:t>елітарного</a:t>
            </a:r>
            <a:r>
              <a:rPr lang="ru-RU" b="1" dirty="0">
                <a:solidFill>
                  <a:schemeClr val="tx1"/>
                </a:solidFill>
              </a:rPr>
              <a:t> клубу, </a:t>
            </a:r>
            <a:r>
              <a:rPr lang="ru-RU" b="1" dirty="0" err="1">
                <a:solidFill>
                  <a:schemeClr val="tx1"/>
                </a:solidFill>
              </a:rPr>
              <a:t>тобто</a:t>
            </a:r>
            <a:r>
              <a:rPr lang="ru-RU" b="1" dirty="0">
                <a:solidFill>
                  <a:schemeClr val="tx1"/>
                </a:solidFill>
              </a:rPr>
              <a:t> по </a:t>
            </a:r>
            <a:r>
              <a:rPr lang="ru-RU" b="1" dirty="0" err="1">
                <a:solidFill>
                  <a:schemeClr val="tx1"/>
                </a:solidFill>
              </a:rPr>
              <a:t>суті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виконують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функцію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паблік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рілейшнз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Тобто</a:t>
            </a:r>
            <a:r>
              <a:rPr lang="ru-RU" b="1" dirty="0">
                <a:solidFill>
                  <a:schemeClr val="tx1"/>
                </a:solidFill>
              </a:rPr>
              <a:t> в таких </a:t>
            </a:r>
            <a:r>
              <a:rPr lang="ru-RU" b="1" dirty="0" err="1">
                <a:solidFill>
                  <a:schemeClr val="tx1"/>
                </a:solidFill>
              </a:rPr>
              <a:t>матеріалах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спостерігається</a:t>
            </a:r>
            <a:r>
              <a:rPr lang="ru-RU" b="1" dirty="0">
                <a:solidFill>
                  <a:schemeClr val="tx1"/>
                </a:solidFill>
              </a:rPr>
              <a:t> синтез рекламного, </a:t>
            </a:r>
            <a:r>
              <a:rPr lang="ru-RU" b="1" dirty="0" err="1">
                <a:solidFill>
                  <a:schemeClr val="tx1"/>
                </a:solidFill>
              </a:rPr>
              <a:t>паблік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рілейшнз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журналістського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дискурсів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err="1">
                <a:solidFill>
                  <a:schemeClr val="tx1"/>
                </a:solidFill>
              </a:rPr>
              <a:t>Яскравим</a:t>
            </a:r>
            <a:r>
              <a:rPr lang="ru-RU" b="1" dirty="0">
                <a:solidFill>
                  <a:schemeClr val="tx1"/>
                </a:solidFill>
              </a:rPr>
              <a:t> прикладом </a:t>
            </a:r>
            <a:r>
              <a:rPr lang="ru-RU" b="1" dirty="0" err="1">
                <a:solidFill>
                  <a:schemeClr val="tx1"/>
                </a:solidFill>
              </a:rPr>
              <a:t>статті-презентації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журналі</a:t>
            </a:r>
            <a:r>
              <a:rPr lang="ru-RU" b="1" dirty="0">
                <a:solidFill>
                  <a:schemeClr val="tx1"/>
                </a:solidFill>
              </a:rPr>
              <a:t> «Шахтёр» є </a:t>
            </a:r>
            <a:r>
              <a:rPr lang="ru-RU" b="1" dirty="0" err="1">
                <a:solidFill>
                  <a:schemeClr val="tx1"/>
                </a:solidFill>
              </a:rPr>
              <a:t>матеріал</a:t>
            </a:r>
            <a:r>
              <a:rPr lang="ru-RU" b="1" dirty="0">
                <a:solidFill>
                  <a:schemeClr val="tx1"/>
                </a:solidFill>
              </a:rPr>
              <a:t> «</a:t>
            </a:r>
            <a:r>
              <a:rPr lang="en-US" b="1" dirty="0">
                <a:solidFill>
                  <a:schemeClr val="tx1"/>
                </a:solidFill>
              </a:rPr>
              <a:t>VIP </a:t>
            </a:r>
            <a:r>
              <a:rPr lang="ru-RU" b="1" dirty="0">
                <a:solidFill>
                  <a:schemeClr val="tx1"/>
                </a:solidFill>
              </a:rPr>
              <a:t>обслуживание: предложение для тех, кто всегда выбирает лучшее» (2010. – № 9), де </a:t>
            </a:r>
            <a:r>
              <a:rPr lang="ru-RU" b="1" dirty="0" err="1">
                <a:solidFill>
                  <a:schemeClr val="tx1"/>
                </a:solidFill>
              </a:rPr>
              <a:t>рекламуються</a:t>
            </a:r>
            <a:r>
              <a:rPr lang="ru-RU" b="1" dirty="0">
                <a:solidFill>
                  <a:schemeClr val="tx1"/>
                </a:solidFill>
              </a:rPr>
              <a:t> два клуби: «</a:t>
            </a:r>
            <a:r>
              <a:rPr lang="en-US" b="1" dirty="0">
                <a:solidFill>
                  <a:schemeClr val="tx1"/>
                </a:solidFill>
              </a:rPr>
              <a:t>Club 1936» </a:t>
            </a:r>
            <a:r>
              <a:rPr lang="ru-RU" b="1" dirty="0">
                <a:solidFill>
                  <a:schemeClr val="tx1"/>
                </a:solidFill>
              </a:rPr>
              <a:t>та «</a:t>
            </a:r>
            <a:r>
              <a:rPr lang="en-US" b="1" dirty="0">
                <a:solidFill>
                  <a:schemeClr val="tx1"/>
                </a:solidFill>
              </a:rPr>
              <a:t>Diamond club». </a:t>
            </a:r>
            <a:r>
              <a:rPr lang="ru-RU" b="1" dirty="0">
                <a:solidFill>
                  <a:schemeClr val="tx1"/>
                </a:solidFill>
              </a:rPr>
              <a:t>Автор не </a:t>
            </a:r>
            <a:r>
              <a:rPr lang="ru-RU" b="1" dirty="0" err="1">
                <a:solidFill>
                  <a:schemeClr val="tx1"/>
                </a:solidFill>
              </a:rPr>
              <a:t>лише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визначає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переваги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порівняно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іншими</a:t>
            </a:r>
            <a:r>
              <a:rPr lang="ru-RU" b="1" dirty="0">
                <a:solidFill>
                  <a:schemeClr val="tx1"/>
                </a:solidFill>
              </a:rPr>
              <a:t>, але й </a:t>
            </a:r>
            <a:r>
              <a:rPr lang="ru-RU" b="1" dirty="0" err="1">
                <a:solidFill>
                  <a:schemeClr val="tx1"/>
                </a:solidFill>
              </a:rPr>
              <a:t>спонукає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вболівальників</a:t>
            </a:r>
            <a:r>
              <a:rPr lang="ru-RU" b="1" dirty="0">
                <a:solidFill>
                  <a:schemeClr val="tx1"/>
                </a:solidFill>
              </a:rPr>
              <a:t> за </a:t>
            </a:r>
            <a:r>
              <a:rPr lang="ru-RU" b="1" dirty="0" err="1">
                <a:solidFill>
                  <a:schemeClr val="tx1"/>
                </a:solidFill>
              </a:rPr>
              <a:t>допомогою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різноманітих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стилістичних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прийомів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придбати</a:t>
            </a:r>
            <a:r>
              <a:rPr lang="ru-RU" b="1" dirty="0">
                <a:solidFill>
                  <a:schemeClr val="tx1"/>
                </a:solidFill>
              </a:rPr>
              <a:t> «</a:t>
            </a:r>
            <a:r>
              <a:rPr lang="en-US" b="1" dirty="0">
                <a:solidFill>
                  <a:schemeClr val="tx1"/>
                </a:solidFill>
              </a:rPr>
              <a:t>VIP-</a:t>
            </a:r>
            <a:r>
              <a:rPr lang="ru-RU" b="1" dirty="0">
                <a:solidFill>
                  <a:schemeClr val="tx1"/>
                </a:solidFill>
              </a:rPr>
              <a:t>квиток» </a:t>
            </a:r>
            <a:r>
              <a:rPr lang="ru-RU" b="1" dirty="0" err="1">
                <a:solidFill>
                  <a:schemeClr val="tx1"/>
                </a:solidFill>
              </a:rPr>
              <a:t>саме</a:t>
            </a:r>
            <a:r>
              <a:rPr lang="ru-RU" b="1" dirty="0">
                <a:solidFill>
                  <a:schemeClr val="tx1"/>
                </a:solidFill>
              </a:rPr>
              <a:t> в «</a:t>
            </a:r>
            <a:r>
              <a:rPr lang="en-US" b="1" dirty="0">
                <a:solidFill>
                  <a:schemeClr val="tx1"/>
                </a:solidFill>
              </a:rPr>
              <a:t>Club 1936» </a:t>
            </a:r>
            <a:r>
              <a:rPr lang="ru-RU" b="1" dirty="0">
                <a:solidFill>
                  <a:schemeClr val="tx1"/>
                </a:solidFill>
              </a:rPr>
              <a:t>та «</a:t>
            </a:r>
            <a:r>
              <a:rPr lang="en-US" b="1" dirty="0">
                <a:solidFill>
                  <a:schemeClr val="tx1"/>
                </a:solidFill>
              </a:rPr>
              <a:t>Diamond club».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0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4" y="250153"/>
            <a:ext cx="11416144" cy="49799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err="1">
                <a:solidFill>
                  <a:srgbClr val="FFC000"/>
                </a:solidFill>
              </a:rPr>
              <a:t>Основні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риси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замовної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журналістики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82" y="748145"/>
            <a:ext cx="11970327" cy="58604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>
                <a:solidFill>
                  <a:schemeClr val="tx1"/>
                </a:solidFill>
              </a:rPr>
              <a:t>Матеріали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жанрі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статті-презентації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зазвичай</a:t>
            </a:r>
            <a:r>
              <a:rPr lang="ru-RU" b="1" dirty="0">
                <a:solidFill>
                  <a:schemeClr val="tx1"/>
                </a:solidFill>
              </a:rPr>
              <a:t> широко </a:t>
            </a:r>
            <a:r>
              <a:rPr lang="ru-RU" b="1" dirty="0" err="1">
                <a:solidFill>
                  <a:schemeClr val="tx1"/>
                </a:solidFill>
              </a:rPr>
              <a:t>ілюстровані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друкуються</a:t>
            </a:r>
            <a:r>
              <a:rPr lang="ru-RU" b="1" dirty="0">
                <a:solidFill>
                  <a:schemeClr val="tx1"/>
                </a:solidFill>
              </a:rPr>
              <a:t> практично в кожному </a:t>
            </a:r>
            <a:r>
              <a:rPr lang="ru-RU" b="1" dirty="0" err="1">
                <a:solidFill>
                  <a:schemeClr val="tx1"/>
                </a:solidFill>
              </a:rPr>
              <a:t>номері</a:t>
            </a:r>
            <a:r>
              <a:rPr lang="ru-RU" b="1" dirty="0">
                <a:solidFill>
                  <a:schemeClr val="tx1"/>
                </a:solidFill>
              </a:rPr>
              <a:t>: «Семья, бизнес и футбол» (2010. – № 10), «Корпоративный Новый год на «Донбасс Арене»» (2010. – № 11), тут </a:t>
            </a:r>
            <a:r>
              <a:rPr lang="ru-RU" b="1" dirty="0" err="1">
                <a:solidFill>
                  <a:schemeClr val="tx1"/>
                </a:solidFill>
              </a:rPr>
              <a:t>рекламуються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усі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ресторани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фан</a:t>
            </a:r>
            <a:r>
              <a:rPr lang="ru-RU" b="1" dirty="0">
                <a:solidFill>
                  <a:schemeClr val="tx1"/>
                </a:solidFill>
              </a:rPr>
              <a:t>-кафе та </a:t>
            </a:r>
            <a:r>
              <a:rPr lang="ru-RU" b="1" dirty="0" err="1">
                <a:solidFill>
                  <a:schemeClr val="tx1"/>
                </a:solidFill>
              </a:rPr>
              <a:t>розважальні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центри</a:t>
            </a:r>
            <a:r>
              <a:rPr lang="ru-RU" b="1" dirty="0">
                <a:solidFill>
                  <a:schemeClr val="tx1"/>
                </a:solidFill>
              </a:rPr>
              <a:t> «</a:t>
            </a:r>
            <a:r>
              <a:rPr lang="ru-RU" b="1" dirty="0" err="1">
                <a:solidFill>
                  <a:schemeClr val="tx1"/>
                </a:solidFill>
              </a:rPr>
              <a:t>Донбас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Арени</a:t>
            </a:r>
            <a:r>
              <a:rPr lang="ru-RU" b="1" dirty="0">
                <a:solidFill>
                  <a:schemeClr val="tx1"/>
                </a:solidFill>
              </a:rPr>
              <a:t>», </a:t>
            </a:r>
            <a:r>
              <a:rPr lang="ru-RU" b="1" dirty="0" err="1">
                <a:solidFill>
                  <a:schemeClr val="tx1"/>
                </a:solidFill>
              </a:rPr>
              <a:t>відзначаються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переваги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знакові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особливості</a:t>
            </a:r>
            <a:r>
              <a:rPr lang="ru-RU" b="1" dirty="0">
                <a:solidFill>
                  <a:schemeClr val="tx1"/>
                </a:solidFill>
              </a:rPr>
              <a:t>; «Место сытых фанатов» (2011. – № 1) </a:t>
            </a:r>
            <a:r>
              <a:rPr lang="ru-RU" b="1" dirty="0" err="1">
                <a:solidFill>
                  <a:schemeClr val="tx1"/>
                </a:solidFill>
              </a:rPr>
              <a:t>тощо</a:t>
            </a:r>
            <a:r>
              <a:rPr lang="ru-RU" b="1" dirty="0">
                <a:solidFill>
                  <a:schemeClr val="tx1"/>
                </a:solidFill>
              </a:rPr>
              <a:t>. Жанр </a:t>
            </a:r>
            <a:r>
              <a:rPr lang="ru-RU" b="1" dirty="0" err="1">
                <a:solidFill>
                  <a:schemeClr val="tx1"/>
                </a:solidFill>
              </a:rPr>
              <a:t>статті-презентації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виконує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журналі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функцію</a:t>
            </a:r>
            <a:r>
              <a:rPr lang="ru-RU" b="1" dirty="0">
                <a:solidFill>
                  <a:schemeClr val="tx1"/>
                </a:solidFill>
              </a:rPr>
              <a:t> «</a:t>
            </a:r>
            <a:r>
              <a:rPr lang="en-US" b="1" dirty="0">
                <a:solidFill>
                  <a:schemeClr val="tx1"/>
                </a:solidFill>
              </a:rPr>
              <a:t>promotion»,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виокремив</a:t>
            </a:r>
            <a:r>
              <a:rPr lang="ru-RU" b="1" dirty="0">
                <a:solidFill>
                  <a:schemeClr val="tx1"/>
                </a:solidFill>
              </a:rPr>
              <a:t> В. </a:t>
            </a:r>
            <a:r>
              <a:rPr lang="ru-RU" b="1" dirty="0" smtClean="0">
                <a:solidFill>
                  <a:schemeClr val="tx1"/>
                </a:solidFill>
              </a:rPr>
              <a:t>Владимиро </a:t>
            </a:r>
            <a:r>
              <a:rPr lang="ru-RU" b="1" dirty="0" err="1">
                <a:solidFill>
                  <a:schemeClr val="tx1"/>
                </a:solidFill>
              </a:rPr>
              <a:t>завдяки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якій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утверджується</a:t>
            </a:r>
            <a:r>
              <a:rPr lang="ru-RU" b="1" dirty="0">
                <a:solidFill>
                  <a:schemeClr val="tx1"/>
                </a:solidFill>
              </a:rPr>
              <a:t> авторитет клубу та </a:t>
            </a:r>
            <a:r>
              <a:rPr lang="ru-RU" b="1" dirty="0" err="1">
                <a:solidFill>
                  <a:schemeClr val="tx1"/>
                </a:solidFill>
              </a:rPr>
              <a:t>стадіону</a:t>
            </a:r>
            <a:r>
              <a:rPr lang="ru-RU" b="1" dirty="0">
                <a:solidFill>
                  <a:schemeClr val="tx1"/>
                </a:solidFill>
              </a:rPr>
              <a:t>, та рекреативно-</a:t>
            </a:r>
            <a:r>
              <a:rPr lang="ru-RU" b="1" dirty="0" err="1">
                <a:solidFill>
                  <a:schemeClr val="tx1"/>
                </a:solidFill>
              </a:rPr>
              <a:t>гедоністичну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функцію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дає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можливість</a:t>
            </a:r>
            <a:r>
              <a:rPr lang="ru-RU" b="1" dirty="0">
                <a:solidFill>
                  <a:schemeClr val="tx1"/>
                </a:solidFill>
              </a:rPr>
              <a:t> журналу </a:t>
            </a:r>
            <a:r>
              <a:rPr lang="ru-RU" b="1" dirty="0" err="1">
                <a:solidFill>
                  <a:schemeClr val="tx1"/>
                </a:solidFill>
              </a:rPr>
              <a:t>підійти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споживача</a:t>
            </a:r>
            <a:r>
              <a:rPr lang="ru-RU" b="1" dirty="0">
                <a:solidFill>
                  <a:schemeClr val="tx1"/>
                </a:solidFill>
              </a:rPr>
              <a:t> як до </a:t>
            </a:r>
            <a:r>
              <a:rPr lang="ru-RU" b="1" dirty="0" err="1">
                <a:solidFill>
                  <a:schemeClr val="tx1"/>
                </a:solidFill>
              </a:rPr>
              <a:t>спільника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відпочинку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err="1">
                <a:solidFill>
                  <a:schemeClr val="tx1"/>
                </a:solidFill>
              </a:rPr>
              <a:t>Характерними</a:t>
            </a:r>
            <a:r>
              <a:rPr lang="ru-RU" b="1" dirty="0">
                <a:solidFill>
                  <a:schemeClr val="tx1"/>
                </a:solidFill>
              </a:rPr>
              <a:t> рисами статей-</a:t>
            </a:r>
            <a:r>
              <a:rPr lang="ru-RU" b="1" dirty="0" err="1">
                <a:solidFill>
                  <a:schemeClr val="tx1"/>
                </a:solidFill>
              </a:rPr>
              <a:t>презентацій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є</a:t>
            </a:r>
            <a:r>
              <a:rPr lang="ru-RU" b="1" dirty="0">
                <a:solidFill>
                  <a:schemeClr val="tx1"/>
                </a:solidFill>
              </a:rPr>
              <a:t>: статус (</a:t>
            </a:r>
            <a:r>
              <a:rPr lang="ru-RU" b="1" dirty="0" err="1">
                <a:solidFill>
                  <a:schemeClr val="tx1"/>
                </a:solidFill>
              </a:rPr>
              <a:t>презентуються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лише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елітні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послуги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мають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повному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обсязі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задовольнити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вболівальника</a:t>
            </a:r>
            <a:r>
              <a:rPr lang="ru-RU" b="1" dirty="0">
                <a:solidFill>
                  <a:schemeClr val="tx1"/>
                </a:solidFill>
              </a:rPr>
              <a:t>), </a:t>
            </a:r>
            <a:r>
              <a:rPr lang="ru-RU" b="1" dirty="0" err="1">
                <a:solidFill>
                  <a:schemeClr val="tx1"/>
                </a:solidFill>
              </a:rPr>
              <a:t>валентність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демонструються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певні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цінності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важливі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фанатів</a:t>
            </a:r>
            <a:r>
              <a:rPr lang="ru-RU" b="1" dirty="0">
                <a:solidFill>
                  <a:schemeClr val="tx1"/>
                </a:solidFill>
              </a:rPr>
              <a:t>), </a:t>
            </a:r>
            <a:r>
              <a:rPr lang="ru-RU" b="1" dirty="0" err="1">
                <a:solidFill>
                  <a:schemeClr val="tx1"/>
                </a:solidFill>
              </a:rPr>
              <a:t>релевантність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масштабність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зацікавленість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зокрема</a:t>
            </a:r>
            <a:r>
              <a:rPr lang="ru-RU" b="1" dirty="0">
                <a:solidFill>
                  <a:schemeClr val="tx1"/>
                </a:solidFill>
              </a:rPr>
              <a:t> автор </a:t>
            </a:r>
            <a:r>
              <a:rPr lang="ru-RU" b="1" dirty="0" err="1">
                <a:solidFill>
                  <a:schemeClr val="tx1"/>
                </a:solidFill>
              </a:rPr>
              <a:t>намагається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зацікавити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реципієнтів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вишуканими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стравами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збуджує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апетит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підігріває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інтерес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послуги</a:t>
            </a:r>
            <a:r>
              <a:rPr lang="ru-RU" b="1" dirty="0">
                <a:solidFill>
                  <a:schemeClr val="tx1"/>
                </a:solidFill>
              </a:rPr>
              <a:t>), </a:t>
            </a:r>
            <a:r>
              <a:rPr lang="ru-RU" b="1" dirty="0" err="1">
                <a:solidFill>
                  <a:schemeClr val="tx1"/>
                </a:solidFill>
              </a:rPr>
              <a:t>ідентифікація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надання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емоційного</a:t>
            </a:r>
            <a:r>
              <a:rPr lang="ru-RU" b="1" dirty="0">
                <a:solidFill>
                  <a:schemeClr val="tx1"/>
                </a:solidFill>
              </a:rPr>
              <a:t> характеру,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виявляється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барвистості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публікації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захопленні</a:t>
            </a:r>
            <a:r>
              <a:rPr lang="ru-RU" b="1" dirty="0">
                <a:solidFill>
                  <a:schemeClr val="tx1"/>
                </a:solidFill>
              </a:rPr>
              <a:t> автора </a:t>
            </a:r>
            <a:r>
              <a:rPr lang="ru-RU" b="1" dirty="0" err="1">
                <a:solidFill>
                  <a:schemeClr val="tx1"/>
                </a:solidFill>
              </a:rPr>
              <a:t>послугою</a:t>
            </a:r>
            <a:r>
              <a:rPr lang="ru-RU" b="1" dirty="0">
                <a:solidFill>
                  <a:schemeClr val="tx1"/>
                </a:solidFill>
              </a:rPr>
              <a:t>, яку </a:t>
            </a:r>
            <a:r>
              <a:rPr lang="ru-RU" b="1" dirty="0" err="1">
                <a:solidFill>
                  <a:schemeClr val="tx1"/>
                </a:solidFill>
              </a:rPr>
              <a:t>він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рекламує</a:t>
            </a:r>
            <a:r>
              <a:rPr lang="ru-RU" b="1" dirty="0">
                <a:solidFill>
                  <a:schemeClr val="tx1"/>
                </a:solidFill>
              </a:rPr>
              <a:t>), </a:t>
            </a:r>
            <a:r>
              <a:rPr lang="ru-RU" b="1" dirty="0" err="1">
                <a:solidFill>
                  <a:schemeClr val="tx1"/>
                </a:solidFill>
              </a:rPr>
              <a:t>динаміка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загадковість</a:t>
            </a:r>
            <a:r>
              <a:rPr lang="ru-RU" b="1" dirty="0">
                <a:solidFill>
                  <a:schemeClr val="tx1"/>
                </a:solidFill>
              </a:rPr>
              <a:t> обстановки, яку автор </a:t>
            </a:r>
            <a:r>
              <a:rPr lang="ru-RU" b="1" dirty="0" err="1">
                <a:solidFill>
                  <a:schemeClr val="tx1"/>
                </a:solidFill>
              </a:rPr>
              <a:t>зображує</a:t>
            </a:r>
            <a:r>
              <a:rPr lang="ru-RU" b="1" dirty="0">
                <a:solidFill>
                  <a:schemeClr val="tx1"/>
                </a:solidFill>
              </a:rPr>
              <a:t> в рекламному </a:t>
            </a:r>
            <a:r>
              <a:rPr lang="ru-RU" b="1" dirty="0" err="1">
                <a:solidFill>
                  <a:schemeClr val="tx1"/>
                </a:solidFill>
              </a:rPr>
              <a:t>тексті</a:t>
            </a:r>
            <a:r>
              <a:rPr lang="ru-RU" b="1" dirty="0">
                <a:solidFill>
                  <a:schemeClr val="tx1"/>
                </a:solidFill>
              </a:rPr>
              <a:t>, та </a:t>
            </a:r>
            <a:r>
              <a:rPr lang="ru-RU" b="1" dirty="0" err="1">
                <a:solidFill>
                  <a:schemeClr val="tx1"/>
                </a:solidFill>
              </a:rPr>
              <a:t>несподіваність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тобто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наявність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сюрпризів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вболівальників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скористаються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цією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послугою</a:t>
            </a:r>
            <a:r>
              <a:rPr lang="ru-RU" b="1" dirty="0">
                <a:solidFill>
                  <a:schemeClr val="tx1"/>
                </a:solidFill>
              </a:rPr>
              <a:t>), </a:t>
            </a:r>
            <a:r>
              <a:rPr lang="ru-RU" b="1" dirty="0" err="1">
                <a:solidFill>
                  <a:schemeClr val="tx1"/>
                </a:solidFill>
              </a:rPr>
              <a:t>використання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стилістичних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прийомів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гіпербол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літот</a:t>
            </a:r>
            <a:r>
              <a:rPr lang="ru-RU" b="1" dirty="0">
                <a:solidFill>
                  <a:schemeClr val="tx1"/>
                </a:solidFill>
              </a:rPr>
              <a:t>, метафор, </a:t>
            </a:r>
            <a:r>
              <a:rPr lang="ru-RU" b="1" dirty="0" err="1">
                <a:solidFill>
                  <a:schemeClr val="tx1"/>
                </a:solidFill>
              </a:rPr>
              <a:t>персоніфікації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тощо</a:t>
            </a:r>
            <a:r>
              <a:rPr lang="ru-RU" b="1" dirty="0">
                <a:solidFill>
                  <a:schemeClr val="tx1"/>
                </a:solidFill>
              </a:rPr>
              <a:t>), </a:t>
            </a:r>
            <a:r>
              <a:rPr lang="ru-RU" b="1" dirty="0" err="1">
                <a:solidFill>
                  <a:schemeClr val="tx1"/>
                </a:solidFill>
              </a:rPr>
              <a:t>формування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рекламних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образів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використання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відповідних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аргументів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доказів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ілюстрування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унікальності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рекламованих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послуг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вживання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англіцизмів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наголошення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елітності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послуг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подання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інформації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стилі</a:t>
            </a:r>
            <a:r>
              <a:rPr lang="ru-RU" b="1" dirty="0">
                <a:solidFill>
                  <a:schemeClr val="tx1"/>
                </a:solidFill>
              </a:rPr>
              <a:t> «повидла», </a:t>
            </a:r>
            <a:r>
              <a:rPr lang="ru-RU" b="1" dirty="0" err="1">
                <a:solidFill>
                  <a:schemeClr val="tx1"/>
                </a:solidFill>
              </a:rPr>
              <a:t>лаконізм</a:t>
            </a:r>
            <a:r>
              <a:rPr lang="ru-RU" b="1" dirty="0">
                <a:solidFill>
                  <a:schemeClr val="tx1"/>
                </a:solidFill>
              </a:rPr>
              <a:t>. Автор </a:t>
            </a:r>
            <a:r>
              <a:rPr lang="ru-RU" b="1" dirty="0" err="1">
                <a:solidFill>
                  <a:schemeClr val="tx1"/>
                </a:solidFill>
              </a:rPr>
              <a:t>статті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дає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можливість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реципієнту</a:t>
            </a:r>
            <a:r>
              <a:rPr lang="ru-RU" b="1" dirty="0">
                <a:solidFill>
                  <a:schemeClr val="tx1"/>
                </a:solidFill>
              </a:rPr>
              <a:t> «</a:t>
            </a:r>
            <a:r>
              <a:rPr lang="ru-RU" b="1" dirty="0" err="1">
                <a:solidFill>
                  <a:schemeClr val="tx1"/>
                </a:solidFill>
              </a:rPr>
              <a:t>побачити</a:t>
            </a:r>
            <a:r>
              <a:rPr lang="ru-RU" b="1" dirty="0">
                <a:solidFill>
                  <a:schemeClr val="tx1"/>
                </a:solidFill>
              </a:rPr>
              <a:t>» і «</a:t>
            </a:r>
            <a:r>
              <a:rPr lang="ru-RU" b="1" dirty="0" err="1">
                <a:solidFill>
                  <a:schemeClr val="tx1"/>
                </a:solidFill>
              </a:rPr>
              <a:t>відчути</a:t>
            </a:r>
            <a:r>
              <a:rPr lang="ru-RU" b="1" dirty="0">
                <a:solidFill>
                  <a:schemeClr val="tx1"/>
                </a:solidFill>
              </a:rPr>
              <a:t>» </a:t>
            </a:r>
            <a:r>
              <a:rPr lang="ru-RU" b="1" dirty="0" err="1">
                <a:solidFill>
                  <a:schemeClr val="tx1"/>
                </a:solidFill>
              </a:rPr>
              <a:t>всі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послуги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апелює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різних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сенсорних</a:t>
            </a:r>
            <a:r>
              <a:rPr lang="ru-RU" b="1" dirty="0">
                <a:solidFill>
                  <a:schemeClr val="tx1"/>
                </a:solidFill>
              </a:rPr>
              <a:t> систем і особливо до </a:t>
            </a:r>
            <a:r>
              <a:rPr lang="ru-RU" b="1" dirty="0" err="1">
                <a:solidFill>
                  <a:schemeClr val="tx1"/>
                </a:solidFill>
              </a:rPr>
              <a:t>такої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сенсорної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модальності</a:t>
            </a:r>
            <a:r>
              <a:rPr lang="ru-RU" b="1" dirty="0">
                <a:solidFill>
                  <a:schemeClr val="tx1"/>
                </a:solidFill>
              </a:rPr>
              <a:t>, як смак. 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0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727" y="2632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>
                <a:solidFill>
                  <a:srgbClr val="C00000"/>
                </a:solidFill>
              </a:rPr>
              <a:t>Провідні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піартехнології</a:t>
            </a:r>
            <a:r>
              <a:rPr lang="ru-RU" sz="3600" b="1" dirty="0">
                <a:solidFill>
                  <a:srgbClr val="C00000"/>
                </a:solidFill>
              </a:rPr>
              <a:t> в </a:t>
            </a:r>
            <a:r>
              <a:rPr lang="ru-RU" sz="3600" b="1" dirty="0" err="1">
                <a:solidFill>
                  <a:srgbClr val="C00000"/>
                </a:solidFill>
              </a:rPr>
              <a:t>медіатекстах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199" y="1205345"/>
            <a:ext cx="8922327" cy="8035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експонування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успіхів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компанії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її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досягнень</a:t>
            </a:r>
            <a:r>
              <a:rPr lang="ru-RU" b="1" dirty="0">
                <a:solidFill>
                  <a:schemeClr val="bg1"/>
                </a:solidFill>
              </a:rPr>
              <a:t> 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всеукраїнському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міжнародному</a:t>
            </a:r>
            <a:r>
              <a:rPr lang="ru-RU" b="1" dirty="0" smtClean="0">
                <a:solidFill>
                  <a:schemeClr val="bg1"/>
                </a:solidFill>
              </a:rPr>
              <a:t> контекстах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199" y="2396836"/>
            <a:ext cx="8922326" cy="78970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подання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інформації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жанрі</a:t>
            </a:r>
            <a:r>
              <a:rPr lang="ru-RU" b="1" dirty="0">
                <a:solidFill>
                  <a:schemeClr val="bg1"/>
                </a:solidFill>
              </a:rPr>
              <a:t> похвали </a:t>
            </a:r>
            <a:r>
              <a:rPr lang="ru-RU" b="1" dirty="0" err="1">
                <a:solidFill>
                  <a:schemeClr val="bg1"/>
                </a:solidFill>
              </a:rPr>
              <a:t>чи</a:t>
            </a:r>
            <a:r>
              <a:rPr lang="ru-RU" b="1" dirty="0">
                <a:solidFill>
                  <a:schemeClr val="bg1"/>
                </a:solidFill>
              </a:rPr>
              <a:t> у </a:t>
            </a:r>
            <a:r>
              <a:rPr lang="ru-RU" b="1" dirty="0" err="1">
                <a:solidFill>
                  <a:schemeClr val="bg1"/>
                </a:solidFill>
              </a:rPr>
              <a:t>вигляді</a:t>
            </a:r>
            <a:r>
              <a:rPr lang="ru-RU" b="1" dirty="0">
                <a:solidFill>
                  <a:schemeClr val="bg1"/>
                </a:solidFill>
              </a:rPr>
              <a:t>  «</a:t>
            </a:r>
            <a:r>
              <a:rPr lang="ru-RU" b="1" dirty="0" err="1">
                <a:solidFill>
                  <a:schemeClr val="bg1"/>
                </a:solidFill>
              </a:rPr>
              <a:t>солодкого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сендвіча</a:t>
            </a:r>
            <a:r>
              <a:rPr lang="ru-RU" b="1" dirty="0">
                <a:solidFill>
                  <a:schemeClr val="bg1"/>
                </a:solidFill>
              </a:rPr>
              <a:t>»;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9199" y="3560618"/>
            <a:ext cx="892232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одностороннє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чи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упереджене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подання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фактів</a:t>
            </a:r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ru-RU" b="1" dirty="0" err="1">
                <a:solidFill>
                  <a:schemeClr val="bg1"/>
                </a:solidFill>
              </a:rPr>
              <a:t>використання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достовірної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фактологічної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основи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повідомлення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спотворенням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певних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його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аспектів</a:t>
            </a:r>
            <a:r>
              <a:rPr lang="ru-RU" b="1" dirty="0">
                <a:solidFill>
                  <a:schemeClr val="bg1"/>
                </a:solidFill>
              </a:rPr>
              <a:t>);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9199" y="4835236"/>
            <a:ext cx="8922326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обмеження</a:t>
            </a:r>
            <a:r>
              <a:rPr lang="ru-RU" b="1" dirty="0"/>
              <a:t> </a:t>
            </a:r>
            <a:r>
              <a:rPr lang="ru-RU" b="1" dirty="0" err="1"/>
              <a:t>точок</a:t>
            </a:r>
            <a:r>
              <a:rPr lang="ru-RU" b="1" dirty="0"/>
              <a:t> </a:t>
            </a:r>
            <a:r>
              <a:rPr lang="ru-RU" b="1" dirty="0" err="1"/>
              <a:t>зору</a:t>
            </a:r>
            <a:r>
              <a:rPr lang="ru-RU" b="1" dirty="0"/>
              <a:t>, </a:t>
            </a:r>
            <a:r>
              <a:rPr lang="ru-RU" b="1" dirty="0" err="1"/>
              <a:t>обмеження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 (</a:t>
            </a:r>
            <a:r>
              <a:rPr lang="ru-RU" b="1" dirty="0" err="1"/>
              <a:t>недопущення</a:t>
            </a:r>
            <a:r>
              <a:rPr lang="ru-RU" b="1" dirty="0"/>
              <a:t> в </a:t>
            </a:r>
            <a:r>
              <a:rPr lang="ru-RU" b="1" dirty="0" err="1"/>
              <a:t>обіг</a:t>
            </a:r>
            <a:r>
              <a:rPr lang="ru-RU" b="1" dirty="0"/>
              <a:t> </a:t>
            </a:r>
            <a:r>
              <a:rPr lang="ru-RU" b="1" dirty="0" err="1"/>
              <a:t>невигідних</a:t>
            </a:r>
            <a:r>
              <a:rPr lang="ru-RU" b="1" dirty="0"/>
              <a:t> думок, </a:t>
            </a:r>
            <a:r>
              <a:rPr lang="ru-RU" b="1" dirty="0" err="1"/>
              <a:t>фактів</a:t>
            </a:r>
            <a:r>
              <a:rPr lang="ru-RU" b="1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27" y="1205345"/>
            <a:ext cx="1815378" cy="45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5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0"/>
            <a:ext cx="10238509" cy="77585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err="1" smtClean="0">
                <a:solidFill>
                  <a:srgbClr val="C00000"/>
                </a:solidFill>
              </a:rPr>
              <a:t>Провідні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піартехнології</a:t>
            </a:r>
            <a:r>
              <a:rPr lang="ru-RU" sz="3600" b="1" dirty="0">
                <a:solidFill>
                  <a:srgbClr val="C00000"/>
                </a:solidFill>
              </a:rPr>
              <a:t> в </a:t>
            </a:r>
            <a:r>
              <a:rPr lang="ru-RU" sz="3600" b="1" dirty="0" err="1">
                <a:solidFill>
                  <a:srgbClr val="C00000"/>
                </a:solidFill>
              </a:rPr>
              <a:t>медіатекстах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en-US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5856" y="1316182"/>
            <a:ext cx="8714508" cy="69272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логічне чи змістове переконання; заміна офіційних найменувань емоційно забарвленими ярликами; </a:t>
            </a:r>
            <a:endParaRPr lang="en-US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5856" y="2410691"/>
            <a:ext cx="871450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ефект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приниження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чи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осміяння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опонентів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за </a:t>
            </a:r>
            <a:r>
              <a:rPr lang="ru-RU" b="1" dirty="0" err="1">
                <a:solidFill>
                  <a:schemeClr val="bg1"/>
                </a:solidFill>
              </a:rPr>
              <a:t>допомогою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використання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гумористичних</a:t>
            </a:r>
            <a:r>
              <a:rPr lang="ru-RU" b="1" dirty="0">
                <a:solidFill>
                  <a:schemeClr val="bg1"/>
                </a:solidFill>
              </a:rPr>
              <a:t> форм (</a:t>
            </a:r>
            <a:r>
              <a:rPr lang="ru-RU" b="1" dirty="0" err="1">
                <a:solidFill>
                  <a:schemeClr val="bg1"/>
                </a:solidFill>
              </a:rPr>
              <a:t>гумору</a:t>
            </a:r>
            <a:r>
              <a:rPr lang="ru-RU" b="1" dirty="0">
                <a:solidFill>
                  <a:schemeClr val="bg1"/>
                </a:solidFill>
              </a:rPr>
              <a:t>, сарказму, </a:t>
            </a:r>
            <a:r>
              <a:rPr lang="ru-RU" b="1" dirty="0" err="1">
                <a:solidFill>
                  <a:schemeClr val="bg1"/>
                </a:solidFill>
              </a:rPr>
              <a:t>сатири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іронії</a:t>
            </a:r>
            <a:r>
              <a:rPr lang="ru-RU" b="1" dirty="0">
                <a:solidFill>
                  <a:schemeClr val="bg1"/>
                </a:solidFill>
              </a:rPr>
              <a:t>);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856" y="3782292"/>
            <a:ext cx="87145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 err="1" smtClean="0">
                <a:solidFill>
                  <a:schemeClr val="bg1"/>
                </a:solidFill>
              </a:rPr>
              <a:t>деалізування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компанії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гіперболізація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її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досягнень</a:t>
            </a:r>
            <a:r>
              <a:rPr lang="ru-RU" b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5856" y="5140037"/>
            <a:ext cx="8825344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фальшива критика (критика , яка </a:t>
            </a:r>
            <a:r>
              <a:rPr lang="ru-RU" b="1" dirty="0" err="1">
                <a:solidFill>
                  <a:schemeClr val="bg1"/>
                </a:solidFill>
              </a:rPr>
              <a:t>потім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перетворюється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вихваляння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задля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нівелювання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критики;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316183"/>
            <a:ext cx="2571750" cy="459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3273" y="1343891"/>
            <a:ext cx="9899993" cy="507831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chemeClr val="bg1"/>
                </a:solidFill>
              </a:rPr>
              <a:t>М. </a:t>
            </a:r>
            <a:r>
              <a:rPr lang="uk-UA" b="1" dirty="0" err="1">
                <a:solidFill>
                  <a:schemeClr val="bg1"/>
                </a:solidFill>
              </a:rPr>
              <a:t>Івашов</a:t>
            </a:r>
            <a:r>
              <a:rPr lang="uk-UA" b="1" dirty="0">
                <a:solidFill>
                  <a:schemeClr val="bg1"/>
                </a:solidFill>
              </a:rPr>
              <a:t> зазначає, що піар-технології дозволяють орієнтуючись на </a:t>
            </a:r>
            <a:r>
              <a:rPr lang="uk-UA" b="1" dirty="0" smtClean="0">
                <a:solidFill>
                  <a:schemeClr val="bg1"/>
                </a:solidFill>
              </a:rPr>
              <a:t>аудиторію сформувати </a:t>
            </a:r>
            <a:r>
              <a:rPr lang="uk-UA" b="1" dirty="0">
                <a:solidFill>
                  <a:schemeClr val="bg1"/>
                </a:solidFill>
              </a:rPr>
              <a:t>і правильно позиціонувати </a:t>
            </a:r>
            <a:r>
              <a:rPr lang="uk-UA" b="1" dirty="0" smtClean="0">
                <a:solidFill>
                  <a:schemeClr val="bg1"/>
                </a:solidFill>
              </a:rPr>
              <a:t>бренд</a:t>
            </a:r>
            <a:r>
              <a:rPr lang="uk-UA" b="1" dirty="0">
                <a:solidFill>
                  <a:schemeClr val="bg1"/>
                </a:solidFill>
              </a:rPr>
              <a:t>, а орієнтуючись на спонсорів – створити потрібну репутацію. Імідж і репутація – необхідні елементи для досягнення успіху. Бренд – це важливий інструмент </a:t>
            </a:r>
            <a:r>
              <a:rPr lang="uk-UA" b="1" dirty="0" smtClean="0">
                <a:solidFill>
                  <a:schemeClr val="bg1"/>
                </a:solidFill>
              </a:rPr>
              <a:t>розвитку компанії, </a:t>
            </a:r>
            <a:r>
              <a:rPr lang="uk-UA" b="1" dirty="0">
                <a:solidFill>
                  <a:schemeClr val="bg1"/>
                </a:solidFill>
              </a:rPr>
              <a:t>обіцянка врахувати </a:t>
            </a:r>
            <a:r>
              <a:rPr lang="uk-UA" b="1" dirty="0" smtClean="0">
                <a:solidFill>
                  <a:schemeClr val="bg1"/>
                </a:solidFill>
              </a:rPr>
              <a:t>бажання аудиторії (яка, наприклад, прагне досягнень </a:t>
            </a:r>
            <a:r>
              <a:rPr lang="uk-UA" b="1" dirty="0">
                <a:solidFill>
                  <a:schemeClr val="bg1"/>
                </a:solidFill>
              </a:rPr>
              <a:t>улюбленою командою найкращих результатів, що дозволяє вболівальнику асоціювати себе з клубом чи спортсменом, відчувати таким чином власну значущість, а також прагне релаксації (емоційної розрядки), яка реалізується через підтримку улюбленої команди чи спортсмена і отримання позитивних </a:t>
            </a:r>
            <a:r>
              <a:rPr lang="uk-UA" b="1" dirty="0" smtClean="0">
                <a:solidFill>
                  <a:schemeClr val="bg1"/>
                </a:solidFill>
              </a:rPr>
              <a:t>емоцій). </a:t>
            </a:r>
            <a:r>
              <a:rPr lang="uk-UA" b="1" dirty="0">
                <a:solidFill>
                  <a:schemeClr val="bg1"/>
                </a:solidFill>
              </a:rPr>
              <a:t>Спонсори зацікавлені у такій репутації </a:t>
            </a:r>
            <a:r>
              <a:rPr lang="uk-UA" b="1" dirty="0" smtClean="0">
                <a:solidFill>
                  <a:schemeClr val="bg1"/>
                </a:solidFill>
              </a:rPr>
              <a:t>компаній, </a:t>
            </a:r>
            <a:r>
              <a:rPr lang="uk-UA" b="1" dirty="0">
                <a:solidFill>
                  <a:schemeClr val="bg1"/>
                </a:solidFill>
              </a:rPr>
              <a:t>яка дозволить сформувати позитивний імідж їх компанії чи зміцнити їх власну репутацію. Гарний </a:t>
            </a:r>
            <a:r>
              <a:rPr lang="uk-UA" b="1" dirty="0" smtClean="0">
                <a:solidFill>
                  <a:schemeClr val="bg1"/>
                </a:solidFill>
              </a:rPr>
              <a:t>піар компанії </a:t>
            </a:r>
            <a:r>
              <a:rPr lang="uk-UA" b="1" dirty="0">
                <a:solidFill>
                  <a:schemeClr val="bg1"/>
                </a:solidFill>
              </a:rPr>
              <a:t>при наявності певного базового рівня досягнень, дає можливість зменшити залежність </a:t>
            </a:r>
            <a:r>
              <a:rPr lang="uk-UA" b="1" dirty="0" smtClean="0">
                <a:solidFill>
                  <a:schemeClr val="bg1"/>
                </a:solidFill>
              </a:rPr>
              <a:t>її популярності  </a:t>
            </a:r>
            <a:r>
              <a:rPr lang="uk-UA" b="1" dirty="0">
                <a:solidFill>
                  <a:schemeClr val="bg1"/>
                </a:solidFill>
              </a:rPr>
              <a:t>від </a:t>
            </a:r>
            <a:r>
              <a:rPr lang="uk-UA" b="1" dirty="0" smtClean="0">
                <a:solidFill>
                  <a:schemeClr val="bg1"/>
                </a:solidFill>
              </a:rPr>
              <a:t>результатів.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Це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підпадає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під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визначення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Шолемі</a:t>
            </a:r>
            <a:r>
              <a:rPr lang="ru-RU" b="1" dirty="0">
                <a:solidFill>
                  <a:schemeClr val="bg1"/>
                </a:solidFill>
              </a:rPr>
              <a:t> «</a:t>
            </a:r>
            <a:r>
              <a:rPr lang="ru-RU" b="1" dirty="0" err="1">
                <a:solidFill>
                  <a:schemeClr val="bg1"/>
                </a:solidFill>
              </a:rPr>
              <a:t>видання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заради</a:t>
            </a:r>
            <a:r>
              <a:rPr lang="ru-RU" b="1" dirty="0">
                <a:solidFill>
                  <a:schemeClr val="bg1"/>
                </a:solidFill>
              </a:rPr>
              <a:t> престижу</a:t>
            </a:r>
            <a:r>
              <a:rPr lang="ru-RU" b="1" dirty="0" smtClean="0">
                <a:solidFill>
                  <a:schemeClr val="bg1"/>
                </a:solidFill>
              </a:rPr>
              <a:t>», </a:t>
            </a:r>
            <a:r>
              <a:rPr lang="ru-RU" b="1" dirty="0" err="1">
                <a:solidFill>
                  <a:schemeClr val="bg1"/>
                </a:solidFill>
              </a:rPr>
              <a:t>оскільки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головна</a:t>
            </a:r>
            <a:r>
              <a:rPr lang="ru-RU" b="1" dirty="0">
                <a:solidFill>
                  <a:schemeClr val="bg1"/>
                </a:solidFill>
              </a:rPr>
              <a:t> роль --  </a:t>
            </a:r>
            <a:r>
              <a:rPr lang="ru-RU" b="1" dirty="0" err="1">
                <a:solidFill>
                  <a:schemeClr val="bg1"/>
                </a:solidFill>
              </a:rPr>
              <a:t>створення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престижу </a:t>
            </a:r>
            <a:r>
              <a:rPr lang="ru-RU" b="1" dirty="0" err="1" smtClean="0">
                <a:solidFill>
                  <a:schemeClr val="bg1"/>
                </a:solidFill>
              </a:rPr>
              <a:t>компанії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>
                <a:solidFill>
                  <a:schemeClr val="bg1"/>
                </a:solidFill>
              </a:rPr>
              <a:t>показ </a:t>
            </a:r>
            <a:r>
              <a:rPr lang="ru-RU" b="1" dirty="0" err="1">
                <a:solidFill>
                  <a:schemeClr val="bg1"/>
                </a:solidFill>
              </a:rPr>
              <a:t>його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якнайкращому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світі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Такі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мас-медіа</a:t>
            </a:r>
            <a:r>
              <a:rPr lang="ru-RU" b="1" dirty="0">
                <a:solidFill>
                  <a:schemeClr val="bg1"/>
                </a:solidFill>
              </a:rPr>
              <a:t> є </a:t>
            </a:r>
            <a:r>
              <a:rPr lang="ru-RU" b="1" dirty="0" err="1">
                <a:solidFill>
                  <a:schemeClr val="bg1"/>
                </a:solidFill>
              </a:rPr>
              <a:t>інформативними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якісними</a:t>
            </a:r>
            <a:r>
              <a:rPr lang="ru-RU" b="1" dirty="0">
                <a:solidFill>
                  <a:schemeClr val="bg1"/>
                </a:solidFill>
              </a:rPr>
              <a:t> за </a:t>
            </a:r>
            <a:r>
              <a:rPr lang="ru-RU" b="1" dirty="0" err="1">
                <a:solidFill>
                  <a:schemeClr val="bg1"/>
                </a:solidFill>
              </a:rPr>
              <a:t>оформленнями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цікавими</a:t>
            </a:r>
            <a:r>
              <a:rPr lang="ru-RU" b="1" dirty="0">
                <a:solidFill>
                  <a:schemeClr val="bg1"/>
                </a:solidFill>
              </a:rPr>
              <a:t> за </a:t>
            </a:r>
            <a:r>
              <a:rPr lang="ru-RU" b="1" dirty="0" err="1">
                <a:solidFill>
                  <a:schemeClr val="bg1"/>
                </a:solidFill>
              </a:rPr>
              <a:t>змістом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Основними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елементами</a:t>
            </a:r>
            <a:r>
              <a:rPr lang="ru-RU" b="1" dirty="0">
                <a:solidFill>
                  <a:schemeClr val="bg1"/>
                </a:solidFill>
              </a:rPr>
              <a:t> таких </a:t>
            </a:r>
            <a:r>
              <a:rPr lang="ru-RU" b="1" dirty="0" err="1">
                <a:solidFill>
                  <a:schemeClr val="bg1"/>
                </a:solidFill>
              </a:rPr>
              <a:t>видань</a:t>
            </a:r>
            <a:r>
              <a:rPr lang="ru-RU" b="1" dirty="0">
                <a:solidFill>
                  <a:schemeClr val="bg1"/>
                </a:solidFill>
              </a:rPr>
              <a:t> є </a:t>
            </a:r>
            <a:r>
              <a:rPr lang="ru-RU" b="1" dirty="0" err="1">
                <a:solidFill>
                  <a:schemeClr val="bg1"/>
                </a:solidFill>
              </a:rPr>
              <a:t>ілюстрації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цифри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значно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превалюють</a:t>
            </a:r>
            <a:r>
              <a:rPr lang="ru-RU" b="1" dirty="0">
                <a:solidFill>
                  <a:schemeClr val="bg1"/>
                </a:solidFill>
              </a:rPr>
              <a:t> над </a:t>
            </a:r>
            <a:r>
              <a:rPr lang="ru-RU" b="1" dirty="0" err="1">
                <a:solidFill>
                  <a:schemeClr val="bg1"/>
                </a:solidFill>
              </a:rPr>
              <a:t>друкованим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матеріалом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4509" y="318656"/>
            <a:ext cx="9545782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Приклад використання технології  - жанру похвали в корпоративних ЗМІ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873" y="1454726"/>
            <a:ext cx="109727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Матеріал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</a:rPr>
              <a:t>В. Соколова «Вкус золота</a:t>
            </a:r>
            <a:r>
              <a:rPr lang="ru-RU" b="1" dirty="0" smtClean="0">
                <a:solidFill>
                  <a:srgbClr val="FF0000"/>
                </a:solidFill>
              </a:rPr>
              <a:t>»(журнал ФК «Шахтер», № 8, 2010), </a:t>
            </a:r>
            <a:r>
              <a:rPr lang="ru-RU" b="1" dirty="0">
                <a:solidFill>
                  <a:srgbClr val="FF0000"/>
                </a:solidFill>
              </a:rPr>
              <a:t>де </a:t>
            </a:r>
            <a:r>
              <a:rPr lang="ru-RU" b="1" dirty="0" err="1">
                <a:solidFill>
                  <a:srgbClr val="FF0000"/>
                </a:solidFill>
              </a:rPr>
              <a:t>вживаються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синтаксичні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конструкції</a:t>
            </a:r>
            <a:r>
              <a:rPr lang="ru-RU" dirty="0"/>
              <a:t>: </a:t>
            </a:r>
            <a:r>
              <a:rPr lang="ru-RU" b="1" dirty="0">
                <a:solidFill>
                  <a:srgbClr val="FFFF00"/>
                </a:solidFill>
              </a:rPr>
              <a:t>«Донбасс Арена, помнится, не подводила, раз за разом демонстрируя свою мощь, когда стадион, болельщики на трибунах и игроки в оранжево-чёрной форме сливались в трёхголовое чудовище с аномально высоким голевым желанием и возможностями. «Горняки» выросли, за десятилетие непрерывного противостояния с Киевом превратились из претендента в законодателя мод. Не им – противнику теперь нужно что-то доказывать…  «Шахтёр» -- это уже самая настоящая «взрослая» команда, у которой в арсенале, помимо техники и тактики, огромный победный опыт, в том числе и опыт тяжёлых,  волевых викторий.  Окончательно выработался стиль команды – контроль мяча, сложные атакующие построения, высокая мобильность и предпочтение искать счастья у чужих ворот. Вне зависимости от противника. Стиль узнаваемый и радующий болельщиков. Нынешних «горняков» узнают по полузащите, по её кружевам. В этом сезоне, заматерев, средняя линия окончательно превратилась в доминирующую силу, способную решить исход любого матча, отобрать центр поля у любого противника, заставить аплодировать любого болельщика. А покупка </a:t>
            </a:r>
            <a:r>
              <a:rPr lang="ru-RU" b="1" dirty="0" err="1">
                <a:solidFill>
                  <a:srgbClr val="FFFF00"/>
                </a:solidFill>
              </a:rPr>
              <a:t>Косты</a:t>
            </a:r>
            <a:r>
              <a:rPr lang="ru-RU" b="1" dirty="0">
                <a:solidFill>
                  <a:srgbClr val="FFFF00"/>
                </a:solidFill>
              </a:rPr>
              <a:t> оказалась вишенкой на торте золотой команды – 2010. О донецкой середине заговорили и за рубежом, заговорили уважительно, как о солидной величине по европейским меркам</a:t>
            </a:r>
            <a:r>
              <a:rPr lang="ru-RU" b="1" dirty="0" smtClean="0">
                <a:solidFill>
                  <a:srgbClr val="FFFF00"/>
                </a:solidFill>
              </a:rPr>
              <a:t>…».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4509" y="318656"/>
            <a:ext cx="9545782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Приклад використання технології  - жанру похвали в корпоративних ЗМІ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455" y="1720840"/>
            <a:ext cx="91162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Характерними</a:t>
            </a:r>
            <a:r>
              <a:rPr lang="ru-RU" b="1" dirty="0"/>
              <a:t> </a:t>
            </a:r>
            <a:r>
              <a:rPr lang="ru-RU" b="1" dirty="0" err="1"/>
              <a:t>особливостями</a:t>
            </a:r>
            <a:r>
              <a:rPr lang="ru-RU" b="1" dirty="0"/>
              <a:t> </a:t>
            </a:r>
            <a:r>
              <a:rPr lang="ru-RU" b="1" dirty="0" err="1"/>
              <a:t>публікацій</a:t>
            </a:r>
            <a:r>
              <a:rPr lang="ru-RU" b="1" dirty="0"/>
              <a:t> </a:t>
            </a:r>
            <a:r>
              <a:rPr lang="ru-RU" b="1" dirty="0" smtClean="0"/>
              <a:t>в </a:t>
            </a:r>
            <a:r>
              <a:rPr lang="ru-RU" b="1" dirty="0" err="1"/>
              <a:t>жанрі</a:t>
            </a:r>
            <a:r>
              <a:rPr lang="ru-RU" b="1" dirty="0"/>
              <a:t> похвали є: </a:t>
            </a:r>
            <a:r>
              <a:rPr lang="ru-RU" b="1" dirty="0" err="1"/>
              <a:t>романтизація</a:t>
            </a:r>
            <a:r>
              <a:rPr lang="ru-RU" b="1" dirty="0"/>
              <a:t>, </a:t>
            </a:r>
            <a:r>
              <a:rPr lang="ru-RU" b="1" dirty="0" err="1"/>
              <a:t>возвеличення</a:t>
            </a:r>
            <a:r>
              <a:rPr lang="ru-RU" b="1" dirty="0"/>
              <a:t>, </a:t>
            </a:r>
            <a:r>
              <a:rPr lang="ru-RU" b="1" dirty="0" err="1"/>
              <a:t>ідеалізація</a:t>
            </a:r>
            <a:r>
              <a:rPr lang="ru-RU" b="1" dirty="0"/>
              <a:t>, патетика, </a:t>
            </a:r>
            <a:r>
              <a:rPr lang="ru-RU" b="1" dirty="0" err="1"/>
              <a:t>аналітичність</a:t>
            </a:r>
            <a:r>
              <a:rPr lang="ru-RU" b="1" dirty="0"/>
              <a:t>, </a:t>
            </a:r>
            <a:r>
              <a:rPr lang="ru-RU" b="1" dirty="0" err="1"/>
              <a:t>оцінка</a:t>
            </a:r>
            <a:r>
              <a:rPr lang="ru-RU" b="1" dirty="0"/>
              <a:t> </a:t>
            </a:r>
            <a:r>
              <a:rPr lang="ru-RU" b="1" dirty="0" err="1"/>
              <a:t>явища</a:t>
            </a:r>
            <a:r>
              <a:rPr lang="ru-RU" b="1" dirty="0"/>
              <a:t>, </a:t>
            </a:r>
            <a:r>
              <a:rPr lang="ru-RU" b="1" dirty="0" err="1"/>
              <a:t>виявлення</a:t>
            </a:r>
            <a:r>
              <a:rPr lang="ru-RU" b="1" dirty="0"/>
              <a:t> </a:t>
            </a:r>
            <a:r>
              <a:rPr lang="ru-RU" b="1" dirty="0" err="1"/>
              <a:t>причино-наслідкових</a:t>
            </a:r>
            <a:r>
              <a:rPr lang="ru-RU" b="1" dirty="0"/>
              <a:t> </a:t>
            </a:r>
            <a:r>
              <a:rPr lang="ru-RU" b="1" dirty="0" err="1"/>
              <a:t>зв’язків</a:t>
            </a:r>
            <a:r>
              <a:rPr lang="ru-RU" b="1" dirty="0"/>
              <a:t>, </a:t>
            </a: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авторського</a:t>
            </a:r>
            <a:r>
              <a:rPr lang="ru-RU" b="1" dirty="0"/>
              <a:t> «Я», </a:t>
            </a:r>
            <a:r>
              <a:rPr lang="ru-RU" b="1" dirty="0" err="1"/>
              <a:t>інтимізація</a:t>
            </a:r>
            <a:r>
              <a:rPr lang="ru-RU" b="1" dirty="0"/>
              <a:t>, </a:t>
            </a:r>
            <a:r>
              <a:rPr lang="ru-RU" b="1" dirty="0" err="1"/>
              <a:t>ескізність</a:t>
            </a:r>
            <a:r>
              <a:rPr lang="ru-RU" b="1" dirty="0"/>
              <a:t>, </a:t>
            </a:r>
            <a:r>
              <a:rPr lang="ru-RU" b="1" dirty="0" err="1"/>
              <a:t>образність</a:t>
            </a:r>
            <a:r>
              <a:rPr lang="ru-RU" b="1" dirty="0"/>
              <a:t> (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символічних</a:t>
            </a:r>
            <a:r>
              <a:rPr lang="ru-RU" b="1" dirty="0"/>
              <a:t> </a:t>
            </a:r>
            <a:r>
              <a:rPr lang="ru-RU" b="1" dirty="0" err="1"/>
              <a:t>стилісистем</a:t>
            </a:r>
            <a:r>
              <a:rPr lang="ru-RU" b="1" dirty="0"/>
              <a:t>, метафор, </a:t>
            </a:r>
            <a:r>
              <a:rPr lang="ru-RU" b="1" dirty="0" err="1"/>
              <a:t>епітетів</a:t>
            </a:r>
            <a:r>
              <a:rPr lang="ru-RU" b="1" dirty="0"/>
              <a:t>, </a:t>
            </a:r>
            <a:r>
              <a:rPr lang="ru-RU" b="1" dirty="0" err="1"/>
              <a:t>порівнянь</a:t>
            </a:r>
            <a:r>
              <a:rPr lang="ru-RU" b="1" dirty="0"/>
              <a:t>, </a:t>
            </a:r>
            <a:r>
              <a:rPr lang="ru-RU" b="1" dirty="0" err="1"/>
              <a:t>літот</a:t>
            </a:r>
            <a:r>
              <a:rPr lang="ru-RU" b="1" dirty="0"/>
              <a:t>, </a:t>
            </a:r>
            <a:r>
              <a:rPr lang="ru-RU" b="1" dirty="0" err="1"/>
              <a:t>гіпербол</a:t>
            </a:r>
            <a:r>
              <a:rPr lang="ru-RU" b="1" dirty="0"/>
              <a:t>), </a:t>
            </a:r>
            <a:r>
              <a:rPr lang="ru-RU" b="1" dirty="0" err="1"/>
              <a:t>експресивність</a:t>
            </a:r>
            <a:r>
              <a:rPr lang="ru-RU" b="1" dirty="0"/>
              <a:t>, </a:t>
            </a:r>
            <a:r>
              <a:rPr lang="ru-RU" b="1" dirty="0" err="1"/>
              <a:t>емоційність</a:t>
            </a:r>
            <a:r>
              <a:rPr lang="ru-RU" b="1" dirty="0"/>
              <a:t>, </a:t>
            </a:r>
            <a:r>
              <a:rPr lang="ru-RU" b="1" dirty="0" err="1"/>
              <a:t>створення</a:t>
            </a:r>
            <a:r>
              <a:rPr lang="ru-RU" b="1" dirty="0"/>
              <a:t> образу «ворога» -- </a:t>
            </a:r>
            <a:r>
              <a:rPr lang="ru-RU" b="1" dirty="0" err="1"/>
              <a:t>вічного</a:t>
            </a:r>
            <a:r>
              <a:rPr lang="ru-RU" b="1" dirty="0"/>
              <a:t> конкурента,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тепер</a:t>
            </a:r>
            <a:r>
              <a:rPr lang="ru-RU" b="1" dirty="0"/>
              <a:t> </a:t>
            </a:r>
            <a:r>
              <a:rPr lang="ru-RU" b="1" dirty="0" err="1"/>
              <a:t>подається</a:t>
            </a:r>
            <a:r>
              <a:rPr lang="ru-RU" b="1" dirty="0"/>
              <a:t> </a:t>
            </a:r>
            <a:r>
              <a:rPr lang="ru-RU" b="1" dirty="0" err="1"/>
              <a:t>набагато</a:t>
            </a:r>
            <a:r>
              <a:rPr lang="ru-RU" b="1" dirty="0"/>
              <a:t> </a:t>
            </a:r>
            <a:r>
              <a:rPr lang="ru-RU" b="1" dirty="0" err="1"/>
              <a:t>слабшим</a:t>
            </a:r>
            <a:r>
              <a:rPr lang="ru-RU" b="1" dirty="0"/>
              <a:t>. </a:t>
            </a:r>
            <a:r>
              <a:rPr lang="ru-RU" b="1" dirty="0" err="1"/>
              <a:t>Відтак</a:t>
            </a:r>
            <a:r>
              <a:rPr lang="ru-RU" b="1" dirty="0"/>
              <a:t>, </a:t>
            </a:r>
            <a:r>
              <a:rPr lang="ru-RU" b="1" dirty="0" err="1"/>
              <a:t>семантична</a:t>
            </a:r>
            <a:r>
              <a:rPr lang="ru-RU" b="1" dirty="0"/>
              <a:t> структура жанру похвали </a:t>
            </a:r>
            <a:r>
              <a:rPr lang="ru-RU" b="1" dirty="0" err="1"/>
              <a:t>складається</a:t>
            </a:r>
            <a:r>
              <a:rPr lang="ru-RU" b="1" dirty="0"/>
              <a:t> з </a:t>
            </a:r>
            <a:r>
              <a:rPr lang="ru-RU" b="1" dirty="0" err="1"/>
              <a:t>трьох</a:t>
            </a:r>
            <a:r>
              <a:rPr lang="ru-RU" b="1" dirty="0"/>
              <a:t> </a:t>
            </a:r>
            <a:r>
              <a:rPr lang="ru-RU" b="1" dirty="0" err="1"/>
              <a:t>складників</a:t>
            </a:r>
            <a:r>
              <a:rPr lang="ru-RU" b="1" dirty="0"/>
              <a:t>: </a:t>
            </a:r>
            <a:r>
              <a:rPr lang="ru-RU" b="1" dirty="0" err="1"/>
              <a:t>захоплення</a:t>
            </a:r>
            <a:r>
              <a:rPr lang="ru-RU" b="1" dirty="0"/>
              <a:t>, </a:t>
            </a:r>
            <a:r>
              <a:rPr lang="ru-RU" b="1" dirty="0" err="1"/>
              <a:t>оцінки</a:t>
            </a:r>
            <a:r>
              <a:rPr lang="ru-RU" b="1" dirty="0"/>
              <a:t> та аргументу.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482" y="4286250"/>
            <a:ext cx="2676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15" y="4224337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7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5118000A-40C1-40FE-8820-36522233349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1960</TotalTime>
  <Words>2350</Words>
  <Application>Microsoft Office PowerPoint</Application>
  <PresentationFormat>Произвольный</PresentationFormat>
  <Paragraphs>50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Метрополия</vt:lpstr>
      <vt:lpstr>Презентация PowerPoint</vt:lpstr>
      <vt:lpstr>Основні риси замовної журналістики</vt:lpstr>
      <vt:lpstr>Основні риси замовної журналістики</vt:lpstr>
      <vt:lpstr>Основні риси замовної журналістики</vt:lpstr>
      <vt:lpstr>Презентация PowerPoint</vt:lpstr>
      <vt:lpstr>  Провідні піартехнології в медіатекстах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Юлия</cp:lastModifiedBy>
  <cp:revision>167</cp:revision>
  <dcterms:created xsi:type="dcterms:W3CDTF">2020-01-17T10:35:09Z</dcterms:created>
  <dcterms:modified xsi:type="dcterms:W3CDTF">2022-04-28T15:07:47Z</dcterms:modified>
</cp:coreProperties>
</file>