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6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2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0791" y="817009"/>
            <a:ext cx="10058400" cy="35636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Навчальна дисципліна 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«Права людини та верховенство права»</a:t>
            </a: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>Тема 6 «</a:t>
            </a:r>
            <a:r>
              <a:rPr lang="uk-UA" sz="4000" b="1" dirty="0">
                <a:latin typeface="Arial Black" panose="020B0A04020102020204" pitchFamily="34" charset="0"/>
              </a:rPr>
              <a:t>Європейська конвенція про захист прав людини та основоположних свобод: загальна характеристика</a:t>
            </a:r>
            <a:r>
              <a:rPr lang="uk-UA" sz="4000" b="1" dirty="0" smtClean="0">
                <a:latin typeface="Arial Black" panose="020B0A04020102020204" pitchFamily="34" charset="0"/>
              </a:rPr>
              <a:t>.</a:t>
            </a:r>
            <a:r>
              <a:rPr lang="uk-UA" sz="4000" dirty="0" smtClean="0">
                <a:latin typeface="Arial Black" panose="020B0A04020102020204" pitchFamily="34" charset="0"/>
              </a:rPr>
              <a:t>»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705003"/>
            <a:ext cx="10058400" cy="114300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Викладач: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К.ю.н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доцент, доцент кафедри галузевого права та загально-правових дисциплін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Орловська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Ірина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066" y="138690"/>
            <a:ext cx="2000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3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Висновки до теми 6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725" y="1845733"/>
            <a:ext cx="10668000" cy="4507441"/>
          </a:xfrm>
        </p:spPr>
        <p:txBody>
          <a:bodyPr>
            <a:noAutofit/>
          </a:bodyPr>
          <a:lstStyle/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Метою прав і основних свобод людини є створення умов, що забезпечують потерпілому відновлення порушених прав, і тому розгляд має бути неупередженим 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відповідним.</a:t>
            </a:r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ЄКЗПЛОС має наступні особливості: ієрархія прав, взаємозалежність прав, реальність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ефективність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прав, конфлікт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 співвідношення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прав, баланс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між правами потерпілих 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підозрюваних.</a:t>
            </a:r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Чотири принципи ЄКЗПЛОС: законність, пропорційність, потреба, відповідальність.</a:t>
            </a:r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Досягнення ефективного захисту прав людини стає головним мірилом для зважування найбільш адекватної реалізації державою цих прав. Будь-який нормативний акт може розумітися по-різному, бо в самому тексті не конкретизується значення вживаних термінів і не зазначаються потенційні можливості норми, яка в ньому закріплюється. Метод, за допомоги якого суддя здійснює тлумачення, відіграє вирішальну роль. На практиці ж не існує чітко визнаних методів цього процесу, жоден з них не є обов’язковим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7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7304" y="4467069"/>
            <a:ext cx="7647981" cy="166240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Викладач: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К.ю.н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доцент, </a:t>
            </a: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кафедри галузевого права 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загально-правових дисциплін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Орловська Ірина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Orlovska27-09@ukr.net</a:t>
            </a:r>
            <a:endParaRPr lang="uk-U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474" y="1845735"/>
            <a:ext cx="7147310" cy="164697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Дякую за увагу!</a:t>
            </a:r>
            <a:endParaRPr lang="uk-U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306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План заняття</a:t>
            </a:r>
            <a:endParaRPr lang="ru-RU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8872"/>
            <a:ext cx="10058400" cy="3920221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1. Основні принципи прав людини Європейської конвенції про захист прав людини і основних свобод.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2. Особливості інтерпретації Європейської конвенції про захист прав людини і основоположних свобод 1950 р. як правозахисного договору.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Основні принципи прав людини Європейської конвенції про захист прав людини і основних свобод</a:t>
            </a:r>
            <a:r>
              <a:rPr lang="uk-UA" sz="36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5912" y="1845733"/>
            <a:ext cx="6338413" cy="4450291"/>
          </a:xfrm>
        </p:spPr>
        <p:txBody>
          <a:bodyPr>
            <a:normAutofit lnSpcReduction="10000"/>
          </a:bodyPr>
          <a:lstStyle/>
          <a:p>
            <a:pPr marL="90488" indent="271463"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Відповідно до Статуту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Ради Європи (РЄ) необхідними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умовами для вступу до неї є визнання державою-кандидатом принципів верховенства права,  плюралістичної демократії, забезпечення прав та основоположних свобод людини всім особам, що знаходяться під її юрисдикцією, та ефективна співпраця з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іншими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державами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9 листопада 1995 року Україна приєдналася до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РЄ.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Європейська конвенція про захист прав людини і основоположних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свобод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(ЄКЗПЛОС)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була прийнята 4 листопада 1950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року.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ЄКЗПЛОС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набрала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чинності 3 вересня 1953 року і ратифікована Верховною Радою України 17 липня 1997 року (набрала чинності для України 11 вересня 1997 року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" y="2328651"/>
            <a:ext cx="4308633" cy="3114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3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У межах Європейської конвенції про захист прав людини й основних свобод, встановлена чітка ієрархія прав: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271463" algn="just"/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абсолютні права – права, що не можуть бути обмежені за будь-яких умов (право на життя, честь, гідність);</a:t>
            </a:r>
          </a:p>
          <a:p>
            <a:pPr marL="90488" indent="271463" algn="just"/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2) умовні права – права, що можуть бути частково обмежені державою під час виникнення надзвичайних ситуацій (свобода пересування, обрання місця проживання).</a:t>
            </a:r>
          </a:p>
          <a:p>
            <a:pPr marL="90488" indent="271463" algn="just"/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людини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це право, яким наділено кожного індивіда і згідно з яким будуються відносини між громадянином і державою.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В Європейській конвенції про захист прав людини і основних свобод існує п’ять ключових особливостей</a:t>
            </a:r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0488" indent="271463" algn="just">
              <a:spcBef>
                <a:spcPts val="600"/>
              </a:spcBef>
            </a:pP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1. Ієрархія прав.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На найвищому рівні знаходяться абсолютні права людини – право на життя, право на свободу й особисту недоторканість, свобода від рабства чи підневільного стану, право на захист від тортур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і/або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жорстокого, нелюдського чи такого, що принижує людську гідність ставлення чи покарання.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Неабсолютні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права людини можуть бути обмежені в надзвичайних ситуаціях – право на свободу пересування, свободу мирних зборів і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об’єднань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2. Взаємозалежність прав</a:t>
            </a:r>
            <a:r>
              <a:rPr lang="uk-UA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3. Реальність та ефективність прав</a:t>
            </a:r>
            <a:r>
              <a:rPr lang="uk-UA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Конфлікт </a:t>
            </a: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і співвідношення прав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sz="2400" u="sng" dirty="0">
                <a:latin typeface="Arial" panose="020B0604020202020204" pitchFamily="34" charset="0"/>
                <a:cs typeface="Arial" panose="020B0604020202020204" pitchFamily="34" charset="0"/>
              </a:rPr>
              <a:t>5. Баланс між правами потерпілих і підозрюваних.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1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0763"/>
          </a:xfrm>
        </p:spPr>
        <p:txBody>
          <a:bodyPr>
            <a:noAutofit/>
          </a:bodyPr>
          <a:lstStyle/>
          <a:p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Чотири ключових принципи 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ЄКЗПЛОС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можна назвати основними принципами прав людини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Законність.</a:t>
            </a:r>
          </a:p>
          <a:p>
            <a:pPr algn="just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Пропорційність.</a:t>
            </a:r>
          </a:p>
          <a:p>
            <a:pPr algn="just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Потреба.</a:t>
            </a:r>
          </a:p>
          <a:p>
            <a:pPr algn="just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Відповідальність.</a:t>
            </a:r>
          </a:p>
          <a:p>
            <a:pPr algn="just"/>
            <a:endParaRPr lang="uk-UA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539750" algn="just"/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ЄКЗПЛОС містить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значний перелік прав людини, що підкріплені набором принципів. Принципи прав людини мають виступати стандартом, що використовуються під час підготовки та практичної діяльності юристів.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25" y="1845734"/>
            <a:ext cx="3829050" cy="23864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105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9" y="286604"/>
            <a:ext cx="11571890" cy="1242652"/>
          </a:xfrm>
        </p:spPr>
        <p:txBody>
          <a:bodyPr>
            <a:noAutofit/>
          </a:bodyPr>
          <a:lstStyle/>
          <a:p>
            <a:pPr algn="ctr"/>
            <a:r>
              <a:rPr lang="uk-UA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Особливості інтерпретації </a:t>
            </a:r>
            <a:r>
              <a:rPr lang="uk-UA" sz="40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ЄКЗПЛОС </a:t>
            </a:r>
            <a:br>
              <a:rPr lang="uk-UA" sz="40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uk-UA" sz="40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1950 </a:t>
            </a:r>
            <a:r>
              <a:rPr lang="uk-UA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р. як правозахисного договору</a:t>
            </a:r>
            <a:r>
              <a:rPr lang="uk-UA" sz="4000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45734"/>
            <a:ext cx="10696575" cy="4023360"/>
          </a:xfrm>
        </p:spPr>
        <p:txBody>
          <a:bodyPr>
            <a:noAutofit/>
          </a:bodyPr>
          <a:lstStyle/>
          <a:p>
            <a:pPr marL="90488" indent="271463" algn="just">
              <a:spcBef>
                <a:spcPts val="600"/>
              </a:spcBef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Відповідно до ст. 19 Конвенції та протоколів до неї для забезпечення виконання договірними сторонами своїх зобов’язань створюється Європейський суд із прав людини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(ЄСПЛ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), що функціонує на постійній основі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Конвенція складається з 59 статей та 3 розділів: Права і свободи (ст. 2-18), Європейський суд з прав людини (ст. 19-51), Інші положення (ст. 52-59).</a:t>
            </a:r>
          </a:p>
          <a:p>
            <a:pPr marL="90488" indent="271463" algn="just">
              <a:spcBef>
                <a:spcPts val="600"/>
              </a:spcBef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Місцезнаходженням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ЄСПЛ є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м. Страсбург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Франція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ЄСПЛ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проводяться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Палаці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Європейський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виносить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керуючись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нормами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ЄКЗПЛОС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і практикою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попередніх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рішень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71463" algn="just">
              <a:spcBef>
                <a:spcPts val="600"/>
              </a:spcBef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суду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обов’язковими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держав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учасниць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Контроль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паралельно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судом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Комітет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Ради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Європи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того, на запит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Комітету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суд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надає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консультативні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тлумачення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норм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ЄКЗПЛОС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8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До компетенції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СПЛ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входять усі питання, що стосуються тлумачення 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ЄКЗПЛОС.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385" y="1845734"/>
            <a:ext cx="11146221" cy="4492004"/>
          </a:xfrm>
        </p:spPr>
        <p:txBody>
          <a:bodyPr>
            <a:noAutofit/>
          </a:bodyPr>
          <a:lstStyle/>
          <a:p>
            <a:pPr marL="90488" indent="350838" algn="just">
              <a:spcBef>
                <a:spcPts val="60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з’ясуванні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змісту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варто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встановити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0838" algn="just">
              <a:spcBef>
                <a:spcPts val="60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0838" algn="just">
              <a:spcBef>
                <a:spcPts val="60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взаємозв’язок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принципами і нормами;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350838" algn="just">
              <a:spcBef>
                <a:spcPts val="60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явищами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політикою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мораллю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350838" algn="just"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ЄСПЛ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неодноразово підкреслював, що «у тлумаченні Конвенції треба враховувати специфічний характер угоди стосовно колективного забезпечення дотримання основних прав і свобод людини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90488" indent="350838" algn="just"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ЄСПЛ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неодноразово зазначав, що Конвенція є інструментом захисту прав людини, основна мета якого – «закріплення певних міжнародних норм, яких мають дотримуватися держави – члени Ради Європи у своїх відносинах з особами, які перебувають у межах їхньої юрисдикції» (справа «Санді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Таймс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проти Об’єднаного Королівства» п. 6 1).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6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697" y="1845734"/>
            <a:ext cx="10641724" cy="4023360"/>
          </a:xfrm>
        </p:spPr>
        <p:txBody>
          <a:bodyPr>
            <a:noAutofit/>
          </a:bodyPr>
          <a:lstStyle/>
          <a:p>
            <a:pPr marL="90488" indent="350838" algn="just">
              <a:spcBef>
                <a:spcPts val="60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ЄСПЛ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неодноразово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підкреслював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роз’яснення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конвенції про захист прав людини і основоположних свобод 1950 р. повинно базуватися на загальних міжнародно-правових принципах тлумачення, але з обов’язковим урахуванням її специфічної природи й відповідних правил Ради Європи: «У тлумаченні Конвенції потрібно брати до уваги її особливий характер як договору для колективного забезпечення прав людини і основних свобод.</a:t>
            </a:r>
          </a:p>
          <a:p>
            <a:pPr marL="90488" indent="350838" algn="just">
              <a:spcBef>
                <a:spcPts val="600"/>
              </a:spcBef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Використання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принципу ефективності стає особливо необхідним у випадках, коли трактування зазнають норми про одне й те ж право людини, що міститься в різних міжнародних договорах. Принцип ефективного тлумачення показує свою специфічну ефективність і в тому, що дозволяє щонайкраще адаптувати мету захисту прав індивіда до мінливих соціальних умов і розвитку суспільства.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046" y="0"/>
            <a:ext cx="3295954" cy="18457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42290" cy="184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364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436</TotalTime>
  <Words>867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Ретро</vt:lpstr>
      <vt:lpstr>Навчальна дисципліна  «Права людини та верховенство права»  Тема 6 «Європейська конвенція про захист прав людини та основоположних свобод: загальна характеристика.»</vt:lpstr>
      <vt:lpstr>План заняття</vt:lpstr>
      <vt:lpstr>1. Основні принципи прав людини Європейської конвенції про захист прав людини і основних свобод.</vt:lpstr>
      <vt:lpstr>У межах Європейської конвенції про захист прав людини й основних свобод, встановлена чітка ієрархія прав:</vt:lpstr>
      <vt:lpstr>В Європейській конвенції про захист прав людини і основних свобод існує п’ять ключових особливостей:</vt:lpstr>
      <vt:lpstr>Чотири ключових принципи ЄКЗПЛОС можна назвати основними принципами прав людини:</vt:lpstr>
      <vt:lpstr>2. Особливості інтерпретації ЄКЗПЛОС  1950 р. як правозахисного договору.</vt:lpstr>
      <vt:lpstr>До компетенції ЄСПЛ входять усі питання, що стосуються тлумачення ЄКЗПЛОС.</vt:lpstr>
      <vt:lpstr>Презентация PowerPoint</vt:lpstr>
      <vt:lpstr>Висновки до теми 6</vt:lpstr>
      <vt:lpstr>Викладач: К.ю.н., доцент, доцент кафедри галузевого права  та загально-правових дисциплін Орловська Ірина Orlovska27-09@ukr.net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 «Права людини та верховенство права»  Тема 1 «Природне право як основа виникнення прав людини. Покоління прав людини.»</dc:title>
  <dc:creator>Iryna</dc:creator>
  <cp:lastModifiedBy>Iryna</cp:lastModifiedBy>
  <cp:revision>21</cp:revision>
  <dcterms:created xsi:type="dcterms:W3CDTF">2022-12-21T20:22:07Z</dcterms:created>
  <dcterms:modified xsi:type="dcterms:W3CDTF">2023-01-15T16:36:01Z</dcterms:modified>
</cp:coreProperties>
</file>