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82" r:id="rId4"/>
    <p:sldId id="285" r:id="rId5"/>
    <p:sldId id="295" r:id="rId6"/>
    <p:sldId id="283" r:id="rId7"/>
    <p:sldId id="286" r:id="rId8"/>
    <p:sldId id="284" r:id="rId9"/>
    <p:sldId id="279" r:id="rId10"/>
    <p:sldId id="277" r:id="rId11"/>
    <p:sldId id="287" r:id="rId12"/>
    <p:sldId id="278" r:id="rId13"/>
    <p:sldId id="280" r:id="rId14"/>
    <p:sldId id="288" r:id="rId15"/>
    <p:sldId id="293" r:id="rId16"/>
    <p:sldId id="294" r:id="rId17"/>
    <p:sldId id="275" r:id="rId18"/>
    <p:sldId id="290" r:id="rId19"/>
    <p:sldId id="291" r:id="rId20"/>
    <p:sldId id="292" r:id="rId21"/>
    <p:sldId id="27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3366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28AE3-D851-40CB-AC31-94D1C9C611E5}" type="doc">
      <dgm:prSet loTypeId="urn:microsoft.com/office/officeart/2005/8/layout/defaul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FE9CB1-74B7-410C-844F-1DE0F3245BC6}">
      <dgm:prSet phldrT="[Текст]" custT="1"/>
      <dgm:spPr/>
      <dgm:t>
        <a:bodyPr/>
        <a:lstStyle/>
        <a:p>
          <a:r>
            <a:rPr lang="uk-UA" sz="2400" b="1" dirty="0"/>
            <a:t>Морально-етичні засоби </a:t>
          </a:r>
          <a:r>
            <a:rPr lang="ru-RU" sz="2200" dirty="0" err="1"/>
            <a:t>реалізуються</a:t>
          </a:r>
          <a:r>
            <a:rPr lang="ru-RU" sz="2200" dirty="0"/>
            <a:t> у </a:t>
          </a:r>
          <a:r>
            <a:rPr lang="ru-RU" sz="2200" dirty="0" err="1"/>
            <a:t>вигляді</a:t>
          </a:r>
          <a:r>
            <a:rPr lang="ru-RU" sz="2200" dirty="0"/>
            <a:t> норм </a:t>
          </a:r>
          <a:r>
            <a:rPr lang="ru-RU" sz="2200" dirty="0" err="1"/>
            <a:t>поведінки</a:t>
          </a:r>
          <a:r>
            <a:rPr lang="ru-RU" sz="2200" dirty="0"/>
            <a:t> особи в </a:t>
          </a:r>
          <a:r>
            <a:rPr lang="ru-RU" sz="2200" dirty="0" err="1"/>
            <a:t>інформаційному</a:t>
          </a:r>
          <a:r>
            <a:rPr lang="ru-RU" sz="2200" dirty="0"/>
            <a:t> </a:t>
          </a:r>
          <a:r>
            <a:rPr lang="ru-RU" sz="2200" dirty="0" err="1"/>
            <a:t>просторі</a:t>
          </a:r>
          <a:endParaRPr lang="ru-RU" sz="2200" dirty="0"/>
        </a:p>
      </dgm:t>
    </dgm:pt>
    <dgm:pt modelId="{D560622E-78DC-47BD-8C36-3A5209A538F1}" type="parTrans" cxnId="{F98FF27B-2324-4727-9788-0C874D8DF5C8}">
      <dgm:prSet/>
      <dgm:spPr/>
      <dgm:t>
        <a:bodyPr/>
        <a:lstStyle/>
        <a:p>
          <a:endParaRPr lang="ru-RU"/>
        </a:p>
      </dgm:t>
    </dgm:pt>
    <dgm:pt modelId="{5A75D931-713C-4F97-8901-70B529CAF88E}" type="sibTrans" cxnId="{F98FF27B-2324-4727-9788-0C874D8DF5C8}">
      <dgm:prSet/>
      <dgm:spPr/>
      <dgm:t>
        <a:bodyPr/>
        <a:lstStyle/>
        <a:p>
          <a:endParaRPr lang="ru-RU"/>
        </a:p>
      </dgm:t>
    </dgm:pt>
    <dgm:pt modelId="{39F4D1A1-D48D-4CAA-975B-62D33D1C6280}">
      <dgm:prSet phldrT="[Текст]" custT="1"/>
      <dgm:spPr/>
      <dgm:t>
        <a:bodyPr/>
        <a:lstStyle/>
        <a:p>
          <a:r>
            <a:rPr lang="uk-UA" sz="2400" b="1" dirty="0"/>
            <a:t>Правові засоби </a:t>
          </a:r>
          <a:r>
            <a:rPr lang="ru-RU" sz="2100" dirty="0" err="1"/>
            <a:t>встановлюють</a:t>
          </a:r>
          <a:r>
            <a:rPr lang="ru-RU" sz="2100" dirty="0"/>
            <a:t> правила </a:t>
          </a:r>
          <a:r>
            <a:rPr lang="ru-RU" sz="2100" dirty="0" err="1"/>
            <a:t>користування</a:t>
          </a:r>
          <a:r>
            <a:rPr lang="ru-RU" sz="2100" dirty="0"/>
            <a:t> </a:t>
          </a:r>
          <a:r>
            <a:rPr lang="ru-RU" sz="2100" dirty="0" err="1"/>
            <a:t>інформацією</a:t>
          </a:r>
          <a:r>
            <a:rPr lang="ru-RU" sz="2100" dirty="0"/>
            <a:t> та </a:t>
          </a:r>
          <a:r>
            <a:rPr lang="ru-RU" sz="2100" dirty="0" err="1"/>
            <a:t>відповідальність</a:t>
          </a:r>
          <a:r>
            <a:rPr lang="ru-RU" sz="2100" dirty="0"/>
            <a:t> </a:t>
          </a:r>
          <a:r>
            <a:rPr lang="ru-RU" sz="2100" dirty="0" err="1"/>
            <a:t>користувачів</a:t>
          </a:r>
          <a:r>
            <a:rPr lang="ru-RU" sz="2100" dirty="0"/>
            <a:t> за </a:t>
          </a:r>
          <a:r>
            <a:rPr lang="ru-RU" sz="2100" dirty="0" err="1"/>
            <a:t>їх</a:t>
          </a:r>
          <a:r>
            <a:rPr lang="ru-RU" sz="2100" dirty="0"/>
            <a:t> </a:t>
          </a:r>
          <a:r>
            <a:rPr lang="ru-RU" sz="2100" dirty="0" err="1"/>
            <a:t>порушення</a:t>
          </a:r>
          <a:endParaRPr lang="ru-RU" sz="2100" dirty="0"/>
        </a:p>
      </dgm:t>
    </dgm:pt>
    <dgm:pt modelId="{090711D5-43FA-4324-8228-BB77BDF01370}" type="parTrans" cxnId="{810CA7A5-20C8-4408-B261-A2D0365950A7}">
      <dgm:prSet/>
      <dgm:spPr/>
      <dgm:t>
        <a:bodyPr/>
        <a:lstStyle/>
        <a:p>
          <a:endParaRPr lang="ru-RU"/>
        </a:p>
      </dgm:t>
    </dgm:pt>
    <dgm:pt modelId="{5159128D-8E6D-4AFF-88EE-8594E3FC0807}" type="sibTrans" cxnId="{810CA7A5-20C8-4408-B261-A2D0365950A7}">
      <dgm:prSet/>
      <dgm:spPr/>
      <dgm:t>
        <a:bodyPr/>
        <a:lstStyle/>
        <a:p>
          <a:endParaRPr lang="ru-RU"/>
        </a:p>
      </dgm:t>
    </dgm:pt>
    <dgm:pt modelId="{FED54C2C-5B19-45F9-9077-6F1879DFEB06}">
      <dgm:prSet phldrT="[Текст]" custT="1"/>
      <dgm:spPr/>
      <dgm:t>
        <a:bodyPr/>
        <a:lstStyle/>
        <a:p>
          <a:r>
            <a:rPr lang="uk-UA" sz="2400" b="1" dirty="0"/>
            <a:t>Адміністративні (організаційні) засоби </a:t>
          </a:r>
          <a:r>
            <a:rPr lang="ru-RU" sz="2100" dirty="0" err="1"/>
            <a:t>регламентують</a:t>
          </a:r>
          <a:r>
            <a:rPr lang="ru-RU" sz="2100" dirty="0"/>
            <a:t> порядок </a:t>
          </a:r>
          <a:r>
            <a:rPr lang="ru-RU" sz="2100" dirty="0" err="1"/>
            <a:t>взаємодії</a:t>
          </a:r>
          <a:r>
            <a:rPr lang="ru-RU" sz="2100" dirty="0"/>
            <a:t> </a:t>
          </a:r>
          <a:r>
            <a:rPr lang="ru-RU" sz="2100" dirty="0" err="1"/>
            <a:t>користувачів</a:t>
          </a:r>
          <a:r>
            <a:rPr lang="ru-RU" sz="2100" dirty="0"/>
            <a:t> </a:t>
          </a:r>
          <a:r>
            <a:rPr lang="ru-RU" sz="2100" dirty="0" err="1"/>
            <a:t>з</a:t>
          </a:r>
          <a:r>
            <a:rPr lang="ru-RU" sz="2100" dirty="0"/>
            <a:t> </a:t>
          </a:r>
          <a:r>
            <a:rPr lang="ru-RU" sz="2100" dirty="0" err="1"/>
            <a:t>інформаційними</a:t>
          </a:r>
          <a:r>
            <a:rPr lang="ru-RU" sz="2100" dirty="0"/>
            <a:t> системами</a:t>
          </a:r>
        </a:p>
      </dgm:t>
    </dgm:pt>
    <dgm:pt modelId="{EAFDA720-CC85-4C17-96A8-1A186D0F7E0B}" type="parTrans" cxnId="{E903B1E5-1A8E-4402-80BB-369700ED7E35}">
      <dgm:prSet/>
      <dgm:spPr/>
      <dgm:t>
        <a:bodyPr/>
        <a:lstStyle/>
        <a:p>
          <a:endParaRPr lang="ru-RU"/>
        </a:p>
      </dgm:t>
    </dgm:pt>
    <dgm:pt modelId="{41746E21-5770-4847-9E1B-0A384DE51EA2}" type="sibTrans" cxnId="{E903B1E5-1A8E-4402-80BB-369700ED7E35}">
      <dgm:prSet/>
      <dgm:spPr/>
      <dgm:t>
        <a:bodyPr/>
        <a:lstStyle/>
        <a:p>
          <a:endParaRPr lang="ru-RU"/>
        </a:p>
      </dgm:t>
    </dgm:pt>
    <dgm:pt modelId="{DCC960E7-52AE-4ACF-A00C-BBA5138583B0}">
      <dgm:prSet phldrT="[Текст]" custT="1"/>
      <dgm:spPr/>
      <dgm:t>
        <a:bodyPr/>
        <a:lstStyle/>
        <a:p>
          <a:r>
            <a:rPr lang="uk-UA" sz="2400" b="1" dirty="0"/>
            <a:t>Технічні (фізичні) засоби </a:t>
          </a:r>
          <a:r>
            <a:rPr lang="ru-RU" sz="1900" dirty="0" err="1"/>
            <a:t>забезпечують</a:t>
          </a:r>
          <a:r>
            <a:rPr lang="ru-RU" sz="1900" dirty="0"/>
            <a:t> </a:t>
          </a:r>
          <a:r>
            <a:rPr lang="ru-RU" sz="1900" dirty="0" err="1"/>
            <a:t>захист</a:t>
          </a:r>
          <a:r>
            <a:rPr lang="ru-RU" sz="1900" dirty="0"/>
            <a:t> </a:t>
          </a:r>
          <a:r>
            <a:rPr lang="ru-RU" sz="1900" dirty="0" err="1"/>
            <a:t>від</a:t>
          </a:r>
          <a:r>
            <a:rPr lang="ru-RU" sz="1900" dirty="0"/>
            <a:t> </a:t>
          </a:r>
          <a:r>
            <a:rPr lang="ru-RU" sz="1900" dirty="0" err="1"/>
            <a:t>несанкціонованого</a:t>
          </a:r>
          <a:r>
            <a:rPr lang="ru-RU" sz="1900" dirty="0"/>
            <a:t> доступу, </a:t>
          </a:r>
          <a:r>
            <a:rPr lang="ru-RU" sz="1900" dirty="0" err="1"/>
            <a:t>пошкодження</a:t>
          </a:r>
          <a:r>
            <a:rPr lang="ru-RU" sz="1900" dirty="0"/>
            <a:t> </a:t>
          </a:r>
          <a:r>
            <a:rPr lang="ru-RU" sz="1900" dirty="0" err="1"/>
            <a:t>інформаційної</a:t>
          </a:r>
          <a:r>
            <a:rPr lang="ru-RU" sz="1900" dirty="0"/>
            <a:t> </a:t>
          </a:r>
          <a:r>
            <a:rPr lang="ru-RU" sz="1900" dirty="0" err="1"/>
            <a:t>системи</a:t>
          </a:r>
          <a:r>
            <a:rPr lang="ru-RU" sz="1900" dirty="0"/>
            <a:t> </a:t>
          </a:r>
          <a:r>
            <a:rPr lang="ru-RU" sz="1900" dirty="0" err="1"/>
            <a:t>тощо</a:t>
          </a:r>
          <a:endParaRPr lang="ru-RU" sz="1900" dirty="0"/>
        </a:p>
      </dgm:t>
    </dgm:pt>
    <dgm:pt modelId="{F7070EFE-AA37-4C9A-8853-831C4ED98B26}" type="parTrans" cxnId="{D46F151C-5918-48AB-B7C5-5DFC68DB27E5}">
      <dgm:prSet/>
      <dgm:spPr/>
      <dgm:t>
        <a:bodyPr/>
        <a:lstStyle/>
        <a:p>
          <a:endParaRPr lang="ru-RU"/>
        </a:p>
      </dgm:t>
    </dgm:pt>
    <dgm:pt modelId="{2B842A2D-68A4-4F5C-97C3-0E9398023F4D}" type="sibTrans" cxnId="{D46F151C-5918-48AB-B7C5-5DFC68DB27E5}">
      <dgm:prSet/>
      <dgm:spPr/>
      <dgm:t>
        <a:bodyPr/>
        <a:lstStyle/>
        <a:p>
          <a:endParaRPr lang="ru-RU"/>
        </a:p>
      </dgm:t>
    </dgm:pt>
    <dgm:pt modelId="{680B2C0C-6AC3-4179-82FB-604E79CBD900}">
      <dgm:prSet custT="1"/>
      <dgm:spPr/>
      <dgm:t>
        <a:bodyPr/>
        <a:lstStyle/>
        <a:p>
          <a:r>
            <a:rPr lang="uk-UA" sz="2400" b="1" dirty="0"/>
            <a:t>Програмні засоби </a:t>
          </a:r>
          <a:r>
            <a:rPr lang="uk-UA" sz="2100" dirty="0"/>
            <a:t>забезпечують захист інформаційної системи від комп’ютерних вірусів, ідентифікацію користувачів тощо</a:t>
          </a:r>
          <a:endParaRPr lang="ru-RU" sz="2100" dirty="0"/>
        </a:p>
      </dgm:t>
    </dgm:pt>
    <dgm:pt modelId="{AD8A9338-B4BF-4AAE-BA7C-7621F9F36C44}" type="parTrans" cxnId="{143E09A5-8E81-4107-8936-81B254781B3E}">
      <dgm:prSet/>
      <dgm:spPr/>
      <dgm:t>
        <a:bodyPr/>
        <a:lstStyle/>
        <a:p>
          <a:endParaRPr lang="ru-RU"/>
        </a:p>
      </dgm:t>
    </dgm:pt>
    <dgm:pt modelId="{91082F20-233D-4956-92B8-42DAD917F5A4}" type="sibTrans" cxnId="{143E09A5-8E81-4107-8936-81B254781B3E}">
      <dgm:prSet/>
      <dgm:spPr/>
      <dgm:t>
        <a:bodyPr/>
        <a:lstStyle/>
        <a:p>
          <a:endParaRPr lang="ru-RU"/>
        </a:p>
      </dgm:t>
    </dgm:pt>
    <dgm:pt modelId="{F47EDEBE-DAA7-4D7F-96F7-91F7C7555918}" type="pres">
      <dgm:prSet presAssocID="{7AE28AE3-D851-40CB-AC31-94D1C9C611E5}" presName="diagram" presStyleCnt="0">
        <dgm:presLayoutVars>
          <dgm:dir/>
          <dgm:resizeHandles val="exact"/>
        </dgm:presLayoutVars>
      </dgm:prSet>
      <dgm:spPr/>
    </dgm:pt>
    <dgm:pt modelId="{BA459A6C-AA2D-4D77-9067-4D3C5D1F7EB1}" type="pres">
      <dgm:prSet presAssocID="{DFFE9CB1-74B7-410C-844F-1DE0F3245BC6}" presName="node" presStyleLbl="node1" presStyleIdx="0" presStyleCnt="5">
        <dgm:presLayoutVars>
          <dgm:bulletEnabled val="1"/>
        </dgm:presLayoutVars>
      </dgm:prSet>
      <dgm:spPr/>
    </dgm:pt>
    <dgm:pt modelId="{C373D64C-3A33-49F2-A6C5-BBCD60EDA63B}" type="pres">
      <dgm:prSet presAssocID="{5A75D931-713C-4F97-8901-70B529CAF88E}" presName="sibTrans" presStyleCnt="0"/>
      <dgm:spPr/>
    </dgm:pt>
    <dgm:pt modelId="{994BE581-63C1-42E1-A65D-3C2CE91E815F}" type="pres">
      <dgm:prSet presAssocID="{39F4D1A1-D48D-4CAA-975B-62D33D1C6280}" presName="node" presStyleLbl="node1" presStyleIdx="1" presStyleCnt="5">
        <dgm:presLayoutVars>
          <dgm:bulletEnabled val="1"/>
        </dgm:presLayoutVars>
      </dgm:prSet>
      <dgm:spPr/>
    </dgm:pt>
    <dgm:pt modelId="{8A4B3602-E8F1-4B40-8827-AA991B1A93B7}" type="pres">
      <dgm:prSet presAssocID="{5159128D-8E6D-4AFF-88EE-8594E3FC0807}" presName="sibTrans" presStyleCnt="0"/>
      <dgm:spPr/>
    </dgm:pt>
    <dgm:pt modelId="{CC446C73-F87B-4FD1-B25A-4A463A9DC548}" type="pres">
      <dgm:prSet presAssocID="{FED54C2C-5B19-45F9-9077-6F1879DFEB06}" presName="node" presStyleLbl="node1" presStyleIdx="2" presStyleCnt="5">
        <dgm:presLayoutVars>
          <dgm:bulletEnabled val="1"/>
        </dgm:presLayoutVars>
      </dgm:prSet>
      <dgm:spPr/>
    </dgm:pt>
    <dgm:pt modelId="{0E6F88EF-2ACC-446B-802A-8AD45D0D4992}" type="pres">
      <dgm:prSet presAssocID="{41746E21-5770-4847-9E1B-0A384DE51EA2}" presName="sibTrans" presStyleCnt="0"/>
      <dgm:spPr/>
    </dgm:pt>
    <dgm:pt modelId="{8DC41A2E-9D9A-4C3A-AD2F-5BD91C9A3250}" type="pres">
      <dgm:prSet presAssocID="{DCC960E7-52AE-4ACF-A00C-BBA5138583B0}" presName="node" presStyleLbl="node1" presStyleIdx="3" presStyleCnt="5">
        <dgm:presLayoutVars>
          <dgm:bulletEnabled val="1"/>
        </dgm:presLayoutVars>
      </dgm:prSet>
      <dgm:spPr/>
    </dgm:pt>
    <dgm:pt modelId="{7DF6384E-EDC6-47A6-9181-59048817C1BA}" type="pres">
      <dgm:prSet presAssocID="{2B842A2D-68A4-4F5C-97C3-0E9398023F4D}" presName="sibTrans" presStyleCnt="0"/>
      <dgm:spPr/>
    </dgm:pt>
    <dgm:pt modelId="{E88842E5-AEBB-4448-9D8D-4D199377B7B9}" type="pres">
      <dgm:prSet presAssocID="{680B2C0C-6AC3-4179-82FB-604E79CBD900}" presName="node" presStyleLbl="node1" presStyleIdx="4" presStyleCnt="5">
        <dgm:presLayoutVars>
          <dgm:bulletEnabled val="1"/>
        </dgm:presLayoutVars>
      </dgm:prSet>
      <dgm:spPr/>
    </dgm:pt>
  </dgm:ptLst>
  <dgm:cxnLst>
    <dgm:cxn modelId="{77EB3B00-52C1-48E8-9B6D-897D2E2E5DE8}" type="presOf" srcId="{7AE28AE3-D851-40CB-AC31-94D1C9C611E5}" destId="{F47EDEBE-DAA7-4D7F-96F7-91F7C7555918}" srcOrd="0" destOrd="0" presId="urn:microsoft.com/office/officeart/2005/8/layout/default"/>
    <dgm:cxn modelId="{D46F151C-5918-48AB-B7C5-5DFC68DB27E5}" srcId="{7AE28AE3-D851-40CB-AC31-94D1C9C611E5}" destId="{DCC960E7-52AE-4ACF-A00C-BBA5138583B0}" srcOrd="3" destOrd="0" parTransId="{F7070EFE-AA37-4C9A-8853-831C4ED98B26}" sibTransId="{2B842A2D-68A4-4F5C-97C3-0E9398023F4D}"/>
    <dgm:cxn modelId="{DA094E1F-BE54-4020-BF13-D02CCFD907D3}" type="presOf" srcId="{39F4D1A1-D48D-4CAA-975B-62D33D1C6280}" destId="{994BE581-63C1-42E1-A65D-3C2CE91E815F}" srcOrd="0" destOrd="0" presId="urn:microsoft.com/office/officeart/2005/8/layout/default"/>
    <dgm:cxn modelId="{9B94FB2D-59B0-4636-9601-E88FBA7F1F01}" type="presOf" srcId="{FED54C2C-5B19-45F9-9077-6F1879DFEB06}" destId="{CC446C73-F87B-4FD1-B25A-4A463A9DC548}" srcOrd="0" destOrd="0" presId="urn:microsoft.com/office/officeart/2005/8/layout/default"/>
    <dgm:cxn modelId="{59915A3D-9269-4454-BD31-7839E8E565E6}" type="presOf" srcId="{DCC960E7-52AE-4ACF-A00C-BBA5138583B0}" destId="{8DC41A2E-9D9A-4C3A-AD2F-5BD91C9A3250}" srcOrd="0" destOrd="0" presId="urn:microsoft.com/office/officeart/2005/8/layout/default"/>
    <dgm:cxn modelId="{F98FF27B-2324-4727-9788-0C874D8DF5C8}" srcId="{7AE28AE3-D851-40CB-AC31-94D1C9C611E5}" destId="{DFFE9CB1-74B7-410C-844F-1DE0F3245BC6}" srcOrd="0" destOrd="0" parTransId="{D560622E-78DC-47BD-8C36-3A5209A538F1}" sibTransId="{5A75D931-713C-4F97-8901-70B529CAF88E}"/>
    <dgm:cxn modelId="{28B7027D-D294-44EE-81C9-3E36730B238B}" type="presOf" srcId="{DFFE9CB1-74B7-410C-844F-1DE0F3245BC6}" destId="{BA459A6C-AA2D-4D77-9067-4D3C5D1F7EB1}" srcOrd="0" destOrd="0" presId="urn:microsoft.com/office/officeart/2005/8/layout/default"/>
    <dgm:cxn modelId="{143E09A5-8E81-4107-8936-81B254781B3E}" srcId="{7AE28AE3-D851-40CB-AC31-94D1C9C611E5}" destId="{680B2C0C-6AC3-4179-82FB-604E79CBD900}" srcOrd="4" destOrd="0" parTransId="{AD8A9338-B4BF-4AAE-BA7C-7621F9F36C44}" sibTransId="{91082F20-233D-4956-92B8-42DAD917F5A4}"/>
    <dgm:cxn modelId="{810CA7A5-20C8-4408-B261-A2D0365950A7}" srcId="{7AE28AE3-D851-40CB-AC31-94D1C9C611E5}" destId="{39F4D1A1-D48D-4CAA-975B-62D33D1C6280}" srcOrd="1" destOrd="0" parTransId="{090711D5-43FA-4324-8228-BB77BDF01370}" sibTransId="{5159128D-8E6D-4AFF-88EE-8594E3FC0807}"/>
    <dgm:cxn modelId="{E903B1E5-1A8E-4402-80BB-369700ED7E35}" srcId="{7AE28AE3-D851-40CB-AC31-94D1C9C611E5}" destId="{FED54C2C-5B19-45F9-9077-6F1879DFEB06}" srcOrd="2" destOrd="0" parTransId="{EAFDA720-CC85-4C17-96A8-1A186D0F7E0B}" sibTransId="{41746E21-5770-4847-9E1B-0A384DE51EA2}"/>
    <dgm:cxn modelId="{1EF2AAFF-630D-40F1-B2A0-FA7EACA6B1B3}" type="presOf" srcId="{680B2C0C-6AC3-4179-82FB-604E79CBD900}" destId="{E88842E5-AEBB-4448-9D8D-4D199377B7B9}" srcOrd="0" destOrd="0" presId="urn:microsoft.com/office/officeart/2005/8/layout/default"/>
    <dgm:cxn modelId="{3B968451-EA01-4F1F-9667-59440AE81CE7}" type="presParOf" srcId="{F47EDEBE-DAA7-4D7F-96F7-91F7C7555918}" destId="{BA459A6C-AA2D-4D77-9067-4D3C5D1F7EB1}" srcOrd="0" destOrd="0" presId="urn:microsoft.com/office/officeart/2005/8/layout/default"/>
    <dgm:cxn modelId="{D93B88C8-8B7D-44B4-AEC3-4EB08194AFCE}" type="presParOf" srcId="{F47EDEBE-DAA7-4D7F-96F7-91F7C7555918}" destId="{C373D64C-3A33-49F2-A6C5-BBCD60EDA63B}" srcOrd="1" destOrd="0" presId="urn:microsoft.com/office/officeart/2005/8/layout/default"/>
    <dgm:cxn modelId="{0DB69133-DDA6-4502-92B7-6575CB12BF0E}" type="presParOf" srcId="{F47EDEBE-DAA7-4D7F-96F7-91F7C7555918}" destId="{994BE581-63C1-42E1-A65D-3C2CE91E815F}" srcOrd="2" destOrd="0" presId="urn:microsoft.com/office/officeart/2005/8/layout/default"/>
    <dgm:cxn modelId="{1439EF6D-A515-49FD-B1EB-982DE2AC4473}" type="presParOf" srcId="{F47EDEBE-DAA7-4D7F-96F7-91F7C7555918}" destId="{8A4B3602-E8F1-4B40-8827-AA991B1A93B7}" srcOrd="3" destOrd="0" presId="urn:microsoft.com/office/officeart/2005/8/layout/default"/>
    <dgm:cxn modelId="{B5B7FB2A-99E3-41A4-9311-A8F962172CB0}" type="presParOf" srcId="{F47EDEBE-DAA7-4D7F-96F7-91F7C7555918}" destId="{CC446C73-F87B-4FD1-B25A-4A463A9DC548}" srcOrd="4" destOrd="0" presId="urn:microsoft.com/office/officeart/2005/8/layout/default"/>
    <dgm:cxn modelId="{F3877FAD-1F49-499B-B621-5B5933462CA2}" type="presParOf" srcId="{F47EDEBE-DAA7-4D7F-96F7-91F7C7555918}" destId="{0E6F88EF-2ACC-446B-802A-8AD45D0D4992}" srcOrd="5" destOrd="0" presId="urn:microsoft.com/office/officeart/2005/8/layout/default"/>
    <dgm:cxn modelId="{AD7CAD16-B11F-4B4D-B297-345A66930F09}" type="presParOf" srcId="{F47EDEBE-DAA7-4D7F-96F7-91F7C7555918}" destId="{8DC41A2E-9D9A-4C3A-AD2F-5BD91C9A3250}" srcOrd="6" destOrd="0" presId="urn:microsoft.com/office/officeart/2005/8/layout/default"/>
    <dgm:cxn modelId="{CD3732C9-EF7B-44EE-8DF0-8342AC244FA1}" type="presParOf" srcId="{F47EDEBE-DAA7-4D7F-96F7-91F7C7555918}" destId="{7DF6384E-EDC6-47A6-9181-59048817C1BA}" srcOrd="7" destOrd="0" presId="urn:microsoft.com/office/officeart/2005/8/layout/default"/>
    <dgm:cxn modelId="{589DD196-7F30-4206-9386-444DAAD3D121}" type="presParOf" srcId="{F47EDEBE-DAA7-4D7F-96F7-91F7C7555918}" destId="{E88842E5-AEBB-4448-9D8D-4D199377B7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53195-538D-40FE-9A07-665373F37ED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E8E59A-6118-400B-A582-6F2C4DB8B5F2}">
      <dgm:prSet phldrT="[Текст]" custT="1"/>
      <dgm:spPr/>
      <dgm:t>
        <a:bodyPr/>
        <a:lstStyle/>
        <a:p>
          <a:r>
            <a:rPr lang="uk-UA" sz="3600" b="1" dirty="0"/>
            <a:t>Копіювання комп'ютерної інформації </a:t>
          </a:r>
          <a:endParaRPr lang="ru-RU" sz="3600" b="1" dirty="0"/>
        </a:p>
      </dgm:t>
    </dgm:pt>
    <dgm:pt modelId="{B7E8F762-D8C5-427F-B791-050CC1FF4BDA}" type="parTrans" cxnId="{BDFBF132-9304-4E70-B368-A5839D790C16}">
      <dgm:prSet/>
      <dgm:spPr/>
      <dgm:t>
        <a:bodyPr/>
        <a:lstStyle/>
        <a:p>
          <a:endParaRPr lang="ru-RU" sz="3600" b="1"/>
        </a:p>
      </dgm:t>
    </dgm:pt>
    <dgm:pt modelId="{0A3493C3-4962-4327-A2BD-A3F6FDFC563B}" type="sibTrans" cxnId="{BDFBF132-9304-4E70-B368-A5839D790C16}">
      <dgm:prSet/>
      <dgm:spPr/>
      <dgm:t>
        <a:bodyPr/>
        <a:lstStyle/>
        <a:p>
          <a:endParaRPr lang="ru-RU" sz="3600" b="1"/>
        </a:p>
      </dgm:t>
    </dgm:pt>
    <dgm:pt modelId="{9879AF7C-7988-4837-AFEC-5CEBF1D7A5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dirty="0"/>
            <a:t>Знищення комп'ютерної інформації </a:t>
          </a:r>
          <a:endParaRPr lang="ru-RU" sz="3600" b="1" dirty="0"/>
        </a:p>
      </dgm:t>
    </dgm:pt>
    <dgm:pt modelId="{AC6440D0-31A3-4A4D-AC68-E8B43097C350}" type="parTrans" cxnId="{03BB603D-426E-4EF7-AD61-51976C7ADFAC}">
      <dgm:prSet/>
      <dgm:spPr/>
      <dgm:t>
        <a:bodyPr/>
        <a:lstStyle/>
        <a:p>
          <a:endParaRPr lang="ru-RU" sz="3600" b="1"/>
        </a:p>
      </dgm:t>
    </dgm:pt>
    <dgm:pt modelId="{1B1D3079-9471-41A6-A88C-9D539AA069E3}" type="sibTrans" cxnId="{03BB603D-426E-4EF7-AD61-51976C7ADFAC}">
      <dgm:prSet/>
      <dgm:spPr/>
      <dgm:t>
        <a:bodyPr/>
        <a:lstStyle/>
        <a:p>
          <a:endParaRPr lang="ru-RU" sz="3600" b="1"/>
        </a:p>
      </dgm:t>
    </dgm:pt>
    <dgm:pt modelId="{B6F05203-C8AB-4EE2-BD4E-0125C504DE1C}">
      <dgm:prSet custT="1"/>
      <dgm:spPr/>
      <dgm:t>
        <a:bodyPr/>
        <a:lstStyle/>
        <a:p>
          <a:r>
            <a:rPr lang="uk-UA" sz="3600" b="1" dirty="0"/>
            <a:t>Блокування комп'ютерної інформації </a:t>
          </a:r>
          <a:endParaRPr lang="ru-RU" sz="3600" b="1" dirty="0"/>
        </a:p>
      </dgm:t>
    </dgm:pt>
    <dgm:pt modelId="{1CE93685-1711-4C50-86ED-76D42B48D75C}" type="parTrans" cxnId="{B5F4B668-3EB3-4D2B-9B6A-76BEFB148F4A}">
      <dgm:prSet/>
      <dgm:spPr/>
      <dgm:t>
        <a:bodyPr/>
        <a:lstStyle/>
        <a:p>
          <a:endParaRPr lang="ru-RU" sz="3600" b="1"/>
        </a:p>
      </dgm:t>
    </dgm:pt>
    <dgm:pt modelId="{53EAE8B6-FD97-4A0B-8A7E-E8778BF85139}" type="sibTrans" cxnId="{B5F4B668-3EB3-4D2B-9B6A-76BEFB148F4A}">
      <dgm:prSet/>
      <dgm:spPr/>
      <dgm:t>
        <a:bodyPr/>
        <a:lstStyle/>
        <a:p>
          <a:endParaRPr lang="ru-RU" sz="3600" b="1"/>
        </a:p>
      </dgm:t>
    </dgm:pt>
    <dgm:pt modelId="{4ECB9FC4-1994-408A-95ED-1FEC0432B51D}">
      <dgm:prSet custT="1"/>
      <dgm:spPr/>
      <dgm:t>
        <a:bodyPr/>
        <a:lstStyle/>
        <a:p>
          <a:r>
            <a:rPr lang="uk-UA" sz="3600" b="1"/>
            <a:t>Модифікація комп'ютерної інформації </a:t>
          </a:r>
          <a:endParaRPr lang="ru-RU" sz="3600" b="1"/>
        </a:p>
      </dgm:t>
    </dgm:pt>
    <dgm:pt modelId="{1FD08A7D-22F2-45F2-99AA-B8D5EF542643}" type="parTrans" cxnId="{F473CE3D-E5A0-4523-B6FB-D2767A86E395}">
      <dgm:prSet/>
      <dgm:spPr/>
      <dgm:t>
        <a:bodyPr/>
        <a:lstStyle/>
        <a:p>
          <a:endParaRPr lang="ru-RU" sz="3600" b="1"/>
        </a:p>
      </dgm:t>
    </dgm:pt>
    <dgm:pt modelId="{2EB34E5F-B5AB-4B52-933B-459E19EE7868}" type="sibTrans" cxnId="{F473CE3D-E5A0-4523-B6FB-D2767A86E395}">
      <dgm:prSet/>
      <dgm:spPr/>
      <dgm:t>
        <a:bodyPr/>
        <a:lstStyle/>
        <a:p>
          <a:endParaRPr lang="ru-RU" sz="3600" b="1"/>
        </a:p>
      </dgm:t>
    </dgm:pt>
    <dgm:pt modelId="{EF307928-3D33-4B4C-A9DC-0D0278BA1F00}" type="pres">
      <dgm:prSet presAssocID="{FC353195-538D-40FE-9A07-665373F37EDB}" presName="linear" presStyleCnt="0">
        <dgm:presLayoutVars>
          <dgm:animLvl val="lvl"/>
          <dgm:resizeHandles val="exact"/>
        </dgm:presLayoutVars>
      </dgm:prSet>
      <dgm:spPr/>
    </dgm:pt>
    <dgm:pt modelId="{9764725B-74B5-40F0-86CF-2E8958C217E9}" type="pres">
      <dgm:prSet presAssocID="{73E8E59A-6118-400B-A582-6F2C4DB8B5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B6BCD5-03D8-4D01-AAA9-80FC41486964}" type="pres">
      <dgm:prSet presAssocID="{0A3493C3-4962-4327-A2BD-A3F6FDFC563B}" presName="spacer" presStyleCnt="0"/>
      <dgm:spPr/>
    </dgm:pt>
    <dgm:pt modelId="{779AF1D8-CC65-4C72-933D-340DC302CC33}" type="pres">
      <dgm:prSet presAssocID="{9879AF7C-7988-4837-AFEC-5CEBF1D7A5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B4896E-4835-4AB2-A026-E86435335E96}" type="pres">
      <dgm:prSet presAssocID="{1B1D3079-9471-41A6-A88C-9D539AA069E3}" presName="spacer" presStyleCnt="0"/>
      <dgm:spPr/>
    </dgm:pt>
    <dgm:pt modelId="{376BBF95-233D-43CE-AE09-2325F469E525}" type="pres">
      <dgm:prSet presAssocID="{4ECB9FC4-1994-408A-95ED-1FEC0432B5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B65AF5-005F-4B52-B78C-ABAC2BBFF50D}" type="pres">
      <dgm:prSet presAssocID="{2EB34E5F-B5AB-4B52-933B-459E19EE7868}" presName="spacer" presStyleCnt="0"/>
      <dgm:spPr/>
    </dgm:pt>
    <dgm:pt modelId="{07F52A62-D0C3-48D2-83EB-5D3A177282CE}" type="pres">
      <dgm:prSet presAssocID="{B6F05203-C8AB-4EE2-BD4E-0125C504DE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4FA409-2840-419E-A928-D302221326E9}" type="presOf" srcId="{B6F05203-C8AB-4EE2-BD4E-0125C504DE1C}" destId="{07F52A62-D0C3-48D2-83EB-5D3A177282CE}" srcOrd="0" destOrd="0" presId="urn:microsoft.com/office/officeart/2005/8/layout/vList2"/>
    <dgm:cxn modelId="{BDFBF132-9304-4E70-B368-A5839D790C16}" srcId="{FC353195-538D-40FE-9A07-665373F37EDB}" destId="{73E8E59A-6118-400B-A582-6F2C4DB8B5F2}" srcOrd="0" destOrd="0" parTransId="{B7E8F762-D8C5-427F-B791-050CC1FF4BDA}" sibTransId="{0A3493C3-4962-4327-A2BD-A3F6FDFC563B}"/>
    <dgm:cxn modelId="{03BB603D-426E-4EF7-AD61-51976C7ADFAC}" srcId="{FC353195-538D-40FE-9A07-665373F37EDB}" destId="{9879AF7C-7988-4837-AFEC-5CEBF1D7A5E6}" srcOrd="1" destOrd="0" parTransId="{AC6440D0-31A3-4A4D-AC68-E8B43097C350}" sibTransId="{1B1D3079-9471-41A6-A88C-9D539AA069E3}"/>
    <dgm:cxn modelId="{F473CE3D-E5A0-4523-B6FB-D2767A86E395}" srcId="{FC353195-538D-40FE-9A07-665373F37EDB}" destId="{4ECB9FC4-1994-408A-95ED-1FEC0432B51D}" srcOrd="2" destOrd="0" parTransId="{1FD08A7D-22F2-45F2-99AA-B8D5EF542643}" sibTransId="{2EB34E5F-B5AB-4B52-933B-459E19EE7868}"/>
    <dgm:cxn modelId="{B5F4B668-3EB3-4D2B-9B6A-76BEFB148F4A}" srcId="{FC353195-538D-40FE-9A07-665373F37EDB}" destId="{B6F05203-C8AB-4EE2-BD4E-0125C504DE1C}" srcOrd="3" destOrd="0" parTransId="{1CE93685-1711-4C50-86ED-76D42B48D75C}" sibTransId="{53EAE8B6-FD97-4A0B-8A7E-E8778BF85139}"/>
    <dgm:cxn modelId="{20686250-73BD-4672-B159-20536A934508}" type="presOf" srcId="{4ECB9FC4-1994-408A-95ED-1FEC0432B51D}" destId="{376BBF95-233D-43CE-AE09-2325F469E525}" srcOrd="0" destOrd="0" presId="urn:microsoft.com/office/officeart/2005/8/layout/vList2"/>
    <dgm:cxn modelId="{2F830C92-B3C0-454B-BC70-C05FCD446905}" type="presOf" srcId="{73E8E59A-6118-400B-A582-6F2C4DB8B5F2}" destId="{9764725B-74B5-40F0-86CF-2E8958C217E9}" srcOrd="0" destOrd="0" presId="urn:microsoft.com/office/officeart/2005/8/layout/vList2"/>
    <dgm:cxn modelId="{05E7D8F2-761A-44D7-94FA-A1350E5F99F1}" type="presOf" srcId="{FC353195-538D-40FE-9A07-665373F37EDB}" destId="{EF307928-3D33-4B4C-A9DC-0D0278BA1F00}" srcOrd="0" destOrd="0" presId="urn:microsoft.com/office/officeart/2005/8/layout/vList2"/>
    <dgm:cxn modelId="{E15344F4-591F-4D92-A0CA-362B11D6574D}" type="presOf" srcId="{9879AF7C-7988-4837-AFEC-5CEBF1D7A5E6}" destId="{779AF1D8-CC65-4C72-933D-340DC302CC33}" srcOrd="0" destOrd="0" presId="urn:microsoft.com/office/officeart/2005/8/layout/vList2"/>
    <dgm:cxn modelId="{13F10E81-0BFA-4E88-898F-230D7CD6C7D4}" type="presParOf" srcId="{EF307928-3D33-4B4C-A9DC-0D0278BA1F00}" destId="{9764725B-74B5-40F0-86CF-2E8958C217E9}" srcOrd="0" destOrd="0" presId="urn:microsoft.com/office/officeart/2005/8/layout/vList2"/>
    <dgm:cxn modelId="{851FAC27-7A91-4226-B2E9-ABFF0673669C}" type="presParOf" srcId="{EF307928-3D33-4B4C-A9DC-0D0278BA1F00}" destId="{9AB6BCD5-03D8-4D01-AAA9-80FC41486964}" srcOrd="1" destOrd="0" presId="urn:microsoft.com/office/officeart/2005/8/layout/vList2"/>
    <dgm:cxn modelId="{02B45A7C-3E5E-4F22-AD1B-62E3C3C23CDD}" type="presParOf" srcId="{EF307928-3D33-4B4C-A9DC-0D0278BA1F00}" destId="{779AF1D8-CC65-4C72-933D-340DC302CC33}" srcOrd="2" destOrd="0" presId="urn:microsoft.com/office/officeart/2005/8/layout/vList2"/>
    <dgm:cxn modelId="{8CCD3180-94CE-4F72-9A6C-B421DE474487}" type="presParOf" srcId="{EF307928-3D33-4B4C-A9DC-0D0278BA1F00}" destId="{70B4896E-4835-4AB2-A026-E86435335E96}" srcOrd="3" destOrd="0" presId="urn:microsoft.com/office/officeart/2005/8/layout/vList2"/>
    <dgm:cxn modelId="{535B08D0-28EF-4DA5-81BC-6AAEA382CD87}" type="presParOf" srcId="{EF307928-3D33-4B4C-A9DC-0D0278BA1F00}" destId="{376BBF95-233D-43CE-AE09-2325F469E525}" srcOrd="4" destOrd="0" presId="urn:microsoft.com/office/officeart/2005/8/layout/vList2"/>
    <dgm:cxn modelId="{428BE981-B4B9-4C8F-9A7E-6F55870FB69E}" type="presParOf" srcId="{EF307928-3D33-4B4C-A9DC-0D0278BA1F00}" destId="{AFB65AF5-005F-4B52-B78C-ABAC2BBFF50D}" srcOrd="5" destOrd="0" presId="urn:microsoft.com/office/officeart/2005/8/layout/vList2"/>
    <dgm:cxn modelId="{ECEAA929-5FF9-450F-BC40-9BE8C5877379}" type="presParOf" srcId="{EF307928-3D33-4B4C-A9DC-0D0278BA1F00}" destId="{07F52A62-D0C3-48D2-83EB-5D3A177282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36F07-5F59-4308-9D99-A425F2F4DC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92ECA-9689-45F5-9BBE-973DD9F6DA4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/>
            <a:t>Шукачі пригод</a:t>
          </a:r>
          <a:endParaRPr lang="ru-RU" sz="2800" dirty="0"/>
        </a:p>
        <a:p>
          <a:pPr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D19F0E53-959A-47B5-9FFA-CD646F3AC100}" type="parTrans" cxnId="{89875A58-7741-49DF-A2DC-B755252337F6}">
      <dgm:prSet/>
      <dgm:spPr/>
      <dgm:t>
        <a:bodyPr/>
        <a:lstStyle/>
        <a:p>
          <a:endParaRPr lang="ru-RU" sz="2800"/>
        </a:p>
      </dgm:t>
    </dgm:pt>
    <dgm:pt modelId="{26B69783-241E-4438-A5D7-C4CD21362959}" type="sibTrans" cxnId="{89875A58-7741-49DF-A2DC-B755252337F6}">
      <dgm:prSet/>
      <dgm:spPr/>
      <dgm:t>
        <a:bodyPr/>
        <a:lstStyle/>
        <a:p>
          <a:endParaRPr lang="ru-RU" sz="2800"/>
        </a:p>
      </dgm:t>
    </dgm:pt>
    <dgm:pt modelId="{0491EBE4-380F-423E-86CB-E0FDC9F9571A}">
      <dgm:prSet phldrT="[Текст]" custT="1"/>
      <dgm:spPr/>
      <dgm:t>
        <a:bodyPr/>
        <a:lstStyle/>
        <a:p>
          <a:r>
            <a:rPr lang="uk-UA" sz="2800" dirty="0"/>
            <a:t>Ідейні «</a:t>
          </a:r>
          <a:r>
            <a:rPr lang="uk-UA" sz="2800" dirty="0" err="1"/>
            <a:t>хакери</a:t>
          </a:r>
          <a:r>
            <a:rPr lang="uk-UA" sz="2800" dirty="0"/>
            <a:t>» </a:t>
          </a:r>
          <a:endParaRPr lang="ru-RU" sz="2800" dirty="0"/>
        </a:p>
      </dgm:t>
    </dgm:pt>
    <dgm:pt modelId="{C2CC8209-151C-44E6-BA0E-529D8DC5EA8F}" type="parTrans" cxnId="{2F1057CF-1E63-4E8C-9D5C-0BF62C1FDDBF}">
      <dgm:prSet/>
      <dgm:spPr/>
      <dgm:t>
        <a:bodyPr/>
        <a:lstStyle/>
        <a:p>
          <a:endParaRPr lang="ru-RU" sz="2800"/>
        </a:p>
      </dgm:t>
    </dgm:pt>
    <dgm:pt modelId="{CCC2BA0E-5BBB-49BE-9088-7A9EDCB133F7}" type="sibTrans" cxnId="{2F1057CF-1E63-4E8C-9D5C-0BF62C1FDDBF}">
      <dgm:prSet/>
      <dgm:spPr/>
      <dgm:t>
        <a:bodyPr/>
        <a:lstStyle/>
        <a:p>
          <a:endParaRPr lang="ru-RU" sz="2800"/>
        </a:p>
      </dgm:t>
    </dgm:pt>
    <dgm:pt modelId="{6154DE2E-75DC-4924-9127-84B0C4ACF18B}">
      <dgm:prSet phldrT="[Текст]" custT="1"/>
      <dgm:spPr/>
      <dgm:t>
        <a:bodyPr/>
        <a:lstStyle/>
        <a:p>
          <a:r>
            <a:rPr lang="uk-UA" sz="2800" dirty="0"/>
            <a:t>«</a:t>
          </a:r>
          <a:r>
            <a:rPr lang="uk-UA" sz="2800" dirty="0" err="1"/>
            <a:t>Хакери»-професіонали</a:t>
          </a:r>
          <a:endParaRPr lang="ru-RU" sz="2800" dirty="0"/>
        </a:p>
      </dgm:t>
    </dgm:pt>
    <dgm:pt modelId="{BEB054D6-8A3B-4BF8-9644-1110712F3E12}" type="sibTrans" cxnId="{DFD64EFA-9841-42B0-8D39-9952E51E36DD}">
      <dgm:prSet/>
      <dgm:spPr/>
      <dgm:t>
        <a:bodyPr/>
        <a:lstStyle/>
        <a:p>
          <a:endParaRPr lang="ru-RU" sz="2800"/>
        </a:p>
      </dgm:t>
    </dgm:pt>
    <dgm:pt modelId="{5FC865EA-6466-483A-B31F-99D132DC3C7A}" type="parTrans" cxnId="{DFD64EFA-9841-42B0-8D39-9952E51E36DD}">
      <dgm:prSet/>
      <dgm:spPr/>
      <dgm:t>
        <a:bodyPr/>
        <a:lstStyle/>
        <a:p>
          <a:endParaRPr lang="ru-RU" sz="2800"/>
        </a:p>
      </dgm:t>
    </dgm:pt>
    <dgm:pt modelId="{2F029DA3-4F3A-4C6A-84DC-9E5EEEB60C0D}">
      <dgm:prSet custT="1"/>
      <dgm:spPr/>
      <dgm:t>
        <a:bodyPr/>
        <a:lstStyle/>
        <a:p>
          <a:r>
            <a:rPr lang="uk-UA" sz="2800" dirty="0"/>
            <a:t>Ненадійні (неблагополучні) співробітники</a:t>
          </a:r>
          <a:endParaRPr lang="ru-RU" sz="2800" dirty="0"/>
        </a:p>
      </dgm:t>
    </dgm:pt>
    <dgm:pt modelId="{031075BB-6556-49E7-A86D-DD1A10356434}" type="sibTrans" cxnId="{65A78747-EEBB-4CA1-87F0-237C037844E4}">
      <dgm:prSet/>
      <dgm:spPr/>
      <dgm:t>
        <a:bodyPr/>
        <a:lstStyle/>
        <a:p>
          <a:endParaRPr lang="ru-RU" sz="2800"/>
        </a:p>
      </dgm:t>
    </dgm:pt>
    <dgm:pt modelId="{620D78D1-1907-4BBC-86DA-999A920EE1DE}" type="parTrans" cxnId="{65A78747-EEBB-4CA1-87F0-237C037844E4}">
      <dgm:prSet/>
      <dgm:spPr/>
      <dgm:t>
        <a:bodyPr/>
        <a:lstStyle/>
        <a:p>
          <a:endParaRPr lang="ru-RU" sz="2800"/>
        </a:p>
      </dgm:t>
    </dgm:pt>
    <dgm:pt modelId="{0C370D88-F6BD-4B85-8689-C4F43ECFB078}" type="pres">
      <dgm:prSet presAssocID="{80236F07-5F59-4308-9D99-A425F2F4DCC3}" presName="Name0" presStyleCnt="0">
        <dgm:presLayoutVars>
          <dgm:dir/>
          <dgm:animLvl val="lvl"/>
          <dgm:resizeHandles val="exact"/>
        </dgm:presLayoutVars>
      </dgm:prSet>
      <dgm:spPr/>
    </dgm:pt>
    <dgm:pt modelId="{05C1EBFD-D907-46F8-ABFF-0426D97F143D}" type="pres">
      <dgm:prSet presAssocID="{65392ECA-9689-45F5-9BBE-973DD9F6DA42}" presName="linNode" presStyleCnt="0"/>
      <dgm:spPr/>
    </dgm:pt>
    <dgm:pt modelId="{6976DEF9-A230-4460-A095-4133698D0800}" type="pres">
      <dgm:prSet presAssocID="{65392ECA-9689-45F5-9BBE-973DD9F6DA42}" presName="parentText" presStyleLbl="node1" presStyleIdx="0" presStyleCnt="4" custScaleX="185466">
        <dgm:presLayoutVars>
          <dgm:chMax val="1"/>
          <dgm:bulletEnabled val="1"/>
        </dgm:presLayoutVars>
      </dgm:prSet>
      <dgm:spPr/>
    </dgm:pt>
    <dgm:pt modelId="{F844BF93-0BFE-4BAF-A3F8-95EF7D86E6EE}" type="pres">
      <dgm:prSet presAssocID="{26B69783-241E-4438-A5D7-C4CD21362959}" presName="sp" presStyleCnt="0"/>
      <dgm:spPr/>
    </dgm:pt>
    <dgm:pt modelId="{30DBD4BA-E64A-47F3-9D95-8B28927AC991}" type="pres">
      <dgm:prSet presAssocID="{0491EBE4-380F-423E-86CB-E0FDC9F9571A}" presName="linNode" presStyleCnt="0"/>
      <dgm:spPr/>
    </dgm:pt>
    <dgm:pt modelId="{D439F445-EEFF-4F6A-AC40-A2C6C798AE7F}" type="pres">
      <dgm:prSet presAssocID="{0491EBE4-380F-423E-86CB-E0FDC9F9571A}" presName="parentText" presStyleLbl="node1" presStyleIdx="1" presStyleCnt="4" custScaleX="188980">
        <dgm:presLayoutVars>
          <dgm:chMax val="1"/>
          <dgm:bulletEnabled val="1"/>
        </dgm:presLayoutVars>
      </dgm:prSet>
      <dgm:spPr/>
    </dgm:pt>
    <dgm:pt modelId="{5933CAF0-1E47-42BD-BD89-C60C63F0DF99}" type="pres">
      <dgm:prSet presAssocID="{CCC2BA0E-5BBB-49BE-9088-7A9EDCB133F7}" presName="sp" presStyleCnt="0"/>
      <dgm:spPr/>
    </dgm:pt>
    <dgm:pt modelId="{7E8D26CB-A45B-4BC8-B00E-2F73C61A53DD}" type="pres">
      <dgm:prSet presAssocID="{6154DE2E-75DC-4924-9127-84B0C4ACF18B}" presName="linNode" presStyleCnt="0"/>
      <dgm:spPr/>
    </dgm:pt>
    <dgm:pt modelId="{491B2824-4F4F-4C33-A0F6-C7169C1DB833}" type="pres">
      <dgm:prSet presAssocID="{6154DE2E-75DC-4924-9127-84B0C4ACF18B}" presName="parentText" presStyleLbl="node1" presStyleIdx="2" presStyleCnt="4" custScaleX="189138">
        <dgm:presLayoutVars>
          <dgm:chMax val="1"/>
          <dgm:bulletEnabled val="1"/>
        </dgm:presLayoutVars>
      </dgm:prSet>
      <dgm:spPr/>
    </dgm:pt>
    <dgm:pt modelId="{87CB3125-A7FC-4629-B476-4BE6ADBCA2EB}" type="pres">
      <dgm:prSet presAssocID="{BEB054D6-8A3B-4BF8-9644-1110712F3E12}" presName="sp" presStyleCnt="0"/>
      <dgm:spPr/>
    </dgm:pt>
    <dgm:pt modelId="{0B11025B-9079-45EF-AAC7-CAE4A151EA91}" type="pres">
      <dgm:prSet presAssocID="{2F029DA3-4F3A-4C6A-84DC-9E5EEEB60C0D}" presName="linNode" presStyleCnt="0"/>
      <dgm:spPr/>
    </dgm:pt>
    <dgm:pt modelId="{E29428E7-B537-41D7-AE67-9AFF2FFDC539}" type="pres">
      <dgm:prSet presAssocID="{2F029DA3-4F3A-4C6A-84DC-9E5EEEB60C0D}" presName="parentText" presStyleLbl="node1" presStyleIdx="3" presStyleCnt="4" custScaleX="189724">
        <dgm:presLayoutVars>
          <dgm:chMax val="1"/>
          <dgm:bulletEnabled val="1"/>
        </dgm:presLayoutVars>
      </dgm:prSet>
      <dgm:spPr/>
    </dgm:pt>
  </dgm:ptLst>
  <dgm:cxnLst>
    <dgm:cxn modelId="{65A78747-EEBB-4CA1-87F0-237C037844E4}" srcId="{80236F07-5F59-4308-9D99-A425F2F4DCC3}" destId="{2F029DA3-4F3A-4C6A-84DC-9E5EEEB60C0D}" srcOrd="3" destOrd="0" parTransId="{620D78D1-1907-4BBC-86DA-999A920EE1DE}" sibTransId="{031075BB-6556-49E7-A86D-DD1A10356434}"/>
    <dgm:cxn modelId="{89875A58-7741-49DF-A2DC-B755252337F6}" srcId="{80236F07-5F59-4308-9D99-A425F2F4DCC3}" destId="{65392ECA-9689-45F5-9BBE-973DD9F6DA42}" srcOrd="0" destOrd="0" parTransId="{D19F0E53-959A-47B5-9FFA-CD646F3AC100}" sibTransId="{26B69783-241E-4438-A5D7-C4CD21362959}"/>
    <dgm:cxn modelId="{B0F9C282-C482-4AA8-9AB4-52AB3CAB5AAE}" type="presOf" srcId="{0491EBE4-380F-423E-86CB-E0FDC9F9571A}" destId="{D439F445-EEFF-4F6A-AC40-A2C6C798AE7F}" srcOrd="0" destOrd="0" presId="urn:microsoft.com/office/officeart/2005/8/layout/vList5"/>
    <dgm:cxn modelId="{02F6B884-CDD3-4868-ABC9-11CDF0B8DEE3}" type="presOf" srcId="{6154DE2E-75DC-4924-9127-84B0C4ACF18B}" destId="{491B2824-4F4F-4C33-A0F6-C7169C1DB833}" srcOrd="0" destOrd="0" presId="urn:microsoft.com/office/officeart/2005/8/layout/vList5"/>
    <dgm:cxn modelId="{B908318E-848F-46B1-A7F2-B2B45943D271}" type="presOf" srcId="{65392ECA-9689-45F5-9BBE-973DD9F6DA42}" destId="{6976DEF9-A230-4460-A095-4133698D0800}" srcOrd="0" destOrd="0" presId="urn:microsoft.com/office/officeart/2005/8/layout/vList5"/>
    <dgm:cxn modelId="{51DE4895-CAC9-4CF5-B214-735B541641FD}" type="presOf" srcId="{80236F07-5F59-4308-9D99-A425F2F4DCC3}" destId="{0C370D88-F6BD-4B85-8689-C4F43ECFB078}" srcOrd="0" destOrd="0" presId="urn:microsoft.com/office/officeart/2005/8/layout/vList5"/>
    <dgm:cxn modelId="{2F1057CF-1E63-4E8C-9D5C-0BF62C1FDDBF}" srcId="{80236F07-5F59-4308-9D99-A425F2F4DCC3}" destId="{0491EBE4-380F-423E-86CB-E0FDC9F9571A}" srcOrd="1" destOrd="0" parTransId="{C2CC8209-151C-44E6-BA0E-529D8DC5EA8F}" sibTransId="{CCC2BA0E-5BBB-49BE-9088-7A9EDCB133F7}"/>
    <dgm:cxn modelId="{AEC3FCD7-7CF6-485C-AC3E-F63D8438923C}" type="presOf" srcId="{2F029DA3-4F3A-4C6A-84DC-9E5EEEB60C0D}" destId="{E29428E7-B537-41D7-AE67-9AFF2FFDC539}" srcOrd="0" destOrd="0" presId="urn:microsoft.com/office/officeart/2005/8/layout/vList5"/>
    <dgm:cxn modelId="{DFD64EFA-9841-42B0-8D39-9952E51E36DD}" srcId="{80236F07-5F59-4308-9D99-A425F2F4DCC3}" destId="{6154DE2E-75DC-4924-9127-84B0C4ACF18B}" srcOrd="2" destOrd="0" parTransId="{5FC865EA-6466-483A-B31F-99D132DC3C7A}" sibTransId="{BEB054D6-8A3B-4BF8-9644-1110712F3E12}"/>
    <dgm:cxn modelId="{9B5BE2FA-9385-48E8-9FC4-74894897A027}" type="presParOf" srcId="{0C370D88-F6BD-4B85-8689-C4F43ECFB078}" destId="{05C1EBFD-D907-46F8-ABFF-0426D97F143D}" srcOrd="0" destOrd="0" presId="urn:microsoft.com/office/officeart/2005/8/layout/vList5"/>
    <dgm:cxn modelId="{613C92BF-F4C3-4FA5-B8B8-5888187BED31}" type="presParOf" srcId="{05C1EBFD-D907-46F8-ABFF-0426D97F143D}" destId="{6976DEF9-A230-4460-A095-4133698D0800}" srcOrd="0" destOrd="0" presId="urn:microsoft.com/office/officeart/2005/8/layout/vList5"/>
    <dgm:cxn modelId="{881464AF-5129-4F57-B26E-5864DC7393A9}" type="presParOf" srcId="{0C370D88-F6BD-4B85-8689-C4F43ECFB078}" destId="{F844BF93-0BFE-4BAF-A3F8-95EF7D86E6EE}" srcOrd="1" destOrd="0" presId="urn:microsoft.com/office/officeart/2005/8/layout/vList5"/>
    <dgm:cxn modelId="{7041CF89-DD3D-48EA-9D2C-E268687A5EC1}" type="presParOf" srcId="{0C370D88-F6BD-4B85-8689-C4F43ECFB078}" destId="{30DBD4BA-E64A-47F3-9D95-8B28927AC991}" srcOrd="2" destOrd="0" presId="urn:microsoft.com/office/officeart/2005/8/layout/vList5"/>
    <dgm:cxn modelId="{6A0F9595-8144-424A-84F9-3F5C503CCC34}" type="presParOf" srcId="{30DBD4BA-E64A-47F3-9D95-8B28927AC991}" destId="{D439F445-EEFF-4F6A-AC40-A2C6C798AE7F}" srcOrd="0" destOrd="0" presId="urn:microsoft.com/office/officeart/2005/8/layout/vList5"/>
    <dgm:cxn modelId="{977098F1-D3CA-42A9-99B4-8A2BB50F8A4B}" type="presParOf" srcId="{0C370D88-F6BD-4B85-8689-C4F43ECFB078}" destId="{5933CAF0-1E47-42BD-BD89-C60C63F0DF99}" srcOrd="3" destOrd="0" presId="urn:microsoft.com/office/officeart/2005/8/layout/vList5"/>
    <dgm:cxn modelId="{6EB1EB8A-3D52-4BD7-A6F9-645EC1F50B11}" type="presParOf" srcId="{0C370D88-F6BD-4B85-8689-C4F43ECFB078}" destId="{7E8D26CB-A45B-4BC8-B00E-2F73C61A53DD}" srcOrd="4" destOrd="0" presId="urn:microsoft.com/office/officeart/2005/8/layout/vList5"/>
    <dgm:cxn modelId="{C0A8D1AC-8EF1-4D2D-A4A5-DB9E467198B5}" type="presParOf" srcId="{7E8D26CB-A45B-4BC8-B00E-2F73C61A53DD}" destId="{491B2824-4F4F-4C33-A0F6-C7169C1DB833}" srcOrd="0" destOrd="0" presId="urn:microsoft.com/office/officeart/2005/8/layout/vList5"/>
    <dgm:cxn modelId="{23A76692-9DEF-4A6C-A165-7A57BCE233DB}" type="presParOf" srcId="{0C370D88-F6BD-4B85-8689-C4F43ECFB078}" destId="{87CB3125-A7FC-4629-B476-4BE6ADBCA2EB}" srcOrd="5" destOrd="0" presId="urn:microsoft.com/office/officeart/2005/8/layout/vList5"/>
    <dgm:cxn modelId="{5A1BC9C8-371C-48C4-B35F-17A67A5A3588}" type="presParOf" srcId="{0C370D88-F6BD-4B85-8689-C4F43ECFB078}" destId="{0B11025B-9079-45EF-AAC7-CAE4A151EA91}" srcOrd="6" destOrd="0" presId="urn:microsoft.com/office/officeart/2005/8/layout/vList5"/>
    <dgm:cxn modelId="{5B59B535-A9A3-43E4-869A-03B38A3DA59E}" type="presParOf" srcId="{0B11025B-9079-45EF-AAC7-CAE4A151EA91}" destId="{E29428E7-B537-41D7-AE67-9AFF2FFDC5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9A6C-AA2D-4D77-9067-4D3C5D1F7EB1}">
      <dsp:nvSpPr>
        <dsp:cNvPr id="0" name=""/>
        <dsp:cNvSpPr/>
      </dsp:nvSpPr>
      <dsp:spPr>
        <a:xfrm>
          <a:off x="0" y="402432"/>
          <a:ext cx="3398692" cy="2039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Морально-етичні засоби </a:t>
          </a:r>
          <a:r>
            <a:rPr lang="ru-RU" sz="2200" kern="1200" dirty="0" err="1"/>
            <a:t>реалізуються</a:t>
          </a:r>
          <a:r>
            <a:rPr lang="ru-RU" sz="2200" kern="1200" dirty="0"/>
            <a:t> у </a:t>
          </a:r>
          <a:r>
            <a:rPr lang="ru-RU" sz="2200" kern="1200" dirty="0" err="1"/>
            <a:t>вигляді</a:t>
          </a:r>
          <a:r>
            <a:rPr lang="ru-RU" sz="2200" kern="1200" dirty="0"/>
            <a:t> норм </a:t>
          </a:r>
          <a:r>
            <a:rPr lang="ru-RU" sz="2200" kern="1200" dirty="0" err="1"/>
            <a:t>поведінки</a:t>
          </a:r>
          <a:r>
            <a:rPr lang="ru-RU" sz="2200" kern="1200" dirty="0"/>
            <a:t> особи в </a:t>
          </a:r>
          <a:r>
            <a:rPr lang="ru-RU" sz="2200" kern="1200" dirty="0" err="1"/>
            <a:t>інформаційному</a:t>
          </a:r>
          <a:r>
            <a:rPr lang="ru-RU" sz="2200" kern="1200" dirty="0"/>
            <a:t> </a:t>
          </a:r>
          <a:r>
            <a:rPr lang="ru-RU" sz="2200" kern="1200" dirty="0" err="1"/>
            <a:t>просторі</a:t>
          </a:r>
          <a:endParaRPr lang="ru-RU" sz="2200" kern="1200" dirty="0"/>
        </a:p>
      </dsp:txBody>
      <dsp:txXfrm>
        <a:off x="0" y="402432"/>
        <a:ext cx="3398692" cy="2039215"/>
      </dsp:txXfrm>
    </dsp:sp>
    <dsp:sp modelId="{994BE581-63C1-42E1-A65D-3C2CE91E815F}">
      <dsp:nvSpPr>
        <dsp:cNvPr id="0" name=""/>
        <dsp:cNvSpPr/>
      </dsp:nvSpPr>
      <dsp:spPr>
        <a:xfrm>
          <a:off x="3738562" y="402432"/>
          <a:ext cx="3398692" cy="20392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Правові засоби </a:t>
          </a:r>
          <a:r>
            <a:rPr lang="ru-RU" sz="2100" kern="1200" dirty="0" err="1"/>
            <a:t>встановлюють</a:t>
          </a:r>
          <a:r>
            <a:rPr lang="ru-RU" sz="2100" kern="1200" dirty="0"/>
            <a:t> правила </a:t>
          </a:r>
          <a:r>
            <a:rPr lang="ru-RU" sz="2100" kern="1200" dirty="0" err="1"/>
            <a:t>користування</a:t>
          </a:r>
          <a:r>
            <a:rPr lang="ru-RU" sz="2100" kern="1200" dirty="0"/>
            <a:t> </a:t>
          </a:r>
          <a:r>
            <a:rPr lang="ru-RU" sz="2100" kern="1200" dirty="0" err="1"/>
            <a:t>інформацією</a:t>
          </a:r>
          <a:r>
            <a:rPr lang="ru-RU" sz="2100" kern="1200" dirty="0"/>
            <a:t> та </a:t>
          </a:r>
          <a:r>
            <a:rPr lang="ru-RU" sz="2100" kern="1200" dirty="0" err="1"/>
            <a:t>відповідальність</a:t>
          </a:r>
          <a:r>
            <a:rPr lang="ru-RU" sz="2100" kern="1200" dirty="0"/>
            <a:t> </a:t>
          </a:r>
          <a:r>
            <a:rPr lang="ru-RU" sz="2100" kern="1200" dirty="0" err="1"/>
            <a:t>користувачів</a:t>
          </a:r>
          <a:r>
            <a:rPr lang="ru-RU" sz="2100" kern="1200" dirty="0"/>
            <a:t> за </a:t>
          </a:r>
          <a:r>
            <a:rPr lang="ru-RU" sz="2100" kern="1200" dirty="0" err="1"/>
            <a:t>їх</a:t>
          </a:r>
          <a:r>
            <a:rPr lang="ru-RU" sz="2100" kern="1200" dirty="0"/>
            <a:t> </a:t>
          </a:r>
          <a:r>
            <a:rPr lang="ru-RU" sz="2100" kern="1200" dirty="0" err="1"/>
            <a:t>порушення</a:t>
          </a:r>
          <a:endParaRPr lang="ru-RU" sz="2100" kern="1200" dirty="0"/>
        </a:p>
      </dsp:txBody>
      <dsp:txXfrm>
        <a:off x="3738562" y="402432"/>
        <a:ext cx="3398692" cy="2039215"/>
      </dsp:txXfrm>
    </dsp:sp>
    <dsp:sp modelId="{CC446C73-F87B-4FD1-B25A-4A463A9DC548}">
      <dsp:nvSpPr>
        <dsp:cNvPr id="0" name=""/>
        <dsp:cNvSpPr/>
      </dsp:nvSpPr>
      <dsp:spPr>
        <a:xfrm>
          <a:off x="7477124" y="402432"/>
          <a:ext cx="3398692" cy="2039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Адміністративні (організаційні) засоби </a:t>
          </a:r>
          <a:r>
            <a:rPr lang="ru-RU" sz="2100" kern="1200" dirty="0" err="1"/>
            <a:t>регламентують</a:t>
          </a:r>
          <a:r>
            <a:rPr lang="ru-RU" sz="2100" kern="1200" dirty="0"/>
            <a:t> порядок </a:t>
          </a:r>
          <a:r>
            <a:rPr lang="ru-RU" sz="2100" kern="1200" dirty="0" err="1"/>
            <a:t>взаємодії</a:t>
          </a:r>
          <a:r>
            <a:rPr lang="ru-RU" sz="2100" kern="1200" dirty="0"/>
            <a:t> </a:t>
          </a:r>
          <a:r>
            <a:rPr lang="ru-RU" sz="2100" kern="1200" dirty="0" err="1"/>
            <a:t>користувачів</a:t>
          </a:r>
          <a:r>
            <a:rPr lang="ru-RU" sz="2100" kern="1200" dirty="0"/>
            <a:t> </a:t>
          </a:r>
          <a:r>
            <a:rPr lang="ru-RU" sz="2100" kern="1200" dirty="0" err="1"/>
            <a:t>з</a:t>
          </a:r>
          <a:r>
            <a:rPr lang="ru-RU" sz="2100" kern="1200" dirty="0"/>
            <a:t> </a:t>
          </a:r>
          <a:r>
            <a:rPr lang="ru-RU" sz="2100" kern="1200" dirty="0" err="1"/>
            <a:t>інформаційними</a:t>
          </a:r>
          <a:r>
            <a:rPr lang="ru-RU" sz="2100" kern="1200" dirty="0"/>
            <a:t> системами</a:t>
          </a:r>
        </a:p>
      </dsp:txBody>
      <dsp:txXfrm>
        <a:off x="7477124" y="402432"/>
        <a:ext cx="3398692" cy="2039215"/>
      </dsp:txXfrm>
    </dsp:sp>
    <dsp:sp modelId="{8DC41A2E-9D9A-4C3A-AD2F-5BD91C9A3250}">
      <dsp:nvSpPr>
        <dsp:cNvPr id="0" name=""/>
        <dsp:cNvSpPr/>
      </dsp:nvSpPr>
      <dsp:spPr>
        <a:xfrm>
          <a:off x="1869281" y="2781517"/>
          <a:ext cx="3398692" cy="20392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Технічні (фізичні) засоби </a:t>
          </a:r>
          <a:r>
            <a:rPr lang="ru-RU" sz="1900" kern="1200" dirty="0" err="1"/>
            <a:t>забезпечують</a:t>
          </a:r>
          <a:r>
            <a:rPr lang="ru-RU" sz="1900" kern="1200" dirty="0"/>
            <a:t> </a:t>
          </a:r>
          <a:r>
            <a:rPr lang="ru-RU" sz="1900" kern="1200" dirty="0" err="1"/>
            <a:t>захист</a:t>
          </a:r>
          <a:r>
            <a:rPr lang="ru-RU" sz="1900" kern="1200" dirty="0"/>
            <a:t> </a:t>
          </a:r>
          <a:r>
            <a:rPr lang="ru-RU" sz="1900" kern="1200" dirty="0" err="1"/>
            <a:t>від</a:t>
          </a:r>
          <a:r>
            <a:rPr lang="ru-RU" sz="1900" kern="1200" dirty="0"/>
            <a:t> </a:t>
          </a:r>
          <a:r>
            <a:rPr lang="ru-RU" sz="1900" kern="1200" dirty="0" err="1"/>
            <a:t>несанкціонованого</a:t>
          </a:r>
          <a:r>
            <a:rPr lang="ru-RU" sz="1900" kern="1200" dirty="0"/>
            <a:t> доступу, </a:t>
          </a:r>
          <a:r>
            <a:rPr lang="ru-RU" sz="1900" kern="1200" dirty="0" err="1"/>
            <a:t>пошкодження</a:t>
          </a:r>
          <a:r>
            <a:rPr lang="ru-RU" sz="1900" kern="1200" dirty="0"/>
            <a:t> </a:t>
          </a:r>
          <a:r>
            <a:rPr lang="ru-RU" sz="1900" kern="1200" dirty="0" err="1"/>
            <a:t>інформаційної</a:t>
          </a:r>
          <a:r>
            <a:rPr lang="ru-RU" sz="1900" kern="1200" dirty="0"/>
            <a:t> </a:t>
          </a:r>
          <a:r>
            <a:rPr lang="ru-RU" sz="1900" kern="1200" dirty="0" err="1"/>
            <a:t>системи</a:t>
          </a:r>
          <a:r>
            <a:rPr lang="ru-RU" sz="1900" kern="1200" dirty="0"/>
            <a:t> </a:t>
          </a:r>
          <a:r>
            <a:rPr lang="ru-RU" sz="1900" kern="1200" dirty="0" err="1"/>
            <a:t>тощо</a:t>
          </a:r>
          <a:endParaRPr lang="ru-RU" sz="1900" kern="1200" dirty="0"/>
        </a:p>
      </dsp:txBody>
      <dsp:txXfrm>
        <a:off x="1869281" y="2781517"/>
        <a:ext cx="3398692" cy="2039215"/>
      </dsp:txXfrm>
    </dsp:sp>
    <dsp:sp modelId="{E88842E5-AEBB-4448-9D8D-4D199377B7B9}">
      <dsp:nvSpPr>
        <dsp:cNvPr id="0" name=""/>
        <dsp:cNvSpPr/>
      </dsp:nvSpPr>
      <dsp:spPr>
        <a:xfrm>
          <a:off x="5607843" y="2781517"/>
          <a:ext cx="3398692" cy="20392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Програмні засоби </a:t>
          </a:r>
          <a:r>
            <a:rPr lang="uk-UA" sz="2100" kern="1200" dirty="0"/>
            <a:t>забезпечують захист інформаційної системи від комп’ютерних вірусів, ідентифікацію користувачів тощо</a:t>
          </a:r>
          <a:endParaRPr lang="ru-RU" sz="2100" kern="1200" dirty="0"/>
        </a:p>
      </dsp:txBody>
      <dsp:txXfrm>
        <a:off x="5607843" y="2781517"/>
        <a:ext cx="3398692" cy="2039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4725B-74B5-40F0-86CF-2E8958C217E9}">
      <dsp:nvSpPr>
        <dsp:cNvPr id="0" name=""/>
        <dsp:cNvSpPr/>
      </dsp:nvSpPr>
      <dsp:spPr>
        <a:xfrm>
          <a:off x="0" y="3053"/>
          <a:ext cx="10834254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Копіювання комп'ютерної інформації </a:t>
          </a:r>
          <a:endParaRPr lang="ru-RU" sz="3600" b="1" kern="1200" dirty="0"/>
        </a:p>
      </dsp:txBody>
      <dsp:txXfrm>
        <a:off x="50261" y="53314"/>
        <a:ext cx="10733732" cy="929078"/>
      </dsp:txXfrm>
    </dsp:sp>
    <dsp:sp modelId="{779AF1D8-CC65-4C72-933D-340DC302CC33}">
      <dsp:nvSpPr>
        <dsp:cNvPr id="0" name=""/>
        <dsp:cNvSpPr/>
      </dsp:nvSpPr>
      <dsp:spPr>
        <a:xfrm>
          <a:off x="0" y="1191053"/>
          <a:ext cx="10834254" cy="10296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kern="1200" dirty="0"/>
            <a:t>Знищення комп'ютерної інформації </a:t>
          </a:r>
          <a:endParaRPr lang="ru-RU" sz="3600" b="1" kern="1200" dirty="0"/>
        </a:p>
      </dsp:txBody>
      <dsp:txXfrm>
        <a:off x="50261" y="1241314"/>
        <a:ext cx="10733732" cy="929078"/>
      </dsp:txXfrm>
    </dsp:sp>
    <dsp:sp modelId="{376BBF95-233D-43CE-AE09-2325F469E525}">
      <dsp:nvSpPr>
        <dsp:cNvPr id="0" name=""/>
        <dsp:cNvSpPr/>
      </dsp:nvSpPr>
      <dsp:spPr>
        <a:xfrm>
          <a:off x="0" y="2379053"/>
          <a:ext cx="10834254" cy="10296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/>
            <a:t>Модифікація комп'ютерної інформації </a:t>
          </a:r>
          <a:endParaRPr lang="ru-RU" sz="3600" b="1" kern="1200"/>
        </a:p>
      </dsp:txBody>
      <dsp:txXfrm>
        <a:off x="50261" y="2429314"/>
        <a:ext cx="10733732" cy="929078"/>
      </dsp:txXfrm>
    </dsp:sp>
    <dsp:sp modelId="{07F52A62-D0C3-48D2-83EB-5D3A177282CE}">
      <dsp:nvSpPr>
        <dsp:cNvPr id="0" name=""/>
        <dsp:cNvSpPr/>
      </dsp:nvSpPr>
      <dsp:spPr>
        <a:xfrm>
          <a:off x="0" y="3567053"/>
          <a:ext cx="10834254" cy="1029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Блокування комп'ютерної інформації </a:t>
          </a:r>
          <a:endParaRPr lang="ru-RU" sz="3600" b="1" kern="1200" dirty="0"/>
        </a:p>
      </dsp:txBody>
      <dsp:txXfrm>
        <a:off x="50261" y="3617314"/>
        <a:ext cx="10733732" cy="9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DEF9-A230-4460-A095-4133698D0800}">
      <dsp:nvSpPr>
        <dsp:cNvPr id="0" name=""/>
        <dsp:cNvSpPr/>
      </dsp:nvSpPr>
      <dsp:spPr>
        <a:xfrm>
          <a:off x="1071599" y="1775"/>
          <a:ext cx="4514180" cy="853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/>
            <a:t>Шукачі пригод</a:t>
          </a:r>
          <a:endParaRPr lang="ru-RU" sz="2800" kern="1200" dirty="0"/>
        </a:p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1113277" y="43453"/>
        <a:ext cx="4430824" cy="770430"/>
      </dsp:txXfrm>
    </dsp:sp>
    <dsp:sp modelId="{D439F445-EEFF-4F6A-AC40-A2C6C798AE7F}">
      <dsp:nvSpPr>
        <dsp:cNvPr id="0" name=""/>
        <dsp:cNvSpPr/>
      </dsp:nvSpPr>
      <dsp:spPr>
        <a:xfrm>
          <a:off x="1071599" y="898250"/>
          <a:ext cx="4599709" cy="853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Ідейні «</a:t>
          </a:r>
          <a:r>
            <a:rPr lang="uk-UA" sz="2800" kern="1200" dirty="0" err="1"/>
            <a:t>хакери</a:t>
          </a:r>
          <a:r>
            <a:rPr lang="uk-UA" sz="2800" kern="1200" dirty="0"/>
            <a:t>» </a:t>
          </a:r>
          <a:endParaRPr lang="ru-RU" sz="2800" kern="1200" dirty="0"/>
        </a:p>
      </dsp:txBody>
      <dsp:txXfrm>
        <a:off x="1113277" y="939928"/>
        <a:ext cx="4516353" cy="770430"/>
      </dsp:txXfrm>
    </dsp:sp>
    <dsp:sp modelId="{491B2824-4F4F-4C33-A0F6-C7169C1DB833}">
      <dsp:nvSpPr>
        <dsp:cNvPr id="0" name=""/>
        <dsp:cNvSpPr/>
      </dsp:nvSpPr>
      <dsp:spPr>
        <a:xfrm>
          <a:off x="1071599" y="1794726"/>
          <a:ext cx="4603555" cy="853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«</a:t>
          </a:r>
          <a:r>
            <a:rPr lang="uk-UA" sz="2800" kern="1200" dirty="0" err="1"/>
            <a:t>Хакери»-професіонали</a:t>
          </a:r>
          <a:endParaRPr lang="ru-RU" sz="2800" kern="1200" dirty="0"/>
        </a:p>
      </dsp:txBody>
      <dsp:txXfrm>
        <a:off x="1113277" y="1836404"/>
        <a:ext cx="4520199" cy="770430"/>
      </dsp:txXfrm>
    </dsp:sp>
    <dsp:sp modelId="{E29428E7-B537-41D7-AE67-9AFF2FFDC539}">
      <dsp:nvSpPr>
        <dsp:cNvPr id="0" name=""/>
        <dsp:cNvSpPr/>
      </dsp:nvSpPr>
      <dsp:spPr>
        <a:xfrm>
          <a:off x="1071599" y="2691202"/>
          <a:ext cx="4617818" cy="853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Ненадійні (неблагополучні) співробітники</a:t>
          </a:r>
          <a:endParaRPr lang="ru-RU" sz="2800" kern="1200" dirty="0"/>
        </a:p>
      </dsp:txBody>
      <dsp:txXfrm>
        <a:off x="1113277" y="2732880"/>
        <a:ext cx="4534462" cy="770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B63C-2C93-4F78-9229-EA5E7AE05D27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C004-B5C6-4411-91CA-DC1C8852E658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A51E-BB91-412E-A60C-37596957B8E2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E208-F968-42D9-9AE6-368E19821ED2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392F-CCC5-4C54-B224-14A27320225C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172B-2355-4403-9D6A-78B3539B7543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2272-D1CD-4CE4-8AFC-8DCCF912722C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DCEB-0A22-41D0-9BCB-D8C5EC608D74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45C-28EC-4A4D-A930-43D30EBD9840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0671-1DFE-4BE8-B767-572886783578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177B-C0BB-4076-8E8B-FE42BFD780E4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1C87-D267-4D76-9465-4FA679C92D1A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t-science.com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895" y="2442948"/>
            <a:ext cx="10363200" cy="27295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Правові основи забезпечення безпеки інформаційних технологій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682817" y="489095"/>
            <a:ext cx="6610812" cy="42530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0" cmpd="dbl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</a:rPr>
              <a:t>Інформаційна безпека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764" y="163208"/>
            <a:ext cx="8569035" cy="998742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Законодавство</a:t>
            </a:r>
            <a:r>
              <a:rPr lang="ru-RU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України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745673"/>
            <a:ext cx="10860333" cy="44312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/>
              <a:t> Публічна інформація - це відображена та задокументована будь-якими засобами та на будь-яких носіях інформація, що була отримана або створена в процесі виконання суб'єктами </a:t>
            </a:r>
            <a:r>
              <a:rPr lang="uk-UA" b="1" dirty="0"/>
              <a:t>владних повноважень </a:t>
            </a:r>
            <a:r>
              <a:rPr lang="uk-UA" dirty="0"/>
              <a:t>своїх обов'язків, передбачених чинним законодавством, або яка знаходиться у володінні суб'єктів владних повноважень, інших розпорядників публічної інформації, визначених цим Законом</a:t>
            </a:r>
          </a:p>
          <a:p>
            <a:r>
              <a:rPr lang="uk-UA" dirty="0"/>
              <a:t>  суб'єкти владних повноважень - органи державної влади, інші державні органи, </a:t>
            </a:r>
            <a:r>
              <a:rPr lang="uk-UA" dirty="0" err="1"/>
              <a:t>органи</a:t>
            </a:r>
            <a:r>
              <a:rPr lang="uk-UA" dirty="0"/>
              <a:t> місцевого самоврядування, що здійснюють владні управлінські функції відповідно до законодавства та рішення яких є обов'язковими для виконання</a:t>
            </a:r>
          </a:p>
          <a:p>
            <a:r>
              <a:rPr lang="uk-UA" dirty="0"/>
              <a:t> Публічна інформація є відкритою, крім випадків, встановлених законом </a:t>
            </a:r>
          </a:p>
          <a:p>
            <a:r>
              <a:rPr lang="uk-UA" dirty="0"/>
              <a:t> Інформацією з обмеженим доступом є конфіденційна, таємна, службова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7524" y="1096880"/>
            <a:ext cx="94543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/>
              <a:t>Закон України </a:t>
            </a:r>
            <a:r>
              <a:rPr lang="uk-UA" sz="3200" dirty="0" err="1"/>
              <a:t>“Про</a:t>
            </a:r>
            <a:r>
              <a:rPr lang="uk-UA" sz="3200" dirty="0"/>
              <a:t> доступ до публічної інформації ”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764" y="163208"/>
            <a:ext cx="8569035" cy="998742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Законодавство</a:t>
            </a:r>
            <a:r>
              <a:rPr lang="ru-RU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України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745673"/>
            <a:ext cx="10860333" cy="44312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/>
              <a:t>Захисту в системі підлягає:</a:t>
            </a:r>
          </a:p>
          <a:p>
            <a:r>
              <a:rPr lang="uk-UA" dirty="0"/>
              <a:t>відкрита інформація, яка належить до державних інформаційних ресурсів, а також відкрита інформація про діяльність суб'єктів владних повноважень, військових формувань, яка оприлюднюється в Інтернеті, інших глобальних інформаційних мережах і системах або передається телекомунікаційними мережами;</a:t>
            </a:r>
          </a:p>
          <a:p>
            <a:r>
              <a:rPr lang="uk-UA" dirty="0"/>
              <a:t>конфіденційна інформація, яка перебуває у володінні розпорядників інформації, визначених частиною першою статті 13 Закону України «Про доступ до публічної інформації»;</a:t>
            </a:r>
          </a:p>
          <a:p>
            <a:r>
              <a:rPr lang="uk-UA" dirty="0"/>
              <a:t>службова інформація;</a:t>
            </a:r>
          </a:p>
          <a:p>
            <a:r>
              <a:rPr lang="uk-UA" dirty="0"/>
              <a:t>інформація, яка становить державну або іншу передбачену законом таємницю;</a:t>
            </a:r>
          </a:p>
          <a:p>
            <a:r>
              <a:rPr lang="uk-UA" dirty="0"/>
              <a:t>інформація, вимога щодо захисту якої встановлена законом.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7524" y="1096880"/>
            <a:ext cx="96827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/>
              <a:t>У </a:t>
            </a:r>
            <a:r>
              <a:rPr lang="ru-RU" sz="3200" dirty="0" err="1"/>
              <a:t>вищезгаданих</a:t>
            </a:r>
            <a:r>
              <a:rPr lang="ru-RU" sz="3200" dirty="0"/>
              <a:t> «Правилах», </a:t>
            </a:r>
            <a:r>
              <a:rPr lang="ru-RU" sz="3200" dirty="0" err="1"/>
              <a:t>вказується</a:t>
            </a:r>
            <a:r>
              <a:rPr lang="ru-RU" sz="3200" dirty="0"/>
              <a:t>, </a:t>
            </a:r>
            <a:r>
              <a:rPr lang="ru-RU" sz="3200" dirty="0" err="1"/>
              <a:t>зокрема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764" y="163208"/>
            <a:ext cx="8569035" cy="998742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9D3342"/>
                </a:solidFill>
                <a:latin typeface="Century Gothic" panose="020B0502020202020204" pitchFamily="34" charset="0"/>
              </a:rPr>
              <a:t>Законодавство України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5194" y="1924564"/>
            <a:ext cx="7978588" cy="3492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dirty="0"/>
              <a:t>Персональні дані - відомості чи сукупність відомостей про фізичну особу, яка ідентифікована або може бути конкретно ідентифікована </a:t>
            </a:r>
          </a:p>
          <a:p>
            <a:r>
              <a:rPr lang="uk-UA" dirty="0"/>
              <a:t>Об'єктами захисту є персональні дані, які обробляються в базах персональних даних </a:t>
            </a:r>
          </a:p>
          <a:p>
            <a:r>
              <a:rPr lang="uk-UA" dirty="0"/>
              <a:t>Передбачене укладання згоди на обробку персональних даних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630" y="1124589"/>
            <a:ext cx="87328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/>
              <a:t>Закон України </a:t>
            </a:r>
            <a:r>
              <a:rPr lang="uk-UA" sz="3200" dirty="0" err="1"/>
              <a:t>“Про</a:t>
            </a:r>
            <a:r>
              <a:rPr lang="uk-UA" sz="3200" dirty="0"/>
              <a:t> захист персональних даних ”</a:t>
            </a:r>
          </a:p>
        </p:txBody>
      </p:sp>
      <p:pic>
        <p:nvPicPr>
          <p:cNvPr id="10244" name="Picture 4" descr="ÐÐ¸ÑÑ ÐÐÐÐ¼Ð¾Ð»Ð¾Ð´ÑÑÐ¿Ð¾ÑÑÑ Ð²ÑÐ´ 19.04.2012 â 1/9-302 &quot;Ð©Ð¾Ð´Ð¾ Ð·Ð³Ð¾Ð´Ð¸ Ð½Ð° Ð¾Ð±ÑÐ¾Ð±ÐºÑ Ð¿ÐµÑÑÐ¾Ð½Ð°Ð»ÑÐ½Ð¸Ñ Ð´Ð°Ð½Ð¸Ñ&quot;"/>
          <p:cNvPicPr>
            <a:picLocks noChangeAspect="1" noChangeArrowheads="1"/>
          </p:cNvPicPr>
          <p:nvPr/>
        </p:nvPicPr>
        <p:blipFill>
          <a:blip r:embed="rId2"/>
          <a:srcRect t="44606" r="67640" b="17576"/>
          <a:stretch>
            <a:fillRect/>
          </a:stretch>
        </p:blipFill>
        <p:spPr bwMode="auto">
          <a:xfrm>
            <a:off x="9147175" y="821561"/>
            <a:ext cx="3044825" cy="523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09" y="163208"/>
            <a:ext cx="8278090" cy="998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0326" y="1390649"/>
            <a:ext cx="11083637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Україні створено :</a:t>
            </a:r>
          </a:p>
          <a:p>
            <a:pPr marL="360363" marR="0" lvl="0" indent="-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Державну службу спеціального зв'язку та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захисту інформації України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—державний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 спеціального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призначення, який опікується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питаннями забезпечення формування і реалізації державної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політики у сферах захисту державних інформаційно-телекомунікаційних систем, криптографічного й технічного захисту інформації, використання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захисту державних електронних інформаційних ресурсів.</a:t>
            </a:r>
            <a:endParaRPr lang="uk-UA" sz="2400" dirty="0">
              <a:solidFill>
                <a:srgbClr val="1B1F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0363" lvl="0" indent="-3603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1B1F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Кіберполіцію</a:t>
            </a:r>
            <a:r>
              <a:rPr lang="ru-RU" sz="2400" b="1" dirty="0">
                <a:solidFill>
                  <a:srgbClr val="1B1F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1B1F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>
                <a:solidFill>
                  <a:srgbClr val="1B1F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/>
              <a:t>Реалізація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в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протидії</a:t>
            </a:r>
            <a:r>
              <a:rPr lang="ru-RU" sz="2400" dirty="0"/>
              <a:t> </a:t>
            </a:r>
            <a:r>
              <a:rPr lang="ru-RU" sz="2400" dirty="0" err="1"/>
              <a:t>кіберзлочинності</a:t>
            </a:r>
            <a:r>
              <a:rPr lang="ru-RU" sz="2400" dirty="0"/>
              <a:t>, </a:t>
            </a:r>
            <a:r>
              <a:rPr lang="ru-RU" sz="2400" dirty="0" err="1"/>
              <a:t>завчасне</a:t>
            </a:r>
            <a:r>
              <a:rPr lang="ru-RU" sz="2400" dirty="0"/>
              <a:t> </a:t>
            </a:r>
            <a:r>
              <a:rPr lang="ru-RU" sz="2400" dirty="0" err="1"/>
              <a:t>інформування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про </a:t>
            </a:r>
            <a:r>
              <a:rPr lang="ru-RU" sz="2400" dirty="0" err="1"/>
              <a:t>появу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кіберзлочинців</a:t>
            </a:r>
            <a:r>
              <a:rPr lang="ru-RU" sz="2400" dirty="0"/>
              <a:t>,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програмних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для </a:t>
            </a:r>
            <a:r>
              <a:rPr lang="ru-RU" sz="2400" dirty="0" err="1"/>
              <a:t>систематизації</a:t>
            </a:r>
            <a:r>
              <a:rPr lang="ru-RU" sz="2400" dirty="0"/>
              <a:t> </a:t>
            </a:r>
            <a:r>
              <a:rPr lang="ru-RU" sz="2400" dirty="0" err="1"/>
              <a:t>кіберінцидентів</a:t>
            </a:r>
            <a:r>
              <a:rPr lang="ru-RU" sz="2400" dirty="0"/>
              <a:t>, </a:t>
            </a:r>
            <a:r>
              <a:rPr lang="ru-RU" sz="2400" dirty="0" err="1"/>
              <a:t>реагування</a:t>
            </a:r>
            <a:r>
              <a:rPr lang="ru-RU" sz="2400" dirty="0"/>
              <a:t> на </a:t>
            </a:r>
            <a:r>
              <a:rPr lang="ru-RU" sz="2400" dirty="0" err="1"/>
              <a:t>запити</a:t>
            </a:r>
            <a:r>
              <a:rPr lang="ru-RU" sz="2400" dirty="0"/>
              <a:t> </a:t>
            </a:r>
            <a:r>
              <a:rPr lang="ru-RU" sz="2400" dirty="0" err="1"/>
              <a:t>зарубіжних</a:t>
            </a:r>
            <a:r>
              <a:rPr lang="ru-RU" sz="2400" dirty="0"/>
              <a:t> </a:t>
            </a:r>
            <a:r>
              <a:rPr lang="ru-RU" sz="2400" dirty="0" err="1"/>
              <a:t>партнерів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надходити</a:t>
            </a:r>
            <a:r>
              <a:rPr lang="ru-RU" sz="2400" dirty="0"/>
              <a:t> по каналах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Цілодобової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</a:t>
            </a:r>
            <a:r>
              <a:rPr lang="ru-RU" sz="2400" dirty="0" err="1"/>
              <a:t>контактних</a:t>
            </a:r>
            <a:r>
              <a:rPr lang="ru-RU" sz="2400" dirty="0"/>
              <a:t> </a:t>
            </a:r>
            <a:r>
              <a:rPr lang="ru-RU" sz="2400" dirty="0" err="1"/>
              <a:t>пунктів</a:t>
            </a:r>
            <a:endParaRPr lang="ru-RU" sz="2400" b="1" dirty="0">
              <a:solidFill>
                <a:srgbClr val="1B1F2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764" y="163208"/>
            <a:ext cx="8569035" cy="998742"/>
          </a:xfrm>
        </p:spPr>
        <p:txBody>
          <a:bodyPr>
            <a:normAutofit/>
          </a:bodyPr>
          <a:lstStyle/>
          <a:p>
            <a:r>
              <a:rPr lang="uk-UA" b="1" dirty="0" err="1">
                <a:solidFill>
                  <a:srgbClr val="9D3342"/>
                </a:solidFill>
                <a:latin typeface="Century Gothic" panose="020B0502020202020204" pitchFamily="34" charset="0"/>
              </a:rPr>
              <a:t>Киберзлочини</a:t>
            </a:r>
            <a:endParaRPr lang="uk-UA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40327" y="983673"/>
          <a:ext cx="10834255" cy="459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546" y="163208"/>
            <a:ext cx="9767454" cy="998742"/>
          </a:xfrm>
        </p:spPr>
        <p:txBody>
          <a:bodyPr>
            <a:noAutofit/>
          </a:bodyPr>
          <a:lstStyle/>
          <a:p>
            <a:r>
              <a:rPr lang="uk-UA" sz="3800" b="1" dirty="0">
                <a:solidFill>
                  <a:srgbClr val="9D3342"/>
                </a:solidFill>
                <a:latin typeface="Candara" pitchFamily="34" charset="0"/>
              </a:rPr>
              <a:t>Класифікація порушників </a:t>
            </a:r>
            <a:r>
              <a:rPr lang="uk-UA" sz="3800" b="1" dirty="0" err="1">
                <a:solidFill>
                  <a:srgbClr val="9D3342"/>
                </a:solidFill>
                <a:latin typeface="Candara" pitchFamily="34" charset="0"/>
              </a:rPr>
              <a:t>кібербезпеки</a:t>
            </a:r>
            <a:endParaRPr lang="ru-RU" sz="3800" b="1" dirty="0">
              <a:solidFill>
                <a:srgbClr val="9D3342"/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6473" y="5597236"/>
            <a:ext cx="11263745" cy="77585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 err="1"/>
              <a:t>Хакери</a:t>
            </a:r>
            <a:r>
              <a:rPr lang="uk-UA" dirty="0"/>
              <a:t> (</a:t>
            </a:r>
            <a:r>
              <a:rPr lang="uk-UA" dirty="0" err="1"/>
              <a:t>хекери</a:t>
            </a:r>
            <a:r>
              <a:rPr lang="uk-UA" dirty="0"/>
              <a:t>) — це узагальнююча назва людей, які зламують комп'ютерні системи і одержують неправомірний доступ до ресурсів.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309" y="1096925"/>
            <a:ext cx="818803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err="1"/>
              <a:t>Ха́кер</a:t>
            </a:r>
            <a:r>
              <a:rPr lang="uk-UA" sz="2800" dirty="0"/>
              <a:t> (від англ.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hack</a:t>
            </a:r>
            <a:r>
              <a:rPr lang="uk-UA" sz="2800" dirty="0"/>
              <a:t> – рубати) – особливий тип комп'ютерних спеціалістів.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891" y="2108400"/>
            <a:ext cx="11152909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/>
              <a:t>Інколи цей термін використовують для позначення спеціалістів взагалі — у тому контексті, що вони мають дуже детальні знання в якихось питаннях, або мають достатньо нестандартне і конструктивне мислення.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327" y="3951099"/>
            <a:ext cx="1118061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За однією з легенд, слово «</a:t>
            </a:r>
            <a:r>
              <a:rPr lang="uk-UA" sz="2400" dirty="0" err="1"/>
              <a:t>hack</a:t>
            </a:r>
            <a:r>
              <a:rPr lang="uk-UA" sz="2400" dirty="0"/>
              <a:t>» уперше стало застосовуватись у </a:t>
            </a:r>
            <a:r>
              <a:rPr lang="uk-UA" sz="2400" dirty="0" err="1"/>
              <a:t>Массачусетському</a:t>
            </a:r>
            <a:r>
              <a:rPr lang="uk-UA" sz="2400" dirty="0"/>
              <a:t> технологічному інституті для позначення проекту, який не має видимого практичного значення і виконується виключно заради задоволення від самого процесу роботи.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564" y="163208"/>
            <a:ext cx="8264235" cy="99874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>
                <a:solidFill>
                  <a:srgbClr val="9D3342"/>
                </a:solidFill>
                <a:latin typeface="Candara" pitchFamily="34" charset="0"/>
              </a:rPr>
              <a:t>Категорії порушників</a:t>
            </a:r>
            <a:endParaRPr lang="ru-RU" sz="4800" b="1" dirty="0">
              <a:solidFill>
                <a:srgbClr val="9D3342"/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162565"/>
            <a:ext cx="10791061" cy="15252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2550" indent="360363">
              <a:spcBef>
                <a:spcPts val="600"/>
              </a:spcBef>
              <a:buNone/>
            </a:pPr>
            <a:r>
              <a:rPr lang="uk-UA" dirty="0"/>
              <a:t>Для запобігання можливих загроз, фірми повинні не тільки забезпечити захист операційних систем, програмного забезпечення і контроль доступу, але і спробувати виявити категорії порушників і ті методи, які вони використовують. 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2784763"/>
          <a:ext cx="6761018" cy="35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902036" y="2823729"/>
            <a:ext cx="579120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оцінками експертів США</a:t>
            </a:r>
            <a:r>
              <a:rPr kumimoji="0" lang="uk-UA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напади «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хакерів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на комп'ютери і мережі федеральних державних систем відбуваються в цій країні не рідше 50-ти раз на день. </a:t>
            </a:r>
          </a:p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Багато великих компаній і організації піддаються атакам кілька разів у тиждень, а деякі навіть щодня.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981" y="987148"/>
            <a:ext cx="1064029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uk-UA" sz="2800" dirty="0"/>
              <a:t>Для позначення різних категорій комп'ютерних злочинців використовуються різноманітні терміни: «</a:t>
            </a:r>
            <a:r>
              <a:rPr lang="uk-UA" sz="2800" dirty="0" err="1"/>
              <a:t>хакери</a:t>
            </a:r>
            <a:r>
              <a:rPr lang="uk-UA" sz="2800" dirty="0"/>
              <a:t>», «</a:t>
            </a:r>
            <a:r>
              <a:rPr lang="uk-UA" sz="2800" dirty="0" err="1"/>
              <a:t>кракери</a:t>
            </a:r>
            <a:r>
              <a:rPr lang="uk-UA" sz="2800" dirty="0"/>
              <a:t>», «пірати», «шкідники». 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803974" y="231536"/>
            <a:ext cx="6068690" cy="81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Це цікаво: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1273" y="2450708"/>
            <a:ext cx="1072341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uk-UA" sz="2800" b="1" dirty="0" err="1"/>
              <a:t>Хакери</a:t>
            </a:r>
            <a:r>
              <a:rPr lang="uk-UA" sz="2800" dirty="0"/>
              <a:t> (</a:t>
            </a:r>
            <a:r>
              <a:rPr lang="uk-UA" sz="2800" dirty="0" err="1"/>
              <a:t>хекери</a:t>
            </a:r>
            <a:r>
              <a:rPr lang="uk-UA" sz="2800" dirty="0"/>
              <a:t>) — це узагальнююча назва людей, які зламують комп'ютерні системи.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7417" y="3564093"/>
            <a:ext cx="1064029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uk-UA" sz="2800" dirty="0"/>
              <a:t>Професійні </a:t>
            </a:r>
            <a:r>
              <a:rPr lang="uk-UA" sz="2800" dirty="0" err="1"/>
              <a:t>зламувачі</a:t>
            </a:r>
            <a:r>
              <a:rPr lang="uk-UA" sz="2800" dirty="0"/>
              <a:t> — </a:t>
            </a:r>
            <a:r>
              <a:rPr lang="uk-UA" sz="2800" b="1" dirty="0" err="1"/>
              <a:t>кракери</a:t>
            </a:r>
            <a:r>
              <a:rPr lang="uk-UA" sz="2800" dirty="0"/>
              <a:t> (або «крекери», не плутати з печивом!), які є серйозними порушниками безпеки, оскільки не мають жодних моральних обмежень.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981" y="987147"/>
            <a:ext cx="10640291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uk-UA" sz="2800" dirty="0"/>
              <a:t>Найбільш криміногенною групою є </a:t>
            </a:r>
            <a:r>
              <a:rPr lang="uk-UA" sz="2800" b="1" dirty="0"/>
              <a:t>пірати</a:t>
            </a:r>
            <a:r>
              <a:rPr lang="uk-UA" sz="2800" dirty="0"/>
              <a:t> — професіонали найвищого ґатунку, які спеціалізуються на крадіжках текстів нових комерційних програмних продуктів, технологічних ноу-хау тощо. Така робота, природно, виконується на замовлення або передбачає реального покупця. За відсутності замовлень пірат може зосередитися на кредитних картках, банківських рахунках, телефонному зв’язку. В усіх випадках мотивація – матеріальні інтереси, а не цікавість чи пустощі.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695609" y="245390"/>
            <a:ext cx="10371853" cy="81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Це цікаво: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1273" y="4491382"/>
            <a:ext cx="10709563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 algn="just"/>
            <a:r>
              <a:rPr lang="uk-UA" sz="2800" dirty="0"/>
              <a:t>За даними дослідження корпорації IDG у 88 % випадків розкрадання інформації відбувається через працівників фірм і тільки 12 % — через зовнішні проникнення із застосуванням спеціальних засобів.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054" y="1374662"/>
            <a:ext cx="10917382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Шкідники (вандали) </a:t>
            </a:r>
            <a:r>
              <a:rPr lang="uk-UA" sz="2800" dirty="0"/>
              <a:t>намагаються реалізувати у </a:t>
            </a:r>
            <a:r>
              <a:rPr lang="uk-UA" sz="2800" dirty="0" err="1"/>
              <a:t>кіберпросторі</a:t>
            </a:r>
            <a:r>
              <a:rPr lang="uk-UA" sz="2800" dirty="0"/>
              <a:t> свої патологічні схильності — вони заражають його вірусами, частково або повністю руйнують комп'ютерні системи. Найчастіше вони завдають шкоди без якої-небудь вигоди для себе (крім морального задоволення). Часто спонукальним мотивом є помста. Іноді шкідника надихає масштаб руйнівних наслідків, значно більший за можливі позитивні успіхи від аналогічних зусиль.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4654" y="224043"/>
            <a:ext cx="9338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Хакери</a:t>
            </a:r>
            <a:r>
              <a:rPr lang="ru-RU" sz="3600" b="1" dirty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794" y="1662545"/>
            <a:ext cx="6057206" cy="46883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розрізняють</a:t>
            </a:r>
            <a:r>
              <a:rPr lang="ru-RU" sz="3200" dirty="0"/>
              <a:t> </a:t>
            </a:r>
            <a:r>
              <a:rPr lang="ru-RU" sz="3200" dirty="0" err="1"/>
              <a:t>етичні</a:t>
            </a:r>
            <a:r>
              <a:rPr lang="ru-RU" sz="3200" dirty="0"/>
              <a:t> та </a:t>
            </a:r>
            <a:r>
              <a:rPr lang="ru-RU" sz="3200" dirty="0" err="1"/>
              <a:t>правові</a:t>
            </a:r>
            <a:r>
              <a:rPr lang="ru-RU" sz="3200" dirty="0"/>
              <a:t> </a:t>
            </a:r>
            <a:r>
              <a:rPr lang="ru-RU" sz="3200" dirty="0" err="1"/>
              <a:t>основи</a:t>
            </a:r>
            <a:r>
              <a:rPr lang="ru-RU" sz="3200" dirty="0"/>
              <a:t> </a:t>
            </a:r>
            <a:r>
              <a:rPr lang="ru-RU" sz="3200" dirty="0" err="1"/>
              <a:t>захисту</a:t>
            </a:r>
            <a:r>
              <a:rPr lang="ru-RU" sz="3200" dirty="0"/>
              <a:t> </a:t>
            </a:r>
            <a:r>
              <a:rPr lang="ru-RU" sz="3200" dirty="0" err="1"/>
              <a:t>даних</a:t>
            </a:r>
            <a:r>
              <a:rPr lang="ru-RU" sz="3200" dirty="0"/>
              <a:t>?</a:t>
            </a:r>
            <a:endParaRPr lang="en-US" sz="3200" dirty="0"/>
          </a:p>
          <a:p>
            <a:r>
              <a:rPr lang="uk-UA" sz="3200" dirty="0"/>
              <a:t>Основні нормативно-правові документи України у сфері ІБ</a:t>
            </a:r>
            <a:endParaRPr lang="ru-RU" sz="3200" dirty="0"/>
          </a:p>
          <a:p>
            <a:r>
              <a:rPr lang="uk-UA" sz="3200" dirty="0"/>
              <a:t>Категорії порушників інформаційної безпеки </a:t>
            </a:r>
            <a:endParaRPr lang="ru-RU" sz="3200" dirty="0"/>
          </a:p>
          <a:p>
            <a:pPr lvl="0"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030508"/>
            <a:ext cx="580228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1543" y="1063759"/>
            <a:ext cx="60904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" y="1681942"/>
            <a:ext cx="5802284" cy="46357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Як</a:t>
            </a:r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і є види захисту інформації?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Які заходи відносяться до організаційних? Технічних? Програмних?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uk-UA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Що таке авторське право? Плагіат?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r>
              <a:rPr lang="ru-RU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Інтелектуальна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власність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ru-RU" sz="2800" dirty="0"/>
              <a:t> </a:t>
            </a: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114000"/>
              </a:lnSpc>
              <a:buFont typeface="+mj-lt"/>
              <a:buAutoNum type="arabicPeriod"/>
            </a:pPr>
            <a:endParaRPr lang="uk-UA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054" y="1374662"/>
            <a:ext cx="10917382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Експериментатори («піонери»). </a:t>
            </a:r>
            <a:r>
              <a:rPr lang="uk-UA" sz="2800" dirty="0"/>
              <a:t>Найчастіше це молоді люди, які під час освоєння інструментальних та інформаційних ресурсів мережі і власного комп'ютера бажають вчитися тільки на власних помилках, відштовхуючись від того, «як не можна». Основну частину цієї групи становлять діти та підлітки. Головною мотивацією у цій групі є гра. З експериментаторів виходять професіонали високого класу, зокрема і законослухняні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4654" y="224043"/>
            <a:ext cx="9338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Хакери</a:t>
            </a:r>
            <a:r>
              <a:rPr lang="ru-RU" sz="3600" b="1" dirty="0">
                <a:solidFill>
                  <a:srgbClr val="9D3342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94" y="45885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Джерела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13" y="1268134"/>
            <a:ext cx="1022873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1. Н. В. Морзе, О. В. </a:t>
            </a:r>
            <a:r>
              <a:rPr lang="ru-RU" b="1" dirty="0" err="1">
                <a:latin typeface="Century Gothic" panose="020B0502020202020204" pitchFamily="34" charset="0"/>
              </a:rPr>
              <a:t>Барна</a:t>
            </a:r>
            <a:r>
              <a:rPr lang="ru-RU" b="1" dirty="0">
                <a:latin typeface="Century Gothic" panose="020B0502020202020204" pitchFamily="34" charset="0"/>
              </a:rPr>
              <a:t>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2. </a:t>
            </a:r>
            <a:r>
              <a:rPr lang="ru-RU" b="1" dirty="0" err="1">
                <a:latin typeface="Century Gothic" panose="020B0502020202020204" pitchFamily="34" charset="0"/>
              </a:rPr>
              <a:t>Ривкінд</a:t>
            </a:r>
            <a:r>
              <a:rPr lang="ru-RU" b="1" dirty="0">
                <a:latin typeface="Century Gothic" panose="020B0502020202020204" pitchFamily="34" charset="0"/>
              </a:rPr>
              <a:t> Й. Я., Лисенко Т. І., </a:t>
            </a:r>
            <a:r>
              <a:rPr lang="ru-RU" b="1" dirty="0" err="1">
                <a:latin typeface="Century Gothic" panose="020B0502020202020204" pitchFamily="34" charset="0"/>
              </a:rPr>
              <a:t>Чернікова</a:t>
            </a:r>
            <a:r>
              <a:rPr lang="ru-RU" b="1" dirty="0">
                <a:latin typeface="Century Gothic" panose="020B0502020202020204" pitchFamily="34" charset="0"/>
              </a:rPr>
              <a:t> Л. А., </a:t>
            </a:r>
            <a:r>
              <a:rPr lang="ru-RU" b="1" dirty="0" err="1">
                <a:latin typeface="Century Gothic" panose="020B0502020202020204" pitchFamily="34" charset="0"/>
              </a:rPr>
              <a:t>Шакотько</a:t>
            </a:r>
            <a:r>
              <a:rPr lang="ru-RU" b="1" dirty="0">
                <a:latin typeface="Century Gothic" panose="020B0502020202020204" pitchFamily="34" charset="0"/>
              </a:rPr>
              <a:t> В. В.,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3. О. О. Бондаренко, В. В. </a:t>
            </a:r>
            <a:r>
              <a:rPr lang="ru-RU" b="1" dirty="0" err="1">
                <a:latin typeface="Century Gothic" panose="020B0502020202020204" pitchFamily="34" charset="0"/>
              </a:rPr>
              <a:t>Ластовецький</a:t>
            </a:r>
            <a:r>
              <a:rPr lang="ru-RU" b="1" dirty="0">
                <a:latin typeface="Century Gothic" panose="020B0502020202020204" pitchFamily="34" charset="0"/>
              </a:rPr>
              <a:t>, О. П. </a:t>
            </a:r>
            <a:r>
              <a:rPr lang="ru-RU" b="1" dirty="0" err="1">
                <a:latin typeface="Century Gothic" panose="020B0502020202020204" pitchFamily="34" charset="0"/>
              </a:rPr>
              <a:t>Пилипчук</a:t>
            </a:r>
            <a:r>
              <a:rPr lang="ru-RU" b="1" dirty="0">
                <a:latin typeface="Century Gothic" panose="020B0502020202020204" pitchFamily="34" charset="0"/>
              </a:rPr>
              <a:t>, Є. А. Шестопалов,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4. В. Д. Руденко, Н. В. </a:t>
            </a:r>
            <a:r>
              <a:rPr lang="ru-RU" b="1" dirty="0" err="1">
                <a:latin typeface="Century Gothic" panose="020B0502020202020204" pitchFamily="34" charset="0"/>
              </a:rPr>
              <a:t>Речич</a:t>
            </a:r>
            <a:r>
              <a:rPr lang="ru-RU" b="1" dirty="0">
                <a:latin typeface="Century Gothic" panose="020B0502020202020204" pitchFamily="34" charset="0"/>
              </a:rPr>
              <a:t>, В. О. </a:t>
            </a:r>
            <a:r>
              <a:rPr lang="ru-RU" b="1" dirty="0" err="1">
                <a:latin typeface="Century Gothic" panose="020B0502020202020204" pitchFamily="34" charset="0"/>
              </a:rPr>
              <a:t>Потієнко</a:t>
            </a:r>
            <a:r>
              <a:rPr lang="ru-RU" b="1" dirty="0">
                <a:latin typeface="Century Gothic" panose="020B0502020202020204" pitchFamily="34" charset="0"/>
              </a:rPr>
              <a:t>.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6. </a:t>
            </a:r>
            <a:r>
              <a:rPr lang="en-US" b="1" dirty="0">
                <a:latin typeface="Century Gothic" panose="020B0502020202020204" pitchFamily="34" charset="0"/>
                <a:hlinkClick r:id="rId3"/>
              </a:rPr>
              <a:t>http://it-science.com.ua/</a:t>
            </a:r>
            <a:endParaRPr lang="ru-RU" dirty="0"/>
          </a:p>
          <a:p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ОСНОВИ ІНФОРМАЦІЙНОЇ БЕЗПЕКИ             </a:t>
            </a:r>
            <a:r>
              <a:rPr lang="ru-RU" dirty="0" err="1"/>
              <a:t>Єгорова</a:t>
            </a:r>
            <a:r>
              <a:rPr lang="ru-RU" dirty="0"/>
              <a:t> О.Л.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3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7" y="190917"/>
            <a:ext cx="4835237" cy="99874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Види захисту 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23455" y="1094507"/>
          <a:ext cx="10875817" cy="522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64" y="163208"/>
            <a:ext cx="8721435" cy="99874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Інформаційна етика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97381"/>
            <a:ext cx="11083635" cy="9698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550" indent="360363" algn="just">
              <a:buNone/>
            </a:pPr>
            <a:r>
              <a:rPr lang="uk-UA" dirty="0"/>
              <a:t>Інформаційна етика розглядає проблеми власності, доступу, безпеки й спільності інформації.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055" y="4380545"/>
            <a:ext cx="1112519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3525" algn="just"/>
            <a:r>
              <a:rPr lang="uk-UA" sz="3000" dirty="0"/>
              <a:t>Етичні норми здебільшого не є обов’язковими і не затверджені в законодавчому порядку, але їх невиконання часто призводить до падіння авторитету та престижу людини, групи осіб, організації або країни. 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56073" y="1025236"/>
            <a:ext cx="2701636" cy="216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700" b="1" i="1" dirty="0" err="1"/>
              <a:t>Етика</a:t>
            </a:r>
            <a:r>
              <a:rPr lang="ru-RU" sz="2700" dirty="0"/>
              <a:t> - </a:t>
            </a:r>
            <a:r>
              <a:rPr lang="ru-RU" sz="2700" dirty="0" err="1"/>
              <a:t>філософське</a:t>
            </a:r>
            <a:r>
              <a:rPr lang="ru-RU" sz="2700" dirty="0"/>
              <a:t> </a:t>
            </a:r>
            <a:r>
              <a:rPr lang="ru-RU" sz="2700" dirty="0" err="1"/>
              <a:t>дослідження</a:t>
            </a:r>
            <a:r>
              <a:rPr lang="ru-RU" sz="2700" dirty="0"/>
              <a:t> </a:t>
            </a:r>
            <a:r>
              <a:rPr lang="ru-RU" sz="2700" dirty="0" err="1"/>
              <a:t>моралі</a:t>
            </a:r>
            <a:r>
              <a:rPr lang="ru-RU" sz="2700" dirty="0"/>
              <a:t> </a:t>
            </a:r>
            <a:r>
              <a:rPr lang="ru-RU" sz="2700" dirty="0" err="1"/>
              <a:t>і</a:t>
            </a:r>
            <a:r>
              <a:rPr lang="ru-RU" sz="2700" dirty="0"/>
              <a:t> </a:t>
            </a:r>
            <a:r>
              <a:rPr lang="ru-RU" sz="2700" dirty="0" err="1"/>
              <a:t>моральності</a:t>
            </a:r>
            <a:r>
              <a:rPr lang="ru-RU" sz="2700" dirty="0"/>
              <a:t>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909" y="1279635"/>
            <a:ext cx="8104909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Комп'ютерна</a:t>
            </a:r>
            <a:r>
              <a:rPr lang="ru-RU" sz="2800" b="1" dirty="0"/>
              <a:t> </a:t>
            </a:r>
            <a:r>
              <a:rPr lang="ru-RU" sz="2800" b="1" dirty="0" err="1"/>
              <a:t>етика</a:t>
            </a:r>
            <a:r>
              <a:rPr lang="ru-RU" sz="2800" dirty="0"/>
              <a:t> </a:t>
            </a:r>
            <a:r>
              <a:rPr lang="ru-RU" sz="2800" dirty="0" err="1"/>
              <a:t>займається</a:t>
            </a:r>
            <a:r>
              <a:rPr lang="ru-RU" sz="2800" dirty="0"/>
              <a:t> </a:t>
            </a:r>
            <a:r>
              <a:rPr lang="ru-RU" sz="2800" dirty="0" err="1"/>
              <a:t>дослідженням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 людей,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комп</a:t>
            </a:r>
            <a:r>
              <a:rPr lang="en-US" sz="2800" dirty="0"/>
              <a:t>’</a:t>
            </a:r>
            <a:r>
              <a:rPr lang="ru-RU" sz="2800" dirty="0" err="1"/>
              <a:t>ютер</a:t>
            </a:r>
            <a:r>
              <a:rPr lang="ru-RU" sz="2800" dirty="0"/>
              <a:t>,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виробляються</a:t>
            </a:r>
            <a:r>
              <a:rPr lang="ru-RU" sz="2800" dirty="0"/>
              <a:t> </a:t>
            </a:r>
            <a:r>
              <a:rPr lang="ru-RU" sz="2800" dirty="0" err="1"/>
              <a:t>відповідні</a:t>
            </a:r>
            <a:r>
              <a:rPr lang="ru-RU" sz="2800" dirty="0"/>
              <a:t> </a:t>
            </a:r>
            <a:r>
              <a:rPr lang="ru-RU" sz="2800" dirty="0" err="1"/>
              <a:t>моральні</a:t>
            </a:r>
            <a:r>
              <a:rPr lang="ru-RU" sz="2800" dirty="0"/>
              <a:t> </a:t>
            </a:r>
            <a:r>
              <a:rPr lang="ru-RU" sz="2800" dirty="0" err="1"/>
              <a:t>приписи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своєрідні</a:t>
            </a:r>
            <a:r>
              <a:rPr lang="ru-RU" sz="2800" dirty="0"/>
              <a:t> </a:t>
            </a:r>
            <a:r>
              <a:rPr lang="ru-RU" sz="2800" dirty="0" err="1"/>
              <a:t>норми</a:t>
            </a:r>
            <a:r>
              <a:rPr lang="ru-RU" sz="2800" dirty="0"/>
              <a:t> </a:t>
            </a:r>
            <a:r>
              <a:rPr lang="ru-RU" sz="2800" dirty="0" err="1"/>
              <a:t>етики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6" y="1133026"/>
            <a:ext cx="7301345" cy="998742"/>
          </a:xfrm>
        </p:spPr>
        <p:txBody>
          <a:bodyPr>
            <a:noAutofit/>
          </a:bodyPr>
          <a:lstStyle/>
          <a:p>
            <a:pPr algn="ctr"/>
            <a:r>
              <a:rPr lang="ru-RU" b="1" dirty="0" err="1">
                <a:solidFill>
                  <a:srgbClr val="9D3342"/>
                </a:solidFill>
                <a:latin typeface="Century Gothic" panose="020B0502020202020204" pitchFamily="34" charset="0"/>
              </a:rPr>
              <a:t>Морально-етичні</a:t>
            </a:r>
            <a:r>
              <a:rPr lang="ru-RU" b="1" dirty="0">
                <a:solidFill>
                  <a:srgbClr val="9D3342"/>
                </a:solidFill>
                <a:latin typeface="Century Gothic" panose="020B0502020202020204" pitchFamily="34" charset="0"/>
              </a:rPr>
              <a:t> правила </a:t>
            </a:r>
            <a:r>
              <a:rPr lang="ru-RU" b="1" dirty="0" err="1">
                <a:solidFill>
                  <a:srgbClr val="9D3342"/>
                </a:solidFill>
                <a:latin typeface="Century Gothic" panose="020B0502020202020204" pitchFamily="34" charset="0"/>
              </a:rPr>
              <a:t>інформаційної</a:t>
            </a:r>
            <a:r>
              <a:rPr lang="ru-RU" b="1" dirty="0">
                <a:solidFill>
                  <a:srgbClr val="9D3342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9D3342"/>
                </a:solidFill>
                <a:latin typeface="Century Gothic" panose="020B0502020202020204" pitchFamily="34" charset="0"/>
              </a:rPr>
              <a:t>безпеки</a:t>
            </a:r>
            <a:endParaRPr lang="ru-RU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2410691"/>
            <a:ext cx="10493187" cy="37662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ліцензоване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</a:t>
            </a:r>
          </a:p>
          <a:p>
            <a:r>
              <a:rPr lang="ru-RU" dirty="0" err="1"/>
              <a:t>Робіть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використані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.</a:t>
            </a:r>
          </a:p>
          <a:p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антивірусні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r>
              <a:rPr lang="ru-RU" dirty="0" err="1"/>
              <a:t>Створюйте</a:t>
            </a:r>
            <a:r>
              <a:rPr lang="ru-RU" dirty="0"/>
              <a:t> </a:t>
            </a:r>
            <a:r>
              <a:rPr lang="ru-RU" dirty="0" err="1"/>
              <a:t>надійні</a:t>
            </a:r>
            <a:r>
              <a:rPr lang="ru-RU" dirty="0"/>
              <a:t> </a:t>
            </a:r>
            <a:r>
              <a:rPr lang="ru-RU" dirty="0" err="1"/>
              <a:t>паролі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акаунтів</a:t>
            </a:r>
            <a:r>
              <a:rPr lang="ru-RU" dirty="0"/>
              <a:t>.</a:t>
            </a:r>
          </a:p>
          <a:p>
            <a:r>
              <a:rPr lang="ru-RU" dirty="0"/>
              <a:t>Не </a:t>
            </a:r>
            <a:r>
              <a:rPr lang="ru-RU" dirty="0" err="1"/>
              <a:t>розголошуйте</a:t>
            </a:r>
            <a:r>
              <a:rPr lang="ru-RU" dirty="0"/>
              <a:t> </a:t>
            </a:r>
            <a:r>
              <a:rPr lang="ru-RU" dirty="0" err="1"/>
              <a:t>приватну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стороннім</a:t>
            </a:r>
            <a:r>
              <a:rPr lang="ru-RU" dirty="0"/>
              <a:t> особам.</a:t>
            </a:r>
          </a:p>
          <a:p>
            <a:r>
              <a:rPr lang="ru-RU" dirty="0"/>
              <a:t>Обмежуйте доступ </a:t>
            </a:r>
            <a:r>
              <a:rPr lang="ru-RU" dirty="0" err="1"/>
              <a:t>сторонніх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до </a:t>
            </a:r>
            <a:r>
              <a:rPr lang="ru-RU" dirty="0" err="1"/>
              <a:t>комп’ютера</a:t>
            </a:r>
            <a:r>
              <a:rPr lang="ru-RU" dirty="0"/>
              <a:t>.</a:t>
            </a:r>
          </a:p>
          <a:p>
            <a:r>
              <a:rPr lang="ru-RU" dirty="0"/>
              <a:t>Не </a:t>
            </a:r>
            <a:r>
              <a:rPr lang="ru-RU" dirty="0" err="1"/>
              <a:t>відкривайте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файли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незнайомих</a:t>
            </a:r>
            <a:r>
              <a:rPr lang="ru-RU" dirty="0"/>
              <a:t> людей.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435" y="163208"/>
            <a:ext cx="7585363" cy="99874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Базові права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3" y="1287255"/>
            <a:ext cx="8020152" cy="48897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395288">
              <a:buNone/>
            </a:pPr>
            <a:r>
              <a:rPr lang="uk-UA" dirty="0"/>
              <a:t>Поряд із загальнолюдськими етичними нормами є такі базові права, як: </a:t>
            </a:r>
            <a:endParaRPr lang="ru-RU" dirty="0"/>
          </a:p>
          <a:p>
            <a:pPr lvl="0"/>
            <a:r>
              <a:rPr lang="uk-UA" b="1" i="1" dirty="0"/>
              <a:t>загальнодоступність</a:t>
            </a:r>
            <a:r>
              <a:rPr lang="uk-UA" dirty="0"/>
              <a:t> — гарантує право на комунікацію й передбачає доступність державних інформаційних ресурсів;</a:t>
            </a:r>
            <a:endParaRPr lang="ru-RU" dirty="0"/>
          </a:p>
          <a:p>
            <a:pPr lvl="0"/>
            <a:r>
              <a:rPr lang="uk-UA" b="1" i="1" dirty="0"/>
              <a:t>таємниця приватного життя </a:t>
            </a:r>
            <a:r>
              <a:rPr lang="uk-UA" dirty="0"/>
              <a:t>— дотримання конфіденційності довірених даних;</a:t>
            </a:r>
            <a:endParaRPr lang="ru-RU" dirty="0"/>
          </a:p>
          <a:p>
            <a:pPr lvl="0"/>
            <a:r>
              <a:rPr lang="uk-UA" b="1" i="1" dirty="0"/>
              <a:t>недоторканність приватної власності </a:t>
            </a:r>
            <a:r>
              <a:rPr lang="uk-UA" dirty="0"/>
              <a:t>— основа майнового порядку, дотримання права власності на дані й норм авторського права.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435" y="163208"/>
            <a:ext cx="7585363" cy="99874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Правовий захист 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3" y="1287256"/>
            <a:ext cx="8020151" cy="18300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88900" indent="311150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sz="3200" b="1" dirty="0"/>
              <a:t>Правові засоби захисту</a:t>
            </a:r>
            <a:r>
              <a:rPr lang="uk-UA" sz="3200" dirty="0"/>
              <a:t> встановлюють правила користування інформацією та відповідальність користувачів за їх порушення.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2835" y="3590882"/>
            <a:ext cx="10668001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Це</a:t>
            </a:r>
            <a:r>
              <a:rPr lang="en-US" sz="3200" dirty="0"/>
              <a:t> </a:t>
            </a:r>
            <a:r>
              <a:rPr lang="uk-UA" sz="3200" dirty="0"/>
              <a:t>— чинні закони, укази та інші нормативні акти, які регламентують правила користування інформацією і відповідальність за їх порушення, захищають авторські права програмістів та регулюють інші питання використання інформаційних технологій (ІТ).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435" y="163208"/>
            <a:ext cx="7585363" cy="99874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Правовий захист 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3" y="1287255"/>
            <a:ext cx="10721787" cy="38943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311150">
              <a:buNone/>
            </a:pPr>
            <a:r>
              <a:rPr lang="uk-UA" sz="3200" dirty="0"/>
              <a:t>Правовий захист інформації (даних) передбачає:</a:t>
            </a:r>
            <a:endParaRPr lang="ru-RU" sz="3200" dirty="0"/>
          </a:p>
          <a:p>
            <a:pPr lvl="0"/>
            <a:r>
              <a:rPr lang="uk-UA" sz="3200" i="1" dirty="0"/>
              <a:t>наявність прав на інформацію </a:t>
            </a:r>
            <a:r>
              <a:rPr lang="uk-UA" sz="3200" dirty="0"/>
              <a:t>— сертифікацію, ліцензування, патентування;</a:t>
            </a:r>
            <a:endParaRPr lang="ru-RU" sz="3200" dirty="0"/>
          </a:p>
          <a:p>
            <a:pPr lvl="0"/>
            <a:r>
              <a:rPr lang="uk-UA" sz="3200" i="1" dirty="0"/>
              <a:t>реалізацію прав </a:t>
            </a:r>
            <a:r>
              <a:rPr lang="uk-UA" sz="3200" dirty="0"/>
              <a:t>— захист інтелектуальної власності, захист авторських прав;</a:t>
            </a:r>
            <a:endParaRPr lang="ru-RU" sz="3200" dirty="0"/>
          </a:p>
          <a:p>
            <a:pPr lvl="0"/>
            <a:r>
              <a:rPr lang="uk-UA" sz="3200" i="1" dirty="0"/>
              <a:t>контроль за процедурами реалізації прав </a:t>
            </a:r>
            <a:r>
              <a:rPr lang="uk-UA" sz="3200" dirty="0"/>
              <a:t>— систему адміністративного, програмного, фізико-технічного захисту інформації.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2836" y="5267144"/>
            <a:ext cx="1070956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/>
              <a:t>Фактично сфера безпеки інформації – не захист інформації, а захист прав власності на неї.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4764" y="163208"/>
            <a:ext cx="8569035" cy="998742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Законодавство</a:t>
            </a:r>
            <a:r>
              <a:rPr lang="ru-RU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України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612" y="1842655"/>
            <a:ext cx="10763352" cy="43343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/>
              <a:t>«Про інформацію», </a:t>
            </a:r>
            <a:endParaRPr lang="en-US" dirty="0"/>
          </a:p>
          <a:p>
            <a:r>
              <a:rPr lang="uk-UA" dirty="0"/>
              <a:t>«Про захист інформації в інформаційно-телекомунікаційних системах», </a:t>
            </a:r>
            <a:endParaRPr lang="en-US" dirty="0"/>
          </a:p>
          <a:p>
            <a:r>
              <a:rPr lang="uk-UA" dirty="0"/>
              <a:t>«Про державну таємницю», </a:t>
            </a:r>
            <a:endParaRPr lang="en-US" dirty="0"/>
          </a:p>
          <a:p>
            <a:r>
              <a:rPr lang="uk-UA" dirty="0"/>
              <a:t>«Про захист персональних даних», </a:t>
            </a:r>
            <a:endParaRPr lang="en-US" dirty="0"/>
          </a:p>
          <a:p>
            <a:r>
              <a:rPr lang="ru-RU" dirty="0"/>
              <a:t>«Про </a:t>
            </a:r>
            <a:r>
              <a:rPr lang="ru-RU" dirty="0" err="1"/>
              <a:t>авторське</a:t>
            </a:r>
            <a:r>
              <a:rPr lang="ru-RU" dirty="0"/>
              <a:t> право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суміжні</a:t>
            </a:r>
            <a:r>
              <a:rPr lang="ru-RU" dirty="0"/>
              <a:t> права» та </a:t>
            </a:r>
            <a:r>
              <a:rPr lang="ru-RU" dirty="0" err="1"/>
              <a:t>ін</a:t>
            </a:r>
            <a:r>
              <a:rPr lang="ru-RU" dirty="0"/>
              <a:t> </a:t>
            </a:r>
          </a:p>
          <a:p>
            <a:r>
              <a:rPr lang="ru-RU" dirty="0"/>
              <a:t>Постанову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затвердження</a:t>
            </a:r>
            <a:r>
              <a:rPr lang="ru-RU" dirty="0"/>
              <a:t> Правил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інформаційних</a:t>
            </a:r>
            <a:r>
              <a:rPr lang="ru-RU" dirty="0"/>
              <a:t>, </a:t>
            </a:r>
            <a:r>
              <a:rPr lang="ru-RU" dirty="0" err="1"/>
              <a:t>телекомунікаційних</a:t>
            </a:r>
            <a:r>
              <a:rPr lang="ru-RU" dirty="0"/>
              <a:t> та </a:t>
            </a:r>
            <a:r>
              <a:rPr lang="ru-RU" dirty="0" err="1"/>
              <a:t>інформаційно-телекомунікаційних</a:t>
            </a:r>
            <a:r>
              <a:rPr lang="ru-RU" dirty="0"/>
              <a:t> системах».</a:t>
            </a:r>
          </a:p>
          <a:p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в роботу </a:t>
            </a:r>
            <a:r>
              <a:rPr lang="ru-RU" dirty="0" err="1"/>
              <a:t>комп’ютерів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мереж,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кримінальну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(ст. 361 </a:t>
            </a:r>
            <a:r>
              <a:rPr lang="ru-RU" dirty="0" err="1"/>
              <a:t>Кримінального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117" y="1207716"/>
            <a:ext cx="1073613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В Україні захист інформації забезпечується низкою законів: 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</Template>
  <TotalTime>305</TotalTime>
  <Words>1505</Words>
  <Application>Microsoft Office PowerPoint</Application>
  <PresentationFormat>Широкий екран</PresentationFormat>
  <Paragraphs>113</Paragraphs>
  <Slides>21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Century Gothic</vt:lpstr>
      <vt:lpstr>Georgia</vt:lpstr>
      <vt:lpstr>Times New Roman</vt:lpstr>
      <vt:lpstr>Урок 2</vt:lpstr>
      <vt:lpstr>Правові основи забезпечення безпеки інформаційних технологій</vt:lpstr>
      <vt:lpstr>Презентація PowerPoint</vt:lpstr>
      <vt:lpstr>Види захисту </vt:lpstr>
      <vt:lpstr>Інформаційна етика</vt:lpstr>
      <vt:lpstr>Морально-етичні правила інформаційної безпеки</vt:lpstr>
      <vt:lpstr>Базові права</vt:lpstr>
      <vt:lpstr>Правовий захист </vt:lpstr>
      <vt:lpstr>Правовий захист </vt:lpstr>
      <vt:lpstr>Законодавство України</vt:lpstr>
      <vt:lpstr>Законодавство України</vt:lpstr>
      <vt:lpstr>Законодавство України</vt:lpstr>
      <vt:lpstr>Законодавство України</vt:lpstr>
      <vt:lpstr>Презентація PowerPoint</vt:lpstr>
      <vt:lpstr>Киберзлочини</vt:lpstr>
      <vt:lpstr>Класифікація порушників кібербезпеки</vt:lpstr>
      <vt:lpstr>Категорії порушників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причини загострення проблеми безпеки інформаційних технологій. Інформація та інформаційні відносини. </dc:title>
  <dc:creator>Admin</dc:creator>
  <cp:lastModifiedBy>Olena</cp:lastModifiedBy>
  <cp:revision>41</cp:revision>
  <dcterms:created xsi:type="dcterms:W3CDTF">2019-04-01T17:32:25Z</dcterms:created>
  <dcterms:modified xsi:type="dcterms:W3CDTF">2023-03-30T13:58:51Z</dcterms:modified>
</cp:coreProperties>
</file>