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424" y="3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9FC9E-CCED-4978-9958-79F5165A083B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D2F06-6F36-45C3-992E-68AAEBB233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10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148066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uk-UA" sz="6036" dirty="0" smtClean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Виникнення центральних банків</a:t>
            </a:r>
            <a:endParaRPr lang="en-US" sz="6036" dirty="0"/>
          </a:p>
        </p:txBody>
      </p:sp>
      <p:pic>
        <p:nvPicPr>
          <p:cNvPr id="10" name="Image 3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6741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Міжнародне співробітництво центральних банків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07218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17373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Координація політики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001333"/>
            <a:ext cx="238863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активно співпрацюють, координуючи монетарну політику та вживаючи узгоджених заходів для підтримання стабільності фінансової системи.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507218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17373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Обмін інформацією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4001333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Регулярний обмін інформацією та досвідом допомагає центральним банкам ефективніше реагувати на глобальні економічні виклики.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507218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17373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Міжнародні організації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4001333"/>
            <a:ext cx="238863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активно співпрацюють у рамках міжнародних організацій, таких як Банк міжнародних розрахунків та МВФ, що сприяє гармонізації регулювання.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507218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173730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Стабілізація валют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001333"/>
            <a:ext cx="238875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можуть спільно втручатись на валютних ринках для стабілізації курсів національних валют та запобігання валютним кризам.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71926" y="607100"/>
            <a:ext cx="10486430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2"/>
              </a:lnSpc>
              <a:buNone/>
            </a:pPr>
            <a:r>
              <a:rPr lang="en-US" sz="4346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Перспективи розвитку центральних банків</a:t>
            </a:r>
            <a:endParaRPr lang="en-US" sz="4346" dirty="0"/>
          </a:p>
        </p:txBody>
      </p:sp>
      <p:sp>
        <p:nvSpPr>
          <p:cNvPr id="5" name="Shape 2"/>
          <p:cNvSpPr/>
          <p:nvPr/>
        </p:nvSpPr>
        <p:spPr>
          <a:xfrm>
            <a:off x="2071926" y="2600920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6" name="Text 3"/>
          <p:cNvSpPr/>
          <p:nvPr/>
        </p:nvSpPr>
        <p:spPr>
          <a:xfrm>
            <a:off x="2263021" y="2642235"/>
            <a:ext cx="114300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07" dirty="0"/>
          </a:p>
        </p:txBody>
      </p:sp>
      <p:sp>
        <p:nvSpPr>
          <p:cNvPr id="7" name="Text 4"/>
          <p:cNvSpPr/>
          <p:nvPr/>
        </p:nvSpPr>
        <p:spPr>
          <a:xfrm>
            <a:off x="2789277" y="2676763"/>
            <a:ext cx="4272677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Адаптація до нових технологій</a:t>
            </a:r>
            <a:endParaRPr lang="en-US" sz="2173" dirty="0"/>
          </a:p>
        </p:txBody>
      </p:sp>
      <p:sp>
        <p:nvSpPr>
          <p:cNvPr id="8" name="Text 5"/>
          <p:cNvSpPr/>
          <p:nvPr/>
        </p:nvSpPr>
        <p:spPr>
          <a:xfrm>
            <a:off x="2789277" y="3154085"/>
            <a:ext cx="4415552" cy="1765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будуть змушені впроваджувати нові технології, такі як блокчейн та цифрові валюти, для підвищення ефективності та швидкості своїх операцій.</a:t>
            </a:r>
            <a:endParaRPr lang="en-US" sz="1738" dirty="0"/>
          </a:p>
        </p:txBody>
      </p:sp>
      <p:sp>
        <p:nvSpPr>
          <p:cNvPr id="9" name="Shape 6"/>
          <p:cNvSpPr/>
          <p:nvPr/>
        </p:nvSpPr>
        <p:spPr>
          <a:xfrm>
            <a:off x="7425571" y="2600920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10" name="Text 7"/>
          <p:cNvSpPr/>
          <p:nvPr/>
        </p:nvSpPr>
        <p:spPr>
          <a:xfrm>
            <a:off x="7572375" y="2642235"/>
            <a:ext cx="203002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07" dirty="0"/>
          </a:p>
        </p:txBody>
      </p:sp>
      <p:sp>
        <p:nvSpPr>
          <p:cNvPr id="11" name="Text 8"/>
          <p:cNvSpPr/>
          <p:nvPr/>
        </p:nvSpPr>
        <p:spPr>
          <a:xfrm>
            <a:off x="8142923" y="2676763"/>
            <a:ext cx="3698915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Розширення повноважень</a:t>
            </a:r>
            <a:endParaRPr lang="en-US" sz="2173" dirty="0"/>
          </a:p>
        </p:txBody>
      </p:sp>
      <p:sp>
        <p:nvSpPr>
          <p:cNvPr id="12" name="Text 9"/>
          <p:cNvSpPr/>
          <p:nvPr/>
        </p:nvSpPr>
        <p:spPr>
          <a:xfrm>
            <a:off x="8142923" y="3154085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 ускладненням фінансової системи центральні банки ймовірно отримають ще більше регуляторних та наглядових функцій для забезпечення стабільності.</a:t>
            </a:r>
            <a:endParaRPr lang="en-US" sz="1738" dirty="0"/>
          </a:p>
        </p:txBody>
      </p:sp>
      <p:sp>
        <p:nvSpPr>
          <p:cNvPr id="13" name="Shape 10"/>
          <p:cNvSpPr/>
          <p:nvPr/>
        </p:nvSpPr>
        <p:spPr>
          <a:xfrm>
            <a:off x="2071926" y="5312926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14" name="Text 11"/>
          <p:cNvSpPr/>
          <p:nvPr/>
        </p:nvSpPr>
        <p:spPr>
          <a:xfrm>
            <a:off x="2217539" y="5354241"/>
            <a:ext cx="205264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07" dirty="0"/>
          </a:p>
        </p:txBody>
      </p:sp>
      <p:sp>
        <p:nvSpPr>
          <p:cNvPr id="15" name="Text 12"/>
          <p:cNvSpPr/>
          <p:nvPr/>
        </p:nvSpPr>
        <p:spPr>
          <a:xfrm>
            <a:off x="2789277" y="5388769"/>
            <a:ext cx="4415552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Фокус на кліматі та сталому розвитку</a:t>
            </a:r>
            <a:endParaRPr lang="en-US" sz="2173" dirty="0"/>
          </a:p>
        </p:txBody>
      </p:sp>
      <p:sp>
        <p:nvSpPr>
          <p:cNvPr id="16" name="Text 13"/>
          <p:cNvSpPr/>
          <p:nvPr/>
        </p:nvSpPr>
        <p:spPr>
          <a:xfrm>
            <a:off x="2789277" y="6211014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будуть відігравати ключову роль у фінансуванні зеленої трансформації економіки та підтримці екологічно сталих практик.</a:t>
            </a:r>
            <a:endParaRPr lang="en-US" sz="1738" dirty="0"/>
          </a:p>
        </p:txBody>
      </p:sp>
      <p:sp>
        <p:nvSpPr>
          <p:cNvPr id="17" name="Shape 14"/>
          <p:cNvSpPr/>
          <p:nvPr/>
        </p:nvSpPr>
        <p:spPr>
          <a:xfrm>
            <a:off x="7425571" y="5312926"/>
            <a:ext cx="496610" cy="496610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18" name="Text 15"/>
          <p:cNvSpPr/>
          <p:nvPr/>
        </p:nvSpPr>
        <p:spPr>
          <a:xfrm>
            <a:off x="7577018" y="5354241"/>
            <a:ext cx="193715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607" dirty="0"/>
          </a:p>
        </p:txBody>
      </p:sp>
      <p:sp>
        <p:nvSpPr>
          <p:cNvPr id="19" name="Text 16"/>
          <p:cNvSpPr/>
          <p:nvPr/>
        </p:nvSpPr>
        <p:spPr>
          <a:xfrm>
            <a:off x="8142923" y="5388769"/>
            <a:ext cx="4415552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6"/>
              </a:lnSpc>
              <a:buNone/>
            </a:pPr>
            <a:r>
              <a:rPr lang="en-US" sz="217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Посилення міжнародної співпраці</a:t>
            </a:r>
            <a:endParaRPr lang="en-US" sz="2173" dirty="0"/>
          </a:p>
        </p:txBody>
      </p:sp>
      <p:sp>
        <p:nvSpPr>
          <p:cNvPr id="20" name="Text 17"/>
          <p:cNvSpPr/>
          <p:nvPr/>
        </p:nvSpPr>
        <p:spPr>
          <a:xfrm>
            <a:off x="8142923" y="6211014"/>
            <a:ext cx="4415552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Глобалізація фінансів потребуватиме тіснішої координації центральних банків різних країн для вирішення спільних проблем.</a:t>
            </a:r>
            <a:endParaRPr lang="en-US" sz="17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8066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Роль центральних банків у сучасній економіці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6885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є ключовими інституціями, що відіграють критичну роль у забезпеченні стабільності та розвитку національних економік. Вони здійснюють грошово-кредитну політику, регулюють банківську систему, контролюють обіг грошей, валютні курси та інфляцію.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6734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58516" y="737711"/>
            <a:ext cx="8055650" cy="1059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73"/>
              </a:lnSpc>
              <a:buNone/>
            </a:pPr>
            <a:r>
              <a:rPr lang="en-US" sz="3338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Історія виникнення центральних банків</a:t>
            </a:r>
            <a:endParaRPr lang="en-US" sz="3338" dirty="0"/>
          </a:p>
        </p:txBody>
      </p:sp>
      <p:sp>
        <p:nvSpPr>
          <p:cNvPr id="6" name="Shape 2"/>
          <p:cNvSpPr/>
          <p:nvPr/>
        </p:nvSpPr>
        <p:spPr>
          <a:xfrm>
            <a:off x="1702237" y="2051923"/>
            <a:ext cx="21193" cy="5439966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7" name="Shape 3"/>
          <p:cNvSpPr/>
          <p:nvPr/>
        </p:nvSpPr>
        <p:spPr>
          <a:xfrm>
            <a:off x="1903571" y="2364462"/>
            <a:ext cx="593527" cy="21193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8" name="Shape 4"/>
          <p:cNvSpPr/>
          <p:nvPr/>
        </p:nvSpPr>
        <p:spPr>
          <a:xfrm>
            <a:off x="1522095" y="2184440"/>
            <a:ext cx="381476" cy="381476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9" name="Text 5"/>
          <p:cNvSpPr/>
          <p:nvPr/>
        </p:nvSpPr>
        <p:spPr>
          <a:xfrm>
            <a:off x="1668899" y="2216110"/>
            <a:ext cx="87749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003" dirty="0"/>
          </a:p>
        </p:txBody>
      </p:sp>
      <p:sp>
        <p:nvSpPr>
          <p:cNvPr id="10" name="Text 6"/>
          <p:cNvSpPr/>
          <p:nvPr/>
        </p:nvSpPr>
        <p:spPr>
          <a:xfrm>
            <a:off x="2645569" y="2221468"/>
            <a:ext cx="4076819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Перші прообрази центральних банків</a:t>
            </a:r>
            <a:endParaRPr lang="en-US" sz="1669" dirty="0"/>
          </a:p>
        </p:txBody>
      </p:sp>
      <p:sp>
        <p:nvSpPr>
          <p:cNvPr id="11" name="Text 7"/>
          <p:cNvSpPr/>
          <p:nvPr/>
        </p:nvSpPr>
        <p:spPr>
          <a:xfrm>
            <a:off x="2645569" y="2588181"/>
            <a:ext cx="6868597" cy="1084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Перші фінансові установи, що виконували функції, схожі на центральні банки, виникли ще в Стародавньому Вавилоні та Стародавній Греції. Вони надавали кредити, здійснювали депозитні операції та грали роль посередників між позичальниками та кредиторами.</a:t>
            </a:r>
            <a:endParaRPr lang="en-US" sz="1335" dirty="0"/>
          </a:p>
        </p:txBody>
      </p:sp>
      <p:sp>
        <p:nvSpPr>
          <p:cNvPr id="12" name="Shape 8"/>
          <p:cNvSpPr/>
          <p:nvPr/>
        </p:nvSpPr>
        <p:spPr>
          <a:xfrm>
            <a:off x="1903571" y="4324707"/>
            <a:ext cx="593527" cy="21193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3" name="Shape 9"/>
          <p:cNvSpPr/>
          <p:nvPr/>
        </p:nvSpPr>
        <p:spPr>
          <a:xfrm>
            <a:off x="1522095" y="4144685"/>
            <a:ext cx="381476" cy="381476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14" name="Text 10"/>
          <p:cNvSpPr/>
          <p:nvPr/>
        </p:nvSpPr>
        <p:spPr>
          <a:xfrm>
            <a:off x="1634847" y="4176355"/>
            <a:ext cx="155972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003" dirty="0"/>
          </a:p>
        </p:txBody>
      </p:sp>
      <p:sp>
        <p:nvSpPr>
          <p:cNvPr id="15" name="Text 11"/>
          <p:cNvSpPr/>
          <p:nvPr/>
        </p:nvSpPr>
        <p:spPr>
          <a:xfrm>
            <a:off x="2645569" y="4181713"/>
            <a:ext cx="4690110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Поява перших центральних банків у Європі</a:t>
            </a:r>
            <a:endParaRPr lang="en-US" sz="1669" dirty="0"/>
          </a:p>
        </p:txBody>
      </p:sp>
      <p:sp>
        <p:nvSpPr>
          <p:cNvPr id="16" name="Text 12"/>
          <p:cNvSpPr/>
          <p:nvPr/>
        </p:nvSpPr>
        <p:spPr>
          <a:xfrm>
            <a:off x="2645569" y="4548426"/>
            <a:ext cx="6868597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Перші сучасні центральні банки почали формуватися в XVII-XVIII століттях у провідних європейських країнах, таких як Швеція, Англія та Франція. Вони створювалися для фінансування урядових потреб та управління державним боргом.</a:t>
            </a:r>
            <a:endParaRPr lang="en-US" sz="1335" dirty="0"/>
          </a:p>
        </p:txBody>
      </p:sp>
      <p:sp>
        <p:nvSpPr>
          <p:cNvPr id="17" name="Shape 13"/>
          <p:cNvSpPr/>
          <p:nvPr/>
        </p:nvSpPr>
        <p:spPr>
          <a:xfrm>
            <a:off x="1903571" y="6013728"/>
            <a:ext cx="593527" cy="21193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8" name="Shape 14"/>
          <p:cNvSpPr/>
          <p:nvPr/>
        </p:nvSpPr>
        <p:spPr>
          <a:xfrm>
            <a:off x="1522095" y="5833705"/>
            <a:ext cx="381476" cy="381476"/>
          </a:xfrm>
          <a:prstGeom prst="roundRect">
            <a:avLst>
              <a:gd name="adj" fmla="val 13337"/>
            </a:avLst>
          </a:prstGeom>
          <a:solidFill>
            <a:srgbClr val="2D3033"/>
          </a:solidFill>
          <a:ln/>
        </p:spPr>
      </p:sp>
      <p:sp>
        <p:nvSpPr>
          <p:cNvPr id="19" name="Text 15"/>
          <p:cNvSpPr/>
          <p:nvPr/>
        </p:nvSpPr>
        <p:spPr>
          <a:xfrm>
            <a:off x="1633895" y="5865376"/>
            <a:ext cx="15775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003" dirty="0"/>
          </a:p>
        </p:txBody>
      </p:sp>
      <p:sp>
        <p:nvSpPr>
          <p:cNvPr id="20" name="Text 16"/>
          <p:cNvSpPr/>
          <p:nvPr/>
        </p:nvSpPr>
        <p:spPr>
          <a:xfrm>
            <a:off x="2645569" y="5870734"/>
            <a:ext cx="3880723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Розвиток центральних банків у світі</a:t>
            </a:r>
            <a:endParaRPr lang="en-US" sz="1669" dirty="0"/>
          </a:p>
        </p:txBody>
      </p:sp>
      <p:sp>
        <p:nvSpPr>
          <p:cNvPr id="21" name="Text 17"/>
          <p:cNvSpPr/>
          <p:nvPr/>
        </p:nvSpPr>
        <p:spPr>
          <a:xfrm>
            <a:off x="2645569" y="6237446"/>
            <a:ext cx="6868597" cy="1084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 XIX-XX століттях центральні банки поширилися по всьому світу, виконуючи ключову роль у забезпеченні фінансової стабільності та проведенні грошово-кредитної політики. Їх статус і повноваження значно розширилися, перетворивши їх на впливових гравців в економічній сфері.</a:t>
            </a:r>
            <a:endParaRPr lang="en-US" sz="13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6005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Перші центральні банки: Банк Англії та Банк Франції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8" y="3226296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Банк Англії та Банк Франції є першими сучасними центральними банками, які були створені в 17-18 століттях. Банк Англії був заснований у 1694 році і став моделлю для багатьох інших центральних банків у Європі. Банк Франції було засновано в 1800 році і відіграв важливу роль у становленні фінансової системи Франції.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5803344"/>
            <a:ext cx="7734331" cy="1233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Ці банки здійснювали емісію банкнот, надавали кредити урядам, регулювали банківську систему та проводили монетарну політику, що стало прототипом діяльності сучасних центральних банків.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657463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Становлення центральних банків у Європі та Північній Америці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76820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Впродовж XIX та XX століть центральні банки стали невід'ємною частиною фінансових систем багатьох країн Європи та Північної Америки. Банк Англії, заснований у 1694 році, вважається одним з найстаріших центральних банків світу і став прикладом для створення подібних інституцій в інших державах.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579512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Формування мережі національних центральних банків відбувалося паралельно з індустріалізацією та розвитком капіталістичної економіки. Ключову роль у цьому процесі відіграли також геополітичні чинники та потреба у скоординованій грошово-кредитній політиці на континентальному та трансатлантичному рівні.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96127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Задачі, функції та повноваження центральних банків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1188601" y="3812500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Основна мета центральних банків - забезпечення цінової стабільності та підтримка високого рівня зайнятості.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188601" y="4612124"/>
            <a:ext cx="71222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Ключові функції: розробка та реалізація монетарної політики, управління валютними резервами, нагляд за банківською системою.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188601" y="5767149"/>
            <a:ext cx="71222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Повноваження включають регулювання пропозиції грошей, встановлення ключової процентної ставки, емісію національної валюти, підтримку ліквідності банків в умовах кризи.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266950" y="585311"/>
            <a:ext cx="10096381" cy="1328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30"/>
              </a:lnSpc>
              <a:buNone/>
            </a:pPr>
            <a:r>
              <a:rPr lang="en-US" sz="418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Монетарна політика: інструменти та цілі</a:t>
            </a:r>
            <a:endParaRPr lang="en-US" sz="418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2338626"/>
            <a:ext cx="1062752" cy="19048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648432" y="2551152"/>
            <a:ext cx="2860834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5"/>
              </a:lnSpc>
              <a:buNone/>
            </a:pPr>
            <a:r>
              <a:rPr lang="en-US" sz="2092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Ключові інструменти</a:t>
            </a:r>
            <a:endParaRPr lang="en-US" sz="2092" dirty="0"/>
          </a:p>
        </p:txBody>
      </p:sp>
      <p:sp>
        <p:nvSpPr>
          <p:cNvPr id="7" name="Text 3"/>
          <p:cNvSpPr/>
          <p:nvPr/>
        </p:nvSpPr>
        <p:spPr>
          <a:xfrm>
            <a:off x="3648432" y="3010853"/>
            <a:ext cx="8714899" cy="1020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8"/>
              </a:lnSpc>
              <a:buNone/>
            </a:pPr>
            <a:r>
              <a:rPr lang="en-US" sz="167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використовують ставку рефінансування, операції на відкритому ринку та нормативи резервування для впливу на грошову масу в обігу та відсоткові ставки.</a:t>
            </a:r>
            <a:endParaRPr lang="en-US" sz="167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4243507"/>
            <a:ext cx="1062752" cy="170033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648432" y="4456033"/>
            <a:ext cx="2829520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5"/>
              </a:lnSpc>
              <a:buNone/>
            </a:pPr>
            <a:r>
              <a:rPr lang="en-US" sz="2092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Ціль стабільності цін</a:t>
            </a:r>
            <a:endParaRPr lang="en-US" sz="2092" dirty="0"/>
          </a:p>
        </p:txBody>
      </p:sp>
      <p:sp>
        <p:nvSpPr>
          <p:cNvPr id="10" name="Text 5"/>
          <p:cNvSpPr/>
          <p:nvPr/>
        </p:nvSpPr>
        <p:spPr>
          <a:xfrm>
            <a:off x="3648432" y="4915733"/>
            <a:ext cx="8714899" cy="6800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8"/>
              </a:lnSpc>
              <a:buNone/>
            </a:pPr>
            <a:r>
              <a:rPr lang="en-US" sz="167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Основною метою монетарної політики є забезпечення низької та стабільної інфляції, що сприяє економічному зростанню та добробуту громадян.</a:t>
            </a:r>
            <a:endParaRPr lang="en-US" sz="1674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950" y="5943838"/>
            <a:ext cx="1062752" cy="170033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648432" y="6156365"/>
            <a:ext cx="2821305" cy="3321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5"/>
              </a:lnSpc>
              <a:buNone/>
            </a:pPr>
            <a:r>
              <a:rPr lang="en-US" sz="2092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Гнучке таргетування</a:t>
            </a:r>
            <a:endParaRPr lang="en-US" sz="2092" dirty="0"/>
          </a:p>
        </p:txBody>
      </p:sp>
      <p:sp>
        <p:nvSpPr>
          <p:cNvPr id="13" name="Text 7"/>
          <p:cNvSpPr/>
          <p:nvPr/>
        </p:nvSpPr>
        <p:spPr>
          <a:xfrm>
            <a:off x="3648432" y="6616065"/>
            <a:ext cx="8714899" cy="6800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8"/>
              </a:lnSpc>
              <a:buNone/>
            </a:pPr>
            <a:r>
              <a:rPr lang="en-US" sz="167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прагнуть підтримувати помірні та стабільні темпи інфляції, не допускаючи при цьому суттєвих коливань ділової активності.</a:t>
            </a:r>
            <a:endParaRPr lang="en-US" sz="16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99267"/>
            <a:ext cx="95578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Регулювання банківської системи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049066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Ліцензування та нагляд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2965609"/>
            <a:ext cx="2232065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відіграють ключову роль у ліцензуванні та нагляді за банківською діяльністю. Вони встановлюють вимоги до статутного капіталу, ліквідності та платоспроможності фінансових установ.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19650" y="2049066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Регулювання операцій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819650" y="2965609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регулюють обсяги кредитування, процентні ставки, та інші операції банків для забезпечення стабільності фінансової системи.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601307" y="2049066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Регулювання ризиків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01307" y="2965609"/>
            <a:ext cx="22320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запроваджують правила та норми, спрямовані на обмеження та управління ризиками в банківській діяльності, таких як кредитні, ринкові та операційні ризики.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382964" y="2049066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Контроль за дотриманням норм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382964" y="3312795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Центральні банки здійснюють регулярний моніторинг банків та вживають заходів, якщо банки порушують встановлені правила та стандарти.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744748" y="530304"/>
            <a:ext cx="9140904" cy="1202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5"/>
              </a:lnSpc>
              <a:buNone/>
            </a:pPr>
            <a:r>
              <a:rPr lang="en-US" sz="3788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Забезпечення фінансової стабільності</a:t>
            </a:r>
            <a:endParaRPr lang="en-US" sz="3788" dirty="0"/>
          </a:p>
        </p:txBody>
      </p:sp>
      <p:sp>
        <p:nvSpPr>
          <p:cNvPr id="5" name="Shape 2"/>
          <p:cNvSpPr/>
          <p:nvPr/>
        </p:nvSpPr>
        <p:spPr>
          <a:xfrm>
            <a:off x="2744748" y="2117884"/>
            <a:ext cx="1523405" cy="1416368"/>
          </a:xfrm>
          <a:prstGeom prst="roundRect">
            <a:avLst>
              <a:gd name="adj" fmla="val 4076"/>
            </a:avLst>
          </a:prstGeom>
          <a:solidFill>
            <a:srgbClr val="2D3033"/>
          </a:solidFill>
          <a:ln/>
        </p:spPr>
      </p:sp>
      <p:sp>
        <p:nvSpPr>
          <p:cNvPr id="6" name="Text 3"/>
          <p:cNvSpPr/>
          <p:nvPr/>
        </p:nvSpPr>
        <p:spPr>
          <a:xfrm>
            <a:off x="2937153" y="2633663"/>
            <a:ext cx="82987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1894" dirty="0"/>
          </a:p>
        </p:txBody>
      </p:sp>
      <p:sp>
        <p:nvSpPr>
          <p:cNvPr id="7" name="Text 4"/>
          <p:cNvSpPr/>
          <p:nvPr/>
        </p:nvSpPr>
        <p:spPr>
          <a:xfrm>
            <a:off x="4460558" y="2310289"/>
            <a:ext cx="2405420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Нагляд за банками</a:t>
            </a:r>
            <a:endParaRPr lang="en-US" sz="1894" dirty="0"/>
          </a:p>
        </p:txBody>
      </p:sp>
      <p:sp>
        <p:nvSpPr>
          <p:cNvPr id="8" name="Text 5"/>
          <p:cNvSpPr/>
          <p:nvPr/>
        </p:nvSpPr>
        <p:spPr>
          <a:xfrm>
            <a:off x="4460558" y="2726293"/>
            <a:ext cx="7232690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Центральний банк здійснює контроль над банками, гарантуючи їх стійкість та надійність.</a:t>
            </a:r>
            <a:endParaRPr lang="en-US" sz="1515" dirty="0"/>
          </a:p>
        </p:txBody>
      </p:sp>
      <p:sp>
        <p:nvSpPr>
          <p:cNvPr id="9" name="Shape 6"/>
          <p:cNvSpPr/>
          <p:nvPr/>
        </p:nvSpPr>
        <p:spPr>
          <a:xfrm>
            <a:off x="4364355" y="3523833"/>
            <a:ext cx="7425095" cy="12025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0" name="Shape 7"/>
          <p:cNvSpPr/>
          <p:nvPr/>
        </p:nvSpPr>
        <p:spPr>
          <a:xfrm>
            <a:off x="2744748" y="3630454"/>
            <a:ext cx="3046928" cy="1416368"/>
          </a:xfrm>
          <a:prstGeom prst="roundRect">
            <a:avLst>
              <a:gd name="adj" fmla="val 4076"/>
            </a:avLst>
          </a:prstGeom>
          <a:solidFill>
            <a:srgbClr val="2D3033"/>
          </a:solidFill>
          <a:ln/>
        </p:spPr>
      </p:sp>
      <p:sp>
        <p:nvSpPr>
          <p:cNvPr id="11" name="Text 8"/>
          <p:cNvSpPr/>
          <p:nvPr/>
        </p:nvSpPr>
        <p:spPr>
          <a:xfrm>
            <a:off x="2937153" y="4146232"/>
            <a:ext cx="147399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1894" dirty="0"/>
          </a:p>
        </p:txBody>
      </p:sp>
      <p:sp>
        <p:nvSpPr>
          <p:cNvPr id="12" name="Text 9"/>
          <p:cNvSpPr/>
          <p:nvPr/>
        </p:nvSpPr>
        <p:spPr>
          <a:xfrm>
            <a:off x="5984081" y="3822859"/>
            <a:ext cx="2597944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Регулювання ризиків</a:t>
            </a:r>
            <a:endParaRPr lang="en-US" sz="1894" dirty="0"/>
          </a:p>
        </p:txBody>
      </p:sp>
      <p:sp>
        <p:nvSpPr>
          <p:cNvPr id="13" name="Text 10"/>
          <p:cNvSpPr/>
          <p:nvPr/>
        </p:nvSpPr>
        <p:spPr>
          <a:xfrm>
            <a:off x="5984081" y="4238863"/>
            <a:ext cx="5709166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Встановлення ліквідності, капіталу та інших вимог для банків для запобігання фінансовим кризам.</a:t>
            </a:r>
            <a:endParaRPr lang="en-US" sz="1515" dirty="0"/>
          </a:p>
        </p:txBody>
      </p:sp>
      <p:sp>
        <p:nvSpPr>
          <p:cNvPr id="14" name="Shape 11"/>
          <p:cNvSpPr/>
          <p:nvPr/>
        </p:nvSpPr>
        <p:spPr>
          <a:xfrm>
            <a:off x="5887879" y="5036403"/>
            <a:ext cx="5901571" cy="12025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5" name="Shape 12"/>
          <p:cNvSpPr/>
          <p:nvPr/>
        </p:nvSpPr>
        <p:spPr>
          <a:xfrm>
            <a:off x="2744748" y="5143024"/>
            <a:ext cx="4570452" cy="1416368"/>
          </a:xfrm>
          <a:prstGeom prst="roundRect">
            <a:avLst>
              <a:gd name="adj" fmla="val 4076"/>
            </a:avLst>
          </a:prstGeom>
          <a:solidFill>
            <a:srgbClr val="2D3033"/>
          </a:solidFill>
          <a:ln/>
        </p:spPr>
      </p:sp>
      <p:sp>
        <p:nvSpPr>
          <p:cNvPr id="16" name="Text 13"/>
          <p:cNvSpPr/>
          <p:nvPr/>
        </p:nvSpPr>
        <p:spPr>
          <a:xfrm>
            <a:off x="2937153" y="5658803"/>
            <a:ext cx="149066" cy="384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31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1894" dirty="0"/>
          </a:p>
        </p:txBody>
      </p:sp>
      <p:sp>
        <p:nvSpPr>
          <p:cNvPr id="17" name="Text 14"/>
          <p:cNvSpPr/>
          <p:nvPr/>
        </p:nvSpPr>
        <p:spPr>
          <a:xfrm>
            <a:off x="7507605" y="5335429"/>
            <a:ext cx="3259455" cy="300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89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Лендер останньої інстанції</a:t>
            </a:r>
            <a:endParaRPr lang="en-US" sz="1894" dirty="0"/>
          </a:p>
        </p:txBody>
      </p:sp>
      <p:sp>
        <p:nvSpPr>
          <p:cNvPr id="18" name="Text 15"/>
          <p:cNvSpPr/>
          <p:nvPr/>
        </p:nvSpPr>
        <p:spPr>
          <a:xfrm>
            <a:off x="7507605" y="5751433"/>
            <a:ext cx="4185642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51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Центральний банк може надавати екстрену ліквідність банкам, що зазнають труднощів.</a:t>
            </a:r>
            <a:endParaRPr lang="en-US" sz="1515" dirty="0"/>
          </a:p>
        </p:txBody>
      </p:sp>
      <p:sp>
        <p:nvSpPr>
          <p:cNvPr id="19" name="Text 16"/>
          <p:cNvSpPr/>
          <p:nvPr/>
        </p:nvSpPr>
        <p:spPr>
          <a:xfrm>
            <a:off x="2744748" y="6775847"/>
            <a:ext cx="9140904" cy="923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Центральний банк відіграє ключову роль у забезпеченні фінансової стабільності, здійснюючи нагляд за банками, регулюючи ризики та виступаючи в якості кредитора останньої інстанції. Ці заходи спрямовані на підтримання цілісності та надійності фінансової системи.</a:t>
            </a:r>
            <a:endParaRPr lang="en-US" sz="15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871</Words>
  <Application>Microsoft Office PowerPoint</Application>
  <PresentationFormat>Довільний</PresentationFormat>
  <Paragraphs>83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2024-04-14T12:23:23Z</dcterms:created>
  <dcterms:modified xsi:type="dcterms:W3CDTF">2024-04-22T19:18:59Z</dcterms:modified>
</cp:coreProperties>
</file>