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71" r:id="rId15"/>
    <p:sldId id="272" r:id="rId16"/>
    <p:sldId id="273" r:id="rId17"/>
    <p:sldId id="274" r:id="rId18"/>
    <p:sldId id="275" r:id="rId19"/>
    <p:sldId id="276"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66"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45A7DCBA-7F95-411C-BB79-5C33AA99DB2B}" type="datetimeFigureOut">
              <a:rPr lang="uk-UA" smtClean="0"/>
              <a:t>16.11.2023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1874CCA-56D1-4122-87E8-2D83BB261146}" type="slidenum">
              <a:rPr lang="uk-UA" smtClean="0"/>
              <a:t>‹№›</a:t>
            </a:fld>
            <a:endParaRPr lang="uk-UA"/>
          </a:p>
        </p:txBody>
      </p:sp>
    </p:spTree>
    <p:extLst>
      <p:ext uri="{BB962C8B-B14F-4D97-AF65-F5344CB8AC3E}">
        <p14:creationId xmlns:p14="http://schemas.microsoft.com/office/powerpoint/2010/main" val="122870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5A7DCBA-7F95-411C-BB79-5C33AA99DB2B}" type="datetimeFigureOut">
              <a:rPr lang="uk-UA" smtClean="0"/>
              <a:t>16.11.2023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1874CCA-56D1-4122-87E8-2D83BB261146}" type="slidenum">
              <a:rPr lang="uk-UA" smtClean="0"/>
              <a:t>‹№›</a:t>
            </a:fld>
            <a:endParaRPr lang="uk-UA"/>
          </a:p>
        </p:txBody>
      </p:sp>
    </p:spTree>
    <p:extLst>
      <p:ext uri="{BB962C8B-B14F-4D97-AF65-F5344CB8AC3E}">
        <p14:creationId xmlns:p14="http://schemas.microsoft.com/office/powerpoint/2010/main" val="390964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5A7DCBA-7F95-411C-BB79-5C33AA99DB2B}" type="datetimeFigureOut">
              <a:rPr lang="uk-UA" smtClean="0"/>
              <a:t>16.11.2023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1874CCA-56D1-4122-87E8-2D83BB261146}" type="slidenum">
              <a:rPr lang="uk-UA" smtClean="0"/>
              <a:t>‹№›</a:t>
            </a:fld>
            <a:endParaRPr lang="uk-UA"/>
          </a:p>
        </p:txBody>
      </p:sp>
    </p:spTree>
    <p:extLst>
      <p:ext uri="{BB962C8B-B14F-4D97-AF65-F5344CB8AC3E}">
        <p14:creationId xmlns:p14="http://schemas.microsoft.com/office/powerpoint/2010/main" val="661131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45A7DCBA-7F95-411C-BB79-5C33AA99DB2B}" type="datetimeFigureOut">
              <a:rPr lang="uk-UA" smtClean="0"/>
              <a:t>16.11.2023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1874CCA-56D1-4122-87E8-2D83BB261146}" type="slidenum">
              <a:rPr lang="uk-UA" smtClean="0"/>
              <a:t>‹№›</a:t>
            </a:fld>
            <a:endParaRPr lang="uk-UA"/>
          </a:p>
        </p:txBody>
      </p:sp>
    </p:spTree>
    <p:extLst>
      <p:ext uri="{BB962C8B-B14F-4D97-AF65-F5344CB8AC3E}">
        <p14:creationId xmlns:p14="http://schemas.microsoft.com/office/powerpoint/2010/main" val="355770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45A7DCBA-7F95-411C-BB79-5C33AA99DB2B}" type="datetimeFigureOut">
              <a:rPr lang="uk-UA" smtClean="0"/>
              <a:t>16.11.2023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1874CCA-56D1-4122-87E8-2D83BB261146}" type="slidenum">
              <a:rPr lang="uk-UA" smtClean="0"/>
              <a:t>‹№›</a:t>
            </a:fld>
            <a:endParaRPr lang="uk-UA"/>
          </a:p>
        </p:txBody>
      </p:sp>
    </p:spTree>
    <p:extLst>
      <p:ext uri="{BB962C8B-B14F-4D97-AF65-F5344CB8AC3E}">
        <p14:creationId xmlns:p14="http://schemas.microsoft.com/office/powerpoint/2010/main" val="72606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45A7DCBA-7F95-411C-BB79-5C33AA99DB2B}" type="datetimeFigureOut">
              <a:rPr lang="uk-UA" smtClean="0"/>
              <a:t>16.11.2023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1874CCA-56D1-4122-87E8-2D83BB261146}" type="slidenum">
              <a:rPr lang="uk-UA" smtClean="0"/>
              <a:t>‹№›</a:t>
            </a:fld>
            <a:endParaRPr lang="uk-UA"/>
          </a:p>
        </p:txBody>
      </p:sp>
    </p:spTree>
    <p:extLst>
      <p:ext uri="{BB962C8B-B14F-4D97-AF65-F5344CB8AC3E}">
        <p14:creationId xmlns:p14="http://schemas.microsoft.com/office/powerpoint/2010/main" val="218833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45A7DCBA-7F95-411C-BB79-5C33AA99DB2B}" type="datetimeFigureOut">
              <a:rPr lang="uk-UA" smtClean="0"/>
              <a:t>16.11.2023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71874CCA-56D1-4122-87E8-2D83BB261146}" type="slidenum">
              <a:rPr lang="uk-UA" smtClean="0"/>
              <a:t>‹№›</a:t>
            </a:fld>
            <a:endParaRPr lang="uk-UA"/>
          </a:p>
        </p:txBody>
      </p:sp>
    </p:spTree>
    <p:extLst>
      <p:ext uri="{BB962C8B-B14F-4D97-AF65-F5344CB8AC3E}">
        <p14:creationId xmlns:p14="http://schemas.microsoft.com/office/powerpoint/2010/main" val="353911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45A7DCBA-7F95-411C-BB79-5C33AA99DB2B}" type="datetimeFigureOut">
              <a:rPr lang="uk-UA" smtClean="0"/>
              <a:t>16.11.2023</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71874CCA-56D1-4122-87E8-2D83BB261146}" type="slidenum">
              <a:rPr lang="uk-UA" smtClean="0"/>
              <a:t>‹№›</a:t>
            </a:fld>
            <a:endParaRPr lang="uk-UA"/>
          </a:p>
        </p:txBody>
      </p:sp>
    </p:spTree>
    <p:extLst>
      <p:ext uri="{BB962C8B-B14F-4D97-AF65-F5344CB8AC3E}">
        <p14:creationId xmlns:p14="http://schemas.microsoft.com/office/powerpoint/2010/main" val="334658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45A7DCBA-7F95-411C-BB79-5C33AA99DB2B}" type="datetimeFigureOut">
              <a:rPr lang="uk-UA" smtClean="0"/>
              <a:t>16.11.2023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71874CCA-56D1-4122-87E8-2D83BB261146}" type="slidenum">
              <a:rPr lang="uk-UA" smtClean="0"/>
              <a:t>‹№›</a:t>
            </a:fld>
            <a:endParaRPr lang="uk-UA"/>
          </a:p>
        </p:txBody>
      </p:sp>
    </p:spTree>
    <p:extLst>
      <p:ext uri="{BB962C8B-B14F-4D97-AF65-F5344CB8AC3E}">
        <p14:creationId xmlns:p14="http://schemas.microsoft.com/office/powerpoint/2010/main" val="117299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45A7DCBA-7F95-411C-BB79-5C33AA99DB2B}" type="datetimeFigureOut">
              <a:rPr lang="uk-UA" smtClean="0"/>
              <a:t>16.11.2023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1874CCA-56D1-4122-87E8-2D83BB261146}" type="slidenum">
              <a:rPr lang="uk-UA" smtClean="0"/>
              <a:t>‹№›</a:t>
            </a:fld>
            <a:endParaRPr lang="uk-UA"/>
          </a:p>
        </p:txBody>
      </p:sp>
    </p:spTree>
    <p:extLst>
      <p:ext uri="{BB962C8B-B14F-4D97-AF65-F5344CB8AC3E}">
        <p14:creationId xmlns:p14="http://schemas.microsoft.com/office/powerpoint/2010/main" val="74951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45A7DCBA-7F95-411C-BB79-5C33AA99DB2B}" type="datetimeFigureOut">
              <a:rPr lang="uk-UA" smtClean="0"/>
              <a:t>16.11.2023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1874CCA-56D1-4122-87E8-2D83BB261146}" type="slidenum">
              <a:rPr lang="uk-UA" smtClean="0"/>
              <a:t>‹№›</a:t>
            </a:fld>
            <a:endParaRPr lang="uk-UA"/>
          </a:p>
        </p:txBody>
      </p:sp>
    </p:spTree>
    <p:extLst>
      <p:ext uri="{BB962C8B-B14F-4D97-AF65-F5344CB8AC3E}">
        <p14:creationId xmlns:p14="http://schemas.microsoft.com/office/powerpoint/2010/main" val="215045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lumMod val="54000"/>
                <a:lumOff val="46000"/>
                <a:alpha val="58000"/>
              </a:srgbClr>
            </a:gs>
            <a:gs pos="71000">
              <a:srgbClr val="B5DAB0"/>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7DCBA-7F95-411C-BB79-5C33AA99DB2B}" type="datetimeFigureOut">
              <a:rPr lang="uk-UA" smtClean="0"/>
              <a:t>16.11.2023</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74CCA-56D1-4122-87E8-2D83BB261146}" type="slidenum">
              <a:rPr lang="uk-UA" smtClean="0"/>
              <a:t>‹№›</a:t>
            </a:fld>
            <a:endParaRPr lang="uk-UA"/>
          </a:p>
        </p:txBody>
      </p:sp>
    </p:spTree>
    <p:extLst>
      <p:ext uri="{BB962C8B-B14F-4D97-AF65-F5344CB8AC3E}">
        <p14:creationId xmlns:p14="http://schemas.microsoft.com/office/powerpoint/2010/main" val="1309132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562805"/>
            <a:ext cx="9144000" cy="1661780"/>
          </a:xfrm>
        </p:spPr>
        <p:txBody>
          <a:bodyPr>
            <a:normAutofit fontScale="90000"/>
          </a:bodyPr>
          <a:lstStyle/>
          <a:p>
            <a:r>
              <a:rPr lang="uk-UA" sz="4000" dirty="0">
                <a:solidFill>
                  <a:srgbClr val="002060"/>
                </a:solidFill>
                <a:latin typeface="Times New Roman" panose="02020603050405020304" pitchFamily="18" charset="0"/>
                <a:cs typeface="Times New Roman" panose="02020603050405020304" pitchFamily="18" charset="0"/>
              </a:rPr>
              <a:t>Лекція №8 Автоматизація інформаційно-бібліографічних процесів обслуговування</a:t>
            </a:r>
            <a:r>
              <a:rPr lang="uk-UA" sz="4000" dirty="0">
                <a:latin typeface="Times New Roman" panose="02020603050405020304" pitchFamily="18" charset="0"/>
                <a:cs typeface="Times New Roman" panose="02020603050405020304" pitchFamily="18" charset="0"/>
              </a:rPr>
              <a:t/>
            </a:r>
            <a:br>
              <a:rPr lang="uk-UA" sz="4000" dirty="0">
                <a:latin typeface="Times New Roman" panose="02020603050405020304" pitchFamily="18" charset="0"/>
                <a:cs typeface="Times New Roman" panose="02020603050405020304" pitchFamily="18" charset="0"/>
              </a:rPr>
            </a:br>
            <a:endParaRPr lang="uk-UA" sz="4000" dirty="0">
              <a:latin typeface="Times New Roman" panose="02020603050405020304" pitchFamily="18" charset="0"/>
              <a:cs typeface="Times New Roman" panose="02020603050405020304" pitchFamily="18" charset="0"/>
            </a:endParaRPr>
          </a:p>
        </p:txBody>
      </p:sp>
      <p:sp>
        <p:nvSpPr>
          <p:cNvPr id="3" name="Підзаголовок 2"/>
          <p:cNvSpPr>
            <a:spLocks noGrp="1"/>
          </p:cNvSpPr>
          <p:nvPr>
            <p:ph type="subTitle" idx="1"/>
          </p:nvPr>
        </p:nvSpPr>
        <p:spPr>
          <a:xfrm>
            <a:off x="1524000" y="2224585"/>
            <a:ext cx="9144000" cy="3033215"/>
          </a:xfrm>
        </p:spPr>
        <p:txBody>
          <a:bodyPr/>
          <a:lstStyle/>
          <a:p>
            <a:r>
              <a:rPr lang="uk-UA" b="1" dirty="0" smtClean="0">
                <a:latin typeface="Times New Roman" panose="02020603050405020304" pitchFamily="18" charset="0"/>
                <a:cs typeface="Times New Roman" panose="02020603050405020304" pitchFamily="18" charset="0"/>
              </a:rPr>
              <a:t>План </a:t>
            </a:r>
          </a:p>
          <a:p>
            <a:pPr marL="342900" indent="-342900" algn="l">
              <a:buFont typeface="Wingdings" panose="05000000000000000000" pitchFamily="2" charset="2"/>
              <a:buChar char="q"/>
            </a:pPr>
            <a:r>
              <a:rPr lang="uk-UA" dirty="0" smtClean="0">
                <a:latin typeface="Times New Roman" panose="02020603050405020304" pitchFamily="18" charset="0"/>
                <a:cs typeface="Times New Roman" panose="02020603050405020304" pitchFamily="18" charset="0"/>
              </a:rPr>
              <a:t>Довідково-бібліографічний </a:t>
            </a:r>
            <a:r>
              <a:rPr lang="uk-UA" dirty="0">
                <a:latin typeface="Times New Roman" panose="02020603050405020304" pitchFamily="18" charset="0"/>
                <a:cs typeface="Times New Roman" panose="02020603050405020304" pitchFamily="18" charset="0"/>
              </a:rPr>
              <a:t>апарат бібліотеки</a:t>
            </a:r>
          </a:p>
          <a:p>
            <a:pPr marL="342900" indent="-342900" algn="l">
              <a:buFont typeface="Wingdings" panose="05000000000000000000" pitchFamily="2" charset="2"/>
              <a:buChar char="q"/>
            </a:pPr>
            <a:r>
              <a:rPr lang="uk-UA" dirty="0" smtClean="0">
                <a:latin typeface="Times New Roman" panose="02020603050405020304" pitchFamily="18" charset="0"/>
                <a:cs typeface="Times New Roman" panose="02020603050405020304" pitchFamily="18" charset="0"/>
              </a:rPr>
              <a:t>Оперативне </a:t>
            </a:r>
            <a:r>
              <a:rPr lang="uk-UA" dirty="0">
                <a:latin typeface="Times New Roman" panose="02020603050405020304" pitchFamily="18" charset="0"/>
                <a:cs typeface="Times New Roman" panose="02020603050405020304" pitchFamily="18" charset="0"/>
              </a:rPr>
              <a:t>довідково-бібліографічне обслуговування</a:t>
            </a:r>
          </a:p>
          <a:p>
            <a:pPr marL="342900" indent="-342900" algn="l">
              <a:buFont typeface="Wingdings" panose="05000000000000000000" pitchFamily="2" charset="2"/>
              <a:buChar char="q"/>
            </a:pPr>
            <a:r>
              <a:rPr lang="uk-UA" dirty="0" smtClean="0">
                <a:latin typeface="Times New Roman" panose="02020603050405020304" pitchFamily="18" charset="0"/>
                <a:cs typeface="Times New Roman" panose="02020603050405020304" pitchFamily="18" charset="0"/>
              </a:rPr>
              <a:t>Електронні </a:t>
            </a:r>
            <a:r>
              <a:rPr lang="uk-UA" dirty="0">
                <a:latin typeface="Times New Roman" panose="02020603050405020304" pitchFamily="18" charset="0"/>
                <a:cs typeface="Times New Roman" panose="02020603050405020304" pitchFamily="18" charset="0"/>
              </a:rPr>
              <a:t>інформаційні ресурси Інтернет</a:t>
            </a:r>
          </a:p>
          <a:p>
            <a:pPr marL="342900" indent="-342900" algn="l">
              <a:buFont typeface="Wingdings" panose="05000000000000000000" pitchFamily="2" charset="2"/>
              <a:buChar char="q"/>
            </a:pPr>
            <a:r>
              <a:rPr lang="uk-UA" dirty="0" smtClean="0">
                <a:latin typeface="Times New Roman" panose="02020603050405020304" pitchFamily="18" charset="0"/>
                <a:cs typeface="Times New Roman" panose="02020603050405020304" pitchFamily="18" charset="0"/>
              </a:rPr>
              <a:t>Планування</a:t>
            </a:r>
            <a:r>
              <a:rPr lang="uk-UA" dirty="0">
                <a:latin typeface="Times New Roman" panose="02020603050405020304" pitchFamily="18" charset="0"/>
                <a:cs typeface="Times New Roman" panose="02020603050405020304" pitchFamily="18" charset="0"/>
              </a:rPr>
              <a:t>, облік та аналіз </a:t>
            </a:r>
            <a:r>
              <a:rPr lang="uk-UA" dirty="0" smtClean="0">
                <a:latin typeface="Times New Roman" panose="02020603050405020304" pitchFamily="18" charset="0"/>
                <a:cs typeface="Times New Roman" panose="02020603050405020304" pitchFamily="18" charset="0"/>
              </a:rPr>
              <a:t>ДБО</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4071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a:bodyPr>
          <a:lstStyle/>
          <a:p>
            <a:pPr algn="just">
              <a:buFont typeface="Wingdings" panose="05000000000000000000" pitchFamily="2" charset="2"/>
              <a:buChar char="q"/>
            </a:pPr>
            <a:r>
              <a:rPr lang="uk-UA" b="1" dirty="0" smtClean="0">
                <a:latin typeface="Times New Roman" panose="02020603050405020304" pitchFamily="18" charset="0"/>
                <a:cs typeface="Times New Roman" panose="02020603050405020304" pitchFamily="18" charset="0"/>
              </a:rPr>
              <a:t>систематичний каталог (СК) </a:t>
            </a:r>
            <a:r>
              <a:rPr lang="uk-UA" dirty="0" smtClean="0">
                <a:latin typeface="Times New Roman" panose="02020603050405020304" pitchFamily="18" charset="0"/>
                <a:cs typeface="Times New Roman" panose="02020603050405020304" pitchFamily="18" charset="0"/>
              </a:rPr>
              <a:t>– це бібліотечний каталог, в якому бібліографічні записи розташовують за галузями знань відповідно до </a:t>
            </a:r>
            <a:r>
              <a:rPr lang="uk-UA" dirty="0" err="1" smtClean="0">
                <a:latin typeface="Times New Roman" panose="02020603050405020304" pitchFamily="18" charset="0"/>
                <a:cs typeface="Times New Roman" panose="02020603050405020304" pitchFamily="18" charset="0"/>
              </a:rPr>
              <a:t>бібліотечно</a:t>
            </a:r>
            <a:r>
              <a:rPr lang="uk-UA" dirty="0" smtClean="0">
                <a:latin typeface="Times New Roman" panose="02020603050405020304" pitchFamily="18" charset="0"/>
                <a:cs typeface="Times New Roman" panose="02020603050405020304" pitchFamily="18" charset="0"/>
              </a:rPr>
              <a:t>-бібліографічної класифікації (ББК). Він розкриває зміст бібліотечного фонду й інформує про те, які видання з тієї чи іншої галузі знань, з того чи іншого питання є в бібліотеці. СК має алфавітно-предметний покажчик (АПП), за допомогою якого бібліотекар та користувач можуть підбирати літературу за певним </a:t>
            </a:r>
            <a:r>
              <a:rPr lang="uk-UA" dirty="0" err="1" smtClean="0">
                <a:latin typeface="Times New Roman" panose="02020603050405020304" pitchFamily="18" charset="0"/>
                <a:cs typeface="Times New Roman" panose="02020603050405020304" pitchFamily="18" charset="0"/>
              </a:rPr>
              <a:t>галузево</a:t>
            </a:r>
            <a:r>
              <a:rPr lang="uk-UA" dirty="0" smtClean="0">
                <a:latin typeface="Times New Roman" panose="02020603050405020304" pitchFamily="18" charset="0"/>
                <a:cs typeface="Times New Roman" panose="02020603050405020304" pitchFamily="18" charset="0"/>
              </a:rPr>
              <a:t>-тематичним питанням</a:t>
            </a:r>
          </a:p>
          <a:p>
            <a:endParaRPr lang="uk-UA" dirty="0"/>
          </a:p>
        </p:txBody>
      </p:sp>
      <p:sp>
        <p:nvSpPr>
          <p:cNvPr id="4" name="Заголовок 1"/>
          <p:cNvSpPr>
            <a:spLocks noGrp="1"/>
          </p:cNvSpPr>
          <p:nvPr>
            <p:ph type="title"/>
          </p:nvPr>
        </p:nvSpPr>
        <p:spPr>
          <a:xfrm>
            <a:off x="838200" y="260194"/>
            <a:ext cx="10515600" cy="1325563"/>
          </a:xfrm>
        </p:spPr>
        <p:txBody>
          <a:bodyPr>
            <a:normAutofit/>
          </a:bodyPr>
          <a:lstStyle/>
          <a:p>
            <a:pPr algn="ctr"/>
            <a:r>
              <a:rPr lang="uk-UA" b="1" dirty="0" smtClean="0">
                <a:solidFill>
                  <a:srgbClr val="002060"/>
                </a:solidFill>
                <a:latin typeface="Times New Roman" panose="02020603050405020304" pitchFamily="18" charset="0"/>
                <a:cs typeface="Times New Roman" panose="02020603050405020304" pitchFamily="18" charset="0"/>
              </a:rPr>
              <a:t>Основну систему каталогів і </a:t>
            </a:r>
            <a:r>
              <a:rPr lang="uk-UA" b="1" dirty="0" err="1" smtClean="0">
                <a:solidFill>
                  <a:srgbClr val="002060"/>
                </a:solidFill>
                <a:latin typeface="Times New Roman" panose="02020603050405020304" pitchFamily="18" charset="0"/>
                <a:cs typeface="Times New Roman" panose="02020603050405020304" pitchFamily="18" charset="0"/>
              </a:rPr>
              <a:t>картотек</a:t>
            </a:r>
            <a:r>
              <a:rPr lang="uk-UA" b="1" dirty="0" smtClean="0">
                <a:solidFill>
                  <a:srgbClr val="002060"/>
                </a:solidFill>
                <a:latin typeface="Times New Roman" panose="02020603050405020304" pitchFamily="18" charset="0"/>
                <a:cs typeface="Times New Roman" panose="02020603050405020304" pitchFamily="18" charset="0"/>
              </a:rPr>
              <a:t> публічної бібліотеки складають:</a:t>
            </a:r>
            <a:endParaRPr lang="uk-UA" dirty="0"/>
          </a:p>
        </p:txBody>
      </p:sp>
    </p:spTree>
    <p:extLst>
      <p:ext uri="{BB962C8B-B14F-4D97-AF65-F5344CB8AC3E}">
        <p14:creationId xmlns:p14="http://schemas.microsoft.com/office/powerpoint/2010/main" val="3385257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a:bodyPr>
          <a:lstStyle/>
          <a:p>
            <a:pPr algn="just">
              <a:buFont typeface="Wingdings" panose="05000000000000000000" pitchFamily="2" charset="2"/>
              <a:buChar char="q"/>
            </a:pPr>
            <a:r>
              <a:rPr lang="uk-UA" b="1" dirty="0" smtClean="0">
                <a:latin typeface="Times New Roman" panose="02020603050405020304" pitchFamily="18" charset="0"/>
                <a:cs typeface="Times New Roman" panose="02020603050405020304" pitchFamily="18" charset="0"/>
              </a:rPr>
              <a:t>алфавітний каталог (картотека) періодичних видань </a:t>
            </a:r>
            <a:r>
              <a:rPr lang="uk-UA" dirty="0" smtClean="0">
                <a:latin typeface="Times New Roman" panose="02020603050405020304" pitchFamily="18" charset="0"/>
                <a:cs typeface="Times New Roman" panose="02020603050405020304" pitchFamily="18" charset="0"/>
              </a:rPr>
              <a:t>– каталог, який відображає періодичні видання, які отримує і зберігає бібліотека. Бібліографічні записи в ньому розташовані за алфавітом назв періодичних видань;</a:t>
            </a:r>
          </a:p>
          <a:p>
            <a:pPr algn="just">
              <a:buFont typeface="Wingdings" panose="05000000000000000000" pitchFamily="2" charset="2"/>
              <a:buChar char="q"/>
            </a:pPr>
            <a:r>
              <a:rPr lang="uk-UA" b="1" dirty="0" smtClean="0">
                <a:latin typeface="Times New Roman" panose="02020603050405020304" pitchFamily="18" charset="0"/>
                <a:cs typeface="Times New Roman" panose="02020603050405020304" pitchFamily="18" charset="0"/>
              </a:rPr>
              <a:t>систематична картотека статей (СКС) </a:t>
            </a:r>
            <a:r>
              <a:rPr lang="uk-UA" dirty="0" smtClean="0">
                <a:latin typeface="Times New Roman" panose="02020603050405020304" pitchFamily="18" charset="0"/>
                <a:cs typeface="Times New Roman" panose="02020603050405020304" pitchFamily="18" charset="0"/>
              </a:rPr>
              <a:t>– доповнює СК, тому що включає картки на статті і матеріали з періодичних видань, збірників, які отримує бібліотека. Структура картотеки подібна до структури СК. СКС та СК мають єдиний АПП;</a:t>
            </a:r>
          </a:p>
          <a:p>
            <a:pPr marL="0" indent="0" algn="just">
              <a:buNone/>
            </a:pPr>
            <a:endParaRPr lang="uk-UA"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uk-UA" dirty="0"/>
          </a:p>
        </p:txBody>
      </p:sp>
      <p:sp>
        <p:nvSpPr>
          <p:cNvPr id="4" name="Заголовок 1"/>
          <p:cNvSpPr>
            <a:spLocks noGrp="1"/>
          </p:cNvSpPr>
          <p:nvPr>
            <p:ph type="title"/>
          </p:nvPr>
        </p:nvSpPr>
        <p:spPr/>
        <p:txBody>
          <a:bodyPr>
            <a:normAutofit/>
          </a:bodyPr>
          <a:lstStyle/>
          <a:p>
            <a:pPr algn="ctr"/>
            <a:r>
              <a:rPr lang="uk-UA" b="1" smtClean="0">
                <a:solidFill>
                  <a:srgbClr val="002060"/>
                </a:solidFill>
                <a:latin typeface="Times New Roman" panose="02020603050405020304" pitchFamily="18" charset="0"/>
                <a:cs typeface="Times New Roman" panose="02020603050405020304" pitchFamily="18" charset="0"/>
              </a:rPr>
              <a:t>Основну систему каталогів і картотек публічної бібліотеки складають:</a:t>
            </a:r>
            <a:endParaRPr lang="uk-UA" dirty="0"/>
          </a:p>
        </p:txBody>
      </p:sp>
    </p:spTree>
    <p:extLst>
      <p:ext uri="{BB962C8B-B14F-4D97-AF65-F5344CB8AC3E}">
        <p14:creationId xmlns:p14="http://schemas.microsoft.com/office/powerpoint/2010/main" val="3520898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a:bodyPr>
          <a:lstStyle/>
          <a:p>
            <a:pPr algn="just">
              <a:buFont typeface="Wingdings" panose="05000000000000000000" pitchFamily="2" charset="2"/>
              <a:buChar char="q"/>
            </a:pPr>
            <a:r>
              <a:rPr lang="uk-UA" b="1" dirty="0" smtClean="0">
                <a:latin typeface="Times New Roman" panose="02020603050405020304" pitchFamily="18" charset="0"/>
                <a:cs typeface="Times New Roman" panose="02020603050405020304" pitchFamily="18" charset="0"/>
              </a:rPr>
              <a:t>краєзнавча картотека (каталог) </a:t>
            </a:r>
            <a:r>
              <a:rPr lang="uk-UA" dirty="0" smtClean="0">
                <a:latin typeface="Times New Roman" panose="02020603050405020304" pitchFamily="18" charset="0"/>
                <a:cs typeface="Times New Roman" panose="02020603050405020304" pitchFamily="18" charset="0"/>
              </a:rPr>
              <a:t>– це спеціальна картотека, яка відображає документи краєзнавчого змісту, стосовно різних аспектів історії та сучасного життя регіону. Матеріал у картотеці розташовується відповідно до «Схеми краєзнавчого каталогу (картотеки) ЦБС області»;</a:t>
            </a:r>
          </a:p>
          <a:p>
            <a:pPr algn="just">
              <a:buFont typeface="Wingdings" panose="05000000000000000000" pitchFamily="2" charset="2"/>
              <a:buChar char="q"/>
            </a:pPr>
            <a:r>
              <a:rPr lang="uk-UA" b="1" dirty="0" smtClean="0">
                <a:latin typeface="Times New Roman" panose="02020603050405020304" pitchFamily="18" charset="0"/>
                <a:cs typeface="Times New Roman" panose="02020603050405020304" pitchFamily="18" charset="0"/>
              </a:rPr>
              <a:t>картотека назв художніх творів </a:t>
            </a:r>
            <a:r>
              <a:rPr lang="uk-UA" dirty="0" smtClean="0">
                <a:latin typeface="Times New Roman" panose="02020603050405020304" pitchFamily="18" charset="0"/>
                <a:cs typeface="Times New Roman" panose="02020603050405020304" pitchFamily="18" charset="0"/>
              </a:rPr>
              <a:t>– спеціальна картотека, за допомогою якої можна установити прізвище автора того чи іншого твору. На кожній карточці картотеки зазначається назва твору, його жанр, прізвище та ініціали автора, шифр. Картки розставляються за алфавітом назв творів;</a:t>
            </a:r>
          </a:p>
          <a:p>
            <a:pPr algn="just">
              <a:buFont typeface="Wingdings" panose="05000000000000000000" pitchFamily="2" charset="2"/>
              <a:buChar char="q"/>
            </a:pPr>
            <a:endParaRPr lang="uk-UA" dirty="0" smtClean="0">
              <a:latin typeface="Times New Roman" panose="02020603050405020304" pitchFamily="18" charset="0"/>
              <a:cs typeface="Times New Roman" panose="02020603050405020304" pitchFamily="18" charset="0"/>
            </a:endParaRPr>
          </a:p>
          <a:p>
            <a:endParaRPr lang="uk-UA" dirty="0" smtClean="0"/>
          </a:p>
          <a:p>
            <a:endParaRPr lang="uk-UA" dirty="0"/>
          </a:p>
        </p:txBody>
      </p:sp>
      <p:sp>
        <p:nvSpPr>
          <p:cNvPr id="4" name="Заголовок 1"/>
          <p:cNvSpPr>
            <a:spLocks noGrp="1"/>
          </p:cNvSpPr>
          <p:nvPr>
            <p:ph type="title"/>
          </p:nvPr>
        </p:nvSpPr>
        <p:spPr/>
        <p:txBody>
          <a:bodyPr>
            <a:normAutofit/>
          </a:bodyPr>
          <a:lstStyle/>
          <a:p>
            <a:pPr algn="ctr"/>
            <a:r>
              <a:rPr lang="uk-UA" b="1" dirty="0" smtClean="0">
                <a:solidFill>
                  <a:srgbClr val="002060"/>
                </a:solidFill>
                <a:latin typeface="Times New Roman" panose="02020603050405020304" pitchFamily="18" charset="0"/>
                <a:cs typeface="Times New Roman" panose="02020603050405020304" pitchFamily="18" charset="0"/>
              </a:rPr>
              <a:t>Основну систему каталогів і </a:t>
            </a:r>
            <a:r>
              <a:rPr lang="uk-UA" b="1" dirty="0" err="1" smtClean="0">
                <a:solidFill>
                  <a:srgbClr val="002060"/>
                </a:solidFill>
                <a:latin typeface="Times New Roman" panose="02020603050405020304" pitchFamily="18" charset="0"/>
                <a:cs typeface="Times New Roman" panose="02020603050405020304" pitchFamily="18" charset="0"/>
              </a:rPr>
              <a:t>картотек</a:t>
            </a:r>
            <a:r>
              <a:rPr lang="uk-UA" b="1" dirty="0" smtClean="0">
                <a:solidFill>
                  <a:srgbClr val="002060"/>
                </a:solidFill>
                <a:latin typeface="Times New Roman" panose="02020603050405020304" pitchFamily="18" charset="0"/>
                <a:cs typeface="Times New Roman" panose="02020603050405020304" pitchFamily="18" charset="0"/>
              </a:rPr>
              <a:t> публічної бібліотеки складають:</a:t>
            </a:r>
            <a:endParaRPr lang="uk-UA" dirty="0"/>
          </a:p>
        </p:txBody>
      </p:sp>
    </p:spTree>
    <p:extLst>
      <p:ext uri="{BB962C8B-B14F-4D97-AF65-F5344CB8AC3E}">
        <p14:creationId xmlns:p14="http://schemas.microsoft.com/office/powerpoint/2010/main" val="3873122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a:bodyPr>
          <a:lstStyle/>
          <a:p>
            <a:pPr algn="just">
              <a:buFont typeface="Wingdings" panose="05000000000000000000" pitchFamily="2" charset="2"/>
              <a:buChar char="q"/>
            </a:pPr>
            <a:r>
              <a:rPr lang="uk-UA" b="1" dirty="0" smtClean="0">
                <a:latin typeface="Times New Roman" panose="02020603050405020304" pitchFamily="18" charset="0"/>
                <a:cs typeface="Times New Roman" panose="02020603050405020304" pitchFamily="18" charset="0"/>
              </a:rPr>
              <a:t>тематичні картотеки </a:t>
            </a:r>
            <a:r>
              <a:rPr lang="uk-UA" dirty="0" smtClean="0">
                <a:latin typeface="Times New Roman" panose="02020603050405020304" pitchFamily="18" charset="0"/>
                <a:cs typeface="Times New Roman" panose="02020603050405020304" pitchFamily="18" charset="0"/>
              </a:rPr>
              <a:t>– один із видів </a:t>
            </a:r>
            <a:r>
              <a:rPr lang="uk-UA" dirty="0" err="1" smtClean="0">
                <a:latin typeface="Times New Roman" panose="02020603050405020304" pitchFamily="18" charset="0"/>
                <a:cs typeface="Times New Roman" panose="02020603050405020304" pitchFamily="18" charset="0"/>
              </a:rPr>
              <a:t>картотек</a:t>
            </a:r>
            <a:r>
              <a:rPr lang="uk-UA" dirty="0" smtClean="0">
                <a:latin typeface="Times New Roman" panose="02020603050405020304" pitchFamily="18" charset="0"/>
                <a:cs typeface="Times New Roman" panose="02020603050405020304" pitchFamily="18" charset="0"/>
              </a:rPr>
              <a:t>, що відображають видання з найактуальніших тем, які відображені у ряді розділів систематичного каталогу та СКС, але не виділені в самостійні рубрики. Вибір тем визначається злободенністю якого-небудь явища громадського життя, приближенням ювілею відомої особи, історичної події або для задоволення стійкого інтересу групи читачів.</a:t>
            </a:r>
          </a:p>
          <a:p>
            <a:pPr algn="just">
              <a:buFont typeface="Wingdings" panose="05000000000000000000" pitchFamily="2" charset="2"/>
              <a:buChar char="q"/>
            </a:pPr>
            <a:endParaRPr lang="uk-UA" dirty="0" smtClean="0">
              <a:latin typeface="Times New Roman" panose="02020603050405020304" pitchFamily="18" charset="0"/>
              <a:cs typeface="Times New Roman" panose="02020603050405020304" pitchFamily="18" charset="0"/>
            </a:endParaRPr>
          </a:p>
          <a:p>
            <a:endParaRPr lang="uk-UA" dirty="0" smtClean="0"/>
          </a:p>
          <a:p>
            <a:endParaRPr lang="uk-UA" dirty="0"/>
          </a:p>
        </p:txBody>
      </p:sp>
      <p:sp>
        <p:nvSpPr>
          <p:cNvPr id="4" name="Заголовок 1"/>
          <p:cNvSpPr>
            <a:spLocks noGrp="1"/>
          </p:cNvSpPr>
          <p:nvPr>
            <p:ph type="title"/>
          </p:nvPr>
        </p:nvSpPr>
        <p:spPr/>
        <p:txBody>
          <a:bodyPr>
            <a:normAutofit/>
          </a:bodyPr>
          <a:lstStyle/>
          <a:p>
            <a:pPr algn="ctr"/>
            <a:r>
              <a:rPr lang="uk-UA" b="1" dirty="0" smtClean="0">
                <a:solidFill>
                  <a:srgbClr val="002060"/>
                </a:solidFill>
                <a:latin typeface="Times New Roman" panose="02020603050405020304" pitchFamily="18" charset="0"/>
                <a:cs typeface="Times New Roman" panose="02020603050405020304" pitchFamily="18" charset="0"/>
              </a:rPr>
              <a:t>Основну систему каталогів і </a:t>
            </a:r>
            <a:r>
              <a:rPr lang="uk-UA" b="1" dirty="0" err="1" smtClean="0">
                <a:solidFill>
                  <a:srgbClr val="002060"/>
                </a:solidFill>
                <a:latin typeface="Times New Roman" panose="02020603050405020304" pitchFamily="18" charset="0"/>
                <a:cs typeface="Times New Roman" panose="02020603050405020304" pitchFamily="18" charset="0"/>
              </a:rPr>
              <a:t>картотек</a:t>
            </a:r>
            <a:r>
              <a:rPr lang="uk-UA" b="1" dirty="0" smtClean="0">
                <a:solidFill>
                  <a:srgbClr val="002060"/>
                </a:solidFill>
                <a:latin typeface="Times New Roman" panose="02020603050405020304" pitchFamily="18" charset="0"/>
                <a:cs typeface="Times New Roman" panose="02020603050405020304" pitchFamily="18" charset="0"/>
              </a:rPr>
              <a:t> публічної бібліотеки складають:</a:t>
            </a:r>
            <a:endParaRPr lang="uk-UA" dirty="0"/>
          </a:p>
        </p:txBody>
      </p:sp>
    </p:spTree>
    <p:extLst>
      <p:ext uri="{BB962C8B-B14F-4D97-AF65-F5344CB8AC3E}">
        <p14:creationId xmlns:p14="http://schemas.microsoft.com/office/powerpoint/2010/main" val="316445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14794"/>
            <a:ext cx="10779177" cy="2425206"/>
          </a:xfrm>
        </p:spPr>
        <p:txBody>
          <a:bodyPr>
            <a:normAutofit fontScale="90000"/>
          </a:bodyPr>
          <a:lstStyle/>
          <a:p>
            <a:pPr algn="just"/>
            <a:r>
              <a:rPr lang="uk-UA" sz="3600" b="1" dirty="0">
                <a:latin typeface="Times New Roman" panose="02020603050405020304" pitchFamily="18" charset="0"/>
                <a:cs typeface="Times New Roman" panose="02020603050405020304" pitchFamily="18" charset="0"/>
              </a:rPr>
              <a:t>Е</a:t>
            </a:r>
            <a:r>
              <a:rPr lang="uk-UA" sz="3600" b="1" dirty="0" smtClean="0">
                <a:latin typeface="Times New Roman" panose="02020603050405020304" pitchFamily="18" charset="0"/>
                <a:cs typeface="Times New Roman" panose="02020603050405020304" pitchFamily="18" charset="0"/>
              </a:rPr>
              <a:t>лектронні каталоги (ЕК) </a:t>
            </a:r>
            <a:r>
              <a:rPr lang="uk-UA" sz="3600" dirty="0" smtClean="0">
                <a:latin typeface="Times New Roman" panose="02020603050405020304" pitchFamily="18" charset="0"/>
                <a:cs typeface="Times New Roman" panose="02020603050405020304" pitchFamily="18" charset="0"/>
              </a:rPr>
              <a:t>– </a:t>
            </a:r>
            <a:r>
              <a:rPr lang="uk-UA" sz="3600" dirty="0" err="1" smtClean="0">
                <a:latin typeface="Times New Roman" panose="02020603050405020304" pitchFamily="18" charset="0"/>
                <a:cs typeface="Times New Roman" panose="02020603050405020304" pitchFamily="18" charset="0"/>
              </a:rPr>
              <a:t>машиночитні</a:t>
            </a:r>
            <a:r>
              <a:rPr lang="uk-UA" sz="3600" dirty="0" smtClean="0">
                <a:latin typeface="Times New Roman" panose="02020603050405020304" pitchFamily="18" charset="0"/>
                <a:cs typeface="Times New Roman" panose="02020603050405020304" pitchFamily="18" charset="0"/>
              </a:rPr>
              <a:t> бібліотечні каталоги, що працюють в реальному режимі часу та надані у розпорядження читачів. ЕК розміщуються на сайтах бібліотек і доступні через Інтернет</a:t>
            </a:r>
            <a:endParaRPr lang="uk-UA" sz="3600" dirty="0"/>
          </a:p>
        </p:txBody>
      </p:sp>
      <p:sp>
        <p:nvSpPr>
          <p:cNvPr id="3" name="Місце для вмісту 2"/>
          <p:cNvSpPr>
            <a:spLocks noGrp="1"/>
          </p:cNvSpPr>
          <p:nvPr>
            <p:ph idx="1"/>
          </p:nvPr>
        </p:nvSpPr>
        <p:spPr>
          <a:xfrm>
            <a:off x="838200" y="3028013"/>
            <a:ext cx="10643015" cy="2069658"/>
          </a:xfrm>
        </p:spPr>
        <p:txBody>
          <a:bodyPr>
            <a:normAutofit lnSpcReduction="10000"/>
          </a:bodyPr>
          <a:lstStyle/>
          <a:p>
            <a:pPr marL="0" indent="0" algn="just">
              <a:buNone/>
            </a:pPr>
            <a:r>
              <a:rPr lang="uk-UA" sz="3200" b="1" dirty="0" smtClean="0">
                <a:latin typeface="Times New Roman" panose="02020603050405020304" pitchFamily="18" charset="0"/>
                <a:cs typeface="Times New Roman" panose="02020603050405020304" pitchFamily="18" charset="0"/>
              </a:rPr>
              <a:t>Бази даних (БД) </a:t>
            </a:r>
            <a:r>
              <a:rPr lang="uk-UA" sz="3200" dirty="0" smtClean="0">
                <a:latin typeface="Times New Roman" panose="02020603050405020304" pitchFamily="18" charset="0"/>
                <a:cs typeface="Times New Roman" panose="02020603050405020304" pitchFamily="18" charset="0"/>
              </a:rPr>
              <a:t>– важлива і найперспективніша складова інформаційних ресурсів сучасного суспільства. БД – сукупність взаємозв’язаних даних, що відносяться до певної галузі знання (теми, проблеми) і представлених у певному форматі на машинному носії.</a:t>
            </a:r>
          </a:p>
          <a:p>
            <a:endParaRPr lang="uk-UA" dirty="0"/>
          </a:p>
        </p:txBody>
      </p:sp>
    </p:spTree>
    <p:extLst>
      <p:ext uri="{BB962C8B-B14F-4D97-AF65-F5344CB8AC3E}">
        <p14:creationId xmlns:p14="http://schemas.microsoft.com/office/powerpoint/2010/main" val="2812053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853419"/>
          </a:xfrm>
        </p:spPr>
        <p:txBody>
          <a:bodyPr>
            <a:noAutofit/>
          </a:bodyPr>
          <a:lstStyle/>
          <a:p>
            <a:pPr algn="just"/>
            <a:r>
              <a:rPr lang="uk-UA" sz="3200" b="1" u="sng" dirty="0">
                <a:latin typeface="Times New Roman" panose="02020603050405020304" pitchFamily="18" charset="0"/>
                <a:cs typeface="Times New Roman" panose="02020603050405020304" pitchFamily="18" charset="0"/>
              </a:rPr>
              <a:t>Тематична довідка</a:t>
            </a:r>
            <a:r>
              <a:rPr lang="uk-UA" sz="3200" b="1"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 результат пошуку численності бібліографічних записів за об’єднувальною їх ознакою вмісту, походження, належності документа та ін. («за темою»).</a:t>
            </a:r>
          </a:p>
        </p:txBody>
      </p:sp>
      <p:sp>
        <p:nvSpPr>
          <p:cNvPr id="3" name="Місце для вмісту 2"/>
          <p:cNvSpPr>
            <a:spLocks noGrp="1"/>
          </p:cNvSpPr>
          <p:nvPr>
            <p:ph idx="1"/>
          </p:nvPr>
        </p:nvSpPr>
        <p:spPr>
          <a:xfrm>
            <a:off x="838200" y="2473377"/>
            <a:ext cx="10515600" cy="3703586"/>
          </a:xfrm>
        </p:spPr>
        <p:txBody>
          <a:bodyPr/>
          <a:lstStyle/>
          <a:p>
            <a:pPr>
              <a:buFont typeface="Wingdings" panose="05000000000000000000" pitchFamily="2" charset="2"/>
              <a:buChar char="q"/>
            </a:pPr>
            <a:r>
              <a:rPr lang="uk-UA" dirty="0"/>
              <a:t> за цільовим призначенням – наукова, </a:t>
            </a:r>
            <a:r>
              <a:rPr lang="uk-UA" dirty="0" err="1"/>
              <a:t>професійно</a:t>
            </a:r>
            <a:r>
              <a:rPr lang="uk-UA" dirty="0"/>
              <a:t>-виробнича діяльність, освіта, самоосвіта;</a:t>
            </a:r>
          </a:p>
          <a:p>
            <a:pPr>
              <a:buFont typeface="Wingdings" panose="05000000000000000000" pitchFamily="2" charset="2"/>
              <a:buChar char="q"/>
            </a:pPr>
            <a:r>
              <a:rPr lang="uk-UA" dirty="0" smtClean="0"/>
              <a:t>за </a:t>
            </a:r>
            <a:r>
              <a:rPr lang="uk-UA" dirty="0"/>
              <a:t>змістом – проблемно-тематичні, країнознавчі, краєзнавчі, </a:t>
            </a:r>
            <a:r>
              <a:rPr lang="uk-UA" dirty="0" err="1"/>
              <a:t>біобібліографічні</a:t>
            </a:r>
            <a:r>
              <a:rPr lang="uk-UA" dirty="0"/>
              <a:t>, персональні;</a:t>
            </a:r>
          </a:p>
          <a:p>
            <a:pPr>
              <a:buFont typeface="Wingdings" panose="05000000000000000000" pitchFamily="2" charset="2"/>
              <a:buChar char="q"/>
            </a:pPr>
            <a:r>
              <a:rPr lang="uk-UA" dirty="0" smtClean="0"/>
              <a:t>за </a:t>
            </a:r>
            <a:r>
              <a:rPr lang="uk-UA" dirty="0"/>
              <a:t>формою доведення бібліографічної інформації до користувача –  письмові та усні;</a:t>
            </a:r>
          </a:p>
          <a:p>
            <a:pPr>
              <a:buFont typeface="Wingdings" panose="05000000000000000000" pitchFamily="2" charset="2"/>
              <a:buChar char="q"/>
            </a:pPr>
            <a:r>
              <a:rPr lang="uk-UA" dirty="0" smtClean="0"/>
              <a:t>по </a:t>
            </a:r>
            <a:r>
              <a:rPr lang="uk-UA" dirty="0"/>
              <a:t>трудомісткості – </a:t>
            </a:r>
            <a:r>
              <a:rPr lang="en-US" dirty="0"/>
              <a:t>I, II, III </a:t>
            </a:r>
            <a:r>
              <a:rPr lang="uk-UA" dirty="0"/>
              <a:t>категорії складності.</a:t>
            </a:r>
          </a:p>
          <a:p>
            <a:endParaRPr lang="uk-UA" dirty="0"/>
          </a:p>
        </p:txBody>
      </p:sp>
    </p:spTree>
    <p:extLst>
      <p:ext uri="{BB962C8B-B14F-4D97-AF65-F5344CB8AC3E}">
        <p14:creationId xmlns:p14="http://schemas.microsoft.com/office/powerpoint/2010/main" val="644307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uk-UA" sz="3200" b="1" u="sng" dirty="0">
                <a:latin typeface="Times New Roman" panose="02020603050405020304" pitchFamily="18" charset="0"/>
                <a:cs typeface="Times New Roman" panose="02020603050405020304" pitchFamily="18" charset="0"/>
              </a:rPr>
              <a:t>Адресна бібліографічна довідка</a:t>
            </a:r>
            <a:r>
              <a:rPr lang="uk-UA" sz="3200" b="1"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виявляє наявність відомостей про місцезнаходження документа.</a:t>
            </a:r>
          </a:p>
        </p:txBody>
      </p:sp>
      <p:sp>
        <p:nvSpPr>
          <p:cNvPr id="3" name="Місце для вмісту 2"/>
          <p:cNvSpPr>
            <a:spLocks noGrp="1"/>
          </p:cNvSpPr>
          <p:nvPr>
            <p:ph idx="1"/>
          </p:nvPr>
        </p:nvSpPr>
        <p:spPr/>
        <p:txBody>
          <a:bodyPr>
            <a:normAutofit/>
          </a:bodyPr>
          <a:lstStyle/>
          <a:p>
            <a:pPr marL="0" indent="0" algn="ctr">
              <a:buNone/>
            </a:pPr>
            <a:r>
              <a:rPr lang="uk-UA" i="1" dirty="0">
                <a:latin typeface="Times New Roman" panose="02020603050405020304" pitchFamily="18" charset="0"/>
                <a:cs typeface="Times New Roman" panose="02020603050405020304" pitchFamily="18" charset="0"/>
              </a:rPr>
              <a:t>Існує два види адресного пошуку: пошук документа, що зберігається в бібліотеці, куди надійшов запит, і пошук документа, відсутнього в бібліотеці, яка виконує запит. </a:t>
            </a:r>
            <a:endParaRPr lang="uk-UA" i="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uk-UA" dirty="0" smtClean="0">
                <a:latin typeface="Times New Roman" panose="02020603050405020304" pitchFamily="18" charset="0"/>
                <a:cs typeface="Times New Roman" panose="02020603050405020304" pitchFamily="18" charset="0"/>
              </a:rPr>
              <a:t>Перший </a:t>
            </a:r>
            <a:r>
              <a:rPr lang="uk-UA" dirty="0">
                <a:latin typeface="Times New Roman" panose="02020603050405020304" pitchFamily="18" charset="0"/>
                <a:cs typeface="Times New Roman" panose="02020603050405020304" pitchFamily="18" charset="0"/>
              </a:rPr>
              <a:t>вид пошуку не вимагає складних розвідок. Потрібний документ шукають по каталогах і картотеках бібліотеки-виконавця. </a:t>
            </a:r>
            <a:endParaRPr lang="uk-UA"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uk-UA" dirty="0" smtClean="0">
                <a:latin typeface="Times New Roman" panose="02020603050405020304" pitchFamily="18" charset="0"/>
                <a:cs typeface="Times New Roman" panose="02020603050405020304" pitchFamily="18" charset="0"/>
              </a:rPr>
              <a:t>Запити </a:t>
            </a:r>
            <a:r>
              <a:rPr lang="uk-UA" dirty="0">
                <a:latin typeface="Times New Roman" panose="02020603050405020304" pitchFamily="18" charset="0"/>
                <a:cs typeface="Times New Roman" panose="02020603050405020304" pitchFamily="18" charset="0"/>
              </a:rPr>
              <a:t>другого типу виконують за зведеними каталогами, що містять інформацію про наявність видань у відомчій або регіональній системі бібліотек, а також за друкованими й електронними каталогами окремих бібліотек.</a:t>
            </a:r>
          </a:p>
        </p:txBody>
      </p:sp>
    </p:spTree>
    <p:extLst>
      <p:ext uri="{BB962C8B-B14F-4D97-AF65-F5344CB8AC3E}">
        <p14:creationId xmlns:p14="http://schemas.microsoft.com/office/powerpoint/2010/main" val="1859591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733269" y="641402"/>
            <a:ext cx="10515600" cy="4904960"/>
          </a:xfrm>
        </p:spPr>
        <p:txBody>
          <a:bodyPr>
            <a:normAutofit/>
          </a:bodyPr>
          <a:lstStyle/>
          <a:p>
            <a:pPr marL="0" indent="0" algn="just">
              <a:buNone/>
            </a:pPr>
            <a:r>
              <a:rPr lang="uk-UA" sz="3200" b="1" u="sng" dirty="0" smtClean="0">
                <a:latin typeface="Times New Roman" panose="02020603050405020304" pitchFamily="18" charset="0"/>
                <a:cs typeface="Times New Roman" panose="02020603050405020304" pitchFamily="18" charset="0"/>
              </a:rPr>
              <a:t>Уточнююча бібліографічна довідка</a:t>
            </a:r>
            <a:r>
              <a:rPr lang="uk-UA" sz="3200" b="1" dirty="0" smtClean="0">
                <a:latin typeface="Times New Roman" panose="02020603050405020304" pitchFamily="18" charset="0"/>
                <a:cs typeface="Times New Roman" panose="02020603050405020304" pitchFamily="18" charset="0"/>
              </a:rPr>
              <a:t> </a:t>
            </a:r>
            <a:r>
              <a:rPr lang="uk-UA" sz="3200" dirty="0" smtClean="0">
                <a:latin typeface="Times New Roman" panose="02020603050405020304" pitchFamily="18" charset="0"/>
                <a:cs typeface="Times New Roman" panose="02020603050405020304" pitchFamily="18" charset="0"/>
              </a:rPr>
              <a:t>встановлює або уточнює елементи бібліографічного опису, які відсутні або неточно наведені в запиті користувача.</a:t>
            </a:r>
          </a:p>
          <a:p>
            <a:pPr marL="0" indent="0" algn="just">
              <a:buNone/>
            </a:pPr>
            <a:r>
              <a:rPr lang="uk-UA" sz="3200" b="1" u="sng" dirty="0">
                <a:latin typeface="Times New Roman" panose="02020603050405020304" pitchFamily="18" charset="0"/>
                <a:cs typeface="Times New Roman" panose="02020603050405020304" pitchFamily="18" charset="0"/>
              </a:rPr>
              <a:t>Фактографічна довідка</a:t>
            </a:r>
            <a:r>
              <a:rPr lang="uk-UA" sz="3200" b="1"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 відповідь на разовий запит користувача, що містить фактографічні відомості, конкретну інформацію про події, процеси, явища тощо. При фактографічному пошуку об’єктом є факт, відображений у документі. Із фактографічними запитами користувачі звертаються при підготовці доповідей, рефератів, різноманітних наукових праць. </a:t>
            </a:r>
            <a:endParaRPr lang="uk-UA" sz="3200" dirty="0" smtClean="0">
              <a:latin typeface="Times New Roman" panose="02020603050405020304" pitchFamily="18" charset="0"/>
              <a:cs typeface="Times New Roman" panose="02020603050405020304" pitchFamily="18" charset="0"/>
            </a:endParaRPr>
          </a:p>
          <a:p>
            <a:endParaRPr lang="uk-UA" sz="3200" dirty="0"/>
          </a:p>
        </p:txBody>
      </p:sp>
    </p:spTree>
    <p:extLst>
      <p:ext uri="{BB962C8B-B14F-4D97-AF65-F5344CB8AC3E}">
        <p14:creationId xmlns:p14="http://schemas.microsoft.com/office/powerpoint/2010/main" val="597160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smtClean="0">
                <a:solidFill>
                  <a:srgbClr val="002060"/>
                </a:solidFill>
                <a:latin typeface="Times New Roman" panose="02020603050405020304" pitchFamily="18" charset="0"/>
                <a:cs typeface="Times New Roman" panose="02020603050405020304" pitchFamily="18" charset="0"/>
              </a:rPr>
              <a:t>Типовими бібліографічними помилками у запитах читачів є:</a:t>
            </a:r>
            <a:endParaRPr lang="uk-UA" b="1" dirty="0">
              <a:solidFill>
                <a:srgbClr val="002060"/>
              </a:solidFill>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fontScale="85000" lnSpcReduction="20000"/>
          </a:bodyPr>
          <a:lstStyle/>
          <a:p>
            <a:pPr algn="just">
              <a:buFont typeface="Wingdings" panose="05000000000000000000" pitchFamily="2" charset="2"/>
              <a:buChar char="ü"/>
            </a:pPr>
            <a:r>
              <a:rPr lang="uk-UA" sz="3100" dirty="0" smtClean="0">
                <a:latin typeface="Times New Roman" panose="02020603050405020304" pitchFamily="18" charset="0"/>
                <a:cs typeface="Times New Roman" panose="02020603050405020304" pitchFamily="18" charset="0"/>
              </a:rPr>
              <a:t>неточності у поданні прізвища, ініціалів автора (заміна однієї літери на іншу, схожу за написанням, плутання жіночого </a:t>
            </a:r>
            <a:r>
              <a:rPr lang="uk-UA" sz="3100" dirty="0">
                <a:latin typeface="Times New Roman" panose="02020603050405020304" pitchFamily="18" charset="0"/>
                <a:cs typeface="Times New Roman" panose="02020603050405020304" pitchFamily="18" charset="0"/>
              </a:rPr>
              <a:t>п</a:t>
            </a:r>
            <a:r>
              <a:rPr lang="uk-UA" sz="3100" dirty="0" smtClean="0">
                <a:latin typeface="Times New Roman" panose="02020603050405020304" pitchFamily="18" charset="0"/>
                <a:cs typeface="Times New Roman" panose="02020603050405020304" pitchFamily="18" charset="0"/>
              </a:rPr>
              <a:t>різвища</a:t>
            </a:r>
            <a:r>
              <a:rPr lang="uk-UA" sz="3100" dirty="0" smtClean="0">
                <a:latin typeface="Times New Roman" panose="02020603050405020304" pitchFamily="18" charset="0"/>
                <a:cs typeface="Times New Roman" panose="02020603050405020304" pitchFamily="18" charset="0"/>
              </a:rPr>
              <a:t> </a:t>
            </a:r>
            <a:r>
              <a:rPr lang="uk-UA" sz="3100" dirty="0" smtClean="0">
                <a:latin typeface="Times New Roman" panose="02020603050405020304" pitchFamily="18" charset="0"/>
                <a:cs typeface="Times New Roman" panose="02020603050405020304" pitchFamily="18" charset="0"/>
              </a:rPr>
              <a:t>з чоловічим і </a:t>
            </a:r>
            <a:r>
              <a:rPr lang="uk-UA" sz="3100" dirty="0" err="1" smtClean="0">
                <a:latin typeface="Times New Roman" panose="02020603050405020304" pitchFamily="18" charset="0"/>
                <a:cs typeface="Times New Roman" panose="02020603050405020304" pitchFamily="18" charset="0"/>
              </a:rPr>
              <a:t>т.п</a:t>
            </a:r>
            <a:r>
              <a:rPr lang="uk-UA" sz="31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uk-UA" sz="3100" dirty="0" smtClean="0">
                <a:latin typeface="Times New Roman" panose="02020603050405020304" pitchFamily="18" charset="0"/>
                <a:cs typeface="Times New Roman" panose="02020603050405020304" pitchFamily="18" charset="0"/>
              </a:rPr>
              <a:t>скорочення й помилки у назвах книг і періодичних видань;</a:t>
            </a:r>
          </a:p>
          <a:p>
            <a:pPr algn="just">
              <a:buFont typeface="Wingdings" panose="05000000000000000000" pitchFamily="2" charset="2"/>
              <a:buChar char="ü"/>
            </a:pPr>
            <a:r>
              <a:rPr lang="uk-UA" sz="3100" dirty="0" smtClean="0">
                <a:latin typeface="Times New Roman" panose="02020603050405020304" pitchFamily="18" charset="0"/>
                <a:cs typeface="Times New Roman" panose="02020603050405020304" pitchFamily="18" charset="0"/>
              </a:rPr>
              <a:t>подання прізвища перекладача або редактора як автора;</a:t>
            </a:r>
          </a:p>
          <a:p>
            <a:pPr algn="just">
              <a:buFont typeface="Wingdings" panose="05000000000000000000" pitchFamily="2" charset="2"/>
              <a:buChar char="ü"/>
            </a:pPr>
            <a:r>
              <a:rPr lang="uk-UA" sz="3100" dirty="0" smtClean="0">
                <a:latin typeface="Times New Roman" panose="02020603050405020304" pitchFamily="18" charset="0"/>
                <a:cs typeface="Times New Roman" panose="02020603050405020304" pitchFamily="18" charset="0"/>
              </a:rPr>
              <a:t>подання назви статті, розділу книги, заголовка тому або випуску багатотомного видання як окремого видання;</a:t>
            </a:r>
          </a:p>
          <a:p>
            <a:pPr algn="just">
              <a:buFont typeface="Wingdings" panose="05000000000000000000" pitchFamily="2" charset="2"/>
              <a:buChar char="ü"/>
            </a:pPr>
            <a:r>
              <a:rPr lang="uk-UA" sz="3100" dirty="0" smtClean="0">
                <a:latin typeface="Times New Roman" panose="02020603050405020304" pitchFamily="18" charset="0"/>
                <a:cs typeface="Times New Roman" panose="02020603050405020304" pitchFamily="18" charset="0"/>
              </a:rPr>
              <a:t>невірне зазначення року видання журналу і продовжуваного видання;</a:t>
            </a:r>
          </a:p>
          <a:p>
            <a:pPr algn="just">
              <a:buFont typeface="Wingdings" panose="05000000000000000000" pitchFamily="2" charset="2"/>
              <a:buChar char="ü"/>
            </a:pPr>
            <a:r>
              <a:rPr lang="uk-UA" sz="3100" dirty="0" smtClean="0">
                <a:latin typeface="Times New Roman" panose="02020603050405020304" pitchFamily="18" charset="0"/>
                <a:cs typeface="Times New Roman" panose="02020603050405020304" pitchFamily="18" charset="0"/>
              </a:rPr>
              <a:t>відсутність в області відповідальності найменування колективу у матеріалах конференцій, симпозіумів тощо;</a:t>
            </a:r>
          </a:p>
          <a:p>
            <a:pPr algn="just">
              <a:buFont typeface="Wingdings" panose="05000000000000000000" pitchFamily="2" charset="2"/>
              <a:buChar char="ü"/>
            </a:pPr>
            <a:r>
              <a:rPr lang="uk-UA" sz="3100" dirty="0" smtClean="0">
                <a:latin typeface="Times New Roman" panose="02020603050405020304" pitchFamily="18" charset="0"/>
                <a:cs typeface="Times New Roman" panose="02020603050405020304" pitchFamily="18" charset="0"/>
              </a:rPr>
              <a:t> наведення опису іноземного     видання          українською або російською мовою.</a:t>
            </a:r>
          </a:p>
          <a:p>
            <a:endParaRPr lang="uk-UA" dirty="0"/>
          </a:p>
        </p:txBody>
      </p:sp>
    </p:spTree>
    <p:extLst>
      <p:ext uri="{BB962C8B-B14F-4D97-AF65-F5344CB8AC3E}">
        <p14:creationId xmlns:p14="http://schemas.microsoft.com/office/powerpoint/2010/main" val="1673731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365125"/>
            <a:ext cx="10959059" cy="1325563"/>
          </a:xfrm>
        </p:spPr>
        <p:txBody>
          <a:bodyPr>
            <a:noAutofit/>
          </a:bodyPr>
          <a:lstStyle/>
          <a:p>
            <a:pPr algn="ctr"/>
            <a:r>
              <a:rPr lang="uk-UA" sz="3200" dirty="0" smtClean="0">
                <a:solidFill>
                  <a:srgbClr val="002060"/>
                </a:solidFill>
                <a:latin typeface="Times New Roman" panose="02020603050405020304" pitchFamily="18" charset="0"/>
                <a:cs typeface="Times New Roman" panose="02020603050405020304" pitchFamily="18" charset="0"/>
              </a:rPr>
              <a:t>Можна </a:t>
            </a:r>
            <a:r>
              <a:rPr lang="uk-UA" sz="3200" dirty="0">
                <a:solidFill>
                  <a:srgbClr val="002060"/>
                </a:solidFill>
                <a:latin typeface="Times New Roman" panose="02020603050405020304" pitchFamily="18" charset="0"/>
                <a:cs typeface="Times New Roman" panose="02020603050405020304" pitchFamily="18" charset="0"/>
              </a:rPr>
              <a:t>визначити такі основні електронні інформаційні ресурси (ЕІР) Інтернету, які використовуються у ДБО при багатоаспектному пошуку інформації з усіх галузей знання:</a:t>
            </a:r>
          </a:p>
        </p:txBody>
      </p:sp>
      <p:sp>
        <p:nvSpPr>
          <p:cNvPr id="3" name="Місце для вмісту 2"/>
          <p:cNvSpPr>
            <a:spLocks noGrp="1"/>
          </p:cNvSpPr>
          <p:nvPr>
            <p:ph idx="1"/>
          </p:nvPr>
        </p:nvSpPr>
        <p:spPr>
          <a:xfrm>
            <a:off x="838199" y="1825624"/>
            <a:ext cx="11153931" cy="5032375"/>
          </a:xfrm>
        </p:spPr>
        <p:txBody>
          <a:bodyPr>
            <a:normAutofit fontScale="62500" lnSpcReduction="20000"/>
          </a:bodyPr>
          <a:lstStyle/>
          <a:p>
            <a:pPr>
              <a:buFont typeface="Wingdings" panose="05000000000000000000" pitchFamily="2" charset="2"/>
              <a:buChar char="q"/>
            </a:pPr>
            <a:r>
              <a:rPr lang="uk-UA" sz="3800" dirty="0">
                <a:latin typeface="Times New Roman" panose="02020603050405020304" pitchFamily="18" charset="0"/>
                <a:cs typeface="Times New Roman" panose="02020603050405020304" pitchFamily="18" charset="0"/>
              </a:rPr>
              <a:t>пошукові засоби Інтернету;</a:t>
            </a:r>
          </a:p>
          <a:p>
            <a:pPr>
              <a:buFont typeface="Wingdings" panose="05000000000000000000" pitchFamily="2" charset="2"/>
              <a:buChar char="q"/>
            </a:pPr>
            <a:r>
              <a:rPr lang="uk-UA" sz="3800" dirty="0" err="1" smtClean="0">
                <a:latin typeface="Times New Roman" panose="02020603050405020304" pitchFamily="18" charset="0"/>
                <a:cs typeface="Times New Roman" panose="02020603050405020304" pitchFamily="18" charset="0"/>
              </a:rPr>
              <a:t>онлайнові</a:t>
            </a:r>
            <a:r>
              <a:rPr lang="uk-UA" sz="3800" dirty="0" smtClean="0">
                <a:latin typeface="Times New Roman" panose="02020603050405020304" pitchFamily="18" charset="0"/>
                <a:cs typeface="Times New Roman" panose="02020603050405020304" pitchFamily="18" charset="0"/>
              </a:rPr>
              <a:t> </a:t>
            </a:r>
            <a:r>
              <a:rPr lang="uk-UA" sz="3800" dirty="0">
                <a:latin typeface="Times New Roman" panose="02020603050405020304" pitchFamily="18" charset="0"/>
                <a:cs typeface="Times New Roman" panose="02020603050405020304" pitchFamily="18" charset="0"/>
              </a:rPr>
              <a:t>каталоги бібліотек України і зарубіжних країн;</a:t>
            </a:r>
          </a:p>
          <a:p>
            <a:pPr>
              <a:buFont typeface="Wingdings" panose="05000000000000000000" pitchFamily="2" charset="2"/>
              <a:buChar char="q"/>
            </a:pPr>
            <a:r>
              <a:rPr lang="uk-UA" sz="3800" dirty="0" smtClean="0">
                <a:latin typeface="Times New Roman" panose="02020603050405020304" pitchFamily="18" charset="0"/>
                <a:cs typeface="Times New Roman" panose="02020603050405020304" pitchFamily="18" charset="0"/>
              </a:rPr>
              <a:t>зведені </a:t>
            </a:r>
            <a:r>
              <a:rPr lang="uk-UA" sz="3800" dirty="0">
                <a:latin typeface="Times New Roman" panose="02020603050405020304" pitchFamily="18" charset="0"/>
                <a:cs typeface="Times New Roman" panose="02020603050405020304" pitchFamily="18" charset="0"/>
              </a:rPr>
              <a:t>електронні каталоги бібліотек певних регіонів, країн;</a:t>
            </a:r>
          </a:p>
          <a:p>
            <a:pPr>
              <a:buFont typeface="Wingdings" panose="05000000000000000000" pitchFamily="2" charset="2"/>
              <a:buChar char="q"/>
            </a:pPr>
            <a:r>
              <a:rPr lang="uk-UA" sz="3800" dirty="0" smtClean="0">
                <a:latin typeface="Times New Roman" panose="02020603050405020304" pitchFamily="18" charset="0"/>
                <a:cs typeface="Times New Roman" panose="02020603050405020304" pitchFamily="18" charset="0"/>
              </a:rPr>
              <a:t>реферативно-бібліографічні </a:t>
            </a:r>
            <a:r>
              <a:rPr lang="uk-UA" sz="3800" dirty="0">
                <a:latin typeface="Times New Roman" panose="02020603050405020304" pitchFamily="18" charset="0"/>
                <a:cs typeface="Times New Roman" panose="02020603050405020304" pitchFamily="18" charset="0"/>
              </a:rPr>
              <a:t>БД;</a:t>
            </a:r>
          </a:p>
          <a:p>
            <a:pPr>
              <a:buFont typeface="Wingdings" panose="05000000000000000000" pitchFamily="2" charset="2"/>
              <a:buChar char="q"/>
            </a:pPr>
            <a:r>
              <a:rPr lang="uk-UA" sz="3800" dirty="0" smtClean="0">
                <a:latin typeface="Times New Roman" panose="02020603050405020304" pitchFamily="18" charset="0"/>
                <a:cs typeface="Times New Roman" panose="02020603050405020304" pitchFamily="18" charset="0"/>
              </a:rPr>
              <a:t>проблемно-орієнтовні </a:t>
            </a:r>
            <a:r>
              <a:rPr lang="uk-UA" sz="3800" dirty="0">
                <a:latin typeface="Times New Roman" panose="02020603050405020304" pitchFamily="18" charset="0"/>
                <a:cs typeface="Times New Roman" panose="02020603050405020304" pitchFamily="18" charset="0"/>
              </a:rPr>
              <a:t>та галузеві БД власної ґенерації, які створюються </a:t>
            </a:r>
            <a:r>
              <a:rPr lang="uk-UA" sz="3800" dirty="0" smtClean="0">
                <a:latin typeface="Times New Roman" panose="02020603050405020304" pitchFamily="18" charset="0"/>
                <a:cs typeface="Times New Roman" panose="02020603050405020304" pitchFamily="18" charset="0"/>
              </a:rPr>
              <a:t>для</a:t>
            </a:r>
            <a:r>
              <a:rPr lang="uk-UA" sz="3800" dirty="0">
                <a:latin typeface="Times New Roman" panose="02020603050405020304" pitchFamily="18" charset="0"/>
                <a:cs typeface="Times New Roman" panose="02020603050405020304" pitchFamily="18" charset="0"/>
              </a:rPr>
              <a:t>      забезпечення </a:t>
            </a:r>
            <a:r>
              <a:rPr lang="uk-UA" sz="3800" dirty="0" smtClean="0">
                <a:latin typeface="Times New Roman" panose="02020603050405020304" pitchFamily="18" charset="0"/>
                <a:cs typeface="Times New Roman" panose="02020603050405020304" pitchFamily="18" charset="0"/>
              </a:rPr>
              <a:t>наукових </a:t>
            </a:r>
            <a:r>
              <a:rPr lang="uk-UA" sz="3800" dirty="0">
                <a:latin typeface="Times New Roman" panose="02020603050405020304" pitchFamily="18" charset="0"/>
                <a:cs typeface="Times New Roman" panose="02020603050405020304" pitchFamily="18" charset="0"/>
              </a:rPr>
              <a:t>напрямів, задоволення </a:t>
            </a:r>
            <a:r>
              <a:rPr lang="uk-UA" sz="3800" dirty="0" smtClean="0">
                <a:latin typeface="Times New Roman" panose="02020603050405020304" pitchFamily="18" charset="0"/>
                <a:cs typeface="Times New Roman" panose="02020603050405020304" pitchFamily="18" charset="0"/>
              </a:rPr>
              <a:t>потреб </a:t>
            </a:r>
            <a:r>
              <a:rPr lang="uk-UA" sz="3800" dirty="0">
                <a:latin typeface="Times New Roman" panose="02020603050405020304" pitchFamily="18" charset="0"/>
                <a:cs typeface="Times New Roman" panose="02020603050405020304" pitchFamily="18" charset="0"/>
              </a:rPr>
              <a:t>конкретних замовників, певних </a:t>
            </a:r>
            <a:r>
              <a:rPr lang="uk-UA" sz="3800" dirty="0" smtClean="0">
                <a:latin typeface="Times New Roman" panose="02020603050405020304" pitchFamily="18" charset="0"/>
                <a:cs typeface="Times New Roman" panose="02020603050405020304" pitchFamily="18" charset="0"/>
              </a:rPr>
              <a:t>регіонів, організацій </a:t>
            </a:r>
            <a:r>
              <a:rPr lang="uk-UA" sz="3800" dirty="0">
                <a:latin typeface="Times New Roman" panose="02020603050405020304" pitchFamily="18" charset="0"/>
                <a:cs typeface="Times New Roman" panose="02020603050405020304" pitchFamily="18" charset="0"/>
              </a:rPr>
              <a:t>тощо;</a:t>
            </a:r>
          </a:p>
          <a:p>
            <a:pPr>
              <a:buFont typeface="Wingdings" panose="05000000000000000000" pitchFamily="2" charset="2"/>
              <a:buChar char="q"/>
            </a:pPr>
            <a:r>
              <a:rPr lang="uk-UA" sz="3800" dirty="0" smtClean="0">
                <a:latin typeface="Times New Roman" panose="02020603050405020304" pitchFamily="18" charset="0"/>
                <a:cs typeface="Times New Roman" panose="02020603050405020304" pitchFamily="18" charset="0"/>
              </a:rPr>
              <a:t>зарубіжні </a:t>
            </a:r>
            <a:r>
              <a:rPr lang="uk-UA" sz="3800" dirty="0">
                <a:latin typeface="Times New Roman" panose="02020603050405020304" pitchFamily="18" charset="0"/>
                <a:cs typeface="Times New Roman" panose="02020603050405020304" pitchFamily="18" charset="0"/>
              </a:rPr>
              <a:t>ЕІР провідних світових виробників, доступні через мережу Інтернет за переплатою;</a:t>
            </a:r>
          </a:p>
          <a:p>
            <a:pPr>
              <a:buFont typeface="Wingdings" panose="05000000000000000000" pitchFamily="2" charset="2"/>
              <a:buChar char="q"/>
            </a:pPr>
            <a:r>
              <a:rPr lang="uk-UA" sz="3800" dirty="0" err="1" smtClean="0">
                <a:latin typeface="Times New Roman" panose="02020603050405020304" pitchFamily="18" charset="0"/>
                <a:cs typeface="Times New Roman" panose="02020603050405020304" pitchFamily="18" charset="0"/>
              </a:rPr>
              <a:t>репозитарії</a:t>
            </a:r>
            <a:r>
              <a:rPr lang="uk-UA" sz="3800" dirty="0" smtClean="0">
                <a:latin typeface="Times New Roman" panose="02020603050405020304" pitchFamily="18" charset="0"/>
                <a:cs typeface="Times New Roman" panose="02020603050405020304" pitchFamily="18" charset="0"/>
              </a:rPr>
              <a:t> </a:t>
            </a:r>
            <a:r>
              <a:rPr lang="uk-UA" sz="3800" dirty="0">
                <a:latin typeface="Times New Roman" panose="02020603050405020304" pitchFamily="18" charset="0"/>
                <a:cs typeface="Times New Roman" panose="02020603050405020304" pitchFamily="18" charset="0"/>
              </a:rPr>
              <a:t>відкритого доступу;</a:t>
            </a:r>
          </a:p>
          <a:p>
            <a:pPr>
              <a:buFont typeface="Wingdings" panose="05000000000000000000" pitchFamily="2" charset="2"/>
              <a:buChar char="q"/>
            </a:pPr>
            <a:r>
              <a:rPr lang="uk-UA" sz="3800" dirty="0" err="1" smtClean="0">
                <a:latin typeface="Times New Roman" panose="02020603050405020304" pitchFamily="18" charset="0"/>
                <a:cs typeface="Times New Roman" panose="02020603050405020304" pitchFamily="18" charset="0"/>
              </a:rPr>
              <a:t>лектронні</a:t>
            </a:r>
            <a:r>
              <a:rPr lang="uk-UA" sz="3800" dirty="0" smtClean="0">
                <a:latin typeface="Times New Roman" panose="02020603050405020304" pitchFamily="18" charset="0"/>
                <a:cs typeface="Times New Roman" panose="02020603050405020304" pitchFamily="18" charset="0"/>
              </a:rPr>
              <a:t> </a:t>
            </a:r>
            <a:r>
              <a:rPr lang="uk-UA" sz="3800" dirty="0">
                <a:latin typeface="Times New Roman" panose="02020603050405020304" pitchFamily="18" charset="0"/>
                <a:cs typeface="Times New Roman" panose="02020603050405020304" pitchFamily="18" charset="0"/>
              </a:rPr>
              <a:t>бібліотеки;</a:t>
            </a:r>
          </a:p>
          <a:p>
            <a:pPr>
              <a:buFont typeface="Wingdings" panose="05000000000000000000" pitchFamily="2" charset="2"/>
              <a:buChar char="q"/>
            </a:pPr>
            <a:r>
              <a:rPr lang="uk-UA" sz="3800" dirty="0" smtClean="0">
                <a:latin typeface="Times New Roman" panose="02020603050405020304" pitchFamily="18" charset="0"/>
                <a:cs typeface="Times New Roman" panose="02020603050405020304" pitchFamily="18" charset="0"/>
              </a:rPr>
              <a:t>електронні </a:t>
            </a:r>
            <a:r>
              <a:rPr lang="uk-UA" sz="3800" dirty="0">
                <a:latin typeface="Times New Roman" panose="02020603050405020304" pitchFamily="18" charset="0"/>
                <a:cs typeface="Times New Roman" panose="02020603050405020304" pitchFamily="18" charset="0"/>
              </a:rPr>
              <a:t>колекції довідково-бібліографічних ресурсів;</a:t>
            </a:r>
          </a:p>
          <a:p>
            <a:pPr>
              <a:buFont typeface="Wingdings" panose="05000000000000000000" pitchFamily="2" charset="2"/>
              <a:buChar char="q"/>
            </a:pPr>
            <a:r>
              <a:rPr lang="uk-UA" sz="3800" dirty="0" smtClean="0">
                <a:latin typeface="Times New Roman" panose="02020603050405020304" pitchFamily="18" charset="0"/>
                <a:cs typeface="Times New Roman" panose="02020603050405020304" pitchFamily="18" charset="0"/>
              </a:rPr>
              <a:t>електронні </a:t>
            </a:r>
            <a:r>
              <a:rPr lang="uk-UA" sz="3800" dirty="0">
                <a:latin typeface="Times New Roman" panose="02020603050405020304" pitchFamily="18" charset="0"/>
                <a:cs typeface="Times New Roman" panose="02020603050405020304" pitchFamily="18" charset="0"/>
              </a:rPr>
              <a:t>та </a:t>
            </a:r>
            <a:r>
              <a:rPr lang="uk-UA" sz="3800" dirty="0" err="1" smtClean="0">
                <a:latin typeface="Times New Roman" panose="02020603050405020304" pitchFamily="18" charset="0"/>
                <a:cs typeface="Times New Roman" panose="02020603050405020304" pitchFamily="18" charset="0"/>
              </a:rPr>
              <a:t>відцифровані</a:t>
            </a:r>
            <a:r>
              <a:rPr lang="uk-UA" sz="3800" dirty="0">
                <a:latin typeface="Times New Roman" panose="02020603050405020304" pitchFamily="18" charset="0"/>
                <a:cs typeface="Times New Roman" panose="02020603050405020304" pitchFamily="18" charset="0"/>
              </a:rPr>
              <a:t>  енциклопедії, </a:t>
            </a:r>
            <a:r>
              <a:rPr lang="uk-UA" sz="3800" dirty="0" smtClean="0">
                <a:latin typeface="Times New Roman" panose="02020603050405020304" pitchFamily="18" charset="0"/>
                <a:cs typeface="Times New Roman" panose="02020603050405020304" pitchFamily="18" charset="0"/>
              </a:rPr>
              <a:t>словники</a:t>
            </a:r>
            <a:r>
              <a:rPr lang="uk-UA" sz="3800" dirty="0">
                <a:latin typeface="Times New Roman" panose="02020603050405020304" pitchFamily="18" charset="0"/>
                <a:cs typeface="Times New Roman" panose="02020603050405020304" pitchFamily="18" charset="0"/>
              </a:rPr>
              <a:t>, </a:t>
            </a:r>
            <a:r>
              <a:rPr lang="uk-UA" sz="3800" dirty="0" smtClean="0">
                <a:latin typeface="Times New Roman" panose="02020603050405020304" pitchFamily="18" charset="0"/>
                <a:cs typeface="Times New Roman" panose="02020603050405020304" pitchFamily="18" charset="0"/>
              </a:rPr>
              <a:t>довідники</a:t>
            </a:r>
            <a:r>
              <a:rPr lang="uk-UA" sz="3800" dirty="0">
                <a:latin typeface="Times New Roman" panose="02020603050405020304" pitchFamily="18" charset="0"/>
                <a:cs typeface="Times New Roman" panose="02020603050405020304" pitchFamily="18" charset="0"/>
              </a:rPr>
              <a:t>, </a:t>
            </a:r>
            <a:r>
              <a:rPr lang="uk-UA" sz="3800" dirty="0" smtClean="0">
                <a:latin typeface="Times New Roman" panose="02020603050405020304" pitchFamily="18" charset="0"/>
                <a:cs typeface="Times New Roman" panose="02020603050405020304" pitchFamily="18" charset="0"/>
              </a:rPr>
              <a:t>бібліографічні покажчики.</a:t>
            </a:r>
          </a:p>
          <a:p>
            <a:endParaRPr lang="uk-UA" dirty="0"/>
          </a:p>
        </p:txBody>
      </p:sp>
    </p:spTree>
    <p:extLst>
      <p:ext uri="{BB962C8B-B14F-4D97-AF65-F5344CB8AC3E}">
        <p14:creationId xmlns:p14="http://schemas.microsoft.com/office/powerpoint/2010/main" val="426937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08220" y="1217220"/>
            <a:ext cx="7091597" cy="4351338"/>
          </a:xfrm>
        </p:spPr>
        <p:txBody>
          <a:bodyPr>
            <a:normAutofit/>
          </a:bodyPr>
          <a:lstStyle/>
          <a:p>
            <a:pPr marL="0" indent="0" algn="ctr">
              <a:buNone/>
            </a:pPr>
            <a:r>
              <a:rPr lang="uk-UA" sz="3200" dirty="0">
                <a:latin typeface="Times New Roman" panose="02020603050405020304" pitchFamily="18" charset="0"/>
                <a:cs typeface="Times New Roman" panose="02020603050405020304" pitchFamily="18" charset="0"/>
              </a:rPr>
              <a:t>Довідково-бібліографічна діяльність є важливою функцією сучасної бібліотеки, яка тісно пов’язана з обслуговуванням користувачів, створенням довідково- інформаційних ресурсів та довідково-пошукового апарату як засобу організації доступу до них.</a:t>
            </a:r>
          </a:p>
        </p:txBody>
      </p:sp>
      <p:pic>
        <p:nvPicPr>
          <p:cNvPr id="1026" name="Picture 2" descr="Untit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9659" y="344774"/>
            <a:ext cx="3797356" cy="5861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0406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38200" y="329784"/>
            <a:ext cx="10515600" cy="5847179"/>
          </a:xfrm>
        </p:spPr>
        <p:txBody>
          <a:bodyPr/>
          <a:lstStyle/>
          <a:p>
            <a:pPr marL="0" indent="0" algn="just">
              <a:buNone/>
            </a:pPr>
            <a:r>
              <a:rPr lang="uk-UA" b="1" dirty="0" smtClean="0">
                <a:latin typeface="Times New Roman" panose="02020603050405020304" pitchFamily="18" charset="0"/>
                <a:cs typeface="Times New Roman" panose="02020603050405020304" pitchFamily="18" charset="0"/>
              </a:rPr>
              <a:t>Довідково-бібліографічний апарат (ДБА) </a:t>
            </a:r>
            <a:r>
              <a:rPr lang="uk-UA" dirty="0">
                <a:latin typeface="Times New Roman" panose="02020603050405020304" pitchFamily="18" charset="0"/>
                <a:cs typeface="Times New Roman" panose="02020603050405020304" pitchFamily="18" charset="0"/>
              </a:rPr>
              <a:t>– документальна інформаційно-пошукова система, яка надає можливість багатоаспектного розкриття </a:t>
            </a:r>
            <a:r>
              <a:rPr lang="uk-UA" dirty="0" err="1">
                <a:latin typeface="Times New Roman" panose="02020603050405020304" pitchFamily="18" charset="0"/>
                <a:cs typeface="Times New Roman" panose="02020603050405020304" pitchFamily="18" charset="0"/>
              </a:rPr>
              <a:t>бібліотечно</a:t>
            </a:r>
            <a:r>
              <a:rPr lang="uk-UA" dirty="0">
                <a:latin typeface="Times New Roman" panose="02020603050405020304" pitchFamily="18" charset="0"/>
                <a:cs typeface="Times New Roman" panose="02020603050405020304" pitchFamily="18" charset="0"/>
              </a:rPr>
              <a:t>- інформаційних фондів, використання локальних та віддалених електронних інформаційних ресурсів, допомагає оптимальній організації, ефективному пошуку і видачі бібліографічної і фактографічної інформації</a:t>
            </a:r>
            <a:r>
              <a:rPr lang="uk-UA" dirty="0"/>
              <a:t>.</a:t>
            </a:r>
          </a:p>
        </p:txBody>
      </p:sp>
      <p:pic>
        <p:nvPicPr>
          <p:cNvPr id="2050" name="Picture 2" descr="Сарненський педагогічний коледж РДГУ - Довідково-бібліографічна та  інформаційна діяльність бібліотек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6101" y="2767719"/>
            <a:ext cx="6222948" cy="3733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129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rgbClr val="002060"/>
                </a:solidFill>
                <a:latin typeface="Times New Roman" panose="02020603050405020304" pitchFamily="18" charset="0"/>
                <a:cs typeface="Times New Roman" panose="02020603050405020304" pitchFamily="18" charset="0"/>
              </a:rPr>
              <a:t>Довідково-бібліографічний фонд (ДБФ)</a:t>
            </a:r>
            <a:endParaRPr lang="uk-UA" b="1" dirty="0">
              <a:solidFill>
                <a:srgbClr val="002060"/>
              </a:solidFill>
            </a:endParaRPr>
          </a:p>
        </p:txBody>
      </p:sp>
      <p:sp>
        <p:nvSpPr>
          <p:cNvPr id="3" name="Місце для вмісту 2"/>
          <p:cNvSpPr>
            <a:spLocks noGrp="1"/>
          </p:cNvSpPr>
          <p:nvPr>
            <p:ph idx="1"/>
          </p:nvPr>
        </p:nvSpPr>
        <p:spPr/>
        <p:txBody>
          <a:bodyPr>
            <a:normAutofit/>
          </a:bodyPr>
          <a:lstStyle/>
          <a:p>
            <a:pPr marL="0" indent="0" algn="just">
              <a:buNone/>
            </a:pPr>
            <a:r>
              <a:rPr lang="uk-UA" dirty="0" smtClean="0">
                <a:latin typeface="Times New Roman" panose="02020603050405020304" pitchFamily="18" charset="0"/>
                <a:cs typeface="Times New Roman" panose="02020603050405020304" pitchFamily="18" charset="0"/>
              </a:rPr>
              <a:t>На </a:t>
            </a:r>
            <a:r>
              <a:rPr lang="uk-UA" dirty="0">
                <a:latin typeface="Times New Roman" panose="02020603050405020304" pitchFamily="18" charset="0"/>
                <a:cs typeface="Times New Roman" panose="02020603050405020304" pitchFamily="18" charset="0"/>
              </a:rPr>
              <a:t>основі ДБФ здійснюється оперативне задоволення інформаційних запитів читачів універсального характеру, допомога фахівцям різних галузей знань, студентам, учням, котрі щодня звертаються по допомогу з отримання різноманітної бібліографічної інформації про книги, статті, події, факти, необхідні для наукової, практичної роботи і просто для особистих інтересів. </a:t>
            </a:r>
          </a:p>
        </p:txBody>
      </p:sp>
    </p:spTree>
    <p:extLst>
      <p:ext uri="{BB962C8B-B14F-4D97-AF65-F5344CB8AC3E}">
        <p14:creationId xmlns:p14="http://schemas.microsoft.com/office/powerpoint/2010/main" val="267452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rgbClr val="002060"/>
                </a:solidFill>
                <a:latin typeface="Times New Roman" panose="02020603050405020304" pitchFamily="18" charset="0"/>
                <a:cs typeface="Times New Roman" panose="02020603050405020304" pitchFamily="18" charset="0"/>
              </a:rPr>
              <a:t>До ДБФ відносять три групи документів. </a:t>
            </a:r>
            <a:endParaRPr lang="uk-UA" b="1" dirty="0">
              <a:solidFill>
                <a:srgbClr val="002060"/>
              </a:solidFill>
            </a:endParaRPr>
          </a:p>
        </p:txBody>
      </p:sp>
      <p:sp>
        <p:nvSpPr>
          <p:cNvPr id="3" name="Місце для вмісту 2"/>
          <p:cNvSpPr>
            <a:spLocks noGrp="1"/>
          </p:cNvSpPr>
          <p:nvPr>
            <p:ph idx="1"/>
          </p:nvPr>
        </p:nvSpPr>
        <p:spPr>
          <a:xfrm>
            <a:off x="703289" y="2230360"/>
            <a:ext cx="10515600" cy="4351338"/>
          </a:xfrm>
        </p:spPr>
        <p:txBody>
          <a:bodyPr/>
          <a:lstStyle/>
          <a:p>
            <a:pPr>
              <a:buFont typeface="Wingdings" panose="05000000000000000000" pitchFamily="2" charset="2"/>
              <a:buChar char="q"/>
            </a:pPr>
            <a:r>
              <a:rPr lang="uk-UA" b="1" dirty="0" smtClean="0">
                <a:latin typeface="Times New Roman" panose="02020603050405020304" pitchFamily="18" charset="0"/>
                <a:cs typeface="Times New Roman" panose="02020603050405020304" pitchFamily="18" charset="0"/>
              </a:rPr>
              <a:t>документи основ</a:t>
            </a:r>
            <a:r>
              <a:rPr lang="ru-RU" b="1" dirty="0" err="1" smtClean="0">
                <a:latin typeface="Times New Roman" panose="02020603050405020304" pitchFamily="18" charset="0"/>
                <a:cs typeface="Times New Roman" panose="02020603050405020304" pitchFamily="18" charset="0"/>
              </a:rPr>
              <a:t>ного</a:t>
            </a:r>
            <a:r>
              <a:rPr lang="ru-RU" b="1" dirty="0" smtClean="0">
                <a:latin typeface="Times New Roman" panose="02020603050405020304" pitchFamily="18" charset="0"/>
                <a:cs typeface="Times New Roman" panose="02020603050405020304" pitchFamily="18" charset="0"/>
              </a:rPr>
              <a:t> </a:t>
            </a:r>
            <a:r>
              <a:rPr lang="uk-UA" b="1" dirty="0" smtClean="0">
                <a:latin typeface="Times New Roman" panose="02020603050405020304" pitchFamily="18" charset="0"/>
                <a:cs typeface="Times New Roman" panose="02020603050405020304" pitchFamily="18" charset="0"/>
              </a:rPr>
              <a:t>характеру</a:t>
            </a:r>
            <a:r>
              <a:rPr lang="uk-UA" dirty="0" smtClean="0">
                <a:latin typeface="Times New Roman" panose="02020603050405020304" pitchFamily="18" charset="0"/>
                <a:cs typeface="Times New Roman" panose="02020603050405020304" pitchFamily="18" charset="0"/>
              </a:rPr>
              <a:t>, що включають законодавчі та нормативні документи (Конституція України, законодавчі акти, що приймаються Верховною Радою України, іншими органами представницької влади, розпорядчі документи, що приймаються виконавчими органами влади на всіх рівнях від Кабінету Міністрів до голів місцевої адміністрації та ін.).</a:t>
            </a:r>
          </a:p>
          <a:p>
            <a:endParaRPr lang="uk-UA" dirty="0"/>
          </a:p>
        </p:txBody>
      </p:sp>
    </p:spTree>
    <p:extLst>
      <p:ext uri="{BB962C8B-B14F-4D97-AF65-F5344CB8AC3E}">
        <p14:creationId xmlns:p14="http://schemas.microsoft.com/office/powerpoint/2010/main" val="2475165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a:bodyPr>
          <a:lstStyle/>
          <a:p>
            <a:pPr algn="just">
              <a:buFont typeface="Wingdings" panose="05000000000000000000" pitchFamily="2" charset="2"/>
              <a:buChar char="q"/>
            </a:pPr>
            <a:r>
              <a:rPr lang="uk-UA" b="1" dirty="0">
                <a:latin typeface="Times New Roman" panose="02020603050405020304" pitchFamily="18" charset="0"/>
                <a:cs typeface="Times New Roman" panose="02020603050405020304" pitchFamily="18" charset="0"/>
              </a:rPr>
              <a:t>довідкові видання</a:t>
            </a:r>
            <a:r>
              <a:rPr lang="uk-UA" dirty="0">
                <a:latin typeface="Times New Roman" panose="02020603050405020304" pitchFamily="18" charset="0"/>
                <a:cs typeface="Times New Roman" panose="02020603050405020304" pitchFamily="18" charset="0"/>
              </a:rPr>
              <a:t>: вітчизняні та зарубіжні енциклопедії (універсальні; галузеві «Технічна енциклопедія», «Медична </a:t>
            </a:r>
            <a:r>
              <a:rPr lang="uk-UA" dirty="0" err="1">
                <a:latin typeface="Times New Roman" panose="02020603050405020304" pitchFamily="18" charset="0"/>
                <a:cs typeface="Times New Roman" panose="02020603050405020304" pitchFamily="18" charset="0"/>
              </a:rPr>
              <a:t>енциклопед</a:t>
            </a:r>
            <a:r>
              <a:rPr lang="ru-RU" dirty="0" err="1">
                <a:latin typeface="Times New Roman" panose="02020603050405020304" pitchFamily="18" charset="0"/>
                <a:cs typeface="Times New Roman" panose="02020603050405020304" pitchFamily="18" charset="0"/>
              </a:rPr>
              <a:t>ія</a:t>
            </a:r>
            <a:r>
              <a:rPr lang="uk-UA" dirty="0">
                <a:latin typeface="Times New Roman" panose="02020603050405020304" pitchFamily="18" charset="0"/>
                <a:cs typeface="Times New Roman" panose="02020603050405020304" pitchFamily="18" charset="0"/>
              </a:rPr>
              <a:t>» та інші, різноманітні популярні енциклопедії, адресовані різним групам читачів); довідники, словники різного характеру: галузеві, тематичні, біографічні, географічні, адміністративно-територіального поділу, краєзнавчі та країнознавчі, статистичні видання тощо, біографії окремих осіб, календарі і хроніки подій.</a:t>
            </a:r>
          </a:p>
        </p:txBody>
      </p:sp>
      <p:sp>
        <p:nvSpPr>
          <p:cNvPr id="4" name="Заголовок 1"/>
          <p:cNvSpPr>
            <a:spLocks noGrp="1"/>
          </p:cNvSpPr>
          <p:nvPr>
            <p:ph type="title"/>
          </p:nvPr>
        </p:nvSpPr>
        <p:spPr/>
        <p:txBody>
          <a:bodyPr/>
          <a:lstStyle/>
          <a:p>
            <a:pPr algn="ctr"/>
            <a:r>
              <a:rPr lang="uk-UA" b="1" dirty="0" smtClean="0">
                <a:solidFill>
                  <a:srgbClr val="002060"/>
                </a:solidFill>
                <a:latin typeface="Times New Roman" panose="02020603050405020304" pitchFamily="18" charset="0"/>
                <a:cs typeface="Times New Roman" panose="02020603050405020304" pitchFamily="18" charset="0"/>
              </a:rPr>
              <a:t>До ДБФ відносять три групи документів. </a:t>
            </a:r>
            <a:endParaRPr lang="uk-UA" b="1" dirty="0">
              <a:solidFill>
                <a:srgbClr val="002060"/>
              </a:solidFill>
            </a:endParaRPr>
          </a:p>
        </p:txBody>
      </p:sp>
    </p:spTree>
    <p:extLst>
      <p:ext uri="{BB962C8B-B14F-4D97-AF65-F5344CB8AC3E}">
        <p14:creationId xmlns:p14="http://schemas.microsoft.com/office/powerpoint/2010/main" val="277973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a:bodyPr>
          <a:lstStyle/>
          <a:p>
            <a:pPr algn="just">
              <a:buFont typeface="Wingdings" panose="05000000000000000000" pitchFamily="2" charset="2"/>
              <a:buChar char="q"/>
            </a:pPr>
            <a:r>
              <a:rPr lang="uk-UA" sz="3200" b="1" dirty="0">
                <a:latin typeface="Times New Roman" panose="02020603050405020304" pitchFamily="18" charset="0"/>
                <a:cs typeface="Times New Roman" panose="02020603050405020304" pitchFamily="18" charset="0"/>
              </a:rPr>
              <a:t>бібліографічні матеріали </a:t>
            </a:r>
            <a:r>
              <a:rPr lang="uk-UA" sz="3200" dirty="0">
                <a:latin typeface="Times New Roman" panose="02020603050405020304" pitchFamily="18" charset="0"/>
                <a:cs typeface="Times New Roman" panose="02020603050405020304" pitchFamily="18" charset="0"/>
              </a:rPr>
              <a:t>різного цільового та читацького призначення. Перш за все це видання органів державної бібліографії («Літопис книг», «Літопис журнальних статей», «Літопис газетних статей», «Літопис рецензій» та ін., видання Книжкової палати України), бібліографічні посібники (поточні та ретроспективні), призначені широкому колу читачів, що видаються бібліотеками, фонд неопублікованих бібліографічних посібників (ФНБП).</a:t>
            </a:r>
          </a:p>
        </p:txBody>
      </p:sp>
      <p:sp>
        <p:nvSpPr>
          <p:cNvPr id="4" name="Заголовок 1"/>
          <p:cNvSpPr>
            <a:spLocks noGrp="1"/>
          </p:cNvSpPr>
          <p:nvPr>
            <p:ph type="title"/>
          </p:nvPr>
        </p:nvSpPr>
        <p:spPr/>
        <p:txBody>
          <a:bodyPr/>
          <a:lstStyle/>
          <a:p>
            <a:pPr algn="ctr"/>
            <a:r>
              <a:rPr lang="uk-UA" b="1" dirty="0" smtClean="0">
                <a:solidFill>
                  <a:srgbClr val="002060"/>
                </a:solidFill>
                <a:latin typeface="Times New Roman" panose="02020603050405020304" pitchFamily="18" charset="0"/>
                <a:cs typeface="Times New Roman" panose="02020603050405020304" pitchFamily="18" charset="0"/>
              </a:rPr>
              <a:t>До ДБФ відносять три групи документів. </a:t>
            </a:r>
            <a:endParaRPr lang="uk-UA" b="1" dirty="0">
              <a:solidFill>
                <a:srgbClr val="002060"/>
              </a:solidFill>
            </a:endParaRPr>
          </a:p>
        </p:txBody>
      </p:sp>
    </p:spTree>
    <p:extLst>
      <p:ext uri="{BB962C8B-B14F-4D97-AF65-F5344CB8AC3E}">
        <p14:creationId xmlns:p14="http://schemas.microsoft.com/office/powerpoint/2010/main" val="169995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rgbClr val="002060"/>
                </a:solidFill>
                <a:latin typeface="Times New Roman" panose="02020603050405020304" pitchFamily="18" charset="0"/>
                <a:cs typeface="Times New Roman" panose="02020603050405020304" pitchFamily="18" charset="0"/>
              </a:rPr>
              <a:t>Система </a:t>
            </a:r>
            <a:r>
              <a:rPr lang="uk-UA" b="1" dirty="0">
                <a:solidFill>
                  <a:srgbClr val="002060"/>
                </a:solidFill>
                <a:latin typeface="Times New Roman" panose="02020603050405020304" pitchFamily="18" charset="0"/>
                <a:cs typeface="Times New Roman" panose="02020603050405020304" pitchFamily="18" charset="0"/>
              </a:rPr>
              <a:t>каталогів і </a:t>
            </a:r>
            <a:r>
              <a:rPr lang="uk-UA" b="1" dirty="0" err="1">
                <a:solidFill>
                  <a:srgbClr val="002060"/>
                </a:solidFill>
                <a:latin typeface="Times New Roman" panose="02020603050405020304" pitchFamily="18" charset="0"/>
                <a:cs typeface="Times New Roman" panose="02020603050405020304" pitchFamily="18" charset="0"/>
              </a:rPr>
              <a:t>картотек</a:t>
            </a:r>
            <a:endParaRPr lang="uk-UA" b="1" dirty="0">
              <a:solidFill>
                <a:srgbClr val="002060"/>
              </a:solidFill>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a:bodyPr>
          <a:lstStyle/>
          <a:p>
            <a:pPr marL="0" indent="0" algn="just">
              <a:buNone/>
            </a:pPr>
            <a:r>
              <a:rPr lang="uk-UA" sz="3500" dirty="0">
                <a:latin typeface="Times New Roman" panose="02020603050405020304" pitchFamily="18" charset="0"/>
                <a:cs typeface="Times New Roman" panose="02020603050405020304" pitchFamily="18" charset="0"/>
              </a:rPr>
              <a:t>Це сукупність </a:t>
            </a:r>
            <a:r>
              <a:rPr lang="uk-UA" sz="3500" dirty="0" err="1">
                <a:latin typeface="Times New Roman" panose="02020603050405020304" pitchFamily="18" charset="0"/>
                <a:cs typeface="Times New Roman" panose="02020603050405020304" pitchFamily="18" charset="0"/>
              </a:rPr>
              <a:t>планомірно</a:t>
            </a:r>
            <a:r>
              <a:rPr lang="uk-UA" sz="3500" dirty="0">
                <a:latin typeface="Times New Roman" panose="02020603050405020304" pitchFamily="18" charset="0"/>
                <a:cs typeface="Times New Roman" panose="02020603050405020304" pitchFamily="18" charset="0"/>
              </a:rPr>
              <a:t> організованих, взаємопов’язаних бібліотечних каталогів та бібліографічних </a:t>
            </a:r>
            <a:r>
              <a:rPr lang="uk-UA" sz="3500" dirty="0" err="1">
                <a:latin typeface="Times New Roman" panose="02020603050405020304" pitchFamily="18" charset="0"/>
                <a:cs typeface="Times New Roman" panose="02020603050405020304" pitchFamily="18" charset="0"/>
              </a:rPr>
              <a:t>картотек</a:t>
            </a:r>
            <a:r>
              <a:rPr lang="uk-UA" sz="3500" dirty="0">
                <a:latin typeface="Times New Roman" panose="02020603050405020304" pitchFamily="18" charset="0"/>
                <a:cs typeface="Times New Roman" panose="02020603050405020304" pitchFamily="18" charset="0"/>
              </a:rPr>
              <a:t>, які доповнюють одне одного, розкривають склад і зміст фондів бібліотеки в різних аспектах. </a:t>
            </a:r>
            <a:endParaRPr lang="uk-UA" dirty="0"/>
          </a:p>
        </p:txBody>
      </p:sp>
    </p:spTree>
    <p:extLst>
      <p:ext uri="{BB962C8B-B14F-4D97-AF65-F5344CB8AC3E}">
        <p14:creationId xmlns:p14="http://schemas.microsoft.com/office/powerpoint/2010/main" val="1347310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60194"/>
            <a:ext cx="10515600" cy="1325563"/>
          </a:xfrm>
        </p:spPr>
        <p:txBody>
          <a:bodyPr>
            <a:normAutofit/>
          </a:bodyPr>
          <a:lstStyle/>
          <a:p>
            <a:pPr algn="ctr"/>
            <a:r>
              <a:rPr lang="uk-UA" b="1" dirty="0" smtClean="0">
                <a:solidFill>
                  <a:srgbClr val="002060"/>
                </a:solidFill>
                <a:latin typeface="Times New Roman" panose="02020603050405020304" pitchFamily="18" charset="0"/>
                <a:cs typeface="Times New Roman" panose="02020603050405020304" pitchFamily="18" charset="0"/>
              </a:rPr>
              <a:t>Основну систему каталогів і </a:t>
            </a:r>
            <a:r>
              <a:rPr lang="uk-UA" b="1" dirty="0" err="1" smtClean="0">
                <a:solidFill>
                  <a:srgbClr val="002060"/>
                </a:solidFill>
                <a:latin typeface="Times New Roman" panose="02020603050405020304" pitchFamily="18" charset="0"/>
                <a:cs typeface="Times New Roman" panose="02020603050405020304" pitchFamily="18" charset="0"/>
              </a:rPr>
              <a:t>картотек</a:t>
            </a:r>
            <a:r>
              <a:rPr lang="uk-UA" b="1" dirty="0" smtClean="0">
                <a:solidFill>
                  <a:srgbClr val="002060"/>
                </a:solidFill>
                <a:latin typeface="Times New Roman" panose="02020603050405020304" pitchFamily="18" charset="0"/>
                <a:cs typeface="Times New Roman" panose="02020603050405020304" pitchFamily="18" charset="0"/>
              </a:rPr>
              <a:t> публічної бібліотеки складають:</a:t>
            </a:r>
            <a:endParaRPr lang="uk-UA" dirty="0"/>
          </a:p>
        </p:txBody>
      </p:sp>
      <p:sp>
        <p:nvSpPr>
          <p:cNvPr id="3" name="Місце для вмісту 2"/>
          <p:cNvSpPr>
            <a:spLocks noGrp="1"/>
          </p:cNvSpPr>
          <p:nvPr>
            <p:ph idx="1"/>
          </p:nvPr>
        </p:nvSpPr>
        <p:spPr/>
        <p:txBody>
          <a:bodyPr>
            <a:normAutofit/>
          </a:bodyPr>
          <a:lstStyle/>
          <a:p>
            <a:pPr algn="just">
              <a:buFont typeface="Wingdings" panose="05000000000000000000" pitchFamily="2" charset="2"/>
              <a:buChar char="q"/>
            </a:pPr>
            <a:r>
              <a:rPr lang="uk-UA" b="1" dirty="0" smtClean="0">
                <a:latin typeface="Times New Roman" panose="02020603050405020304" pitchFamily="18" charset="0"/>
                <a:cs typeface="Times New Roman" panose="02020603050405020304" pitchFamily="18" charset="0"/>
              </a:rPr>
              <a:t>алфавітний каталог (АК) </a:t>
            </a:r>
            <a:r>
              <a:rPr lang="uk-UA" dirty="0" smtClean="0">
                <a:latin typeface="Times New Roman" panose="02020603050405020304" pitchFamily="18" charset="0"/>
                <a:cs typeface="Times New Roman" panose="02020603050405020304" pitchFamily="18" charset="0"/>
              </a:rPr>
              <a:t>– це бібліотечний каталог, в якому відображається весь фонд документів певної бібліотеки. Бібліографічні записи розташовані за алфавітом імен або прізвищ індивідуальних авторів, найменувань колективних авторів або назв творів друку та інших документів.</a:t>
            </a:r>
          </a:p>
          <a:p>
            <a:endParaRPr lang="uk-UA" dirty="0"/>
          </a:p>
        </p:txBody>
      </p:sp>
    </p:spTree>
    <p:extLst>
      <p:ext uri="{BB962C8B-B14F-4D97-AF65-F5344CB8AC3E}">
        <p14:creationId xmlns:p14="http://schemas.microsoft.com/office/powerpoint/2010/main" val="99420538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560</Words>
  <Application>Microsoft Office PowerPoint</Application>
  <PresentationFormat>Широкий екран</PresentationFormat>
  <Paragraphs>64</Paragraphs>
  <Slides>19</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19</vt:i4>
      </vt:variant>
    </vt:vector>
  </HeadingPairs>
  <TitlesOfParts>
    <vt:vector size="25" baseType="lpstr">
      <vt:lpstr>Arial</vt:lpstr>
      <vt:lpstr>Calibri</vt:lpstr>
      <vt:lpstr>Calibri Light</vt:lpstr>
      <vt:lpstr>Times New Roman</vt:lpstr>
      <vt:lpstr>Wingdings</vt:lpstr>
      <vt:lpstr>Тема Office</vt:lpstr>
      <vt:lpstr>Лекція №8 Автоматизація інформаційно-бібліографічних процесів обслуговування </vt:lpstr>
      <vt:lpstr>Презентація PowerPoint</vt:lpstr>
      <vt:lpstr>Презентація PowerPoint</vt:lpstr>
      <vt:lpstr>Довідково-бібліографічний фонд (ДБФ)</vt:lpstr>
      <vt:lpstr>До ДБФ відносять три групи документів. </vt:lpstr>
      <vt:lpstr>До ДБФ відносять три групи документів. </vt:lpstr>
      <vt:lpstr>До ДБФ відносять три групи документів. </vt:lpstr>
      <vt:lpstr>Система каталогів і картотек</vt:lpstr>
      <vt:lpstr>Основну систему каталогів і картотек публічної бібліотеки складають:</vt:lpstr>
      <vt:lpstr>Основну систему каталогів і картотек публічної бібліотеки складають:</vt:lpstr>
      <vt:lpstr>Основну систему каталогів і картотек публічної бібліотеки складають:</vt:lpstr>
      <vt:lpstr>Основну систему каталогів і картотек публічної бібліотеки складають:</vt:lpstr>
      <vt:lpstr>Основну систему каталогів і картотек публічної бібліотеки складають:</vt:lpstr>
      <vt:lpstr>Електронні каталоги (ЕК) – машиночитні бібліотечні каталоги, що працюють в реальному режимі часу та надані у розпорядження читачів. ЕК розміщуються на сайтах бібліотек і доступні через Інтернет</vt:lpstr>
      <vt:lpstr>Тематична довідка – результат пошуку численності бібліографічних записів за об’єднувальною їх ознакою вмісту, походження, належності документа та ін. («за темою»).</vt:lpstr>
      <vt:lpstr>Адресна бібліографічна довідка виявляє наявність відомостей про місцезнаходження документа.</vt:lpstr>
      <vt:lpstr>Презентація PowerPoint</vt:lpstr>
      <vt:lpstr>Типовими бібліографічними помилками у запитах читачів є:</vt:lpstr>
      <vt:lpstr>Можна визначити такі основні електронні інформаційні ресурси (ЕІР) Інтернету, які використовуються у ДБО при багатоаспектному пошуку інформації з усіх галузей знання:</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№8 Автоматизація інформаційно-бібліографічних процесів обслуговування </dc:title>
  <dc:creator>LIROL5</dc:creator>
  <cp:lastModifiedBy>LIROL5</cp:lastModifiedBy>
  <cp:revision>5</cp:revision>
  <dcterms:created xsi:type="dcterms:W3CDTF">2023-11-16T12:10:28Z</dcterms:created>
  <dcterms:modified xsi:type="dcterms:W3CDTF">2023-11-16T12:49:08Z</dcterms:modified>
</cp:coreProperties>
</file>