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62" t="13504" r="28169" b="12282"/>
          <a:stretch/>
        </p:blipFill>
        <p:spPr>
          <a:xfrm>
            <a:off x="1043187" y="76437"/>
            <a:ext cx="6478075" cy="66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95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785612" y="154547"/>
            <a:ext cx="8409903" cy="940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Принципи, закріплені Конституцією України 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845" t="25152" r="26690" b="18858"/>
          <a:stretch/>
        </p:blipFill>
        <p:spPr>
          <a:xfrm>
            <a:off x="1339402" y="1094705"/>
            <a:ext cx="7070502" cy="52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43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663" t="14818" r="19717" b="48732"/>
          <a:stretch/>
        </p:blipFill>
        <p:spPr>
          <a:xfrm>
            <a:off x="824247" y="253253"/>
            <a:ext cx="7804597" cy="2824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507" t="32668" r="20669" b="31258"/>
          <a:stretch/>
        </p:blipFill>
        <p:spPr>
          <a:xfrm>
            <a:off x="824246" y="3066364"/>
            <a:ext cx="7804597" cy="28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07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739" t="12751" r="28592" b="10780"/>
          <a:stretch/>
        </p:blipFill>
        <p:spPr>
          <a:xfrm>
            <a:off x="1004551" y="0"/>
            <a:ext cx="6503831" cy="68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52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347729" y="206062"/>
            <a:ext cx="8087933" cy="88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Принципи, закріплені законодавством про судочинство </a:t>
            </a:r>
            <a:endParaRPr lang="uk-UA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852" t="22521" r="26796" b="13409"/>
          <a:stretch/>
        </p:blipFill>
        <p:spPr>
          <a:xfrm>
            <a:off x="940158" y="1094704"/>
            <a:ext cx="6594499" cy="56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41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902" t="22897" r="26796" b="44035"/>
          <a:stretch/>
        </p:blipFill>
        <p:spPr>
          <a:xfrm>
            <a:off x="695459" y="196117"/>
            <a:ext cx="7443989" cy="317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218" t="20455" r="27466" b="52118"/>
          <a:stretch/>
        </p:blipFill>
        <p:spPr>
          <a:xfrm>
            <a:off x="888641" y="3548130"/>
            <a:ext cx="7250807" cy="29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49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007" t="23085" r="27219" b="14537"/>
          <a:stretch/>
        </p:blipFill>
        <p:spPr>
          <a:xfrm>
            <a:off x="502276" y="99161"/>
            <a:ext cx="7521262" cy="64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11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97" t="25715" r="20669" b="40653"/>
          <a:stretch/>
        </p:blipFill>
        <p:spPr>
          <a:xfrm>
            <a:off x="772730" y="153958"/>
            <a:ext cx="7791721" cy="2772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458" t="14255" r="19718" b="49803"/>
          <a:stretch/>
        </p:blipFill>
        <p:spPr>
          <a:xfrm>
            <a:off x="772731" y="2926755"/>
            <a:ext cx="7992798" cy="29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25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218" t="12752" r="27640" b="5518"/>
          <a:stretch/>
        </p:blipFill>
        <p:spPr>
          <a:xfrm>
            <a:off x="1197735" y="105742"/>
            <a:ext cx="5898524" cy="67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55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52010" cy="585216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>
                <a:latin typeface="Calibri" pitchFamily="34" charset="0"/>
              </a:rPr>
              <a:t>Ознаки</a:t>
            </a:r>
            <a:r>
              <a:rPr lang="uk-UA" sz="3100" dirty="0" smtClean="0">
                <a:latin typeface="Calibri" pitchFamily="34" charset="0"/>
              </a:rPr>
              <a:t> принципів цивільного процесуального права: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46049"/>
            <a:ext cx="8722698" cy="4895314"/>
          </a:xfrm>
        </p:spPr>
        <p:txBody>
          <a:bodyPr/>
          <a:lstStyle/>
          <a:p>
            <a:r>
              <a:rPr lang="uk-UA" dirty="0" smtClean="0"/>
              <a:t>принцип включає (виражає) в собі певну ідею (погляд), яка складає його зміст;</a:t>
            </a:r>
            <a:endParaRPr lang="ru-RU" dirty="0" smtClean="0"/>
          </a:p>
          <a:p>
            <a:r>
              <a:rPr lang="uk-UA" dirty="0" smtClean="0"/>
              <a:t>така </a:t>
            </a:r>
            <a:r>
              <a:rPr lang="uk-UA" dirty="0" smtClean="0"/>
              <a:t>ідея завжди прямо чи опосередковано повинна бути закріплена в нормативно-правових актах;</a:t>
            </a:r>
            <a:endParaRPr lang="ru-RU" dirty="0" smtClean="0"/>
          </a:p>
          <a:p>
            <a:r>
              <a:rPr lang="uk-UA" dirty="0" smtClean="0"/>
              <a:t>принцип </a:t>
            </a:r>
            <a:r>
              <a:rPr lang="uk-UA" dirty="0" smtClean="0"/>
              <a:t>повинен бути безпосередньо пов'язаним з цивільним процесом, визначати його основні властивості</a:t>
            </a:r>
            <a:endParaRPr lang="ru-RU" dirty="0" smtClean="0"/>
          </a:p>
          <a:p>
            <a:r>
              <a:rPr lang="uk-UA" dirty="0" smtClean="0"/>
              <a:t>принцип </a:t>
            </a:r>
            <a:r>
              <a:rPr lang="uk-UA" dirty="0" smtClean="0"/>
              <a:t>повинен мати загальне значення для всього цивільного процесу;</a:t>
            </a:r>
            <a:endParaRPr lang="ru-RU" dirty="0" smtClean="0"/>
          </a:p>
          <a:p>
            <a:r>
              <a:rPr lang="uk-UA" dirty="0" smtClean="0"/>
              <a:t>принцип </a:t>
            </a:r>
            <a:r>
              <a:rPr lang="uk-UA" dirty="0" smtClean="0"/>
              <a:t>визначає типові риси цивільного судочинства і може мати винятки, які не є принципом;</a:t>
            </a:r>
            <a:endParaRPr lang="ru-RU" dirty="0" smtClean="0"/>
          </a:p>
          <a:p>
            <a:r>
              <a:rPr lang="uk-UA" dirty="0" smtClean="0"/>
              <a:t>принципи </a:t>
            </a:r>
            <a:r>
              <a:rPr lang="uk-UA" dirty="0" smtClean="0"/>
              <a:t>характеризуються значною стійкістю та стабільністю;</a:t>
            </a:r>
            <a:endParaRPr lang="ru-RU" dirty="0" smtClean="0"/>
          </a:p>
          <a:p>
            <a:r>
              <a:rPr lang="uk-UA" dirty="0" smtClean="0"/>
              <a:t>принципами </a:t>
            </a:r>
            <a:r>
              <a:rPr lang="uk-UA" dirty="0" smtClean="0"/>
              <a:t>не можуть бути звичайні вимоги (правила), які не складають одну з відомих альтернативних вимог;</a:t>
            </a:r>
            <a:endParaRPr lang="ru-RU" dirty="0" smtClean="0"/>
          </a:p>
          <a:p>
            <a:r>
              <a:rPr lang="uk-UA" dirty="0" smtClean="0"/>
              <a:t>принципами </a:t>
            </a:r>
            <a:r>
              <a:rPr lang="uk-UA" dirty="0" smtClean="0"/>
              <a:t>не можуть бути положення, які дублюють інші принципи або які з них виходять 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50" t="18764" r="25634" b="20737"/>
          <a:stretch/>
        </p:blipFill>
        <p:spPr>
          <a:xfrm>
            <a:off x="540913" y="113244"/>
            <a:ext cx="7778839" cy="60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92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06" t="29849" r="25845" b="38398"/>
          <a:stretch/>
        </p:blipFill>
        <p:spPr>
          <a:xfrm>
            <a:off x="347729" y="1043189"/>
            <a:ext cx="8993193" cy="3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62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85088"/>
            <a:ext cx="9185994" cy="5522975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latin typeface="Calibri" pitchFamily="34" charset="0"/>
              </a:rPr>
              <a:t>Принцип демократизму </a:t>
            </a:r>
            <a:r>
              <a:rPr lang="uk-UA" dirty="0" smtClean="0">
                <a:latin typeface="Calibri" pitchFamily="34" charset="0"/>
              </a:rPr>
              <a:t>цивільного процесуального права полягає в тому, що, здійснюючи правосуддя в цивільних справах, суд покликаний охороняти права і законні інтереси громадян, підприємств, установ та організацій. Діяльність суду повинна спрямовуватись на захист соціальної справедливості, зміцнення демократизму і правової держави.</a:t>
            </a:r>
            <a:endParaRPr lang="ru-RU" dirty="0" smtClean="0">
              <a:latin typeface="Calibri" pitchFamily="34" charset="0"/>
            </a:endParaRPr>
          </a:p>
          <a:p>
            <a:r>
              <a:rPr lang="uk-UA" b="1" i="1" dirty="0" smtClean="0">
                <a:latin typeface="Calibri" pitchFamily="34" charset="0"/>
              </a:rPr>
              <a:t>Принцип гуманізму </a:t>
            </a:r>
            <a:r>
              <a:rPr lang="uk-UA" dirty="0" smtClean="0">
                <a:latin typeface="Calibri" pitchFamily="34" charset="0"/>
              </a:rPr>
              <a:t>цивільного процесуального права полягає в тому, що діяльність суду при вирішенні цивільних справ повинна спрямовуватись на зміцнення соціальної справедливості і враховувати та захищати законні інтереси особи. Наприклад, згідно з чинним законодавством всім учасникам процесу гарантовано рівне становище незалежно від освіти, статі, віку, матеріального та соціального становища тощо; окремі категорії позивачів звільняються від сплати судових витрат.</a:t>
            </a:r>
            <a:endParaRPr lang="ru-RU" dirty="0" smtClean="0">
              <a:latin typeface="Calibri" pitchFamily="34" charset="0"/>
            </a:endParaRPr>
          </a:p>
          <a:p>
            <a:r>
              <a:rPr lang="uk-UA" b="1" i="1" dirty="0" smtClean="0">
                <a:latin typeface="Calibri" pitchFamily="34" charset="0"/>
              </a:rPr>
              <a:t>Принцип верховенства права,</a:t>
            </a:r>
            <a:r>
              <a:rPr lang="uk-UA" dirty="0" smtClean="0">
                <a:latin typeface="Calibri" pitchFamily="34" charset="0"/>
              </a:rPr>
              <a:t> закріплений в Конституції України, в цивільно-процесуальному судочинстві, означає підпорядкованість діяльності судових органів та всіх учасників цивільного процесу праву як способу вираження державної волі українського народу, щодо яких ця воля стає правом</a:t>
            </a:r>
            <a:r>
              <a:rPr lang="uk-UA" dirty="0" smtClean="0">
                <a:latin typeface="Calibri" pitchFamily="34" charset="0"/>
              </a:rPr>
              <a:t>.</a:t>
            </a:r>
            <a:r>
              <a:rPr lang="uk-UA" b="1" i="1" dirty="0" smtClean="0">
                <a:latin typeface="Calibri" pitchFamily="34" charset="0"/>
              </a:rPr>
              <a:t> </a:t>
            </a:r>
            <a:endParaRPr lang="uk-UA" b="1" i="1" dirty="0" smtClean="0">
              <a:latin typeface="Calibri" pitchFamily="34" charset="0"/>
            </a:endParaRPr>
          </a:p>
          <a:p>
            <a:r>
              <a:rPr lang="uk-UA" b="1" i="1" dirty="0" smtClean="0">
                <a:latin typeface="Calibri" pitchFamily="34" charset="0"/>
              </a:rPr>
              <a:t>Принцип </a:t>
            </a:r>
            <a:r>
              <a:rPr lang="uk-UA" b="1" i="1" dirty="0" smtClean="0">
                <a:latin typeface="Calibri" pitchFamily="34" charset="0"/>
              </a:rPr>
              <a:t>законності</a:t>
            </a:r>
            <a:r>
              <a:rPr lang="uk-UA" dirty="0" smtClean="0">
                <a:latin typeface="Calibri" pitchFamily="34" charset="0"/>
              </a:rPr>
              <a:t> в цивільному процесуальному праві полягає в обов'язку суду та всіх інших учасників процесу неухильно дотримуватись у своїй діяльності норм Конституції та законів України. Розглядаючи справу та приймаючи рішення, суд керується виключно законом, а в організації своєї діяльності та виконанні судових рішень - законами та підзаконними правовими актами.</a:t>
            </a:r>
            <a:endParaRPr lang="ru-RU" dirty="0" smtClean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8368" y="231648"/>
            <a:ext cx="8705088" cy="755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Загальноправові</a:t>
            </a:r>
            <a:r>
              <a:rPr lang="uk-UA" sz="2400" b="1" dirty="0" smtClean="0"/>
              <a:t> </a:t>
            </a:r>
            <a:r>
              <a:rPr lang="uk-UA" sz="2400" b="1" dirty="0" smtClean="0"/>
              <a:t>принципи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85088"/>
            <a:ext cx="8844618" cy="542544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latin typeface="Calibri" pitchFamily="34" charset="0"/>
              </a:rPr>
              <a:t>Формою гласності</a:t>
            </a:r>
            <a:r>
              <a:rPr lang="uk-UA" dirty="0" smtClean="0">
                <a:latin typeface="Calibri" pitchFamily="34" charset="0"/>
              </a:rPr>
              <a:t> судового процесу, крім обов'язкового повідомлення осіб про час і місце розгляду їх справи, є відкритий судовий розгляд справи. Значення відкритого розгляду полягає в тому, що такий розгляд забезпечує виховні та профілактичні функції судочинства, сприяє зниженню суб'єктивізму суддів та дозволяє всім бажаючим упевнитися, що встановлені законом процедури розгляду справ дотримуються. Закритий судовий розгляд є винятком із принципу гласності лише у широкому розумінні, оскільки сторони та інші особи, які беруть участь у справі, належним чином повідомляються про розгляд та можуть бути присутніми у судовому засіданні, а в разі необхідності мають право бути присутні свідки, експерти, спеціалісти і перекладачі (ст. 8 ЦПК України).</a:t>
            </a:r>
            <a:endParaRPr lang="ru-RU" dirty="0" smtClean="0">
              <a:latin typeface="Calibri" pitchFamily="34" charset="0"/>
            </a:endParaRPr>
          </a:p>
          <a:p>
            <a:r>
              <a:rPr lang="uk-UA" b="1" i="1" dirty="0" smtClean="0">
                <a:latin typeface="Calibri" pitchFamily="34" charset="0"/>
              </a:rPr>
              <a:t>Всебічності, повноти та об'єктивності дослідження обставин справи. </a:t>
            </a:r>
            <a:r>
              <a:rPr lang="uk-UA" b="1" i="1" dirty="0" smtClean="0">
                <a:latin typeface="Calibri" pitchFamily="34" charset="0"/>
              </a:rPr>
              <a:t>Об'єктивна істина.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 Даний </a:t>
            </a:r>
            <a:r>
              <a:rPr lang="uk-UA" dirty="0" smtClean="0">
                <a:latin typeface="Calibri" pitchFamily="34" charset="0"/>
              </a:rPr>
              <a:t>принцип юридична наука відносить переважно до кримінального судочинства, визначаючи його як принцип забезпечення доказовості вини. В той же час норми, які зобов'язують суд застосовувати всі передбачені законом заходи для всебічного, повного і об'єктивного з'ясування дійсних обставин справи, прав і обов'язків сторін містяться в ЦПК України (ч.4 ст. 12 ЦПК). Неповне з'ясування чи недоказовість обставин, які мають значення для справи, які суд вважає встановленими, є підставою для відміни рішення суду в цивільній справі. Даний принцип передбачає відсутність будь-якої упередженості чи порушень при формуванні складу суду.</a:t>
            </a:r>
            <a:endParaRPr lang="ru-RU" dirty="0" smtClean="0">
              <a:latin typeface="Calibri" pitchFamily="34" charset="0"/>
            </a:endParaRPr>
          </a:p>
          <a:p>
            <a:r>
              <a:rPr lang="uk-UA" b="1" i="1" dirty="0" smtClean="0">
                <a:latin typeface="Calibri" pitchFamily="34" charset="0"/>
              </a:rPr>
              <a:t>Об'єктивна істина. </a:t>
            </a:r>
            <a:r>
              <a:rPr lang="uk-UA" dirty="0" smtClean="0">
                <a:latin typeface="Calibri" pitchFamily="34" charset="0"/>
              </a:rPr>
              <a:t>Метою </a:t>
            </a:r>
            <a:r>
              <a:rPr lang="uk-UA" dirty="0" smtClean="0">
                <a:latin typeface="Calibri" pitchFamily="34" charset="0"/>
              </a:rPr>
              <a:t>діяльності суду є встановлення об'єктивної істини відповідності висновків суду викладеним у рішенні дійсним обставинам справи. Об'єктивне і всебічне з'ясування обставин справи, правильні висновки про фактичний її склад, правову кваліфікацію сторін, їх прав та обов'язків є принципом цивільного процесуального права, порушення якого згідно з ст. 376 ЦПК є підставою для скасування рішення і постановлення нового рішення.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8368" y="231648"/>
            <a:ext cx="8644128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Міжгалузеві</a:t>
            </a:r>
            <a:r>
              <a:rPr lang="uk-UA" sz="2400" b="1" dirty="0" smtClean="0"/>
              <a:t> принципи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07008"/>
            <a:ext cx="9161610" cy="546201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Calibri" pitchFamily="34" charset="0"/>
              </a:rPr>
              <a:t>Принцип </a:t>
            </a:r>
            <a:r>
              <a:rPr lang="uk-UA" b="1" i="1" dirty="0" err="1" smtClean="0">
                <a:latin typeface="Calibri" pitchFamily="34" charset="0"/>
              </a:rPr>
              <a:t>диспозитивності</a:t>
            </a:r>
            <a:r>
              <a:rPr lang="uk-UA" b="1" i="1" dirty="0" smtClean="0">
                <a:latin typeface="Calibri" pitchFamily="34" charset="0"/>
              </a:rPr>
              <a:t> (ст. 13 ЦПК).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  У </a:t>
            </a:r>
            <a:r>
              <a:rPr lang="uk-UA" dirty="0" smtClean="0">
                <a:latin typeface="Calibri" pitchFamily="34" charset="0"/>
              </a:rPr>
              <a:t>принципі </a:t>
            </a:r>
            <a:r>
              <a:rPr lang="uk-UA" dirty="0" err="1" smtClean="0">
                <a:latin typeface="Calibri" pitchFamily="34" charset="0"/>
              </a:rPr>
              <a:t>диспозитивності</a:t>
            </a:r>
            <a:r>
              <a:rPr lang="uk-UA" dirty="0" smtClean="0">
                <a:latin typeface="Calibri" pitchFamily="34" charset="0"/>
              </a:rPr>
              <a:t> виявляється зв'язок цивільного процесу з матеріальним правом. Він є продовженням і наслідком диспозитивної основи, властивим цивільним правовідносинам, у яких кожний вільний скористатися з можливості, наданої правом, чи не скористатися нею, здійснюючи своє право</a:t>
            </a:r>
            <a:r>
              <a:rPr lang="uk-UA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  Відповідно </a:t>
            </a:r>
            <a:r>
              <a:rPr lang="uk-UA" dirty="0" smtClean="0">
                <a:latin typeface="Calibri" pitchFamily="34" charset="0"/>
              </a:rPr>
              <a:t>до принципу </a:t>
            </a:r>
            <a:r>
              <a:rPr lang="uk-UA" dirty="0" err="1" smtClean="0">
                <a:latin typeface="Calibri" pitchFamily="34" charset="0"/>
              </a:rPr>
              <a:t>диспозитивності</a:t>
            </a:r>
            <a:r>
              <a:rPr lang="uk-UA" dirty="0" smtClean="0">
                <a:latin typeface="Calibri" pitchFamily="34" charset="0"/>
              </a:rPr>
              <a:t> сторони в будь-якій стадії процесу можуть вільно здійснювати процесуальні права: знайомитися з матеріалами справи, робити з них витяги; одержувати копії рішень, ухвал, постанов, інших документів, доданих до справи; брати участь у судових засіданнях, заявляти клопотання і відводи і т.д. (ст. 43 ЦПК України</a:t>
            </a:r>
            <a:r>
              <a:rPr lang="uk-UA" dirty="0" smtClean="0">
                <a:latin typeface="Calibri" pitchFamily="34" charset="0"/>
              </a:rPr>
              <a:t>).</a:t>
            </a:r>
          </a:p>
          <a:p>
            <a:r>
              <a:rPr lang="uk-UA" b="1" i="1" dirty="0" smtClean="0">
                <a:latin typeface="Calibri" pitchFamily="34" charset="0"/>
              </a:rPr>
              <a:t>Принцип процесуальної рівноправності сторін.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b="1" dirty="0" smtClean="0">
                <a:latin typeface="Calibri" pitchFamily="34" charset="0"/>
              </a:rPr>
              <a:t>      </a:t>
            </a:r>
            <a:r>
              <a:rPr lang="uk-UA" dirty="0" smtClean="0">
                <a:latin typeface="Calibri" pitchFamily="34" charset="0"/>
              </a:rPr>
              <a:t>Сутність </a:t>
            </a:r>
            <a:r>
              <a:rPr lang="uk-UA" dirty="0" smtClean="0">
                <a:latin typeface="Calibri" pitchFamily="34" charset="0"/>
              </a:rPr>
              <a:t>принципу процесуальної рівноправності сторін полягає в тому, що сторони в цивільному процесі наділяються рівними (але не однаковими) процесуальними правами й обов'язками. Це забезпечує рівність можливостей для зацікавлених осіб при зверненні до суду, а також при використанні процесуальних засоби захисту своїх прав та інтересів. Закріплення цього принципу обумовлено насамперед рівноправністю суб'єктів у матеріальних (цивільних) правовідносинах, з яких виникає судовий спір.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368" y="231648"/>
            <a:ext cx="8766048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Галузеві принципи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353568"/>
            <a:ext cx="9088458" cy="624230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Принцип змагальності (ст. 12 ЦПК).</a:t>
            </a:r>
            <a:endParaRPr lang="ru-RU" dirty="0" smtClean="0"/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Реалізуючи </a:t>
            </a:r>
            <a:r>
              <a:rPr lang="uk-UA" dirty="0" smtClean="0">
                <a:latin typeface="Calibri" pitchFamily="34" charset="0"/>
              </a:rPr>
              <a:t>принцип змагальності, сторони можуть активно і на рівних дискутувати, вільно висловлювати свої думки, давати тлумачення фактів, подій і доказів, пов'язаних з даною справою, відповідних законодавчих актів. Таким шляхом іде пошук істини, справедливості, забезпечення законності і обґрунтованості акту правосуддя. При цьому суду належить керівна роль в ході судового засідання, пошуку об'єктивної істини, неухильного дотримання всіх правил судового розгляду, встановлених законом. Суд вправі надавати процесуальну допомогу особам, які беруть участь у справі, роз'яснювати їхні права та обов'язки, сприяти у здійсненні цих прав і за їхнім клопотанням сприяти у витребуванні доказів тощо. </a:t>
            </a:r>
            <a:endParaRPr lang="ru-RU" dirty="0" smtClean="0">
              <a:latin typeface="Calibri" pitchFamily="34" charset="0"/>
            </a:endParaRPr>
          </a:p>
          <a:p>
            <a:r>
              <a:rPr lang="uk-UA" b="1" i="1" dirty="0" smtClean="0">
                <a:latin typeface="Calibri" pitchFamily="34" charset="0"/>
              </a:rPr>
              <a:t>Принцип процесуального формалізму.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 Цей принцип передбачає встановлення певних правових формальностей, обов'язкових форм, термінів і способів здійснення процесуальних дій, які повинні здійснюватися у визначеній послідовності і в закріплені законом терміни. Ці формальності повинні забезпечити і гарантувати від зловживань права учасників цивільного судочинства, при цьому формалізм не повинен ускладнювати здійснення процесуальних прав. Чинним законодавством встановлені певні формальності подання позову і його прийняття, забезпечення позову, строки його розгляду тощо. Всі випадки спрощення процедури повинні базуватись на нормах процесуального закону.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414" y="694944"/>
            <a:ext cx="8600778" cy="5059679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Calibri" pitchFamily="34" charset="0"/>
              </a:rPr>
              <a:t>Принцип безпосередності судового розгляду.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Даний принцип визначає порядок дослідження, способи і методи сприйняття судом матеріалів справи. В силу даного принципу суд повинен базувати своє рішення по справі виключно на перевірених і досліджених в залі суду доказах. Згідно зі ст. 263 ЦПК України ця вимога відноситься в першу чергу до судів першої інстанції, які повинні безпосередньо дослідити докази по справі: заслухати пояснення осіб, які беруть участь у справі; показання свідків; ознайомитись з письмовими та речовими доказами. При цьому суд повинен прагнути отримати дані з першого джерела. Лише в окремих випадках, коли особи чи свідки, які беруть участь у справі, не можуть з поважних причин з'явитися в судове засідання (ст. 230 ЦПК), суд за дорученням може допитати їх за місцем знаходження.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>      Одна з вимог принципу безпосередності полягає в тому, що у випадках колегіального розгляду справи склад суду від початку до кінця повинен бути незмінним. При одноособовому розгляді справи вона повинна бути, як правило, розглянута одним суддею.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</TotalTime>
  <Words>820</Words>
  <Application>Microsoft Office PowerPoint</Application>
  <PresentationFormat>Произвольный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Ознаки принципів цивільного процесуального права: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50</cp:revision>
  <dcterms:created xsi:type="dcterms:W3CDTF">2022-09-03T17:54:59Z</dcterms:created>
  <dcterms:modified xsi:type="dcterms:W3CDTF">2022-09-12T13:31:31Z</dcterms:modified>
</cp:coreProperties>
</file>