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p:scale>
          <a:sx n="78" d="100"/>
          <a:sy n="78" d="100"/>
        </p:scale>
        <p:origin x="-1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3/6/2023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pPr/>
              <a:t>3/6/2023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3/6/2023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3/6/2023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zakon3.rada.gov.ua/laws/show/3674-1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zakon.rada.gov.ua/laws/show/1618-1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zakon.rada.gov.ua/laws/show/1618-1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zakon.rada.gov.ua/laws/show/3674-1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zakon.rada.gov.ua/laws/show/1618-15" TargetMode="External"/><Relationship Id="rId2" Type="http://schemas.openxmlformats.org/officeDocument/2006/relationships/hyperlink" Target="http://zakon2.rada.gov.ua/laws/show/1618-15/page5" TargetMode="External"/><Relationship Id="rId1" Type="http://schemas.openxmlformats.org/officeDocument/2006/relationships/slideLayout" Target="../slideLayouts/slideLayout2.xml"/><Relationship Id="rId4" Type="http://schemas.openxmlformats.org/officeDocument/2006/relationships/hyperlink" Target="http://zakon2.rada.gov.ua/laws/show/1618-15/page12"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zakon.rada.gov.ua/laws/show/1618-1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zakon2.rada.gov.ua/laws/show/1618-15/page10" TargetMode="External"/><Relationship Id="rId2" Type="http://schemas.openxmlformats.org/officeDocument/2006/relationships/hyperlink" Target="https://wiki.legalaid.gov.ua/index.php/%D0%A1%D1%82%D1%8F%D0%B3%D0%BD%D0%B5%D0%BD%D0%BD%D1%8F_%D0%BD%D0%B0%D1%80%D0%B0%D1%85%D0%BE%D0%B2%D0%B0%D0%BD%D0%BE%D1%97,_%D0%B0%D0%BB%D0%B5_%D0%BD%D0%B5_%D0%B2%D0%B8%D0%BF%D0%BB%D0%B0%D1%87%D0%B5%D0%BD%D0%BE%D1%97_%D0%BF%D1%80%D0%B0%D1%86%D1%96%D0%B2%D0%BD%D0%B8%D0%BA%D0%BE%D0%B2%D1%96_%D0%B7%D0%B0%D1%80%D0%BE%D0%B1%D1%96%D1%82%D0%BD%D0%BE%D1%97_%D0%BF%D0%BB%D0%B0%D1%82%D0%B8" TargetMode="External"/><Relationship Id="rId1" Type="http://schemas.openxmlformats.org/officeDocument/2006/relationships/slideLayout" Target="../slideLayouts/slideLayout2.xml"/><Relationship Id="rId4" Type="http://schemas.openxmlformats.org/officeDocument/2006/relationships/hyperlink" Target="http://zakon2.rada.gov.ua/laws/show/1618-15/page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iki.legalaid.gov.ua/index.php/%D0%92%D1%81%D1%82%D0%B0%D0%BD%D0%BE%D0%B2%D0%BB%D0%B5%D0%BD%D0%BD%D1%8F_%D1%84%D0%B0%D0%BA%D1%82%D1%83_%D0%B1%D0%B0%D1%82%D1%8C%D0%BA%D1%96%D0%B2%D1%81%D1%82%D0%B2%D0%B0" TargetMode="External"/><Relationship Id="rId2" Type="http://schemas.openxmlformats.org/officeDocument/2006/relationships/hyperlink" Target="https://wiki.legalaid.gov.ua/index.php/%D0%A1%D1%82%D1%8F%D0%B3%D0%BD%D0%B5%D0%BD%D0%BD%D1%8F_%D0%B0%D0%BB%D1%96%D0%BC%D0%B5%D0%BD%D1%82%D1%96%D0%B2_%D0%B2_%D0%BF%D0%BE%D1%80%D1%8F%D0%B4%D0%BA%D1%83_%D0%BD%D0%B0%D0%BA%D0%B0%D0%B7%D0%BD%D0%BE%D0%B3%D0%BE_%D0%BF%D1%80%D0%BE%D0%B2%D0%B0%D0%B4%D0%B6%D0%B5%D0%BD%D0%BD%D1%8F" TargetMode="External"/><Relationship Id="rId1" Type="http://schemas.openxmlformats.org/officeDocument/2006/relationships/slideLayout" Target="../slideLayouts/slideLayout2.xml"/><Relationship Id="rId5" Type="http://schemas.openxmlformats.org/officeDocument/2006/relationships/hyperlink" Target="http://zakon2.rada.gov.ua/laws/show/1618-15/page12" TargetMode="External"/><Relationship Id="rId4" Type="http://schemas.openxmlformats.org/officeDocument/2006/relationships/hyperlink" Target="https://wiki.legalaid.gov.ua/index.php/%D0%9E%D1%81%D0%BF%D0%BE%D1%80%D1%8E%D0%B2%D0%B0%D0%BD%D0%BD%D1%8F_%D0%B1%D0%B0%D1%82%D1%8C%D0%BA%D1%96%D0%B2%D1%81%D1%82%D0%B2%D0%B0_%D1%82%D0%B0_%D0%B2%D0%B8%D0%BA%D0%BB%D1%8E%D1%87%D0%B5%D0%BD%D0%BD%D1%8F_%D0%B7_%D0%B0%D0%BA%D1%82%D0%BE%D0%B2%D0%BE%D0%B3%D0%BE_%D0%B7%D0%B0%D0%BF%D0%B8%D1%81%D1%83_%D0%BF%D1%80%D0%BE_%D0%BD%D0%B0%D1%80%D0%BE%D0%B4%D0%B6%D0%B5%D0%BD%D0%BD%D1%8F_%D0%B4%D0%B8%D1%82%D0%B8%D0%BD%D0%B8_%D0%B2%D1%96%D0%B4%D0%BE%D0%BC%D0%BE%D1%81%D1%82%D0%B5%D0%B9_%D0%BF%D1%80%D0%BE_%D0%B1%D0%B0%D1%82%D1%8C%D0%BA%D0%B0_%D0%B4%D0%B8%D1%82%D0%B8%D0%BD%D0%B8"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iki.legalaid.gov.ua/index.php/%D0%9F%D1%80%D0%B0%D0%B2%D0%B0_%D1%81%D0%BF%D0%BE%D0%B6%D0%B8%D0%B2%D0%B0%D1%87%D1%96%D0%B2_%D1%83_%D1%80%D0%B0%D0%B7%D1%96_%D0%BF%D1%80%D0%B8%D0%B4%D0%B1%D0%B0%D0%BD%D0%BD%D1%8F_%D1%82%D0%BE%D0%B2%D0%B0%D1%80%D1%83_%D0%BD%D0%B5%D0%BD%D0%B0%D0%BB%D0%B5%D0%B6%D0%BD%D0%BE%D1%97_%D1%8F%D0%BA%D0%BE%D1%81%D1%82%D1%9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475232" y="573024"/>
            <a:ext cx="7266432" cy="15118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smtClean="0"/>
              <a:t>Цивільне судочинство здійснюється за правилами, передбаченими ЦПК України, у порядку:</a:t>
            </a:r>
          </a:p>
          <a:p>
            <a:pPr algn="ctr"/>
            <a:r>
              <a:rPr lang="uk-UA" sz="2400" dirty="0" smtClean="0"/>
              <a:t>(ч. 2 ст. 19 ЦПК України)  </a:t>
            </a:r>
            <a:endParaRPr lang="ru-RU" sz="2400" dirty="0"/>
          </a:p>
        </p:txBody>
      </p:sp>
      <p:cxnSp>
        <p:nvCxnSpPr>
          <p:cNvPr id="7" name="Прямая со стрелкой 6"/>
          <p:cNvCxnSpPr/>
          <p:nvPr/>
        </p:nvCxnSpPr>
        <p:spPr>
          <a:xfrm rot="5400000">
            <a:off x="2279904" y="2109216"/>
            <a:ext cx="646176" cy="6217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a:stCxn id="5" idx="2"/>
          </p:cNvCxnSpPr>
          <p:nvPr/>
        </p:nvCxnSpPr>
        <p:spPr>
          <a:xfrm rot="16200000" flipH="1">
            <a:off x="4767072" y="2426208"/>
            <a:ext cx="694944" cy="12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7095744" y="2060448"/>
            <a:ext cx="792480" cy="6217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Скругленный прямоугольник 12"/>
          <p:cNvSpPr/>
          <p:nvPr/>
        </p:nvSpPr>
        <p:spPr>
          <a:xfrm>
            <a:off x="963168" y="2755392"/>
            <a:ext cx="2523744" cy="125577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Наказного провадження</a:t>
            </a:r>
            <a:endParaRPr lang="ru-RU" dirty="0"/>
          </a:p>
        </p:txBody>
      </p:sp>
      <p:sp>
        <p:nvSpPr>
          <p:cNvPr id="14" name="Скругленный прямоугольник 13"/>
          <p:cNvSpPr/>
          <p:nvPr/>
        </p:nvSpPr>
        <p:spPr>
          <a:xfrm>
            <a:off x="3669792" y="2761488"/>
            <a:ext cx="3474720" cy="125577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Позовного провадження</a:t>
            </a:r>
          </a:p>
          <a:p>
            <a:pPr algn="ctr"/>
            <a:r>
              <a:rPr lang="uk-UA" dirty="0" smtClean="0"/>
              <a:t>(загального або спрощеного )</a:t>
            </a:r>
            <a:endParaRPr lang="ru-RU" dirty="0"/>
          </a:p>
        </p:txBody>
      </p:sp>
      <p:sp>
        <p:nvSpPr>
          <p:cNvPr id="15" name="Скругленный прямоугольник 14"/>
          <p:cNvSpPr/>
          <p:nvPr/>
        </p:nvSpPr>
        <p:spPr>
          <a:xfrm>
            <a:off x="7327392" y="2706624"/>
            <a:ext cx="2523744" cy="125577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Окремого  провадження</a:t>
            </a:r>
            <a:endParaRPr lang="ru-RU" dirty="0"/>
          </a:p>
        </p:txBody>
      </p:sp>
    </p:spTree>
    <p:extLst>
      <p:ext uri="{BB962C8B-B14F-4D97-AF65-F5344CB8AC3E}">
        <p14:creationId xmlns="" xmlns:p14="http://schemas.microsoft.com/office/powerpoint/2010/main" val="600951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731520" y="780288"/>
            <a:ext cx="8351520" cy="7680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uk-UA" sz="2400" b="1" i="1" dirty="0" smtClean="0"/>
          </a:p>
          <a:p>
            <a:pPr algn="ctr"/>
            <a:r>
              <a:rPr lang="uk-UA" sz="2400" b="1" i="1" dirty="0" smtClean="0"/>
              <a:t>Заяву про видачу судового наказу можуть подати:</a:t>
            </a:r>
            <a:r>
              <a:rPr lang="uk-UA" b="1" i="1" dirty="0" smtClean="0"/>
              <a:t> </a:t>
            </a:r>
            <a:endParaRPr lang="ru-RU" dirty="0" smtClean="0"/>
          </a:p>
          <a:p>
            <a:pPr algn="ctr"/>
            <a:endParaRPr lang="ru-RU" dirty="0"/>
          </a:p>
        </p:txBody>
      </p:sp>
      <p:cxnSp>
        <p:nvCxnSpPr>
          <p:cNvPr id="9" name="Прямая со стрелкой 8"/>
          <p:cNvCxnSpPr/>
          <p:nvPr/>
        </p:nvCxnSpPr>
        <p:spPr>
          <a:xfrm rot="5400000">
            <a:off x="2218944" y="1572768"/>
            <a:ext cx="451104" cy="4267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rot="16200000" flipH="1">
            <a:off x="4172712" y="2112264"/>
            <a:ext cx="1182624" cy="6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6754368" y="1548384"/>
            <a:ext cx="560832" cy="4632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Скругленный прямоугольник 13"/>
          <p:cNvSpPr/>
          <p:nvPr/>
        </p:nvSpPr>
        <p:spPr>
          <a:xfrm>
            <a:off x="609600" y="2011680"/>
            <a:ext cx="2316480" cy="212140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2000" dirty="0" smtClean="0"/>
              <a:t>особа, якій належить право вимоги</a:t>
            </a:r>
            <a:endParaRPr lang="ru-RU" sz="2000" dirty="0"/>
          </a:p>
        </p:txBody>
      </p:sp>
      <p:sp>
        <p:nvSpPr>
          <p:cNvPr id="15" name="Скругленный прямоугольник 14"/>
          <p:cNvSpPr/>
          <p:nvPr/>
        </p:nvSpPr>
        <p:spPr>
          <a:xfrm>
            <a:off x="6809232" y="2017776"/>
            <a:ext cx="2316480" cy="212140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2000" dirty="0" smtClean="0"/>
              <a:t>представник особи, якій належить право вимоги</a:t>
            </a:r>
            <a:endParaRPr lang="ru-RU" sz="2000" dirty="0"/>
          </a:p>
        </p:txBody>
      </p:sp>
      <p:sp>
        <p:nvSpPr>
          <p:cNvPr id="16" name="Скругленный прямоугольник 15"/>
          <p:cNvSpPr/>
          <p:nvPr/>
        </p:nvSpPr>
        <p:spPr>
          <a:xfrm>
            <a:off x="3072384" y="2700528"/>
            <a:ext cx="3657600" cy="255422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2000" dirty="0" smtClean="0"/>
              <a:t>органи й особи, визначені ст. 56 ЦПК України</a:t>
            </a:r>
          </a:p>
          <a:p>
            <a:pPr algn="ctr"/>
            <a:r>
              <a:rPr lang="uk-UA" sz="2000" dirty="0" smtClean="0"/>
              <a:t>(прокурор, Уповноважений Верховної Ради України з прав людини, органи державної влади та органи місцевого самоврядування)</a:t>
            </a:r>
            <a:endParaRPr lang="ru-R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4454" y="268224"/>
            <a:ext cx="8576394" cy="755904"/>
          </a:xfrm>
        </p:spPr>
        <p:txBody>
          <a:bodyPr>
            <a:normAutofit fontScale="90000"/>
          </a:bodyPr>
          <a:lstStyle/>
          <a:p>
            <a:pPr algn="ctr"/>
            <a:r>
              <a:rPr lang="uk-UA" sz="2400" b="1" i="1" dirty="0" smtClean="0"/>
              <a:t>форма і зміст заяви про видачу судового наказу, у якій зазначається:</a:t>
            </a:r>
            <a:r>
              <a:rPr lang="uk-UA" sz="2400" dirty="0" smtClean="0"/>
              <a:t> </a:t>
            </a:r>
            <a:endParaRPr lang="ru-RU" sz="2400" dirty="0"/>
          </a:p>
        </p:txBody>
      </p:sp>
      <p:sp>
        <p:nvSpPr>
          <p:cNvPr id="3" name="Содержимое 2"/>
          <p:cNvSpPr>
            <a:spLocks noGrp="1"/>
          </p:cNvSpPr>
          <p:nvPr>
            <p:ph idx="1"/>
          </p:nvPr>
        </p:nvSpPr>
        <p:spPr>
          <a:xfrm>
            <a:off x="567606" y="975360"/>
            <a:ext cx="8539818" cy="5059679"/>
          </a:xfrm>
        </p:spPr>
        <p:txBody>
          <a:bodyPr>
            <a:normAutofit/>
          </a:bodyPr>
          <a:lstStyle/>
          <a:p>
            <a:pPr algn="just"/>
            <a:r>
              <a:rPr lang="uk-UA" dirty="0" smtClean="0"/>
              <a:t>1) найменування суду, до якого подається заява; </a:t>
            </a:r>
            <a:endParaRPr lang="ru-RU" dirty="0" smtClean="0"/>
          </a:p>
          <a:p>
            <a:pPr algn="just"/>
            <a:r>
              <a:rPr lang="uk-UA" dirty="0" smtClean="0"/>
              <a:t>2) повне найменування (для юридичних осіб) або ім’я (прізвище, ім’я та по батькові) (для фізичних осіб) заявника і боржника, їх місцезнаходження (для юридичних осіб) або місце проживання, ідентифікаційний код юридичної особи в Єдиному державному реєстрі підприємств і організацій України заявника та боржника, реєстраційний номер облікової картки платника податків заявника та боржника (для фізичних осіб) за його наявності або номер і серію паспорта заявника та боржника (для фізичних осіб – громадян України), а також офіційні електронні адреси та інші дані, якщо вони відомі заявнику, які ідентифікують боржника; </a:t>
            </a:r>
            <a:endParaRPr lang="ru-RU" dirty="0" smtClean="0"/>
          </a:p>
          <a:p>
            <a:pPr algn="just"/>
            <a:r>
              <a:rPr lang="uk-UA" dirty="0" smtClean="0"/>
              <a:t>3) ім’я (прізвище, ім’я та по батькові) представника заявника, якщо заява подається представником, його місце проживання або місцезнаходження; </a:t>
            </a:r>
            <a:endParaRPr lang="ru-RU" dirty="0" smtClean="0"/>
          </a:p>
          <a:p>
            <a:pPr algn="just"/>
            <a:r>
              <a:rPr lang="uk-UA" dirty="0" smtClean="0"/>
              <a:t>4) вимоги заявника і обставини, на яких вони ґрунтуються; </a:t>
            </a:r>
            <a:endParaRPr lang="ru-RU" dirty="0" smtClean="0"/>
          </a:p>
          <a:p>
            <a:pPr algn="just"/>
            <a:r>
              <a:rPr lang="uk-UA" dirty="0" smtClean="0"/>
              <a:t>5) перелік доказів, якими заявник обґрунтовує обставини, на яких ґрунтуються його вимоги.</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b="1" i="1" dirty="0" smtClean="0"/>
              <a:t>до заяви про видачу судового наказу потрібно додати наступні документи:</a:t>
            </a:r>
            <a:endParaRPr lang="ru-RU" sz="2800" dirty="0"/>
          </a:p>
        </p:txBody>
      </p:sp>
      <p:sp>
        <p:nvSpPr>
          <p:cNvPr id="3" name="Содержимое 2"/>
          <p:cNvSpPr>
            <a:spLocks noGrp="1"/>
          </p:cNvSpPr>
          <p:nvPr>
            <p:ph idx="1"/>
          </p:nvPr>
        </p:nvSpPr>
        <p:spPr>
          <a:xfrm>
            <a:off x="921174" y="1563181"/>
            <a:ext cx="8596668" cy="3880773"/>
          </a:xfrm>
        </p:spPr>
        <p:txBody>
          <a:bodyPr>
            <a:normAutofit fontScale="92500" lnSpcReduction="10000"/>
          </a:bodyPr>
          <a:lstStyle/>
          <a:p>
            <a:pPr algn="just"/>
            <a:r>
              <a:rPr lang="uk-UA" sz="2400" dirty="0" smtClean="0"/>
              <a:t>що підтверджують сплату судового збору</a:t>
            </a:r>
            <a:r>
              <a:rPr lang="ru-RU" sz="2400" dirty="0" smtClean="0"/>
              <a:t> у </a:t>
            </a:r>
            <a:r>
              <a:rPr lang="ru-RU" sz="2400" dirty="0" err="1" smtClean="0"/>
              <a:t>розмірі</a:t>
            </a:r>
            <a:r>
              <a:rPr lang="ru-RU" sz="2400" dirty="0" smtClean="0"/>
              <a:t> </a:t>
            </a:r>
            <a:r>
              <a:rPr lang="ru-RU" sz="2400" dirty="0" err="1" smtClean="0"/>
              <a:t>відповідно</a:t>
            </a:r>
            <a:r>
              <a:rPr lang="ru-RU" sz="2400" dirty="0" smtClean="0"/>
              <a:t> до </a:t>
            </a:r>
            <a:r>
              <a:rPr lang="ru-RU" sz="2400" dirty="0" err="1" smtClean="0"/>
              <a:t>підпункту</a:t>
            </a:r>
            <a:r>
              <a:rPr lang="ru-RU" sz="2400" dirty="0" smtClean="0"/>
              <a:t> 4</a:t>
            </a:r>
            <a:r>
              <a:rPr lang="ru-RU" sz="2400" baseline="30000" dirty="0" smtClean="0"/>
              <a:t>1</a:t>
            </a:r>
            <a:r>
              <a:rPr lang="ru-RU" sz="2400" dirty="0" smtClean="0"/>
              <a:t> пункту 1 </a:t>
            </a:r>
            <a:r>
              <a:rPr lang="ru-RU" sz="2400" dirty="0" err="1" smtClean="0"/>
              <a:t>частини</a:t>
            </a:r>
            <a:r>
              <a:rPr lang="ru-RU" sz="2400" dirty="0" smtClean="0"/>
              <a:t> </a:t>
            </a:r>
            <a:r>
              <a:rPr lang="ru-RU" sz="2400" dirty="0" err="1" smtClean="0"/>
              <a:t>другої</a:t>
            </a:r>
            <a:r>
              <a:rPr lang="ru-RU" sz="2400" dirty="0" smtClean="0"/>
              <a:t> </a:t>
            </a:r>
            <a:r>
              <a:rPr lang="ru-RU" sz="2400" dirty="0" err="1" smtClean="0">
                <a:hlinkClick r:id="rId2"/>
              </a:rPr>
              <a:t>статті</a:t>
            </a:r>
            <a:r>
              <a:rPr lang="ru-RU" sz="2400" dirty="0" smtClean="0">
                <a:hlinkClick r:id="rId2"/>
              </a:rPr>
              <a:t> 4 Закону </a:t>
            </a:r>
            <a:r>
              <a:rPr lang="ru-RU" sz="2400" dirty="0" err="1" smtClean="0">
                <a:hlinkClick r:id="rId2"/>
              </a:rPr>
              <a:t>України</a:t>
            </a:r>
            <a:r>
              <a:rPr lang="ru-RU" sz="2400" dirty="0" smtClean="0">
                <a:hlinkClick r:id="rId2"/>
              </a:rPr>
              <a:t> "Про </a:t>
            </a:r>
            <a:r>
              <a:rPr lang="ru-RU" sz="2400" dirty="0" err="1" smtClean="0">
                <a:hlinkClick r:id="rId2"/>
              </a:rPr>
              <a:t>судовий</a:t>
            </a:r>
            <a:r>
              <a:rPr lang="ru-RU" sz="2400" dirty="0" smtClean="0">
                <a:hlinkClick r:id="rId2"/>
              </a:rPr>
              <a:t> </a:t>
            </a:r>
            <a:r>
              <a:rPr lang="ru-RU" sz="2400" dirty="0" err="1" smtClean="0">
                <a:hlinkClick r:id="rId2"/>
              </a:rPr>
              <a:t>збір</a:t>
            </a:r>
            <a:r>
              <a:rPr lang="ru-RU" sz="2400" dirty="0" smtClean="0">
                <a:hlinkClick r:id="rId2"/>
              </a:rPr>
              <a:t>"</a:t>
            </a:r>
            <a:r>
              <a:rPr lang="ru-RU" sz="2400" dirty="0" smtClean="0"/>
              <a:t> (у 2023 </a:t>
            </a:r>
            <a:r>
              <a:rPr lang="ru-RU" sz="2400" dirty="0" err="1" smtClean="0"/>
              <a:t>році</a:t>
            </a:r>
            <a:r>
              <a:rPr lang="ru-RU" sz="2400" dirty="0" smtClean="0"/>
              <a:t> – 268,40 </a:t>
            </a:r>
            <a:r>
              <a:rPr lang="ru-RU" sz="2400" dirty="0" err="1" smtClean="0"/>
              <a:t>гривень</a:t>
            </a:r>
            <a:r>
              <a:rPr lang="ru-RU" sz="2400" dirty="0" smtClean="0"/>
              <a:t>)</a:t>
            </a:r>
            <a:r>
              <a:rPr lang="uk-UA" sz="2400" dirty="0" smtClean="0"/>
              <a:t>; </a:t>
            </a:r>
            <a:endParaRPr lang="ru-RU" sz="2400" dirty="0" smtClean="0"/>
          </a:p>
          <a:p>
            <a:pPr algn="just"/>
            <a:r>
              <a:rPr lang="uk-UA" sz="2400" dirty="0" smtClean="0"/>
              <a:t>підтверджують повноваження представника, якщо заява підписана представником заявника; </a:t>
            </a:r>
            <a:endParaRPr lang="ru-RU" sz="2400" dirty="0" smtClean="0"/>
          </a:p>
          <a:p>
            <a:pPr algn="just"/>
            <a:r>
              <a:rPr lang="uk-UA" sz="2400" dirty="0" smtClean="0"/>
              <a:t>копію договору, укладеного в письмовій (в тому числі електронній) формі, за яким пред’явлено вимоги про стягнення грошової заборгованості; </a:t>
            </a:r>
            <a:endParaRPr lang="ru-RU" sz="2400" dirty="0" smtClean="0"/>
          </a:p>
          <a:p>
            <a:pPr algn="just"/>
            <a:r>
              <a:rPr lang="uk-UA" sz="2400" dirty="0" smtClean="0"/>
              <a:t>інші документи або їх копії, що підтверджують обставини, якими заявник обґрунтовує свої вимоги.</a:t>
            </a:r>
            <a:endParaRPr lang="ru-RU"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621792" y="268224"/>
            <a:ext cx="8253984" cy="646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400" b="1" dirty="0" smtClean="0"/>
          </a:p>
          <a:p>
            <a:pPr algn="ctr"/>
            <a:r>
              <a:rPr lang="uk-UA" sz="2400" b="1" dirty="0" smtClean="0"/>
              <a:t>Строки розгляду заяви судом</a:t>
            </a:r>
          </a:p>
          <a:p>
            <a:pPr algn="ctr"/>
            <a:endParaRPr lang="uk-UA" dirty="0"/>
          </a:p>
        </p:txBody>
      </p:sp>
      <p:sp>
        <p:nvSpPr>
          <p:cNvPr id="5" name="Стрелка вниз 4"/>
          <p:cNvSpPr/>
          <p:nvPr/>
        </p:nvSpPr>
        <p:spPr>
          <a:xfrm>
            <a:off x="670560" y="902208"/>
            <a:ext cx="585216" cy="33649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353568" y="4279392"/>
            <a:ext cx="2462784" cy="2353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2000" dirty="0" smtClean="0"/>
              <a:t>Суд розглядає заяву про видачу судового наказу </a:t>
            </a:r>
            <a:r>
              <a:rPr lang="uk-UA" sz="2000" b="1" dirty="0" smtClean="0"/>
              <a:t>протягом 5 днів</a:t>
            </a:r>
            <a:r>
              <a:rPr lang="uk-UA" sz="2000" dirty="0" smtClean="0"/>
              <a:t> з дня її надходження</a:t>
            </a:r>
            <a:endParaRPr lang="uk-UA" sz="2000" dirty="0"/>
          </a:p>
        </p:txBody>
      </p:sp>
      <p:sp>
        <p:nvSpPr>
          <p:cNvPr id="7" name="Стрелка вниз 6"/>
          <p:cNvSpPr/>
          <p:nvPr/>
        </p:nvSpPr>
        <p:spPr>
          <a:xfrm rot="16200000">
            <a:off x="2926080" y="5047488"/>
            <a:ext cx="505968" cy="713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3517392" y="4322064"/>
            <a:ext cx="2462784" cy="2353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2000" dirty="0" smtClean="0"/>
              <a:t>Розгляд проводиться без судового засідання і повідомлення заявника і боржника</a:t>
            </a:r>
            <a:endParaRPr lang="uk-UA" sz="2000" dirty="0"/>
          </a:p>
        </p:txBody>
      </p:sp>
      <p:sp>
        <p:nvSpPr>
          <p:cNvPr id="10" name="Скругленный прямоугольник 9"/>
          <p:cNvSpPr/>
          <p:nvPr/>
        </p:nvSpPr>
        <p:spPr>
          <a:xfrm>
            <a:off x="6729984" y="4315968"/>
            <a:ext cx="2645664" cy="2353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За результатами розгляду заяви про видачу судового наказу суд видає судовий наказ або постановляє ухвалу про відмову у видачі судового наказу</a:t>
            </a:r>
            <a:endParaRPr lang="uk-UA" dirty="0"/>
          </a:p>
        </p:txBody>
      </p:sp>
      <p:sp>
        <p:nvSpPr>
          <p:cNvPr id="11" name="Стрелка вниз 10"/>
          <p:cNvSpPr/>
          <p:nvPr/>
        </p:nvSpPr>
        <p:spPr>
          <a:xfrm rot="16200000">
            <a:off x="6089904" y="5175504"/>
            <a:ext cx="505968" cy="713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p:cNvSpPr/>
          <p:nvPr/>
        </p:nvSpPr>
        <p:spPr>
          <a:xfrm rot="16200000">
            <a:off x="1225296" y="2029968"/>
            <a:ext cx="505968" cy="713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1853184" y="1072896"/>
            <a:ext cx="9851136" cy="301142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uk-UA" sz="1200" u="sng" dirty="0" smtClean="0"/>
              <a:t>Суддя відмовляє у видачі судового наказу, якщо:</a:t>
            </a:r>
            <a:r>
              <a:rPr lang="uk-UA" sz="1200" dirty="0" smtClean="0"/>
              <a:t/>
            </a:r>
            <a:br>
              <a:rPr lang="uk-UA" sz="1200" dirty="0" smtClean="0"/>
            </a:br>
            <a:r>
              <a:rPr lang="uk-UA" sz="1200" dirty="0" smtClean="0"/>
              <a:t>1) заява подана з порушеннями вимог статті </a:t>
            </a:r>
            <a:r>
              <a:rPr lang="uk-UA" sz="1200" dirty="0" smtClean="0">
                <a:hlinkClick r:id="rId2"/>
              </a:rPr>
              <a:t>163 ЦПК України</a:t>
            </a:r>
            <a:r>
              <a:rPr lang="uk-UA" sz="1200" dirty="0" smtClean="0"/>
              <a:t>;</a:t>
            </a:r>
            <a:br>
              <a:rPr lang="uk-UA" sz="1200" dirty="0" smtClean="0"/>
            </a:br>
            <a:r>
              <a:rPr lang="uk-UA" sz="1200" dirty="0" smtClean="0"/>
              <a:t>2) заяву подано особою, яка не має процесуальної дієздатності, не підписано або підписано особою, яка не має права її підписувати, або особою, посадове становище якої не вказано;</a:t>
            </a:r>
            <a:br>
              <a:rPr lang="uk-UA" sz="1200" dirty="0" smtClean="0"/>
            </a:br>
            <a:r>
              <a:rPr lang="uk-UA" sz="1200" dirty="0" smtClean="0"/>
              <a:t>3) заявлено вимогу, яка не відповідає вимогам статті </a:t>
            </a:r>
            <a:r>
              <a:rPr lang="uk-UA" sz="1200" dirty="0" smtClean="0">
                <a:hlinkClick r:id="rId2"/>
              </a:rPr>
              <a:t>161 ЦПК України</a:t>
            </a:r>
            <a:r>
              <a:rPr lang="uk-UA" sz="1200" dirty="0" smtClean="0"/>
              <a:t>;</a:t>
            </a:r>
            <a:br>
              <a:rPr lang="uk-UA" sz="1200" dirty="0" smtClean="0"/>
            </a:br>
            <a:r>
              <a:rPr lang="uk-UA" sz="1200" dirty="0" smtClean="0"/>
              <a:t>4) наявні обставини, передбачені частиною першою </a:t>
            </a:r>
            <a:r>
              <a:rPr lang="uk-UA" sz="1200" dirty="0" smtClean="0">
                <a:hlinkClick r:id="rId2"/>
              </a:rPr>
              <a:t>статті 186 ЦПК України</a:t>
            </a:r>
            <a:r>
              <a:rPr lang="uk-UA" sz="1200" dirty="0" smtClean="0"/>
              <a:t>;</a:t>
            </a:r>
            <a:br>
              <a:rPr lang="uk-UA" sz="1200" dirty="0" smtClean="0"/>
            </a:br>
            <a:r>
              <a:rPr lang="uk-UA" sz="1200" dirty="0" smtClean="0"/>
              <a:t>5) з моменту виникнення права вимоги пройшов строк, який перевищує позовну давність, встановлену законом для такої вимоги, або пройшов строк, встановлений законом для пред’явлення позову в суд за такою вимогою;</a:t>
            </a:r>
            <a:br>
              <a:rPr lang="uk-UA" sz="1200" dirty="0" smtClean="0"/>
            </a:br>
            <a:r>
              <a:rPr lang="uk-UA" sz="1200" dirty="0" smtClean="0"/>
              <a:t>6) судом раніше виданий судовий наказ за тими самими вимогами, за якими заявник просить видати судовий наказ;</a:t>
            </a:r>
            <a:br>
              <a:rPr lang="uk-UA" sz="1200" dirty="0" smtClean="0"/>
            </a:br>
            <a:r>
              <a:rPr lang="uk-UA" sz="1200" dirty="0" smtClean="0"/>
              <a:t>7) судом раніше відмовлено у видачі судового наказу з підстав, передбачених пунктами 3-6 частини першої </a:t>
            </a:r>
            <a:r>
              <a:rPr lang="uk-UA" sz="1200" dirty="0" smtClean="0">
                <a:hlinkClick r:id="rId2"/>
              </a:rPr>
              <a:t>статті 164 ЦПК України</a:t>
            </a:r>
            <a:r>
              <a:rPr lang="uk-UA" sz="1200" dirty="0" smtClean="0"/>
              <a:t>;</a:t>
            </a:r>
            <a:br>
              <a:rPr lang="uk-UA" sz="1200" dirty="0" smtClean="0"/>
            </a:br>
            <a:r>
              <a:rPr lang="uk-UA" sz="1200" dirty="0" smtClean="0"/>
              <a:t>8) із поданої заяви не вбачається виникнення або порушення права грошової вимоги, за якою заявником подано заяву про видачу судового наказу;</a:t>
            </a:r>
            <a:br>
              <a:rPr lang="uk-UA" sz="1200" dirty="0" smtClean="0"/>
            </a:br>
            <a:r>
              <a:rPr lang="uk-UA" sz="1200" dirty="0" smtClean="0"/>
              <a:t>9) заяву подано з порушенням правил підсудності.</a:t>
            </a:r>
            <a:br>
              <a:rPr lang="uk-UA" sz="1200" dirty="0" smtClean="0"/>
            </a:br>
            <a:r>
              <a:rPr lang="uk-UA" sz="1200" dirty="0" smtClean="0"/>
              <a:t>Про відмову у видачі судового наказу суддя постановляє ухвалу </a:t>
            </a:r>
            <a:r>
              <a:rPr lang="uk-UA" sz="1200" b="1" dirty="0" smtClean="0"/>
              <a:t>не пізніше 10 днів</a:t>
            </a:r>
            <a:r>
              <a:rPr lang="uk-UA" sz="1200" dirty="0" smtClean="0"/>
              <a:t> з дня надходження до суду заяви про видачу судового наказу.</a:t>
            </a:r>
            <a:endParaRPr lang="uk-UA"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04182" y="2304289"/>
            <a:ext cx="8783658" cy="4090642"/>
          </a:xfrm>
        </p:spPr>
        <p:txBody>
          <a:bodyPr/>
          <a:lstStyle/>
          <a:p>
            <a:pPr lvl="0" algn="just"/>
            <a:r>
              <a:rPr lang="uk-UA" sz="2000" dirty="0" smtClean="0"/>
              <a:t>судовий наказ є єдиним судовим актом, який поєднує у собі властивості судових актів, якими вирішується справа по суті заявлених вимог, а також виконавчого документа; </a:t>
            </a:r>
            <a:endParaRPr lang="ru-RU" sz="2000" dirty="0" smtClean="0"/>
          </a:p>
          <a:p>
            <a:pPr lvl="0" algn="just"/>
            <a:r>
              <a:rPr lang="uk-UA" sz="2000" dirty="0" smtClean="0"/>
              <a:t>судовий наказ має властивості як умовного, так і безумовного наказу; </a:t>
            </a:r>
            <a:endParaRPr lang="ru-RU" sz="2000" dirty="0" smtClean="0"/>
          </a:p>
          <a:p>
            <a:pPr lvl="0" algn="just"/>
            <a:r>
              <a:rPr lang="uk-UA" sz="2000" dirty="0" smtClean="0"/>
              <a:t>судовий наказ є судовим рішенням, що видається суддею одноособово; </a:t>
            </a:r>
            <a:endParaRPr lang="ru-RU" sz="2000" dirty="0" smtClean="0"/>
          </a:p>
          <a:p>
            <a:pPr lvl="0" algn="just"/>
            <a:r>
              <a:rPr lang="uk-UA" sz="2000" dirty="0" smtClean="0"/>
              <a:t>судовий наказ видається за доказами, наданими лише однією особою (заявником); </a:t>
            </a:r>
            <a:endParaRPr lang="ru-RU" sz="2000" dirty="0" smtClean="0"/>
          </a:p>
          <a:p>
            <a:pPr lvl="0" algn="just"/>
            <a:r>
              <a:rPr lang="uk-UA" sz="2000" dirty="0" smtClean="0"/>
              <a:t>судовий наказ видається з вимог, які можна назвати безспірними.</a:t>
            </a:r>
            <a:endParaRPr lang="ru-RU" sz="2000" dirty="0" smtClean="0"/>
          </a:p>
          <a:p>
            <a:pPr>
              <a:buNone/>
            </a:pPr>
            <a:endParaRPr lang="ru-RU" dirty="0"/>
          </a:p>
        </p:txBody>
      </p:sp>
      <p:sp>
        <p:nvSpPr>
          <p:cNvPr id="4" name="Скругленный прямоугольник 3"/>
          <p:cNvSpPr/>
          <p:nvPr/>
        </p:nvSpPr>
        <p:spPr>
          <a:xfrm>
            <a:off x="292608" y="621792"/>
            <a:ext cx="9009888" cy="15971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uk-UA" sz="2000" b="1" dirty="0" smtClean="0"/>
          </a:p>
          <a:p>
            <a:pPr algn="ctr"/>
            <a:r>
              <a:rPr lang="uk-UA" sz="2000" b="1" dirty="0" smtClean="0"/>
              <a:t>Зміст судового наказу закріплений у ст. 168 ЦПК</a:t>
            </a:r>
          </a:p>
          <a:p>
            <a:pPr algn="ctr"/>
            <a:r>
              <a:rPr lang="uk-UA" sz="2000" dirty="0" smtClean="0"/>
              <a:t>він одночасно є судовим актом і виконавчим документом, тому в ньому мають бути вказані також реквізити виконавчого документа</a:t>
            </a:r>
          </a:p>
          <a:p>
            <a:pPr algn="ctr"/>
            <a:r>
              <a:rPr lang="uk-UA" sz="2000" dirty="0" smtClean="0"/>
              <a:t>Суть судового наказу зумовлюється такими його </a:t>
            </a:r>
            <a:r>
              <a:rPr lang="uk-UA" sz="2000" i="1" dirty="0" smtClean="0"/>
              <a:t>ознаками</a:t>
            </a:r>
            <a:r>
              <a:rPr lang="uk-UA" sz="2000" dirty="0" smtClean="0"/>
              <a:t>: </a:t>
            </a:r>
            <a:endParaRPr lang="ru-RU" sz="2000" dirty="0" smtClean="0"/>
          </a:p>
          <a:p>
            <a:pPr algn="ctr"/>
            <a:endParaRPr lang="ru-RU"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584960" y="2438400"/>
            <a:ext cx="5998464" cy="12435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smtClean="0"/>
          </a:p>
          <a:p>
            <a:pPr algn="ctr"/>
            <a:r>
              <a:rPr lang="uk-UA" sz="2400" b="1" dirty="0" smtClean="0"/>
              <a:t>Оскарження судового наказу</a:t>
            </a:r>
          </a:p>
          <a:p>
            <a:pPr algn="ctr"/>
            <a:endParaRPr lang="ru-RU" sz="2400" b="1" dirty="0"/>
          </a:p>
        </p:txBody>
      </p:sp>
      <p:sp>
        <p:nvSpPr>
          <p:cNvPr id="5" name="Выноска со стрелкой вверх 4"/>
          <p:cNvSpPr/>
          <p:nvPr/>
        </p:nvSpPr>
        <p:spPr>
          <a:xfrm>
            <a:off x="682752" y="3645408"/>
            <a:ext cx="8327136" cy="280416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t>Судовий наказ оскарженню в апеляційному порядку</a:t>
            </a:r>
            <a:r>
              <a:rPr lang="uk-UA" sz="2000" u="sng" dirty="0" smtClean="0"/>
              <a:t> </a:t>
            </a:r>
            <a:r>
              <a:rPr lang="uk-UA" sz="2000" b="1" u="sng" dirty="0" smtClean="0"/>
              <a:t>не підлягає</a:t>
            </a:r>
            <a:r>
              <a:rPr lang="uk-UA" sz="2000" dirty="0" smtClean="0"/>
              <a:t>, проте може бути скасований місцевим судом (тобто в місцевий суд може бути подана заява про скасування судового наказу</a:t>
            </a:r>
            <a:r>
              <a:rPr lang="uk-UA" sz="2000" dirty="0" smtClean="0"/>
              <a:t>). Боржник має право подати заяву про скасування судового наказу протягом 15 днів з дня вручення копії судового наказу. </a:t>
            </a:r>
            <a:endParaRPr lang="uk-UA" sz="2000" dirty="0"/>
          </a:p>
        </p:txBody>
      </p:sp>
      <p:sp>
        <p:nvSpPr>
          <p:cNvPr id="6" name="Прямоугольник 5"/>
          <p:cNvSpPr/>
          <p:nvPr/>
        </p:nvSpPr>
        <p:spPr>
          <a:xfrm>
            <a:off x="329184" y="243840"/>
            <a:ext cx="9034272" cy="20116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Після видачі судового наказу суд </a:t>
            </a:r>
            <a:r>
              <a:rPr lang="uk-UA" i="1" dirty="0" smtClean="0"/>
              <a:t>не пізніше наступного дня </a:t>
            </a:r>
            <a:r>
              <a:rPr lang="uk-UA" dirty="0" smtClean="0"/>
              <a:t>надсилає його копію (текст), що містить інформацію про </a:t>
            </a:r>
            <a:r>
              <a:rPr lang="uk-UA" dirty="0" err="1" smtClean="0"/>
              <a:t>веб-адресу</a:t>
            </a:r>
            <a:r>
              <a:rPr lang="uk-UA" dirty="0" smtClean="0"/>
              <a:t> такого рішення у Єдиному державному реєстрі судових рішень, боржникові на його офіційну електронну адресу або рекомендованим листом із повідомленням про вручення, чи цінним листом з описом вкладеного, якщо офіційної електронної адреси боржник не має. Одночасно з копією судового наказу боржникові надсилається копія заяви </a:t>
            </a:r>
            <a:r>
              <a:rPr lang="uk-UA" dirty="0" err="1" smtClean="0"/>
              <a:t>стягувача</a:t>
            </a:r>
            <a:r>
              <a:rPr lang="uk-UA" dirty="0" smtClean="0"/>
              <a:t> про видачу судового наказу разом з доданими до неї документами</a:t>
            </a:r>
            <a:endParaRPr lang="uk-U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4598" y="207264"/>
            <a:ext cx="8637354" cy="926592"/>
          </a:xfrm>
        </p:spPr>
        <p:txBody>
          <a:bodyPr>
            <a:normAutofit fontScale="90000"/>
          </a:bodyPr>
          <a:lstStyle/>
          <a:p>
            <a:r>
              <a:rPr lang="uk-UA" sz="2400" b="1" u="sng" dirty="0" smtClean="0"/>
              <a:t>Заява про скасування судового наказу подається в суд у письмовій формі (</a:t>
            </a:r>
            <a:r>
              <a:rPr lang="uk-UA" sz="2400" b="1" dirty="0" smtClean="0">
                <a:hlinkClick r:id="rId2"/>
              </a:rPr>
              <a:t>стаття 170 ЦПК України</a:t>
            </a:r>
            <a:r>
              <a:rPr lang="uk-UA" sz="2400" b="1" u="sng" dirty="0" smtClean="0"/>
              <a:t>) та має містити</a:t>
            </a:r>
            <a:r>
              <a:rPr lang="ru-RU" sz="2400" b="1" u="sng" dirty="0" smtClean="0"/>
              <a:t>:</a:t>
            </a:r>
            <a:endParaRPr lang="ru-RU" sz="2400" b="1" dirty="0"/>
          </a:p>
        </p:txBody>
      </p:sp>
      <p:sp>
        <p:nvSpPr>
          <p:cNvPr id="3" name="Содержимое 2"/>
          <p:cNvSpPr>
            <a:spLocks noGrp="1"/>
          </p:cNvSpPr>
          <p:nvPr>
            <p:ph idx="1"/>
          </p:nvPr>
        </p:nvSpPr>
        <p:spPr>
          <a:xfrm>
            <a:off x="665142" y="1328929"/>
            <a:ext cx="9015306" cy="5108447"/>
          </a:xfrm>
        </p:spPr>
        <p:txBody>
          <a:bodyPr>
            <a:normAutofit lnSpcReduction="10000"/>
          </a:bodyPr>
          <a:lstStyle/>
          <a:p>
            <a:pPr>
              <a:buNone/>
            </a:pPr>
            <a:r>
              <a:rPr lang="ru-RU" dirty="0" smtClean="0"/>
              <a:t>     </a:t>
            </a:r>
            <a:r>
              <a:rPr lang="ru-RU" dirty="0" smtClean="0"/>
              <a:t>1</a:t>
            </a:r>
            <a:r>
              <a:rPr lang="uk-UA" dirty="0" smtClean="0"/>
              <a:t>) найменування суду, до якого подається заява;</a:t>
            </a:r>
            <a:br>
              <a:rPr lang="uk-UA" dirty="0" smtClean="0"/>
            </a:br>
            <a:endParaRPr lang="uk-UA" dirty="0" smtClean="0"/>
          </a:p>
          <a:p>
            <a:pPr>
              <a:buNone/>
            </a:pPr>
            <a:r>
              <a:rPr lang="uk-UA" dirty="0" smtClean="0"/>
              <a:t>     2) повне найменування (для юридичних осіб) або ім’я (прізвище, ім’я та по батькові) (для фізичних осіб) заявника і боржника, їх місцезнаходження (для юридичних осіб) або місце проживання, ідентифікаційний код юридичної особи в Єдиному державному реєстрі підприємств і організацій України заявника та боржника, реєстраційний номер облікової картки платника податків заявника та боржника (для фізичних осіб) за його наявності або номер і серію паспорта заявника та боржника для фізичних осіб - громадян України;</a:t>
            </a:r>
            <a:br>
              <a:rPr lang="uk-UA" dirty="0" smtClean="0"/>
            </a:br>
            <a:endParaRPr lang="uk-UA" dirty="0" smtClean="0"/>
          </a:p>
          <a:p>
            <a:pPr>
              <a:buNone/>
            </a:pPr>
            <a:r>
              <a:rPr lang="uk-UA" dirty="0" smtClean="0"/>
              <a:t>     3) ім’я (прізвище, ім’я та по батькові) представника боржника, якщо заява подається представником, його місце проживання або місце знаходження;</a:t>
            </a:r>
            <a:br>
              <a:rPr lang="uk-UA" dirty="0" smtClean="0"/>
            </a:br>
            <a:endParaRPr lang="uk-UA" dirty="0" smtClean="0"/>
          </a:p>
          <a:p>
            <a:pPr>
              <a:buNone/>
            </a:pPr>
            <a:r>
              <a:rPr lang="uk-UA" dirty="0" smtClean="0"/>
              <a:t>     4) наказ, що </a:t>
            </a:r>
            <a:r>
              <a:rPr lang="uk-UA" dirty="0" err="1" smtClean="0"/>
              <a:t>оспорюється</a:t>
            </a:r>
            <a:r>
              <a:rPr lang="uk-UA" dirty="0" smtClean="0"/>
              <a:t>;</a:t>
            </a:r>
            <a:br>
              <a:rPr lang="uk-UA" dirty="0" smtClean="0"/>
            </a:br>
            <a:endParaRPr lang="uk-UA" dirty="0" smtClean="0"/>
          </a:p>
          <a:p>
            <a:pPr>
              <a:buNone/>
            </a:pPr>
            <a:r>
              <a:rPr lang="uk-UA" dirty="0" smtClean="0"/>
              <a:t>      5) зазначення про повну або часткову необґрунтованість вимог </a:t>
            </a:r>
            <a:r>
              <a:rPr lang="uk-UA" dirty="0" err="1" smtClean="0"/>
              <a:t>стягувача</a:t>
            </a:r>
            <a:r>
              <a:rPr lang="ru-RU" dirty="0" smtClean="0"/>
              <a:t> </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52694" y="743712"/>
            <a:ext cx="6979242" cy="755904"/>
          </a:xfrm>
        </p:spPr>
        <p:txBody>
          <a:bodyPr>
            <a:normAutofit/>
          </a:bodyPr>
          <a:lstStyle/>
          <a:p>
            <a:pPr algn="ctr"/>
            <a:r>
              <a:rPr lang="ru-RU" sz="2400" u="sng" dirty="0" smtClean="0"/>
              <a:t>До заяви </a:t>
            </a:r>
            <a:r>
              <a:rPr lang="ru-RU" sz="2400" u="sng" dirty="0" err="1" smtClean="0"/>
              <a:t>додаються</a:t>
            </a:r>
            <a:r>
              <a:rPr lang="ru-RU" sz="2400" dirty="0" smtClean="0"/>
              <a:t>:</a:t>
            </a:r>
            <a:endParaRPr lang="ru-RU" sz="2400" dirty="0"/>
          </a:p>
        </p:txBody>
      </p:sp>
      <p:sp>
        <p:nvSpPr>
          <p:cNvPr id="3" name="Содержимое 2"/>
          <p:cNvSpPr>
            <a:spLocks noGrp="1"/>
          </p:cNvSpPr>
          <p:nvPr>
            <p:ph idx="1"/>
          </p:nvPr>
        </p:nvSpPr>
        <p:spPr>
          <a:xfrm>
            <a:off x="713910" y="1404685"/>
            <a:ext cx="8596668" cy="3880773"/>
          </a:xfrm>
        </p:spPr>
        <p:txBody>
          <a:bodyPr>
            <a:normAutofit/>
          </a:bodyPr>
          <a:lstStyle/>
          <a:p>
            <a:r>
              <a:rPr lang="ru-RU" sz="2000" dirty="0" smtClean="0"/>
              <a:t>1) документ, </a:t>
            </a:r>
            <a:r>
              <a:rPr lang="ru-RU" sz="2000" dirty="0" err="1" smtClean="0"/>
              <a:t>що</a:t>
            </a:r>
            <a:r>
              <a:rPr lang="ru-RU" sz="2000" dirty="0" smtClean="0"/>
              <a:t> </a:t>
            </a:r>
            <a:r>
              <a:rPr lang="ru-RU" sz="2000" dirty="0" err="1" smtClean="0"/>
              <a:t>підтверджує</a:t>
            </a:r>
            <a:r>
              <a:rPr lang="ru-RU" sz="2000" dirty="0" smtClean="0"/>
              <a:t> </a:t>
            </a:r>
            <a:r>
              <a:rPr lang="ru-RU" sz="2000" dirty="0" err="1" smtClean="0"/>
              <a:t>сплату</a:t>
            </a:r>
            <a:r>
              <a:rPr lang="ru-RU" sz="2000" dirty="0" smtClean="0"/>
              <a:t> судового </a:t>
            </a:r>
            <a:r>
              <a:rPr lang="ru-RU" sz="2000" dirty="0" err="1" smtClean="0"/>
              <a:t>збору</a:t>
            </a:r>
            <a:r>
              <a:rPr lang="ru-RU" sz="2000" dirty="0" smtClean="0"/>
              <a:t> </a:t>
            </a:r>
            <a:r>
              <a:rPr lang="ru-RU" sz="2000" dirty="0" err="1" smtClean="0"/>
              <a:t>відповідно</a:t>
            </a:r>
            <a:r>
              <a:rPr lang="ru-RU" sz="2000" dirty="0" smtClean="0"/>
              <a:t> до </a:t>
            </a:r>
            <a:r>
              <a:rPr lang="ru-RU" sz="2000" dirty="0" err="1" smtClean="0"/>
              <a:t>підпункту</a:t>
            </a:r>
            <a:r>
              <a:rPr lang="ru-RU" sz="2000" dirty="0" smtClean="0"/>
              <a:t> 4</a:t>
            </a:r>
            <a:r>
              <a:rPr lang="ru-RU" sz="2000" baseline="30000" dirty="0" smtClean="0"/>
              <a:t>2</a:t>
            </a:r>
            <a:r>
              <a:rPr lang="ru-RU" sz="2000" dirty="0" smtClean="0"/>
              <a:t> пункту 1 </a:t>
            </a:r>
            <a:r>
              <a:rPr lang="ru-RU" sz="2000" dirty="0" err="1" smtClean="0"/>
              <a:t>частини</a:t>
            </a:r>
            <a:r>
              <a:rPr lang="ru-RU" sz="2000" dirty="0" smtClean="0"/>
              <a:t> </a:t>
            </a:r>
            <a:r>
              <a:rPr lang="ru-RU" sz="2000" dirty="0" err="1" smtClean="0"/>
              <a:t>другої</a:t>
            </a:r>
            <a:r>
              <a:rPr lang="ru-RU" sz="2000" dirty="0" smtClean="0"/>
              <a:t> </a:t>
            </a:r>
            <a:r>
              <a:rPr lang="ru-RU" sz="2000" dirty="0" err="1" smtClean="0">
                <a:hlinkClick r:id="rId2"/>
              </a:rPr>
              <a:t>статті</a:t>
            </a:r>
            <a:r>
              <a:rPr lang="ru-RU" sz="2000" dirty="0" smtClean="0">
                <a:hlinkClick r:id="rId2"/>
              </a:rPr>
              <a:t> 4 Закону </a:t>
            </a:r>
            <a:r>
              <a:rPr lang="ru-RU" sz="2000" dirty="0" err="1" smtClean="0">
                <a:hlinkClick r:id="rId2"/>
              </a:rPr>
              <a:t>України</a:t>
            </a:r>
            <a:r>
              <a:rPr lang="ru-RU" sz="2000" dirty="0" smtClean="0">
                <a:hlinkClick r:id="rId2"/>
              </a:rPr>
              <a:t> "Про </a:t>
            </a:r>
            <a:r>
              <a:rPr lang="ru-RU" sz="2000" dirty="0" err="1" smtClean="0">
                <a:hlinkClick r:id="rId2"/>
              </a:rPr>
              <a:t>судовий</a:t>
            </a:r>
            <a:r>
              <a:rPr lang="ru-RU" sz="2000" dirty="0" smtClean="0">
                <a:hlinkClick r:id="rId2"/>
              </a:rPr>
              <a:t> </a:t>
            </a:r>
            <a:r>
              <a:rPr lang="ru-RU" sz="2000" dirty="0" err="1" smtClean="0">
                <a:hlinkClick r:id="rId2"/>
              </a:rPr>
              <a:t>збір</a:t>
            </a:r>
            <a:r>
              <a:rPr lang="ru-RU" sz="2000" dirty="0" smtClean="0">
                <a:hlinkClick r:id="rId2"/>
              </a:rPr>
              <a:t>"</a:t>
            </a:r>
            <a:r>
              <a:rPr lang="ru-RU" sz="2000" dirty="0" smtClean="0"/>
              <a:t> (у 2023 </a:t>
            </a:r>
            <a:r>
              <a:rPr lang="ru-RU" sz="2000" dirty="0" err="1" smtClean="0"/>
              <a:t>році</a:t>
            </a:r>
            <a:r>
              <a:rPr lang="ru-RU" sz="2000" dirty="0" smtClean="0"/>
              <a:t> </a:t>
            </a:r>
            <a:r>
              <a:rPr lang="ru-RU" sz="2000" smtClean="0"/>
              <a:t>– 134,20 </a:t>
            </a:r>
            <a:r>
              <a:rPr lang="ru-RU" sz="2000" dirty="0" err="1" smtClean="0"/>
              <a:t>гривень</a:t>
            </a:r>
            <a:r>
              <a:rPr lang="ru-RU" sz="2000" dirty="0" smtClean="0"/>
              <a:t>);</a:t>
            </a:r>
            <a:br>
              <a:rPr lang="ru-RU" sz="2000" dirty="0" smtClean="0"/>
            </a:br>
            <a:endParaRPr lang="ru-RU" sz="2000" dirty="0" smtClean="0"/>
          </a:p>
          <a:p>
            <a:r>
              <a:rPr lang="ru-RU" sz="2000" dirty="0" smtClean="0"/>
              <a:t>2) документ, </a:t>
            </a:r>
            <a:r>
              <a:rPr lang="ru-RU" sz="2000" dirty="0" err="1" smtClean="0"/>
              <a:t>що</a:t>
            </a:r>
            <a:r>
              <a:rPr lang="ru-RU" sz="2000" dirty="0" smtClean="0"/>
              <a:t> </a:t>
            </a:r>
            <a:r>
              <a:rPr lang="ru-RU" sz="2000" dirty="0" err="1" smtClean="0"/>
              <a:t>підтверджує</a:t>
            </a:r>
            <a:r>
              <a:rPr lang="ru-RU" sz="2000" dirty="0" smtClean="0"/>
              <a:t> </a:t>
            </a:r>
            <a:r>
              <a:rPr lang="ru-RU" sz="2000" dirty="0" err="1" smtClean="0"/>
              <a:t>повноваження</a:t>
            </a:r>
            <a:r>
              <a:rPr lang="ru-RU" sz="2000" dirty="0" smtClean="0"/>
              <a:t> </a:t>
            </a:r>
            <a:r>
              <a:rPr lang="ru-RU" sz="2000" dirty="0" err="1" smtClean="0"/>
              <a:t>представника</a:t>
            </a:r>
            <a:r>
              <a:rPr lang="ru-RU" sz="2000" dirty="0" smtClean="0"/>
              <a:t> </a:t>
            </a:r>
            <a:r>
              <a:rPr lang="ru-RU" sz="2000" dirty="0" err="1" smtClean="0"/>
              <a:t>боржника</a:t>
            </a:r>
            <a:r>
              <a:rPr lang="ru-RU" sz="2000" dirty="0" smtClean="0"/>
              <a:t>, </a:t>
            </a:r>
            <a:r>
              <a:rPr lang="ru-RU" sz="2000" dirty="0" err="1" smtClean="0"/>
              <a:t>якщо</a:t>
            </a:r>
            <a:r>
              <a:rPr lang="ru-RU" sz="2000" dirty="0" smtClean="0"/>
              <a:t> </a:t>
            </a:r>
            <a:r>
              <a:rPr lang="ru-RU" sz="2000" dirty="0" err="1" smtClean="0"/>
              <a:t>заява</a:t>
            </a:r>
            <a:r>
              <a:rPr lang="ru-RU" sz="2000" dirty="0" smtClean="0"/>
              <a:t> </a:t>
            </a:r>
            <a:r>
              <a:rPr lang="ru-RU" sz="2000" dirty="0" err="1" smtClean="0"/>
              <a:t>подається</a:t>
            </a:r>
            <a:r>
              <a:rPr lang="ru-RU" sz="2000" dirty="0" smtClean="0"/>
              <a:t> таким </a:t>
            </a:r>
            <a:r>
              <a:rPr lang="ru-RU" sz="2000" dirty="0" err="1" smtClean="0"/>
              <a:t>представником</a:t>
            </a:r>
            <a:r>
              <a:rPr lang="ru-RU" sz="2000" dirty="0" smtClean="0"/>
              <a:t>;</a:t>
            </a:r>
            <a:br>
              <a:rPr lang="ru-RU" sz="2000" dirty="0" smtClean="0"/>
            </a:br>
            <a:endParaRPr lang="ru-RU" sz="2000" dirty="0" smtClean="0"/>
          </a:p>
          <a:p>
            <a:r>
              <a:rPr lang="ru-RU" sz="2000" dirty="0" smtClean="0"/>
              <a:t>3) </a:t>
            </a:r>
            <a:r>
              <a:rPr lang="ru-RU" sz="2000" dirty="0" err="1" smtClean="0"/>
              <a:t>клопотання</a:t>
            </a:r>
            <a:r>
              <a:rPr lang="ru-RU" sz="2000" dirty="0" smtClean="0"/>
              <a:t> про </a:t>
            </a:r>
            <a:r>
              <a:rPr lang="ru-RU" sz="2000" dirty="0" err="1" smtClean="0"/>
              <a:t>поновлення</a:t>
            </a:r>
            <a:r>
              <a:rPr lang="ru-RU" sz="2000" dirty="0" smtClean="0"/>
              <a:t> </a:t>
            </a:r>
            <a:r>
              <a:rPr lang="ru-RU" sz="2000" dirty="0" err="1" smtClean="0"/>
              <a:t>пропущеного</a:t>
            </a:r>
            <a:r>
              <a:rPr lang="ru-RU" sz="2000" dirty="0" smtClean="0"/>
              <a:t> строку, </a:t>
            </a:r>
            <a:r>
              <a:rPr lang="ru-RU" sz="2000" dirty="0" err="1" smtClean="0"/>
              <a:t>якщо</a:t>
            </a:r>
            <a:r>
              <a:rPr lang="ru-RU" sz="2000" dirty="0" smtClean="0"/>
              <a:t> </a:t>
            </a:r>
            <a:r>
              <a:rPr lang="ru-RU" sz="2000" dirty="0" err="1" smtClean="0"/>
              <a:t>заява</a:t>
            </a:r>
            <a:r>
              <a:rPr lang="ru-RU" sz="2000" dirty="0" smtClean="0"/>
              <a:t> </a:t>
            </a:r>
            <a:r>
              <a:rPr lang="ru-RU" sz="2000" dirty="0" err="1" smtClean="0"/>
              <a:t>подається</a:t>
            </a:r>
            <a:r>
              <a:rPr lang="ru-RU" sz="2000" dirty="0" smtClean="0"/>
              <a:t> </a:t>
            </a:r>
            <a:r>
              <a:rPr lang="ru-RU" sz="2000" dirty="0" err="1" smtClean="0"/>
              <a:t>після</a:t>
            </a:r>
            <a:r>
              <a:rPr lang="ru-RU" sz="2000" dirty="0" smtClean="0"/>
              <a:t> </a:t>
            </a:r>
            <a:r>
              <a:rPr lang="ru-RU" sz="2000" dirty="0" err="1" smtClean="0"/>
              <a:t>спливу</a:t>
            </a:r>
            <a:r>
              <a:rPr lang="ru-RU" sz="2000" dirty="0" smtClean="0"/>
              <a:t> </a:t>
            </a:r>
            <a:r>
              <a:rPr lang="ru-RU" sz="2000" dirty="0" err="1" smtClean="0"/>
              <a:t>встановленого</a:t>
            </a:r>
            <a:r>
              <a:rPr lang="ru-RU" sz="2000" dirty="0" smtClean="0"/>
              <a:t> строку.</a:t>
            </a:r>
            <a:endParaRPr lang="ru-RU" sz="2000" dirty="0"/>
          </a:p>
        </p:txBody>
      </p:sp>
      <p:sp>
        <p:nvSpPr>
          <p:cNvPr id="4" name="Скругленный прямоугольник 3"/>
          <p:cNvSpPr/>
          <p:nvPr/>
        </p:nvSpPr>
        <p:spPr>
          <a:xfrm>
            <a:off x="829056" y="4730496"/>
            <a:ext cx="7778496" cy="1414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У разі подання неналежно оформленої заяви про скасування судового наказу суддя постановляє ухвалу про її повернення без розгляду не пізніше двох днів з дня її надходження до суду.</a:t>
            </a:r>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673930" cy="1109472"/>
          </a:xfrm>
        </p:spPr>
        <p:txBody>
          <a:bodyPr>
            <a:normAutofit fontScale="90000"/>
          </a:bodyPr>
          <a:lstStyle/>
          <a:p>
            <a:pPr algn="ctr"/>
            <a:r>
              <a:rPr lang="ru-RU" b="1" dirty="0" err="1" smtClean="0"/>
              <a:t>Розгляд</a:t>
            </a:r>
            <a:r>
              <a:rPr lang="ru-RU" b="1" dirty="0" smtClean="0"/>
              <a:t> заяви про </a:t>
            </a:r>
            <a:r>
              <a:rPr lang="ru-RU" b="1" dirty="0" err="1" smtClean="0"/>
              <a:t>скасування</a:t>
            </a:r>
            <a:r>
              <a:rPr lang="ru-RU" b="1" dirty="0" smtClean="0"/>
              <a:t> судового наказу</a:t>
            </a:r>
            <a:br>
              <a:rPr lang="ru-RU" b="1" dirty="0" smtClean="0"/>
            </a:br>
            <a:endParaRPr lang="ru-RU" dirty="0"/>
          </a:p>
        </p:txBody>
      </p:sp>
      <p:sp>
        <p:nvSpPr>
          <p:cNvPr id="3" name="Содержимое 2"/>
          <p:cNvSpPr>
            <a:spLocks noGrp="1"/>
          </p:cNvSpPr>
          <p:nvPr>
            <p:ph idx="1"/>
          </p:nvPr>
        </p:nvSpPr>
        <p:spPr/>
        <p:txBody>
          <a:bodyPr/>
          <a:lstStyle/>
          <a:p>
            <a:pPr algn="just"/>
            <a:r>
              <a:rPr lang="uk-UA" dirty="0" smtClean="0"/>
              <a:t>Заява про скасування судового наказу не пізніше наступного дня передається судді. Заява боржника про скасування судового наказу, подана після закінчення строку, встановленого частиною першою </a:t>
            </a:r>
            <a:r>
              <a:rPr lang="uk-UA" dirty="0" smtClean="0">
                <a:hlinkClick r:id="rId2"/>
              </a:rPr>
              <a:t>статті 170 ЦПК</a:t>
            </a:r>
            <a:r>
              <a:rPr lang="uk-UA" dirty="0" smtClean="0"/>
              <a:t>, повертається, якщо суд за заявою особи, яка її подала, не знайде підстав для поновлення строку для подання цієї заяви </a:t>
            </a:r>
            <a:r>
              <a:rPr lang="uk-UA" u="sng" dirty="0" smtClean="0"/>
              <a:t>(</a:t>
            </a:r>
            <a:r>
              <a:rPr lang="uk-UA" dirty="0" smtClean="0">
                <a:hlinkClick r:id="rId3"/>
              </a:rPr>
              <a:t>стаття 171 ЦПК України</a:t>
            </a:r>
            <a:r>
              <a:rPr lang="uk-UA" u="sng" dirty="0" smtClean="0"/>
              <a:t>)</a:t>
            </a:r>
            <a:r>
              <a:rPr lang="uk-UA" dirty="0" smtClean="0"/>
              <a:t>.</a:t>
            </a:r>
          </a:p>
          <a:p>
            <a:pPr algn="just"/>
            <a:r>
              <a:rPr lang="uk-UA" dirty="0" smtClean="0"/>
              <a:t>У разі відсутності підстав для повернення заяви про скасування судового наказу, суддя не пізніше двох днів після її подання постановляє ухвалу про скасування судового наказу, в якій роз’яснює заявнику (</a:t>
            </a:r>
            <a:r>
              <a:rPr lang="uk-UA" dirty="0" err="1" smtClean="0"/>
              <a:t>стягувачу</a:t>
            </a:r>
            <a:r>
              <a:rPr lang="uk-UA" dirty="0" smtClean="0"/>
              <a:t>) його право звернутися до суду із тими самими вимогами в порядку спрощеного позовного провадження. В ухвалі про скасування судового наказу суд за клопотанням боржника вирішує питання про поворот виконання судового наказу в порядку, встановленому </a:t>
            </a:r>
            <a:r>
              <a:rPr lang="uk-UA" dirty="0" smtClean="0">
                <a:hlinkClick r:id="rId4"/>
              </a:rPr>
              <a:t>статтею 444 </a:t>
            </a:r>
            <a:r>
              <a:rPr lang="ru-RU" dirty="0" smtClean="0">
                <a:hlinkClick r:id="rId4"/>
              </a:rPr>
              <a:t>ЦПК</a:t>
            </a:r>
            <a:endParaRPr lang="ru-RU" dirty="0" smtClean="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048512" y="548640"/>
            <a:ext cx="7522464" cy="1207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smtClean="0"/>
              <a:t>Набрання судовим наказом законної сили та видача його</a:t>
            </a:r>
          </a:p>
          <a:p>
            <a:pPr algn="ctr"/>
            <a:endParaRPr lang="ru-RU" dirty="0"/>
          </a:p>
        </p:txBody>
      </p:sp>
      <p:sp>
        <p:nvSpPr>
          <p:cNvPr id="5" name="Выноска со стрелкой вверх 4"/>
          <p:cNvSpPr/>
          <p:nvPr/>
        </p:nvSpPr>
        <p:spPr>
          <a:xfrm>
            <a:off x="1170432" y="1743456"/>
            <a:ext cx="7437120" cy="3572256"/>
          </a:xfrm>
          <a:prstGeom prst="upArrowCallout">
            <a:avLst>
              <a:gd name="adj1" fmla="val 12031"/>
              <a:gd name="adj2" fmla="val 11348"/>
              <a:gd name="adj3" fmla="val 14761"/>
              <a:gd name="adj4" fmla="val 76581"/>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2400" dirty="0" smtClean="0"/>
              <a:t>У разі ненадходження до суду заяви від боржника про скасування судового наказу </a:t>
            </a:r>
            <a:r>
              <a:rPr lang="uk-UA" sz="2400" b="1" dirty="0" smtClean="0"/>
              <a:t>протягом 5 днів після</a:t>
            </a:r>
            <a:r>
              <a:rPr lang="uk-UA" sz="2400" dirty="0" smtClean="0"/>
              <a:t> закінчення строку на її подання судовий наказ набирає законної сили. Крім випадків видачі судового наказу відповідно до пунктів  4 і 5 ч. 1 </a:t>
            </a:r>
            <a:r>
              <a:rPr lang="uk-UA" sz="2400" dirty="0" smtClean="0">
                <a:hlinkClick r:id="rId2"/>
              </a:rPr>
              <a:t>статті 161 ЦПК</a:t>
            </a:r>
            <a:r>
              <a:rPr lang="uk-UA" sz="2400" dirty="0" smtClean="0"/>
              <a:t>, коли судовий наказ набирає законної сили у день його видачі</a:t>
            </a:r>
            <a:endParaRPr lang="uk-UA"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65632" y="573024"/>
            <a:ext cx="8046720" cy="270662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sz="2000" b="1" i="1" dirty="0" smtClean="0"/>
              <a:t>Наказне провадження</a:t>
            </a:r>
            <a:r>
              <a:rPr lang="uk-UA" sz="2000" dirty="0" smtClean="0"/>
              <a:t> є самостійним і спрощеним видом судового провадження у цивільному судочинстві при розгляді окремих категорій справ, у якому суддя в установлених законом випадках за заявою особи, якій належить право вимоги, без судового засідання і виклику </a:t>
            </a:r>
            <a:r>
              <a:rPr lang="uk-UA" sz="2000" dirty="0" err="1" smtClean="0"/>
              <a:t>стягувача</a:t>
            </a:r>
            <a:r>
              <a:rPr lang="uk-UA" sz="2000" dirty="0" smtClean="0"/>
              <a:t> та боржника на основі доданих до заяви документів видає судовий наказ, який є особливою формою судового рішення </a:t>
            </a:r>
            <a:endParaRPr lang="uk-UA" sz="2000" dirty="0"/>
          </a:p>
        </p:txBody>
      </p:sp>
      <p:sp>
        <p:nvSpPr>
          <p:cNvPr id="5" name="Выноска со стрелкой вверх 4"/>
          <p:cNvSpPr/>
          <p:nvPr/>
        </p:nvSpPr>
        <p:spPr>
          <a:xfrm>
            <a:off x="877824" y="3304032"/>
            <a:ext cx="8071104" cy="2414016"/>
          </a:xfrm>
          <a:prstGeom prst="upArrowCallout">
            <a:avLst>
              <a:gd name="adj1" fmla="val 12619"/>
              <a:gd name="adj2" fmla="val 15952"/>
              <a:gd name="adj3" fmla="val 17857"/>
              <a:gd name="adj4" fmla="val 764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t>Головною </a:t>
            </a:r>
            <a:r>
              <a:rPr lang="uk-UA" sz="2000" b="1" dirty="0" smtClean="0"/>
              <a:t>метою</a:t>
            </a:r>
            <a:r>
              <a:rPr lang="uk-UA" sz="2000" dirty="0" smtClean="0"/>
              <a:t> введення інституту наказного провадження в процесуальне законодавство є вдосконалення судової системи для справ, пов'язаних з безспірним правом, і передбачення спеціальних правил для прискорення їх розгляду.</a:t>
            </a: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3494" y="207264"/>
            <a:ext cx="8503242" cy="548640"/>
          </a:xfrm>
        </p:spPr>
        <p:txBody>
          <a:bodyPr>
            <a:normAutofit/>
          </a:bodyPr>
          <a:lstStyle/>
          <a:p>
            <a:pPr algn="ctr"/>
            <a:r>
              <a:rPr lang="uk-UA" sz="2400" b="1" i="1" dirty="0" smtClean="0"/>
              <a:t>Особливості наказного провадження:</a:t>
            </a:r>
            <a:endParaRPr lang="ru-RU" sz="2400" dirty="0"/>
          </a:p>
        </p:txBody>
      </p:sp>
      <p:sp>
        <p:nvSpPr>
          <p:cNvPr id="3" name="Содержимое 2"/>
          <p:cNvSpPr>
            <a:spLocks noGrp="1"/>
          </p:cNvSpPr>
          <p:nvPr>
            <p:ph idx="1"/>
          </p:nvPr>
        </p:nvSpPr>
        <p:spPr>
          <a:xfrm>
            <a:off x="457878" y="682753"/>
            <a:ext cx="8771466" cy="5766816"/>
          </a:xfrm>
        </p:spPr>
        <p:txBody>
          <a:bodyPr>
            <a:normAutofit fontScale="85000" lnSpcReduction="10000"/>
          </a:bodyPr>
          <a:lstStyle/>
          <a:p>
            <a:pPr algn="just"/>
            <a:r>
              <a:rPr lang="uk-UA" sz="2000" dirty="0" err="1" smtClean="0"/>
              <a:t>документарність</a:t>
            </a:r>
            <a:r>
              <a:rPr lang="uk-UA" sz="2000" dirty="0" smtClean="0"/>
              <a:t> – вимоги заявника до боржника ґрунтуються на безспірних документах; </a:t>
            </a:r>
            <a:endParaRPr lang="ru-RU" sz="2000" dirty="0" smtClean="0"/>
          </a:p>
          <a:p>
            <a:pPr algn="just"/>
            <a:r>
              <a:rPr lang="uk-UA" sz="2000" dirty="0" smtClean="0"/>
              <a:t>спрощеність і безспірність; </a:t>
            </a:r>
            <a:endParaRPr lang="ru-RU" sz="2000" dirty="0" smtClean="0"/>
          </a:p>
          <a:p>
            <a:pPr algn="just"/>
            <a:r>
              <a:rPr lang="uk-UA" sz="2000" dirty="0" smtClean="0"/>
              <a:t>відсутність складної цивільної процесуальної форми; </a:t>
            </a:r>
            <a:endParaRPr lang="ru-RU" sz="2000" dirty="0" smtClean="0"/>
          </a:p>
          <a:p>
            <a:pPr algn="just"/>
            <a:r>
              <a:rPr lang="uk-UA" sz="2000" dirty="0" smtClean="0"/>
              <a:t>наказне провадження є альтернативне спрощеному позовному провадженню; </a:t>
            </a:r>
            <a:endParaRPr lang="ru-RU" sz="2000" dirty="0" smtClean="0"/>
          </a:p>
          <a:p>
            <a:pPr algn="just"/>
            <a:r>
              <a:rPr lang="uk-UA" sz="2000" dirty="0" smtClean="0"/>
              <a:t>заява розглядається одноособово суддею; </a:t>
            </a:r>
            <a:endParaRPr lang="ru-RU" sz="2000" dirty="0" smtClean="0"/>
          </a:p>
          <a:p>
            <a:pPr algn="just"/>
            <a:r>
              <a:rPr lang="uk-UA" sz="2000" dirty="0" smtClean="0"/>
              <a:t>видача судового наказу проводиться без проведення судового засідання, виклику учасників справи, інших учасників судового процесу; </a:t>
            </a:r>
            <a:endParaRPr lang="ru-RU" sz="2000" dirty="0" smtClean="0"/>
          </a:p>
          <a:p>
            <a:pPr algn="just"/>
            <a:r>
              <a:rPr lang="uk-UA" sz="2000" dirty="0" smtClean="0"/>
              <a:t>по-іншому реалізуються принципи цивільного процесу (</a:t>
            </a:r>
            <a:r>
              <a:rPr lang="uk-UA" sz="2000" dirty="0" err="1" smtClean="0"/>
              <a:t>диспозитивності</a:t>
            </a:r>
            <a:r>
              <a:rPr lang="uk-UA" sz="2000" dirty="0" smtClean="0"/>
              <a:t>, змагальності, гласності, відкритості); </a:t>
            </a:r>
            <a:endParaRPr lang="ru-RU" sz="2000" dirty="0" smtClean="0"/>
          </a:p>
          <a:p>
            <a:pPr algn="just"/>
            <a:r>
              <a:rPr lang="uk-UA" sz="2000" dirty="0" smtClean="0"/>
              <a:t>учасниками справив наказному провадженні є </a:t>
            </a:r>
            <a:r>
              <a:rPr lang="uk-UA" sz="2000" u="sng" dirty="0" smtClean="0"/>
              <a:t>заявник та боржник;</a:t>
            </a:r>
          </a:p>
          <a:p>
            <a:r>
              <a:rPr lang="uk-UA" sz="2000" dirty="0" smtClean="0"/>
              <a:t> засобом порушення справи є заява; </a:t>
            </a:r>
            <a:endParaRPr lang="ru-RU" sz="2000" dirty="0" smtClean="0"/>
          </a:p>
          <a:p>
            <a:r>
              <a:rPr lang="uk-UA" sz="2000" dirty="0" smtClean="0"/>
              <a:t>скорочені строки розгляду та вирішення справи;</a:t>
            </a:r>
            <a:endParaRPr lang="ru-RU" sz="2000" dirty="0" smtClean="0"/>
          </a:p>
          <a:p>
            <a:r>
              <a:rPr lang="uk-UA" sz="2000" dirty="0" smtClean="0"/>
              <a:t>розгляд заяви завершується видачею судового наказу; </a:t>
            </a:r>
            <a:endParaRPr lang="ru-RU" sz="2000" dirty="0" smtClean="0"/>
          </a:p>
          <a:p>
            <a:r>
              <a:rPr lang="uk-UA" sz="2000" dirty="0" smtClean="0"/>
              <a:t>судовий наказ підлягає скасуванню судом, який його видав; </a:t>
            </a:r>
            <a:endParaRPr lang="ru-RU" sz="2000" dirty="0" smtClean="0"/>
          </a:p>
          <a:p>
            <a:r>
              <a:rPr lang="uk-UA" sz="2000" dirty="0" smtClean="0"/>
              <a:t>судовий наказ видається на підставі вимог, вичерпний перелік яких зазначений у законі.</a:t>
            </a:r>
            <a:endParaRPr lang="ru-RU" sz="2000"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90016" y="512064"/>
            <a:ext cx="8022336" cy="12435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smtClean="0"/>
              <a:t>СТОРОНИ НАКАЗНОГО ПРОВАДЖЕННЯ</a:t>
            </a:r>
            <a:endParaRPr lang="ru-RU" sz="2400" b="1" dirty="0"/>
          </a:p>
        </p:txBody>
      </p:sp>
      <p:sp>
        <p:nvSpPr>
          <p:cNvPr id="7" name="Стрелка вниз 6"/>
          <p:cNvSpPr/>
          <p:nvPr/>
        </p:nvSpPr>
        <p:spPr>
          <a:xfrm>
            <a:off x="2791968" y="1780032"/>
            <a:ext cx="597408" cy="1024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6211824" y="1773936"/>
            <a:ext cx="597408" cy="1024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999744" y="2828544"/>
            <a:ext cx="3828288" cy="246278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000" b="1" i="1" dirty="0" err="1" smtClean="0"/>
              <a:t>Заявником-стягувачем</a:t>
            </a:r>
            <a:r>
              <a:rPr lang="uk-UA" sz="2000" dirty="0" smtClean="0"/>
              <a:t> – є особа, яка звертається до суду із заявою про видачу судового наказу і якій належить право вимоги, що є предметом судового вирішення. </a:t>
            </a:r>
            <a:endParaRPr lang="ru-RU" sz="2000" dirty="0"/>
          </a:p>
        </p:txBody>
      </p:sp>
      <p:sp>
        <p:nvSpPr>
          <p:cNvPr id="10" name="Прямоугольник 9"/>
          <p:cNvSpPr/>
          <p:nvPr/>
        </p:nvSpPr>
        <p:spPr>
          <a:xfrm>
            <a:off x="5017008" y="2822448"/>
            <a:ext cx="3828288" cy="246278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000" b="1" i="1" dirty="0" smtClean="0"/>
              <a:t>Боржником</a:t>
            </a:r>
            <a:r>
              <a:rPr lang="uk-UA" sz="2000" dirty="0" smtClean="0"/>
              <a:t> є особа, з якої належить стягнути грошові кошти за заявою </a:t>
            </a:r>
            <a:r>
              <a:rPr lang="uk-UA" sz="2000" dirty="0" err="1" smtClean="0"/>
              <a:t>стягувача</a:t>
            </a:r>
            <a:endParaRPr lang="uk-UA" sz="2000" dirty="0" smtClean="0"/>
          </a:p>
          <a:p>
            <a:pPr algn="ctr"/>
            <a:endParaRPr lang="uk-UA" sz="2000" dirty="0" smtClean="0"/>
          </a:p>
          <a:p>
            <a:pPr algn="ctr"/>
            <a:endParaRPr lang="uk-UA" sz="2000" dirty="0" smtClean="0"/>
          </a:p>
          <a:p>
            <a:pPr algn="ctr"/>
            <a:endParaRPr lang="uk-UA" sz="2000" dirty="0" smtClean="0"/>
          </a:p>
          <a:p>
            <a:pPr algn="ctr"/>
            <a:endParaRPr lang="ru-RU"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820234" cy="1548384"/>
          </a:xfrm>
        </p:spPr>
        <p:txBody>
          <a:bodyPr>
            <a:noAutofit/>
          </a:bodyPr>
          <a:lstStyle/>
          <a:p>
            <a:pPr algn="just"/>
            <a:r>
              <a:rPr lang="uk-UA" sz="2400" b="1" dirty="0" smtClean="0"/>
              <a:t>Метою</a:t>
            </a:r>
            <a:r>
              <a:rPr lang="uk-UA" sz="2400" dirty="0" smtClean="0"/>
              <a:t> </a:t>
            </a:r>
            <a:r>
              <a:rPr lang="uk-UA" sz="2400" b="1" dirty="0" smtClean="0"/>
              <a:t>наказного провадження </a:t>
            </a:r>
            <a:r>
              <a:rPr lang="uk-UA" sz="2400" dirty="0" smtClean="0"/>
              <a:t>є спрощення, скорочення та здешевлення судової процедури у випадках, якщо це можливо та виправдано, і відповідає принципу процесуальної економії. </a:t>
            </a:r>
            <a:endParaRPr lang="ru-RU" sz="2400" dirty="0"/>
          </a:p>
        </p:txBody>
      </p:sp>
      <p:sp>
        <p:nvSpPr>
          <p:cNvPr id="3" name="Содержимое 2"/>
          <p:cNvSpPr>
            <a:spLocks noGrp="1"/>
          </p:cNvSpPr>
          <p:nvPr>
            <p:ph idx="1"/>
          </p:nvPr>
        </p:nvSpPr>
        <p:spPr>
          <a:xfrm>
            <a:off x="543222" y="2550733"/>
            <a:ext cx="8596668" cy="3880773"/>
          </a:xfrm>
        </p:spPr>
        <p:txBody>
          <a:bodyPr/>
          <a:lstStyle/>
          <a:p>
            <a:pPr>
              <a:buNone/>
            </a:pPr>
            <a:r>
              <a:rPr lang="uk-UA" dirty="0" smtClean="0"/>
              <a:t>     На відміну від позовного провадження, в </a:t>
            </a:r>
            <a:r>
              <a:rPr lang="uk-UA" b="1" i="1" dirty="0" smtClean="0"/>
              <a:t>наказному провадженні </a:t>
            </a:r>
            <a:r>
              <a:rPr lang="uk-UA" b="1" i="1" u="sng" dirty="0" smtClean="0"/>
              <a:t>немає таких інститутів і положень</a:t>
            </a:r>
            <a:r>
              <a:rPr lang="uk-UA" b="1" i="1" dirty="0" smtClean="0"/>
              <a:t>: </a:t>
            </a:r>
            <a:endParaRPr lang="ru-RU" dirty="0" smtClean="0"/>
          </a:p>
          <a:p>
            <a:r>
              <a:rPr lang="uk-UA" dirty="0" smtClean="0"/>
              <a:t>третіх осіб; </a:t>
            </a:r>
            <a:endParaRPr lang="ru-RU" dirty="0" smtClean="0"/>
          </a:p>
          <a:p>
            <a:r>
              <a:rPr lang="uk-UA" dirty="0" smtClean="0"/>
              <a:t>заміни неналежної сторони; </a:t>
            </a:r>
            <a:endParaRPr lang="ru-RU" dirty="0" smtClean="0"/>
          </a:p>
          <a:p>
            <a:r>
              <a:rPr lang="uk-UA" dirty="0" smtClean="0"/>
              <a:t>забезпечення доказів; </a:t>
            </a:r>
            <a:endParaRPr lang="ru-RU" dirty="0" smtClean="0"/>
          </a:p>
          <a:p>
            <a:r>
              <a:rPr lang="uk-UA" dirty="0" smtClean="0"/>
              <a:t>забезпечення позову; </a:t>
            </a:r>
            <a:endParaRPr lang="ru-RU" dirty="0" smtClean="0"/>
          </a:p>
          <a:p>
            <a:r>
              <a:rPr lang="uk-UA" dirty="0" smtClean="0"/>
              <a:t>обмін заявами по суті справи; </a:t>
            </a:r>
            <a:endParaRPr lang="ru-RU" dirty="0" smtClean="0"/>
          </a:p>
          <a:p>
            <a:r>
              <a:rPr lang="uk-UA" dirty="0" smtClean="0"/>
              <a:t>мирової угода; </a:t>
            </a:r>
            <a:endParaRPr lang="ru-RU" dirty="0" smtClean="0"/>
          </a:p>
          <a:p>
            <a:r>
              <a:rPr lang="uk-UA" dirty="0" smtClean="0"/>
              <a:t>призначення експертизи; </a:t>
            </a:r>
            <a:endParaRPr lang="ru-RU" dirty="0" smtClean="0"/>
          </a:p>
          <a:p>
            <a:r>
              <a:rPr lang="uk-UA" dirty="0" smtClean="0"/>
              <a:t>судове доручення тощо.</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41376" y="646176"/>
            <a:ext cx="7949184" cy="512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400" b="1" i="1" dirty="0" smtClean="0"/>
          </a:p>
          <a:p>
            <a:pPr algn="ctr"/>
            <a:r>
              <a:rPr lang="uk-UA" sz="2400" b="1" i="1" dirty="0" smtClean="0"/>
              <a:t>Стадії в наказному провадженню</a:t>
            </a:r>
            <a:endParaRPr lang="ru-RU" sz="2400" b="1" dirty="0" smtClean="0"/>
          </a:p>
          <a:p>
            <a:pPr algn="ctr"/>
            <a:endParaRPr lang="ru-RU" sz="2400" b="1" dirty="0"/>
          </a:p>
        </p:txBody>
      </p:sp>
      <p:sp>
        <p:nvSpPr>
          <p:cNvPr id="5" name="Выноска со стрелкой вверх 4"/>
          <p:cNvSpPr/>
          <p:nvPr/>
        </p:nvSpPr>
        <p:spPr>
          <a:xfrm>
            <a:off x="402336" y="1158240"/>
            <a:ext cx="2304288" cy="3377184"/>
          </a:xfrm>
          <a:prstGeom prst="upArrowCallout">
            <a:avLst>
              <a:gd name="adj1" fmla="val 11243"/>
              <a:gd name="adj2" fmla="val 16005"/>
              <a:gd name="adj3" fmla="val 25000"/>
              <a:gd name="adj4" fmla="val 7723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2000" b="1" dirty="0" smtClean="0"/>
              <a:t>І</a:t>
            </a:r>
          </a:p>
          <a:p>
            <a:pPr algn="ctr"/>
            <a:endParaRPr lang="uk-UA" sz="2000" b="1" dirty="0" smtClean="0"/>
          </a:p>
          <a:p>
            <a:pPr algn="ctr"/>
            <a:r>
              <a:rPr lang="uk-UA" sz="2000" b="1" dirty="0" smtClean="0"/>
              <a:t>відкриття наказного провадження</a:t>
            </a:r>
            <a:endParaRPr lang="ru-RU" sz="2000" b="1" dirty="0"/>
          </a:p>
        </p:txBody>
      </p:sp>
      <p:sp>
        <p:nvSpPr>
          <p:cNvPr id="6" name="Выноска со стрелкой вверх 5"/>
          <p:cNvSpPr/>
          <p:nvPr/>
        </p:nvSpPr>
        <p:spPr>
          <a:xfrm>
            <a:off x="3176016" y="1164336"/>
            <a:ext cx="2304288" cy="3377184"/>
          </a:xfrm>
          <a:prstGeom prst="upArrowCallout">
            <a:avLst>
              <a:gd name="adj1" fmla="val 11243"/>
              <a:gd name="adj2" fmla="val 16005"/>
              <a:gd name="adj3" fmla="val 25000"/>
              <a:gd name="adj4" fmla="val 7723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2000" b="1" dirty="0" smtClean="0"/>
              <a:t>ІІ</a:t>
            </a:r>
          </a:p>
          <a:p>
            <a:pPr algn="ctr"/>
            <a:endParaRPr lang="uk-UA" sz="2000" b="1" dirty="0" smtClean="0"/>
          </a:p>
          <a:p>
            <a:pPr algn="ctr"/>
            <a:r>
              <a:rPr lang="uk-UA" sz="2000" b="1" dirty="0" smtClean="0"/>
              <a:t>видача судового наказу</a:t>
            </a:r>
            <a:endParaRPr lang="ru-RU" sz="2000" b="1" dirty="0"/>
          </a:p>
        </p:txBody>
      </p:sp>
      <p:sp>
        <p:nvSpPr>
          <p:cNvPr id="7" name="Выноска со стрелкой вверх 6"/>
          <p:cNvSpPr/>
          <p:nvPr/>
        </p:nvSpPr>
        <p:spPr>
          <a:xfrm>
            <a:off x="5961888" y="1146048"/>
            <a:ext cx="2304288" cy="3377184"/>
          </a:xfrm>
          <a:prstGeom prst="upArrowCallout">
            <a:avLst>
              <a:gd name="adj1" fmla="val 11243"/>
              <a:gd name="adj2" fmla="val 16005"/>
              <a:gd name="adj3" fmla="val 25000"/>
              <a:gd name="adj4" fmla="val 7723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2000" b="1" dirty="0" smtClean="0"/>
              <a:t>ІІІ</a:t>
            </a:r>
          </a:p>
          <a:p>
            <a:pPr algn="ctr"/>
            <a:endParaRPr lang="uk-UA" b="1" dirty="0" smtClean="0"/>
          </a:p>
          <a:p>
            <a:pPr algn="ctr"/>
            <a:r>
              <a:rPr lang="uk-UA" sz="2000" b="1" dirty="0" smtClean="0"/>
              <a:t>скасування судового наказу</a:t>
            </a:r>
            <a:endParaRPr lang="ru-RU" sz="2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8912" y="499872"/>
            <a:ext cx="9022080" cy="548640"/>
          </a:xfrm>
        </p:spPr>
        <p:txBody>
          <a:bodyPr>
            <a:normAutofit/>
          </a:bodyPr>
          <a:lstStyle/>
          <a:p>
            <a:r>
              <a:rPr lang="ru-RU" sz="2000" dirty="0" err="1" smtClean="0">
                <a:solidFill>
                  <a:schemeClr val="tx1"/>
                </a:solidFill>
              </a:rPr>
              <a:t>Судовий</a:t>
            </a:r>
            <a:r>
              <a:rPr lang="ru-RU" sz="2000" dirty="0" smtClean="0">
                <a:solidFill>
                  <a:schemeClr val="tx1"/>
                </a:solidFill>
              </a:rPr>
              <a:t> наказ </a:t>
            </a:r>
            <a:r>
              <a:rPr lang="ru-RU" sz="2000" dirty="0" err="1" smtClean="0">
                <a:solidFill>
                  <a:schemeClr val="tx1"/>
                </a:solidFill>
              </a:rPr>
              <a:t>може</a:t>
            </a:r>
            <a:r>
              <a:rPr lang="ru-RU" sz="2000" dirty="0" smtClean="0">
                <a:solidFill>
                  <a:schemeClr val="tx1"/>
                </a:solidFill>
              </a:rPr>
              <a:t> бути видано (</a:t>
            </a:r>
            <a:r>
              <a:rPr lang="ru-RU" sz="2000" dirty="0" err="1" smtClean="0">
                <a:solidFill>
                  <a:schemeClr val="tx1"/>
                </a:solidFill>
              </a:rPr>
              <a:t>стаття</a:t>
            </a:r>
            <a:r>
              <a:rPr lang="ru-RU" sz="2000" dirty="0" smtClean="0">
                <a:solidFill>
                  <a:schemeClr val="tx1"/>
                </a:solidFill>
              </a:rPr>
              <a:t> 161 ЦПК </a:t>
            </a:r>
            <a:r>
              <a:rPr lang="ru-RU" sz="2000" dirty="0" err="1" smtClean="0">
                <a:solidFill>
                  <a:schemeClr val="tx1"/>
                </a:solidFill>
              </a:rPr>
              <a:t>УКраїни</a:t>
            </a:r>
            <a:r>
              <a:rPr lang="ru-RU" sz="2000" dirty="0" smtClean="0">
                <a:solidFill>
                  <a:schemeClr val="tx1"/>
                </a:solidFill>
              </a:rPr>
              <a:t>), у </a:t>
            </a:r>
            <a:r>
              <a:rPr lang="ru-RU" sz="2000" dirty="0" err="1" smtClean="0">
                <a:solidFill>
                  <a:schemeClr val="tx1"/>
                </a:solidFill>
              </a:rPr>
              <a:t>разі</a:t>
            </a:r>
            <a:r>
              <a:rPr lang="ru-RU" sz="2000" dirty="0" smtClean="0">
                <a:solidFill>
                  <a:schemeClr val="tx1"/>
                </a:solidFill>
              </a:rPr>
              <a:t> </a:t>
            </a:r>
            <a:r>
              <a:rPr lang="ru-RU" sz="2000" dirty="0" err="1" smtClean="0">
                <a:solidFill>
                  <a:schemeClr val="tx1"/>
                </a:solidFill>
              </a:rPr>
              <a:t>якщо</a:t>
            </a:r>
            <a:r>
              <a:rPr lang="ru-RU" sz="2000" dirty="0" smtClean="0">
                <a:solidFill>
                  <a:schemeClr val="tx1"/>
                </a:solidFill>
              </a:rPr>
              <a:t>:</a:t>
            </a:r>
            <a:endParaRPr lang="uk-UA" sz="2000" dirty="0">
              <a:solidFill>
                <a:schemeClr val="tx1"/>
              </a:solidFill>
            </a:endParaRPr>
          </a:p>
        </p:txBody>
      </p:sp>
      <p:sp>
        <p:nvSpPr>
          <p:cNvPr id="3" name="Содержимое 2"/>
          <p:cNvSpPr>
            <a:spLocks noGrp="1"/>
          </p:cNvSpPr>
          <p:nvPr>
            <p:ph idx="1"/>
          </p:nvPr>
        </p:nvSpPr>
        <p:spPr>
          <a:xfrm>
            <a:off x="677334" y="963168"/>
            <a:ext cx="8576394" cy="5681472"/>
          </a:xfrm>
        </p:spPr>
        <p:txBody>
          <a:bodyPr>
            <a:normAutofit fontScale="85000" lnSpcReduction="10000"/>
          </a:bodyPr>
          <a:lstStyle/>
          <a:p>
            <a:pPr algn="just"/>
            <a:r>
              <a:rPr lang="uk-UA" sz="1900" b="1" dirty="0" smtClean="0"/>
              <a:t>1) заявлено вимогу про </a:t>
            </a:r>
            <a:r>
              <a:rPr lang="uk-UA" sz="1900" b="1" dirty="0" smtClean="0">
                <a:solidFill>
                  <a:schemeClr val="tx1"/>
                </a:solidFill>
                <a:hlinkClick r:id="rId2" tooltip="Стягнення нарахованої, але не виплаченої працівникові заробітної плати"/>
              </a:rPr>
              <a:t>стягнення нарахованої, але не виплаченої працівникові суми заробітної плати та середнього заробітку за час затримки розрахунку</a:t>
            </a:r>
            <a:r>
              <a:rPr lang="uk-UA" sz="1900" b="1" dirty="0" smtClean="0"/>
              <a:t>;</a:t>
            </a:r>
            <a:r>
              <a:rPr lang="uk-UA" sz="1900" dirty="0" smtClean="0"/>
              <a:t/>
            </a:r>
            <a:br>
              <a:rPr lang="uk-UA" sz="1900" dirty="0" smtClean="0"/>
            </a:br>
            <a:r>
              <a:rPr lang="uk-UA" sz="1900" dirty="0" smtClean="0"/>
              <a:t>Якщо заявлено вимогу про стягнення нарахованої, але не виплаченої працівникові суми заробітної плати судовий наказ може бути видано не лише на суму заборгованості із заробітної плати, а й на суму компенсації за порушення строків її виплати, оскільки вона входить до структури заробітної плати.</a:t>
            </a:r>
          </a:p>
          <a:p>
            <a:pPr algn="just">
              <a:buNone/>
            </a:pPr>
            <a:r>
              <a:rPr lang="uk-UA" sz="1900" dirty="0" smtClean="0"/>
              <a:t>      Відповідно до </a:t>
            </a:r>
            <a:r>
              <a:rPr lang="uk-UA" sz="1900" dirty="0" smtClean="0">
                <a:hlinkClick r:id="rId3"/>
              </a:rPr>
              <a:t>положень пункту 2 частини першої статті 430 ЦПК України</a:t>
            </a:r>
            <a:r>
              <a:rPr lang="uk-UA" sz="1900" dirty="0" smtClean="0"/>
              <a:t> судовий наказ про виплату заробітної плати, але не більше ніж за один місяць, підлягає негайному виконанню, а згідно з частиною другою цієї статті суд має право допустити негайне виконання судового наказу в разі стягнення всієї суми заборгованості із заробітної плати.</a:t>
            </a:r>
          </a:p>
          <a:p>
            <a:pPr algn="just"/>
            <a:r>
              <a:rPr lang="uk-UA" sz="1900" b="1" dirty="0" smtClean="0"/>
              <a:t>2) заявлено вимогу про компенсацію витрат на проведення розшуку відповідача, боржника, дитини або транспортних засобів боржника;</a:t>
            </a:r>
            <a:r>
              <a:rPr lang="uk-UA" sz="1900" dirty="0" smtClean="0"/>
              <a:t/>
            </a:r>
            <a:br>
              <a:rPr lang="uk-UA" sz="1900" dirty="0" smtClean="0"/>
            </a:br>
            <a:r>
              <a:rPr lang="uk-UA" sz="1900" dirty="0" smtClean="0"/>
              <a:t>Якщо місце перебування відповідача в справах за позовами про стягнення аліментів або про відшкодування шкоди, завданої каліцтвом, іншим ушкодженням здоров’я або смертю фізичної особи, невідоме, суд ухвалою оголошує його розшук. Розшук проводиться органами внутрішніх справ, а витрати на його проведення стягуються з відповідача в дохід держави за рішенням суду (</a:t>
            </a:r>
            <a:r>
              <a:rPr lang="uk-UA" sz="1900" dirty="0" smtClean="0">
                <a:hlinkClick r:id="rId4"/>
              </a:rPr>
              <a:t>стаття 132 ЦПК України</a:t>
            </a:r>
            <a:r>
              <a:rPr lang="uk-UA" sz="1900" dirty="0" smtClean="0"/>
              <a:t>).</a:t>
            </a:r>
            <a:br>
              <a:rPr lang="uk-UA" sz="1900" dirty="0" smtClean="0"/>
            </a:br>
            <a:r>
              <a:rPr lang="uk-UA" sz="1900" dirty="0" smtClean="0"/>
              <a:t>За своєю природою ця вимога є цивільно-правовою, а отже, на неї поширюється загальна позовна давність у 3 роки. Звернутися до суду з заявою можуть органи внутрішніх справ та інші особи, у яких виникло право вимоги. Заявником може бути заявлено вимогу про компенсацію витрат на проведення розшуку відповідача, боржника, дитини або транспортних засобів боржника.</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341377"/>
            <a:ext cx="8673930" cy="5699986"/>
          </a:xfrm>
        </p:spPr>
        <p:txBody>
          <a:bodyPr>
            <a:normAutofit fontScale="85000" lnSpcReduction="10000"/>
          </a:bodyPr>
          <a:lstStyle/>
          <a:p>
            <a:pPr algn="just"/>
            <a:r>
              <a:rPr lang="uk-UA" b="1" dirty="0" smtClean="0"/>
              <a:t>3) заявлено вимогу про стягнення заборгованості за оплату житлово-комунальних послуг, телекомунікаційних послуг, </a:t>
            </a:r>
            <a:r>
              <a:rPr lang="uk-UA" b="1" dirty="0" err="1" smtClean="0"/>
              <a:t>послуг</a:t>
            </a:r>
            <a:r>
              <a:rPr lang="uk-UA" b="1" dirty="0" smtClean="0"/>
              <a:t> телебачення та радіомовлення з урахуванням індексу інфляції та 3 відсотків річних, нарахованих заявником на суму заборгованості;</a:t>
            </a:r>
            <a:endParaRPr lang="uk-UA" dirty="0" smtClean="0"/>
          </a:p>
          <a:p>
            <a:pPr algn="just">
              <a:buNone/>
            </a:pPr>
            <a:r>
              <a:rPr lang="uk-UA" dirty="0" smtClean="0"/>
              <a:t>      Якщо заявлено вимогу про стягнення заборгованості за надані житлово-комунальні, телекомунікаційні послуги, </a:t>
            </a:r>
            <a:r>
              <a:rPr lang="uk-UA" dirty="0" err="1" smtClean="0"/>
              <a:t>послуги</a:t>
            </a:r>
            <a:r>
              <a:rPr lang="uk-UA" dirty="0" smtClean="0"/>
              <a:t> телебачення та радіомовлення, судовий наказ може бути видано за наявності відповідних договорів про надання таких послуг, інших письмових доказів, що підтверджують фактичне надання та отримання таких послуг. Крім того, заявник має обґрунтувати свої вимоги та додати документи, що вказують на правильність і безспірність розрахунків, а також застосування тарифів на відповідні послуги. У цьому випадку може бути видано судовий наказ про стягнення не лише суми заборгованості, але й про стягнення індексу інфляції та 3 відсотків річних, нарахованих на суму заборгованості. Для їх стягнення суду має бути додано документи, що чітко підтверджують їх розрахунок (у тому числі й розрахунок щомісячних нарахувань), при цьому визначений розмір не потребує додаткової оцінки та дослідження у сукупності з іншими доказами.</a:t>
            </a:r>
          </a:p>
          <a:p>
            <a:pPr algn="just"/>
            <a:r>
              <a:rPr lang="uk-UA" b="1" dirty="0" smtClean="0"/>
              <a:t>4) заявлено вимогу про </a:t>
            </a:r>
            <a:r>
              <a:rPr lang="uk-UA" b="1" dirty="0" smtClean="0">
                <a:hlinkClick r:id="rId2" tooltip="Стягнення аліментів в порядку наказного провадження"/>
              </a:rPr>
              <a:t>стягнення аліментів</a:t>
            </a:r>
            <a:r>
              <a:rPr lang="uk-UA" b="1" dirty="0" smtClean="0"/>
              <a:t> у розмірі на одну дитину - однієї чверті, на двох дітей - однієї третини, на трьох і більше дітей - половини заробітку (доходу) платника аліментів, але не більше десяти прожиткових мінімумів на дитину відповідного віку на кожну дитину, якщо ця вимога не пов’язана із </a:t>
            </a:r>
            <a:r>
              <a:rPr lang="uk-UA" b="1" dirty="0" smtClean="0">
                <a:hlinkClick r:id="rId3" tooltip="Встановлення факту батьківства"/>
              </a:rPr>
              <a:t>встановленням</a:t>
            </a:r>
            <a:r>
              <a:rPr lang="uk-UA" b="1" dirty="0" smtClean="0"/>
              <a:t> чи </a:t>
            </a:r>
            <a:r>
              <a:rPr lang="uk-UA" b="1" dirty="0" smtClean="0">
                <a:hlinkClick r:id="rId4" tooltip="Оспорювання батьківства та виключення з актового запису про народження дитини відомостей про батька дитини"/>
              </a:rPr>
              <a:t>оспорюванням батьківства (материнства)</a:t>
            </a:r>
            <a:r>
              <a:rPr lang="uk-UA" b="1" dirty="0" smtClean="0"/>
              <a:t> та необхідністю залучення інших заінтересованих осіб;</a:t>
            </a:r>
            <a:r>
              <a:rPr lang="uk-UA" dirty="0" smtClean="0"/>
              <a:t/>
            </a:r>
            <a:br>
              <a:rPr lang="uk-UA" dirty="0" smtClean="0"/>
            </a:br>
            <a:r>
              <a:rPr lang="uk-UA" dirty="0" smtClean="0"/>
              <a:t>Відповідно до вимог </a:t>
            </a:r>
            <a:r>
              <a:rPr lang="uk-UA" dirty="0" smtClean="0">
                <a:hlinkClick r:id="rId5"/>
              </a:rPr>
              <a:t>пункту 1 частини першої статті 430 ЦПК України</a:t>
            </a:r>
            <a:r>
              <a:rPr lang="uk-UA" dirty="0" smtClean="0"/>
              <a:t> судовий наказ про стягнення аліментів у межах суми платежу за один місяць підлягає негайному виконанню, а згідно з частиною другою цієї статті суд має право допустити негайне виконання судового наказу в разі стягнення всієї суми заборгованості із заробітної плати</a:t>
            </a:r>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334" y="438913"/>
            <a:ext cx="8625162" cy="5602450"/>
          </a:xfrm>
        </p:spPr>
        <p:txBody>
          <a:bodyPr>
            <a:normAutofit fontScale="92500" lnSpcReduction="10000"/>
          </a:bodyPr>
          <a:lstStyle/>
          <a:p>
            <a:pPr algn="just"/>
            <a:r>
              <a:rPr lang="uk-UA" dirty="0" smtClean="0"/>
              <a:t>5) </a:t>
            </a:r>
            <a:r>
              <a:rPr lang="uk-UA" b="1" dirty="0" smtClean="0"/>
              <a:t>заявлено вимогу про стягнення аліментів </a:t>
            </a:r>
            <a:r>
              <a:rPr lang="uk-UA" dirty="0" smtClean="0"/>
              <a:t>на дитину у твердій грошовій сумі в розмірі 50 відсотків прожиткового мінімуму для дитини відповідного віку, якщо ця вимога не пов’язана із встановленням чи оспорюванням батьківства (материнства) та необхідністю залучення інших заінтересованих осіб;</a:t>
            </a:r>
          </a:p>
          <a:p>
            <a:pPr algn="just"/>
            <a:r>
              <a:rPr lang="uk-UA" dirty="0" smtClean="0"/>
              <a:t>6)</a:t>
            </a:r>
            <a:r>
              <a:rPr lang="uk-UA" b="1" dirty="0" smtClean="0"/>
              <a:t>заявлено вимогу про </a:t>
            </a:r>
            <a:r>
              <a:rPr lang="uk-UA" b="1" dirty="0" smtClean="0">
                <a:hlinkClick r:id="rId2" tooltip="Права споживачів у разі придбання товару неналежної якості"/>
              </a:rPr>
              <a:t>повернення вартості товару неналежної якості</a:t>
            </a:r>
            <a:r>
              <a:rPr lang="uk-UA" dirty="0" smtClean="0"/>
              <a:t>, якщо є рішення суду, яке набрало законної сили, про встановлення факту продажу товару неналежної якості, ухвалене на користь невизначеного кола споживачів;</a:t>
            </a:r>
          </a:p>
          <a:p>
            <a:pPr algn="just">
              <a:buNone/>
            </a:pPr>
            <a:r>
              <a:rPr lang="uk-UA" dirty="0" smtClean="0"/>
              <a:t>     Видача судового наказу за заявленою вимогою про повернення вартості товару неналежної якості можлива лише за заздалегідь прийнятого рішення суду, яке набрало законної сили, про встановлення факту продажу товару неналежної якості, ухвалене на користь невизначеного кола осіб. Судовий наказ не може бути виданий за заявою, в якій зазначено вимогу про стягнення збитків або відшкодування моральної шкоди, завданих неналежною якістю товару, оскільки вони є предметом розгляду в порядку позовного провадження.</a:t>
            </a:r>
          </a:p>
          <a:p>
            <a:pPr algn="just"/>
            <a:r>
              <a:rPr lang="uk-UA" dirty="0" smtClean="0"/>
              <a:t>7) </a:t>
            </a:r>
            <a:r>
              <a:rPr lang="uk-UA" b="1" dirty="0" smtClean="0"/>
              <a:t>заявлено вимогу до юридичної особи або фізичної особи - підприємця про стягнення заборгованості за договором </a:t>
            </a:r>
            <a:r>
              <a:rPr lang="uk-UA" dirty="0" smtClean="0"/>
              <a:t>(іншим, ніж про надання житлово-комунальних послуг, телекомунікаційних послуг, </a:t>
            </a:r>
            <a:r>
              <a:rPr lang="uk-UA" dirty="0" err="1" smtClean="0"/>
              <a:t>послуг</a:t>
            </a:r>
            <a:r>
              <a:rPr lang="uk-UA" dirty="0" smtClean="0"/>
              <a:t> телебачення та радіомовлення), укладеним у письмовій (в тому числі електронній) формі, якщо сума вимоги не перевищує 100 розмірів прожиткового мінімуму для працездатних осіб.</a:t>
            </a:r>
          </a:p>
          <a:p>
            <a:endParaRPr lang="ru-RU" dirty="0"/>
          </a:p>
        </p:txBody>
      </p:sp>
    </p:spTree>
  </p:cSld>
  <p:clrMapOvr>
    <a:masterClrMapping/>
  </p:clrMapOvr>
</p:sld>
</file>

<file path=ppt/theme/theme1.xml><?xml version="1.0" encoding="utf-8"?>
<a:theme xmlns:a="http://schemas.openxmlformats.org/drawingml/2006/main" name="Аспект">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2749</TotalTime>
  <Words>1189</Words>
  <Application>Microsoft Office PowerPoint</Application>
  <PresentationFormat>Произвольный</PresentationFormat>
  <Paragraphs>111</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Аспект</vt:lpstr>
      <vt:lpstr>Слайд 1</vt:lpstr>
      <vt:lpstr>Слайд 2</vt:lpstr>
      <vt:lpstr>Особливості наказного провадження:</vt:lpstr>
      <vt:lpstr>Слайд 4</vt:lpstr>
      <vt:lpstr>Метою наказного провадження є спрощення, скорочення та здешевлення судової процедури у випадках, якщо це можливо та виправдано, і відповідає принципу процесуальної економії. </vt:lpstr>
      <vt:lpstr>Слайд 6</vt:lpstr>
      <vt:lpstr>Судовий наказ може бути видано (стаття 161 ЦПК УКраїни), у разі якщо:</vt:lpstr>
      <vt:lpstr>Слайд 8</vt:lpstr>
      <vt:lpstr>Слайд 9</vt:lpstr>
      <vt:lpstr>Слайд 10</vt:lpstr>
      <vt:lpstr>форма і зміст заяви про видачу судового наказу, у якій зазначається: </vt:lpstr>
      <vt:lpstr>до заяви про видачу судового наказу потрібно додати наступні документи:</vt:lpstr>
      <vt:lpstr>Слайд 13</vt:lpstr>
      <vt:lpstr>Слайд 14</vt:lpstr>
      <vt:lpstr>Слайд 15</vt:lpstr>
      <vt:lpstr>Заява про скасування судового наказу подається в суд у письмовій формі (стаття 170 ЦПК України) та має містити:</vt:lpstr>
      <vt:lpstr>До заяви додаються:</vt:lpstr>
      <vt:lpstr>Розгляд заяви про скасування судового наказу </vt:lpstr>
      <vt:lpstr>Слайд 19</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KILNER</dc:creator>
  <cp:lastModifiedBy>Анна</cp:lastModifiedBy>
  <cp:revision>268</cp:revision>
  <dcterms:created xsi:type="dcterms:W3CDTF">2022-09-03T17:54:59Z</dcterms:created>
  <dcterms:modified xsi:type="dcterms:W3CDTF">2023-03-06T11:36:17Z</dcterms:modified>
</cp:coreProperties>
</file>