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7" r:id="rId9"/>
    <p:sldId id="264" r:id="rId10"/>
    <p:sldId id="265" r:id="rId11"/>
    <p:sldId id="266" r:id="rId12"/>
    <p:sldId id="26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866F-53CA-4940-A39D-A7BA3E727083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C8C-B8D4-436C-86A5-09A537B5318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15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866F-53CA-4940-A39D-A7BA3E727083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C8C-B8D4-436C-86A5-09A537B5318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826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866F-53CA-4940-A39D-A7BA3E727083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C8C-B8D4-436C-86A5-09A537B5318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3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866F-53CA-4940-A39D-A7BA3E727083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C8C-B8D4-436C-86A5-09A537B5318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563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866F-53CA-4940-A39D-A7BA3E727083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C8C-B8D4-436C-86A5-09A537B5318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29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866F-53CA-4940-A39D-A7BA3E727083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C8C-B8D4-436C-86A5-09A537B5318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647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866F-53CA-4940-A39D-A7BA3E727083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C8C-B8D4-436C-86A5-09A537B5318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45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866F-53CA-4940-A39D-A7BA3E727083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C8C-B8D4-436C-86A5-09A537B5318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298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866F-53CA-4940-A39D-A7BA3E727083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C8C-B8D4-436C-86A5-09A537B5318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453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866F-53CA-4940-A39D-A7BA3E727083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C8C-B8D4-436C-86A5-09A537B5318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33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866F-53CA-4940-A39D-A7BA3E727083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4C8C-B8D4-436C-86A5-09A537B5318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25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6866F-53CA-4940-A39D-A7BA3E727083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E4C8C-B8D4-436C-86A5-09A537B5318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35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df.usaid.gov/pdf_docs/PA00MVJ9.pdf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АГРОБІОРІЗНОМАНІТТЯ</a:t>
            </a:r>
            <a:endParaRPr lang="ru-RU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07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2238" y="19050"/>
            <a:ext cx="4895850" cy="866776"/>
          </a:xfrm>
        </p:spPr>
        <p:txBody>
          <a:bodyPr/>
          <a:lstStyle/>
          <a:p>
            <a:r>
              <a:rPr lang="uk-UA" dirty="0" smtClean="0"/>
              <a:t>Схема клумби</a:t>
            </a:r>
            <a:endParaRPr lang="ru-RU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9049"/>
            <a:ext cx="5129213" cy="6838951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5129211" y="885825"/>
            <a:ext cx="706278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Ехінацея</a:t>
            </a:r>
            <a:r>
              <a:rPr lang="ru-RU" sz="2800" dirty="0" smtClean="0"/>
              <a:t> </a:t>
            </a:r>
            <a:r>
              <a:rPr lang="ru-RU" sz="2800" dirty="0" err="1" smtClean="0"/>
              <a:t>пурпурова</a:t>
            </a:r>
            <a:r>
              <a:rPr lang="ru-RU" sz="2800" dirty="0" smtClean="0"/>
              <a:t> (</a:t>
            </a:r>
            <a:r>
              <a:rPr lang="en-US" sz="2800" dirty="0" smtClean="0"/>
              <a:t>Echinacea </a:t>
            </a:r>
            <a:r>
              <a:rPr lang="en-US" sz="2800" dirty="0" err="1" smtClean="0"/>
              <a:t>purpurea</a:t>
            </a:r>
            <a:r>
              <a:rPr lang="en-US" sz="2800" dirty="0" smtClean="0"/>
              <a:t> L.) </a:t>
            </a:r>
            <a:endParaRPr lang="uk-UA" sz="2800" dirty="0" smtClean="0"/>
          </a:p>
          <a:p>
            <a:endParaRPr lang="uk-UA" sz="2800" dirty="0" smtClean="0"/>
          </a:p>
          <a:p>
            <a:r>
              <a:rPr lang="ru-RU" sz="2800" dirty="0" smtClean="0"/>
              <a:t>Материнка </a:t>
            </a:r>
            <a:r>
              <a:rPr lang="ru-RU" sz="2800" dirty="0" err="1" smtClean="0"/>
              <a:t>звичайна</a:t>
            </a:r>
            <a:r>
              <a:rPr lang="ru-RU" sz="2800" dirty="0" smtClean="0"/>
              <a:t> (</a:t>
            </a:r>
            <a:r>
              <a:rPr lang="en-US" sz="2800" dirty="0" err="1" smtClean="0"/>
              <a:t>Origanum</a:t>
            </a:r>
            <a:r>
              <a:rPr lang="en-US" sz="2800" dirty="0" smtClean="0"/>
              <a:t> </a:t>
            </a:r>
            <a:r>
              <a:rPr lang="en-US" sz="2800" dirty="0" err="1" smtClean="0"/>
              <a:t>vulgare</a:t>
            </a:r>
            <a:r>
              <a:rPr lang="en-US" sz="2800" dirty="0" smtClean="0"/>
              <a:t> L.) </a:t>
            </a:r>
            <a:endParaRPr lang="uk-UA" sz="2800" dirty="0" smtClean="0"/>
          </a:p>
          <a:p>
            <a:endParaRPr lang="uk-UA" sz="2800" dirty="0" smtClean="0"/>
          </a:p>
          <a:p>
            <a:r>
              <a:rPr lang="ru-RU" sz="2800" dirty="0" smtClean="0"/>
              <a:t>Васильки </a:t>
            </a:r>
            <a:r>
              <a:rPr lang="ru-RU" sz="2800" dirty="0" err="1" smtClean="0"/>
              <a:t>справжні</a:t>
            </a:r>
            <a:r>
              <a:rPr lang="ru-RU" sz="2800" dirty="0" smtClean="0"/>
              <a:t> (</a:t>
            </a:r>
            <a:r>
              <a:rPr lang="en-US" sz="2800" dirty="0" err="1" smtClean="0"/>
              <a:t>Ocimum</a:t>
            </a:r>
            <a:r>
              <a:rPr lang="en-US" sz="2800" dirty="0" smtClean="0"/>
              <a:t> </a:t>
            </a:r>
            <a:r>
              <a:rPr lang="en-US" sz="2800" dirty="0" err="1" smtClean="0"/>
              <a:t>basilicum</a:t>
            </a:r>
            <a:r>
              <a:rPr lang="en-US" sz="2800" dirty="0" smtClean="0"/>
              <a:t> L.) </a:t>
            </a:r>
            <a:endParaRPr lang="uk-UA" sz="2800" dirty="0" smtClean="0"/>
          </a:p>
          <a:p>
            <a:endParaRPr lang="uk-UA" sz="2800" dirty="0" smtClean="0"/>
          </a:p>
          <a:p>
            <a:r>
              <a:rPr lang="ru-RU" sz="2800" dirty="0" err="1" smtClean="0"/>
              <a:t>Звіробій</a:t>
            </a:r>
            <a:r>
              <a:rPr lang="ru-RU" sz="2800" dirty="0" smtClean="0"/>
              <a:t> </a:t>
            </a:r>
            <a:r>
              <a:rPr lang="ru-RU" sz="2800" dirty="0" err="1" smtClean="0"/>
              <a:t>звичайний</a:t>
            </a:r>
            <a:r>
              <a:rPr lang="ru-RU" sz="2800" dirty="0" smtClean="0"/>
              <a:t> (</a:t>
            </a:r>
            <a:r>
              <a:rPr lang="en-US" sz="2800" dirty="0" err="1" smtClean="0"/>
              <a:t>Hypericum</a:t>
            </a:r>
            <a:r>
              <a:rPr lang="en-US" sz="2800" dirty="0" smtClean="0"/>
              <a:t> </a:t>
            </a:r>
            <a:r>
              <a:rPr lang="en-US" sz="2800" dirty="0" err="1" smtClean="0"/>
              <a:t>perforatum</a:t>
            </a:r>
            <a:r>
              <a:rPr lang="en-US" sz="2800" dirty="0" smtClean="0"/>
              <a:t> L.)</a:t>
            </a:r>
            <a:endParaRPr lang="uk-UA" sz="2800" dirty="0" smtClean="0"/>
          </a:p>
          <a:p>
            <a:endParaRPr lang="uk-UA" sz="2800" dirty="0"/>
          </a:p>
          <a:p>
            <a:r>
              <a:rPr lang="ru-RU" sz="2800" dirty="0" err="1" smtClean="0"/>
              <a:t>Меліса</a:t>
            </a:r>
            <a:r>
              <a:rPr lang="ru-RU" sz="2800" dirty="0" smtClean="0"/>
              <a:t> </a:t>
            </a:r>
            <a:r>
              <a:rPr lang="ru-RU" sz="2800" dirty="0" err="1" smtClean="0"/>
              <a:t>лікарська</a:t>
            </a:r>
            <a:r>
              <a:rPr lang="ru-RU" sz="2800" dirty="0" smtClean="0"/>
              <a:t> (</a:t>
            </a:r>
            <a:r>
              <a:rPr lang="en-US" sz="2800" dirty="0" smtClean="0"/>
              <a:t>Melissa </a:t>
            </a:r>
            <a:r>
              <a:rPr lang="en-US" sz="2800" dirty="0" err="1" smtClean="0"/>
              <a:t>officinalis</a:t>
            </a:r>
            <a:r>
              <a:rPr lang="en-US" sz="2800" dirty="0" smtClean="0"/>
              <a:t> L.)</a:t>
            </a:r>
            <a:endParaRPr lang="uk-UA" sz="2800" dirty="0" smtClean="0"/>
          </a:p>
          <a:p>
            <a:endParaRPr lang="en-US" sz="2800" dirty="0" smtClean="0"/>
          </a:p>
          <a:p>
            <a:r>
              <a:rPr lang="ru-RU" sz="2800" dirty="0" err="1" smtClean="0"/>
              <a:t>Змієголовник</a:t>
            </a:r>
            <a:r>
              <a:rPr lang="ru-RU" sz="2800" dirty="0" smtClean="0"/>
              <a:t> </a:t>
            </a:r>
            <a:r>
              <a:rPr lang="ru-RU" sz="2800" dirty="0" err="1" smtClean="0"/>
              <a:t>молдавський</a:t>
            </a:r>
            <a:r>
              <a:rPr lang="ru-RU" sz="2800" dirty="0" smtClean="0"/>
              <a:t> (</a:t>
            </a:r>
            <a:r>
              <a:rPr lang="en-US" sz="2800" dirty="0" err="1" smtClean="0"/>
              <a:t>Dracocephalum</a:t>
            </a:r>
            <a:r>
              <a:rPr lang="en-US" sz="2800" dirty="0" smtClean="0"/>
              <a:t> </a:t>
            </a:r>
            <a:r>
              <a:rPr lang="en-US" sz="2800" dirty="0" err="1" smtClean="0"/>
              <a:t>moldavica</a:t>
            </a:r>
            <a:r>
              <a:rPr lang="en-US" sz="2800" dirty="0" smtClean="0"/>
              <a:t> L.) </a:t>
            </a:r>
            <a:endParaRPr lang="uk-UA" sz="2800" dirty="0" smtClean="0"/>
          </a:p>
          <a:p>
            <a:endParaRPr lang="uk-UA" sz="2800" dirty="0" smtClean="0"/>
          </a:p>
          <a:p>
            <a:r>
              <a:rPr lang="ru-RU" sz="2800" dirty="0" err="1" smtClean="0"/>
              <a:t>Чорнобривці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розлогі</a:t>
            </a:r>
            <a:r>
              <a:rPr lang="ru-RU" sz="2800" dirty="0" smtClean="0"/>
              <a:t> (</a:t>
            </a:r>
            <a:r>
              <a:rPr lang="en-US" sz="2800" dirty="0" err="1" smtClean="0"/>
              <a:t>Tagetes</a:t>
            </a:r>
            <a:r>
              <a:rPr lang="en-US" sz="2800" dirty="0" smtClean="0"/>
              <a:t> </a:t>
            </a:r>
            <a:r>
              <a:rPr lang="en-US" sz="2800" dirty="0" err="1" smtClean="0"/>
              <a:t>patula</a:t>
            </a:r>
            <a:r>
              <a:rPr lang="en-US" sz="2800" dirty="0" smtClean="0"/>
              <a:t> L.)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15087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575" y="2000249"/>
            <a:ext cx="2333625" cy="23336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00013"/>
            <a:ext cx="1821368" cy="23955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084063" y="3031330"/>
            <a:ext cx="1738081" cy="26050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0924" y="785813"/>
            <a:ext cx="2181220" cy="21812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2144" y="495301"/>
            <a:ext cx="2139947" cy="16049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1444" y="2505074"/>
            <a:ext cx="2603501" cy="19526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2144" y="4343399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28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https://docplayer.net/66257509-Ekologiya-bioriznomanittya.html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4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АНАЛІЗ СТАНУ БІОРІЗНОМАНІТТЯ В УКРАЇНІ</a:t>
            </a:r>
            <a:r>
              <a:rPr lang="uk-UA" dirty="0" smtClean="0">
                <a:hlinkClick r:id="rId2"/>
              </a:rPr>
              <a:t/>
            </a:r>
            <a:br>
              <a:rPr lang="uk-UA" dirty="0" smtClean="0">
                <a:hlinkClick r:id="rId2"/>
              </a:rPr>
            </a:br>
            <a:r>
              <a:rPr lang="en-US" dirty="0" smtClean="0">
                <a:hlinkClick r:id="rId2"/>
              </a:rPr>
              <a:t>https://pdf.usaid.gov/pdf_docs/PA00MVJ9.pdf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sz="half" idx="1"/>
          </p:nvPr>
        </p:nvSpPr>
        <p:spPr>
          <a:xfrm>
            <a:off x="100013" y="1825624"/>
            <a:ext cx="6472237" cy="5032375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Агробіорізноманіття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різноманіття</a:t>
            </a:r>
            <a:r>
              <a:rPr lang="ru-RU" dirty="0" smtClean="0"/>
              <a:t> </a:t>
            </a:r>
            <a:r>
              <a:rPr lang="ru-RU" dirty="0" err="1" smtClean="0"/>
              <a:t>живих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 (</a:t>
            </a:r>
            <a:r>
              <a:rPr lang="ru-RU" dirty="0" err="1" smtClean="0"/>
              <a:t>рослин</a:t>
            </a:r>
            <a:r>
              <a:rPr lang="ru-RU" dirty="0" smtClean="0"/>
              <a:t>, </a:t>
            </a:r>
            <a:r>
              <a:rPr lang="ru-RU" dirty="0" err="1" smtClean="0"/>
              <a:t>тварин</a:t>
            </a:r>
            <a:r>
              <a:rPr lang="ru-RU" dirty="0" smtClean="0"/>
              <a:t> та </a:t>
            </a:r>
            <a:r>
              <a:rPr lang="ru-RU" dirty="0" err="1" smtClean="0"/>
              <a:t>мікроорганізмів</a:t>
            </a:r>
            <a:r>
              <a:rPr lang="ru-RU" dirty="0" smtClean="0"/>
              <a:t>),</a:t>
            </a:r>
          </a:p>
          <a:p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вирощуються</a:t>
            </a:r>
            <a:r>
              <a:rPr lang="ru-RU" dirty="0" smtClean="0"/>
              <a:t> в </a:t>
            </a:r>
            <a:r>
              <a:rPr lang="ru-RU" dirty="0" err="1" smtClean="0"/>
              <a:t>сільськогосподарських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регіонах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сприяють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сільськогосподарському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виробництву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райони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 для</a:t>
            </a:r>
          </a:p>
          <a:p>
            <a:pPr marL="0" indent="0">
              <a:buNone/>
            </a:pPr>
            <a:r>
              <a:rPr lang="ru-RU" dirty="0" err="1" smtClean="0"/>
              <a:t>забезпечення</a:t>
            </a:r>
            <a:r>
              <a:rPr lang="ru-RU" dirty="0" smtClean="0"/>
              <a:t> себе кормом і </a:t>
            </a:r>
            <a:r>
              <a:rPr lang="ru-RU" dirty="0" err="1" smtClean="0"/>
              <a:t>притулком</a:t>
            </a:r>
            <a:endParaRPr lang="ru-RU" dirty="0" smtClean="0"/>
          </a:p>
          <a:p>
            <a:r>
              <a:rPr lang="ru-RU" dirty="0" err="1" smtClean="0"/>
              <a:t>необхідне</a:t>
            </a:r>
            <a:r>
              <a:rPr lang="ru-RU" dirty="0" smtClean="0"/>
              <a:t> для "...</a:t>
            </a:r>
            <a:r>
              <a:rPr lang="ru-RU" dirty="0" err="1" smtClean="0"/>
              <a:t>підтримки</a:t>
            </a:r>
            <a:r>
              <a:rPr lang="ru-RU" dirty="0" smtClean="0"/>
              <a:t> </a:t>
            </a:r>
            <a:r>
              <a:rPr lang="ru-RU" dirty="0" err="1" smtClean="0"/>
              <a:t>найважливіших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 </a:t>
            </a:r>
            <a:r>
              <a:rPr lang="ru-RU" dirty="0" err="1" smtClean="0"/>
              <a:t>агроекосистеми</a:t>
            </a:r>
            <a:r>
              <a:rPr lang="ru-RU" dirty="0" smtClean="0"/>
              <a:t>..."</a:t>
            </a:r>
            <a:endParaRPr lang="ru-RU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half" idx="2"/>
          </p:nvPr>
        </p:nvSpPr>
        <p:spPr>
          <a:xfrm>
            <a:off x="6872288" y="1690688"/>
            <a:ext cx="5319712" cy="516731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Проект "</a:t>
            </a:r>
            <a:r>
              <a:rPr lang="ru-RU" b="1" dirty="0" err="1" smtClean="0"/>
              <a:t>Індикатори</a:t>
            </a:r>
            <a:r>
              <a:rPr lang="ru-RU" b="1" dirty="0" smtClean="0"/>
              <a:t> </a:t>
            </a:r>
            <a:r>
              <a:rPr lang="ru-RU" b="1" dirty="0" err="1" smtClean="0"/>
              <a:t>біорізноманіття</a:t>
            </a:r>
            <a:r>
              <a:rPr lang="ru-RU" b="1" dirty="0" smtClean="0"/>
              <a:t> для </a:t>
            </a:r>
            <a:r>
              <a:rPr lang="ru-RU" b="1" dirty="0" err="1" smtClean="0"/>
              <a:t>національних</a:t>
            </a:r>
            <a:r>
              <a:rPr lang="ru-RU" b="1" dirty="0" smtClean="0"/>
              <a:t> потреб" (BINU):</a:t>
            </a:r>
          </a:p>
          <a:p>
            <a:endParaRPr lang="ru-RU" b="1" dirty="0"/>
          </a:p>
          <a:p>
            <a:r>
              <a:rPr lang="ru-RU" dirty="0" err="1" smtClean="0"/>
              <a:t>дике</a:t>
            </a:r>
            <a:r>
              <a:rPr lang="ru-RU" dirty="0" smtClean="0"/>
              <a:t> </a:t>
            </a:r>
            <a:r>
              <a:rPr lang="ru-RU" dirty="0" err="1" smtClean="0"/>
              <a:t>біорізноманіття</a:t>
            </a:r>
            <a:r>
              <a:rPr lang="ru-RU" dirty="0" smtClean="0"/>
              <a:t>, </a:t>
            </a:r>
            <a:r>
              <a:rPr lang="ru-RU" dirty="0" err="1" smtClean="0"/>
              <a:t>генетичне</a:t>
            </a:r>
            <a:r>
              <a:rPr lang="ru-RU" dirty="0" smtClean="0"/>
              <a:t> </a:t>
            </a:r>
            <a:r>
              <a:rPr lang="ru-RU" dirty="0" err="1" smtClean="0"/>
              <a:t>біорізноманіття</a:t>
            </a:r>
            <a:r>
              <a:rPr lang="ru-RU" dirty="0" smtClean="0"/>
              <a:t> та </a:t>
            </a:r>
            <a:r>
              <a:rPr lang="ru-RU" dirty="0" err="1" smtClean="0"/>
              <a:t>асоційоване</a:t>
            </a:r>
            <a:r>
              <a:rPr lang="ru-RU" dirty="0" smtClean="0"/>
              <a:t> </a:t>
            </a:r>
            <a:r>
              <a:rPr lang="ru-RU" dirty="0" err="1" smtClean="0"/>
              <a:t>біорізноманіття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Дике</a:t>
            </a:r>
            <a:r>
              <a:rPr lang="ru-RU" dirty="0" smtClean="0"/>
              <a:t> </a:t>
            </a:r>
            <a:r>
              <a:rPr lang="ru-RU" dirty="0" err="1" smtClean="0"/>
              <a:t>біорізноманіття</a:t>
            </a:r>
            <a:r>
              <a:rPr lang="ru-RU" dirty="0" smtClean="0"/>
              <a:t> </a:t>
            </a:r>
            <a:r>
              <a:rPr lang="ru-RU" dirty="0" err="1" smtClean="0"/>
              <a:t>включає</a:t>
            </a:r>
            <a:r>
              <a:rPr lang="ru-RU" dirty="0" smtClean="0"/>
              <a:t> диких </a:t>
            </a:r>
            <a:r>
              <a:rPr lang="ru-RU" dirty="0" err="1" smtClean="0"/>
              <a:t>родичів</a:t>
            </a:r>
            <a:r>
              <a:rPr lang="ru-RU" dirty="0" smtClean="0"/>
              <a:t> </a:t>
            </a:r>
            <a:r>
              <a:rPr lang="ru-RU" dirty="0" err="1" smtClean="0"/>
              <a:t>домашніх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та </a:t>
            </a:r>
            <a:r>
              <a:rPr lang="ru-RU" dirty="0" err="1" smtClean="0"/>
              <a:t>тварин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491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286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Агро-</a:t>
            </a:r>
            <a:r>
              <a:rPr lang="ru-RU" dirty="0" err="1" smtClean="0"/>
              <a:t>біорізноманіття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271588"/>
            <a:ext cx="12192000" cy="5586412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Згідно</a:t>
            </a:r>
            <a:r>
              <a:rPr lang="ru-RU" dirty="0" smtClean="0"/>
              <a:t> з </a:t>
            </a:r>
            <a:r>
              <a:rPr lang="en-US" dirty="0" smtClean="0"/>
              <a:t>V </a:t>
            </a:r>
            <a:r>
              <a:rPr lang="ru-RU" dirty="0" err="1" smtClean="0"/>
              <a:t>національним</a:t>
            </a:r>
            <a:r>
              <a:rPr lang="ru-RU" dirty="0" smtClean="0"/>
              <a:t> </a:t>
            </a:r>
            <a:r>
              <a:rPr lang="ru-RU" dirty="0" err="1" smtClean="0"/>
              <a:t>звітом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перед </a:t>
            </a:r>
            <a:r>
              <a:rPr lang="ru-RU" dirty="0" err="1" smtClean="0"/>
              <a:t>Конвенцією</a:t>
            </a:r>
            <a:r>
              <a:rPr lang="ru-RU" dirty="0" smtClean="0"/>
              <a:t> </a:t>
            </a:r>
            <a:r>
              <a:rPr lang="ru-RU" dirty="0" err="1" smtClean="0"/>
              <a:t>біологічного</a:t>
            </a:r>
            <a:r>
              <a:rPr lang="ru-RU" dirty="0" smtClean="0"/>
              <a:t> </a:t>
            </a:r>
            <a:r>
              <a:rPr lang="ru-RU" dirty="0" err="1" smtClean="0"/>
              <a:t>різноманіття</a:t>
            </a:r>
            <a:endParaRPr lang="ru-RU" dirty="0" smtClean="0"/>
          </a:p>
          <a:p>
            <a:r>
              <a:rPr lang="ru-RU" dirty="0" smtClean="0"/>
              <a:t>(КБР) (</a:t>
            </a:r>
            <a:r>
              <a:rPr lang="en-US" dirty="0" smtClean="0"/>
              <a:t>MENR, 2015), </a:t>
            </a:r>
            <a:endParaRPr lang="uk-UA" dirty="0" smtClean="0"/>
          </a:p>
          <a:p>
            <a:r>
              <a:rPr lang="ru-RU" dirty="0" err="1" smtClean="0"/>
              <a:t>втрата</a:t>
            </a:r>
            <a:r>
              <a:rPr lang="ru-RU" dirty="0" smtClean="0"/>
              <a:t> </a:t>
            </a:r>
            <a:r>
              <a:rPr lang="ru-RU" b="1" dirty="0" err="1" smtClean="0"/>
              <a:t>традиційних</a:t>
            </a:r>
            <a:r>
              <a:rPr lang="ru-RU" b="1" dirty="0" smtClean="0"/>
              <a:t> </a:t>
            </a:r>
            <a:r>
              <a:rPr lang="ru-RU" b="1" dirty="0" err="1" smtClean="0"/>
              <a:t>видів</a:t>
            </a:r>
            <a:r>
              <a:rPr lang="ru-RU" b="1" dirty="0" smtClean="0"/>
              <a:t> </a:t>
            </a:r>
            <a:r>
              <a:rPr lang="ru-RU" dirty="0" err="1" smtClean="0"/>
              <a:t>господарських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і </a:t>
            </a:r>
            <a:r>
              <a:rPr lang="ru-RU" dirty="0" err="1" smtClean="0"/>
              <a:t>тварин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у </a:t>
            </a:r>
            <a:r>
              <a:rPr lang="ru-RU" dirty="0" err="1" smtClean="0"/>
              <a:t>сільському</a:t>
            </a:r>
            <a:r>
              <a:rPr lang="ru-RU" dirty="0" smtClean="0"/>
              <a:t> </a:t>
            </a:r>
            <a:r>
              <a:rPr lang="ru-RU" dirty="0" err="1" smtClean="0"/>
              <a:t>господарств</a:t>
            </a:r>
            <a:r>
              <a:rPr lang="ru-RU" dirty="0" smtClean="0"/>
              <a:t> та </a:t>
            </a:r>
            <a:r>
              <a:rPr lang="ru-RU" dirty="0" err="1" smtClean="0"/>
              <a:t>їхня</a:t>
            </a:r>
            <a:r>
              <a:rPr lang="ru-RU" dirty="0" smtClean="0"/>
              <a:t> </a:t>
            </a:r>
            <a:r>
              <a:rPr lang="ru-RU" b="1" dirty="0" err="1" smtClean="0"/>
              <a:t>заміна</a:t>
            </a:r>
            <a:r>
              <a:rPr lang="ru-RU" b="1" dirty="0" smtClean="0"/>
              <a:t> </a:t>
            </a:r>
            <a:r>
              <a:rPr lang="ru-RU" b="1" dirty="0" err="1" smtClean="0"/>
              <a:t>сучасними</a:t>
            </a:r>
            <a:r>
              <a:rPr lang="ru-RU" b="1" dirty="0" smtClean="0"/>
              <a:t> </a:t>
            </a:r>
            <a:r>
              <a:rPr lang="ru-RU" dirty="0" smtClean="0"/>
              <a:t>сортами і породами</a:t>
            </a:r>
          </a:p>
          <a:p>
            <a:r>
              <a:rPr lang="ru-RU" b="1" u="sng" dirty="0" smtClean="0"/>
              <a:t>є «негативною </a:t>
            </a:r>
            <a:r>
              <a:rPr lang="ru-RU" b="1" u="sng" dirty="0" err="1" smtClean="0"/>
              <a:t>тенденцією</a:t>
            </a:r>
            <a:r>
              <a:rPr lang="ru-RU" b="1" u="sng" dirty="0" smtClean="0"/>
              <a:t>, яку </a:t>
            </a:r>
            <a:r>
              <a:rPr lang="ru-RU" b="1" u="sng" dirty="0" err="1" smtClean="0"/>
              <a:t>слід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виправити</a:t>
            </a:r>
            <a:r>
              <a:rPr lang="ru-RU" b="1" u="sng" dirty="0" smtClean="0"/>
              <a:t>». </a:t>
            </a:r>
          </a:p>
          <a:p>
            <a:r>
              <a:rPr lang="ru-RU" dirty="0" smtClean="0"/>
              <a:t>Команда </a:t>
            </a:r>
            <a:r>
              <a:rPr lang="ru-RU" dirty="0" err="1" smtClean="0"/>
              <a:t>оцінки</a:t>
            </a:r>
            <a:r>
              <a:rPr lang="ru-RU" dirty="0" smtClean="0"/>
              <a:t> </a:t>
            </a:r>
            <a:r>
              <a:rPr lang="ru-RU" dirty="0" err="1" smtClean="0"/>
              <a:t>з'ясувала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досі</a:t>
            </a:r>
            <a:r>
              <a:rPr lang="ru-RU" dirty="0" smtClean="0"/>
              <a:t> Уряд </a:t>
            </a:r>
            <a:r>
              <a:rPr lang="ru-RU" dirty="0" err="1" smtClean="0"/>
              <a:t>України</a:t>
            </a:r>
            <a:r>
              <a:rPr lang="ru-RU" dirty="0" smtClean="0"/>
              <a:t> не </a:t>
            </a:r>
            <a:r>
              <a:rPr lang="ru-RU" dirty="0" err="1" smtClean="0"/>
              <a:t>вживав</a:t>
            </a:r>
            <a:r>
              <a:rPr lang="ru-RU" dirty="0" smtClean="0"/>
              <a:t> </a:t>
            </a:r>
            <a:r>
              <a:rPr lang="ru-RU" b="1" u="sng" dirty="0" err="1" smtClean="0"/>
              <a:t>жодних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вагомих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заходів</a:t>
            </a:r>
            <a:r>
              <a:rPr lang="ru-RU" b="1" u="sng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зупинити</a:t>
            </a:r>
            <a:r>
              <a:rPr lang="ru-RU" dirty="0" smtClean="0"/>
              <a:t> </a:t>
            </a:r>
            <a:r>
              <a:rPr lang="ru-RU" dirty="0" err="1" smtClean="0"/>
              <a:t>втрату</a:t>
            </a:r>
            <a:r>
              <a:rPr lang="ru-RU" dirty="0" smtClean="0"/>
              <a:t> </a:t>
            </a:r>
            <a:r>
              <a:rPr lang="ru-RU" dirty="0" err="1" smtClean="0"/>
              <a:t>агро-біорізноманіття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1980-х та 90-х </a:t>
            </a:r>
            <a:r>
              <a:rPr lang="ru-RU" dirty="0" err="1" smtClean="0"/>
              <a:t>рр</a:t>
            </a:r>
            <a:r>
              <a:rPr lang="ru-RU" dirty="0" smtClean="0"/>
              <a:t>.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b="1" dirty="0" err="1" smtClean="0"/>
              <a:t>традиційних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сільськогосподарських</a:t>
            </a:r>
            <a:r>
              <a:rPr lang="ru-RU" dirty="0" smtClean="0"/>
              <a:t> культур і </a:t>
            </a:r>
            <a:r>
              <a:rPr lang="ru-RU" dirty="0" err="1" smtClean="0"/>
              <a:t>тварин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стали жертвами </a:t>
            </a:r>
            <a:r>
              <a:rPr lang="ru-RU" dirty="0" err="1" smtClean="0"/>
              <a:t>швидкого</a:t>
            </a:r>
            <a:r>
              <a:rPr lang="ru-RU" dirty="0" smtClean="0"/>
              <a:t> </a:t>
            </a:r>
            <a:r>
              <a:rPr lang="ru-RU" b="1" dirty="0" smtClean="0"/>
              <a:t>переходу до </a:t>
            </a:r>
            <a:r>
              <a:rPr lang="ru-RU" b="1" dirty="0" err="1" smtClean="0"/>
              <a:t>сучасних</a:t>
            </a:r>
            <a:r>
              <a:rPr lang="ru-RU" b="1" dirty="0" smtClean="0"/>
              <a:t> </a:t>
            </a:r>
            <a:r>
              <a:rPr lang="ru-RU" dirty="0" err="1" smtClean="0"/>
              <a:t>аграрних</a:t>
            </a:r>
            <a:r>
              <a:rPr lang="ru-RU" dirty="0" smtClean="0"/>
              <a:t> практик. </a:t>
            </a:r>
          </a:p>
          <a:p>
            <a:r>
              <a:rPr lang="ru-RU" b="1" dirty="0" err="1" smtClean="0"/>
              <a:t>Жодного</a:t>
            </a:r>
            <a:r>
              <a:rPr lang="ru-RU" dirty="0" smtClean="0"/>
              <a:t> </a:t>
            </a:r>
            <a:r>
              <a:rPr lang="ru-RU" dirty="0" err="1" smtClean="0"/>
              <a:t>наукового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про те, </a:t>
            </a:r>
            <a:r>
              <a:rPr lang="ru-RU" dirty="0" err="1" smtClean="0"/>
              <a:t>скільки</a:t>
            </a:r>
            <a:r>
              <a:rPr lang="ru-RU" dirty="0" smtClean="0"/>
              <a:t> </a:t>
            </a:r>
            <a:r>
              <a:rPr lang="ru-RU" dirty="0" err="1" smtClean="0"/>
              <a:t>традиційних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культур і </a:t>
            </a:r>
            <a:r>
              <a:rPr lang="ru-RU" dirty="0" err="1" smtClean="0"/>
              <a:t>порід</a:t>
            </a:r>
            <a:r>
              <a:rPr lang="ru-RU" dirty="0" smtClean="0"/>
              <a:t> </a:t>
            </a:r>
            <a:r>
              <a:rPr lang="ru-RU" dirty="0" err="1" smtClean="0"/>
              <a:t>худоби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втрачено</a:t>
            </a:r>
            <a:r>
              <a:rPr lang="ru-RU" dirty="0" smtClean="0"/>
              <a:t>,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очевидним</a:t>
            </a:r>
            <a:r>
              <a:rPr lang="ru-RU" dirty="0" smtClean="0"/>
              <a:t> є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триває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442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4294967295"/>
          </p:nvPr>
        </p:nvSpPr>
        <p:spPr>
          <a:xfrm>
            <a:off x="0" y="0"/>
            <a:ext cx="12192000" cy="6176963"/>
          </a:xfrm>
        </p:spPr>
        <p:txBody>
          <a:bodyPr>
            <a:normAutofit/>
          </a:bodyPr>
          <a:lstStyle/>
          <a:p>
            <a:r>
              <a:rPr lang="ru-RU" dirty="0" smtClean="0"/>
              <a:t>Сорт винограду,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вирощувався</a:t>
            </a:r>
            <a:r>
              <a:rPr lang="ru-RU" dirty="0" smtClean="0"/>
              <a:t> 200 </a:t>
            </a:r>
            <a:r>
              <a:rPr lang="ru-RU" dirty="0" err="1" smtClean="0"/>
              <a:t>років</a:t>
            </a:r>
            <a:r>
              <a:rPr lang="ru-RU" dirty="0" smtClean="0"/>
              <a:t>,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втрачено</a:t>
            </a:r>
            <a:r>
              <a:rPr lang="ru-RU" dirty="0" smtClean="0"/>
              <a:t> через </a:t>
            </a:r>
            <a:r>
              <a:rPr lang="ru-RU" dirty="0" err="1" smtClean="0"/>
              <a:t>перехід</a:t>
            </a:r>
            <a:r>
              <a:rPr lang="ru-RU" dirty="0" smtClean="0"/>
              <a:t>  на сорт Каберне </a:t>
            </a:r>
            <a:r>
              <a:rPr lang="ru-RU" dirty="0" err="1" smtClean="0"/>
              <a:t>Совіньйон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Давня</a:t>
            </a:r>
            <a:r>
              <a:rPr lang="ru-RU" dirty="0" smtClean="0"/>
              <a:t> </a:t>
            </a:r>
            <a:r>
              <a:rPr lang="ru-RU" dirty="0" err="1" smtClean="0"/>
              <a:t>традиційна</a:t>
            </a:r>
            <a:r>
              <a:rPr lang="ru-RU" dirty="0" smtClean="0"/>
              <a:t> порода </a:t>
            </a:r>
            <a:r>
              <a:rPr lang="ru-RU" dirty="0" err="1" smtClean="0"/>
              <a:t>худоби</a:t>
            </a:r>
            <a:r>
              <a:rPr lang="ru-RU" dirty="0" smtClean="0"/>
              <a:t> - 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сіра</a:t>
            </a:r>
            <a:r>
              <a:rPr lang="ru-RU" dirty="0" smtClean="0"/>
              <a:t> - </a:t>
            </a:r>
            <a:r>
              <a:rPr lang="ru-RU" dirty="0" err="1" smtClean="0"/>
              <a:t>перебуває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загрозою</a:t>
            </a:r>
            <a:r>
              <a:rPr lang="ru-RU" dirty="0" smtClean="0"/>
              <a:t> </a:t>
            </a:r>
            <a:r>
              <a:rPr lang="ru-RU" dirty="0" err="1" smtClean="0"/>
              <a:t>зникнення</a:t>
            </a:r>
            <a:r>
              <a:rPr lang="ru-RU" dirty="0" smtClean="0"/>
              <a:t>. У 2015 р. </a:t>
            </a:r>
            <a:r>
              <a:rPr lang="ru-RU" dirty="0" err="1" smtClean="0"/>
              <a:t>залишалося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850 </a:t>
            </a:r>
            <a:r>
              <a:rPr lang="ru-RU" dirty="0" err="1" smtClean="0"/>
              <a:t>особин</a:t>
            </a:r>
            <a:r>
              <a:rPr lang="ru-RU" dirty="0" smtClean="0"/>
              <a:t>, у тому </a:t>
            </a:r>
            <a:r>
              <a:rPr lang="ru-RU" dirty="0" err="1" smtClean="0"/>
              <a:t>числі</a:t>
            </a:r>
            <a:r>
              <a:rPr lang="ru-RU" dirty="0" smtClean="0"/>
              <a:t> 62 - на </a:t>
            </a:r>
            <a:r>
              <a:rPr lang="ru-RU" dirty="0" err="1" smtClean="0"/>
              <a:t>фермі</a:t>
            </a:r>
            <a:r>
              <a:rPr lang="ru-RU" dirty="0" smtClean="0"/>
              <a:t> </a:t>
            </a:r>
            <a:r>
              <a:rPr lang="ru-RU" dirty="0" err="1" smtClean="0"/>
              <a:t>Києво-Печерської</a:t>
            </a:r>
            <a:r>
              <a:rPr lang="ru-RU" dirty="0" smtClean="0"/>
              <a:t> </a:t>
            </a:r>
            <a:r>
              <a:rPr lang="ru-RU" dirty="0" err="1" smtClean="0"/>
              <a:t>Лаври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невелике</a:t>
            </a:r>
            <a:r>
              <a:rPr lang="ru-RU" dirty="0" smtClean="0"/>
              <a:t> стадо у </a:t>
            </a:r>
            <a:r>
              <a:rPr lang="ru-RU" dirty="0" err="1" smtClean="0"/>
              <a:t>Біосферному</a:t>
            </a:r>
            <a:r>
              <a:rPr lang="ru-RU" dirty="0" smtClean="0"/>
              <a:t> </a:t>
            </a:r>
            <a:r>
              <a:rPr lang="ru-RU" dirty="0" err="1" smtClean="0"/>
              <a:t>заповіднику</a:t>
            </a:r>
            <a:r>
              <a:rPr lang="ru-RU" dirty="0" smtClean="0"/>
              <a:t> «</a:t>
            </a:r>
            <a:r>
              <a:rPr lang="ru-RU" dirty="0" err="1" smtClean="0"/>
              <a:t>Асканія</a:t>
            </a:r>
            <a:r>
              <a:rPr lang="ru-RU" dirty="0" smtClean="0"/>
              <a:t>-Нова».</a:t>
            </a:r>
          </a:p>
          <a:p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біорізноманіття</a:t>
            </a:r>
            <a:r>
              <a:rPr lang="ru-RU" dirty="0" smtClean="0"/>
              <a:t> </a:t>
            </a:r>
            <a:r>
              <a:rPr lang="ru-RU" dirty="0" err="1" smtClean="0"/>
              <a:t>традиційної</a:t>
            </a:r>
            <a:r>
              <a:rPr lang="ru-RU" dirty="0" smtClean="0"/>
              <a:t> </a:t>
            </a:r>
            <a:r>
              <a:rPr lang="ru-RU" dirty="0" err="1" smtClean="0"/>
              <a:t>худоби</a:t>
            </a:r>
            <a:r>
              <a:rPr lang="ru-RU" dirty="0" smtClean="0"/>
              <a:t> є </a:t>
            </a:r>
            <a:r>
              <a:rPr lang="ru-RU" dirty="0" err="1" smtClean="0"/>
              <a:t>краще</a:t>
            </a:r>
            <a:r>
              <a:rPr lang="ru-RU" dirty="0" smtClean="0"/>
              <a:t> </a:t>
            </a:r>
            <a:r>
              <a:rPr lang="ru-RU" dirty="0" err="1" smtClean="0"/>
              <a:t>розвинутим</a:t>
            </a:r>
            <a:r>
              <a:rPr lang="ru-RU" dirty="0" smtClean="0"/>
              <a:t> у </a:t>
            </a:r>
          </a:p>
          <a:p>
            <a:pPr marL="0" indent="0">
              <a:buNone/>
            </a:pPr>
            <a:r>
              <a:rPr lang="ru-RU" dirty="0" err="1" smtClean="0"/>
              <a:t>Карпатському</a:t>
            </a:r>
            <a:r>
              <a:rPr lang="ru-RU" dirty="0" smtClean="0"/>
              <a:t> </a:t>
            </a:r>
            <a:r>
              <a:rPr lang="ru-RU" dirty="0" err="1" smtClean="0"/>
              <a:t>регіоні</a:t>
            </a:r>
            <a:r>
              <a:rPr lang="ru-RU" dirty="0" smtClean="0"/>
              <a:t>. ГО «</a:t>
            </a:r>
            <a:r>
              <a:rPr lang="ru-RU" dirty="0" err="1" smtClean="0"/>
              <a:t>Асоціація</a:t>
            </a:r>
            <a:r>
              <a:rPr lang="ru-RU" dirty="0" smtClean="0"/>
              <a:t>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агро-біорізноманіття</a:t>
            </a:r>
            <a:r>
              <a:rPr lang="ru-RU" dirty="0" smtClean="0"/>
              <a:t> </a:t>
            </a:r>
            <a:r>
              <a:rPr lang="ru-RU" dirty="0" err="1" smtClean="0"/>
              <a:t>Карпатських</a:t>
            </a:r>
            <a:r>
              <a:rPr lang="ru-RU" dirty="0" smtClean="0"/>
              <a:t> </a:t>
            </a:r>
            <a:r>
              <a:rPr lang="ru-RU" dirty="0" err="1" smtClean="0"/>
              <a:t>гір</a:t>
            </a:r>
            <a:r>
              <a:rPr lang="ru-RU" dirty="0" smtClean="0"/>
              <a:t>» з 2008 р. </a:t>
            </a:r>
            <a:r>
              <a:rPr lang="ru-RU" dirty="0" err="1" smtClean="0"/>
              <a:t>працює</a:t>
            </a:r>
            <a:r>
              <a:rPr lang="ru-RU" dirty="0" smtClean="0"/>
              <a:t> у </a:t>
            </a:r>
            <a:r>
              <a:rPr lang="ru-RU" dirty="0" err="1" smtClean="0"/>
              <a:t>Закарпатській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над </a:t>
            </a:r>
            <a:r>
              <a:rPr lang="ru-RU" dirty="0" err="1" smtClean="0"/>
              <a:t>збереженням</a:t>
            </a:r>
            <a:r>
              <a:rPr lang="ru-RU" dirty="0" smtClean="0"/>
              <a:t> </a:t>
            </a:r>
            <a:r>
              <a:rPr lang="ru-RU" dirty="0" err="1" smtClean="0"/>
              <a:t>карпатського</a:t>
            </a:r>
            <a:r>
              <a:rPr lang="ru-RU" dirty="0" smtClean="0"/>
              <a:t> буйвола, </a:t>
            </a:r>
            <a:r>
              <a:rPr lang="ru-RU" dirty="0" err="1" smtClean="0"/>
              <a:t>традиційної</a:t>
            </a:r>
            <a:r>
              <a:rPr lang="ru-RU" dirty="0" smtClean="0"/>
              <a:t> породи </a:t>
            </a:r>
            <a:r>
              <a:rPr lang="ru-RU" dirty="0" err="1" smtClean="0"/>
              <a:t>одомашненого</a:t>
            </a:r>
            <a:r>
              <a:rPr lang="ru-RU" dirty="0" smtClean="0"/>
              <a:t> </a:t>
            </a:r>
            <a:r>
              <a:rPr lang="ru-RU" dirty="0" err="1" smtClean="0"/>
              <a:t>середземноморського</a:t>
            </a:r>
            <a:r>
              <a:rPr lang="ru-RU" dirty="0" smtClean="0"/>
              <a:t> буйвола, </a:t>
            </a:r>
            <a:r>
              <a:rPr lang="ru-RU" dirty="0" err="1" smtClean="0"/>
              <a:t>ріски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Традиційної</a:t>
            </a:r>
            <a:r>
              <a:rPr lang="ru-RU" dirty="0" smtClean="0"/>
              <a:t> </a:t>
            </a:r>
            <a:r>
              <a:rPr lang="ru-RU" dirty="0" err="1" smtClean="0"/>
              <a:t>карпатської</a:t>
            </a:r>
            <a:r>
              <a:rPr lang="ru-RU" dirty="0" smtClean="0"/>
              <a:t> </a:t>
            </a:r>
            <a:r>
              <a:rPr lang="ru-RU" dirty="0" err="1" smtClean="0"/>
              <a:t>гірської</a:t>
            </a:r>
            <a:r>
              <a:rPr lang="ru-RU" dirty="0" smtClean="0"/>
              <a:t> </a:t>
            </a:r>
            <a:r>
              <a:rPr lang="ru-RU" dirty="0" err="1" smtClean="0"/>
              <a:t>корови</a:t>
            </a:r>
            <a:r>
              <a:rPr lang="ru-RU" dirty="0" smtClean="0"/>
              <a:t>, та </a:t>
            </a:r>
            <a:r>
              <a:rPr lang="ru-RU" dirty="0" err="1" smtClean="0"/>
              <a:t>гутана</a:t>
            </a:r>
            <a:r>
              <a:rPr lang="ru-RU" dirty="0" smtClean="0"/>
              <a:t>, </a:t>
            </a:r>
            <a:r>
              <a:rPr lang="ru-RU" dirty="0" err="1" smtClean="0"/>
              <a:t>традиційної</a:t>
            </a:r>
            <a:r>
              <a:rPr lang="ru-RU" dirty="0" smtClean="0"/>
              <a:t> </a:t>
            </a:r>
            <a:r>
              <a:rPr lang="ru-RU" dirty="0" err="1" smtClean="0"/>
              <a:t>гуцульської</a:t>
            </a:r>
            <a:r>
              <a:rPr lang="ru-RU" dirty="0" smtClean="0"/>
              <a:t> породи коней (</a:t>
            </a:r>
            <a:r>
              <a:rPr lang="ru-RU" dirty="0" err="1" smtClean="0"/>
              <a:t>Асоціація</a:t>
            </a:r>
            <a:endParaRPr lang="ru-RU" dirty="0" smtClean="0"/>
          </a:p>
          <a:p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агро-біорізноманіття</a:t>
            </a:r>
            <a:r>
              <a:rPr lang="ru-RU" dirty="0" smtClean="0"/>
              <a:t> </a:t>
            </a:r>
            <a:r>
              <a:rPr lang="ru-RU" dirty="0" err="1" smtClean="0"/>
              <a:t>Карпатських</a:t>
            </a:r>
            <a:r>
              <a:rPr lang="ru-RU" dirty="0" smtClean="0"/>
              <a:t> </a:t>
            </a:r>
            <a:r>
              <a:rPr lang="ru-RU" dirty="0" err="1" smtClean="0"/>
              <a:t>гір</a:t>
            </a:r>
            <a:r>
              <a:rPr lang="ru-RU" dirty="0" smtClean="0"/>
              <a:t>, 2017).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8434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7681"/>
            <a:ext cx="7115175" cy="68303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463" y="757239"/>
            <a:ext cx="5260537" cy="61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73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586038"/>
            <a:ext cx="12168619" cy="42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14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3125"/>
            <a:ext cx="12121158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24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4294967295"/>
          </p:nvPr>
        </p:nvSpPr>
        <p:spPr>
          <a:xfrm>
            <a:off x="-1" y="642938"/>
            <a:ext cx="11687175" cy="5534025"/>
          </a:xfrm>
        </p:spPr>
        <p:txBody>
          <a:bodyPr>
            <a:normAutofit/>
          </a:bodyPr>
          <a:lstStyle/>
          <a:p>
            <a:r>
              <a:rPr lang="ru-RU" b="1" dirty="0"/>
              <a:t>ВПЛИВ ІНОКУЛЯЦІЇ СИМБІОТИЧНИМИ ГРИБАМИ НА ПОКАЗНИКИ ПРОДУКТИВНОСТІ ЧЕРЕШНІ В УМОВАХ ЗАЛУЖЕННЯ ПРИРОДНИМИ ТРАВАМИ ТА ГІСОПОМ ЛІКАРСЬКИМ</a:t>
            </a:r>
            <a:endParaRPr lang="ru-RU" dirty="0"/>
          </a:p>
          <a:p>
            <a:r>
              <a:rPr lang="ru-RU" dirty="0" err="1"/>
              <a:t>Герасько</a:t>
            </a:r>
            <a:r>
              <a:rPr lang="ru-RU" dirty="0"/>
              <a:t> Т. В., Тодорова Л. В. </a:t>
            </a:r>
          </a:p>
          <a:p>
            <a:endParaRPr lang="ru-RU" dirty="0"/>
          </a:p>
          <a:p>
            <a:r>
              <a:rPr lang="ru-RU" dirty="0" err="1" smtClean="0"/>
              <a:t>Інокуляція</a:t>
            </a:r>
            <a:r>
              <a:rPr lang="ru-RU" dirty="0" smtClean="0"/>
              <a:t> </a:t>
            </a:r>
            <a:r>
              <a:rPr lang="ru-RU" dirty="0" err="1"/>
              <a:t>коренів</a:t>
            </a:r>
            <a:r>
              <a:rPr lang="ru-RU" dirty="0"/>
              <a:t> дерев </a:t>
            </a:r>
            <a:r>
              <a:rPr lang="ru-RU" dirty="0" err="1"/>
              <a:t>черешні</a:t>
            </a:r>
            <a:r>
              <a:rPr lang="ru-RU" dirty="0"/>
              <a:t> </a:t>
            </a:r>
            <a:r>
              <a:rPr lang="ru-RU" dirty="0" err="1" smtClean="0"/>
              <a:t>ендо-ектомікоризою</a:t>
            </a:r>
            <a:r>
              <a:rPr lang="ru-RU" dirty="0" smtClean="0"/>
              <a:t> </a:t>
            </a:r>
          </a:p>
          <a:p>
            <a:r>
              <a:rPr lang="ru-RU" dirty="0" smtClean="0"/>
              <a:t>та </a:t>
            </a:r>
            <a:r>
              <a:rPr lang="ru-RU" dirty="0" err="1" smtClean="0"/>
              <a:t>залуження</a:t>
            </a:r>
            <a:r>
              <a:rPr lang="ru-RU" dirty="0" smtClean="0"/>
              <a:t> </a:t>
            </a:r>
            <a:r>
              <a:rPr lang="ru-RU" dirty="0" err="1" smtClean="0"/>
              <a:t>гісопом</a:t>
            </a:r>
            <a:r>
              <a:rPr lang="ru-RU" dirty="0" smtClean="0"/>
              <a:t> </a:t>
            </a:r>
            <a:r>
              <a:rPr lang="ru-RU" dirty="0" err="1" smtClean="0"/>
              <a:t>лікарським</a:t>
            </a:r>
            <a:r>
              <a:rPr lang="ru-RU" dirty="0" smtClean="0"/>
              <a:t> дало </a:t>
            </a:r>
            <a:r>
              <a:rPr lang="ru-RU" dirty="0" err="1" smtClean="0"/>
              <a:t>збільшення</a:t>
            </a:r>
            <a:r>
              <a:rPr lang="ru-RU" dirty="0" smtClean="0"/>
              <a:t> урожаю у </a:t>
            </a:r>
            <a:r>
              <a:rPr lang="ru-RU" dirty="0"/>
              <a:t>2,7 рази.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477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0" y="0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УДК 581.524.1</a:t>
            </a:r>
          </a:p>
          <a:p>
            <a:r>
              <a:rPr lang="ru-RU" sz="2400" dirty="0" smtClean="0"/>
              <a:t>АГРОЕКОЛОГІЧНЕ ОБҐРУНТУВАННЯ ФОРМУВАННЯ ДЕКОРАТИВНИХ ТА ОЗДОРОВЧИХ ФІТОКОМПЛЕКСІВ ІЗ ВИКОРИСТАННЯМ ЛІКАРСЬКИХ РОСЛИН</a:t>
            </a:r>
          </a:p>
          <a:p>
            <a:r>
              <a:rPr lang="ru-RU" sz="2400" dirty="0" smtClean="0"/>
              <a:t>Н.А. КОРНІЛОВА</a:t>
            </a:r>
          </a:p>
          <a:p>
            <a:r>
              <a:rPr lang="ru-RU" sz="2400" dirty="0" err="1" smtClean="0"/>
              <a:t>Інститут</a:t>
            </a:r>
            <a:r>
              <a:rPr lang="ru-RU" sz="2400" dirty="0" smtClean="0"/>
              <a:t> </a:t>
            </a:r>
            <a:r>
              <a:rPr lang="ru-RU" sz="2400" dirty="0" err="1" smtClean="0"/>
              <a:t>агроекології</a:t>
            </a:r>
            <a:r>
              <a:rPr lang="ru-RU" sz="2400" dirty="0" smtClean="0"/>
              <a:t> і </a:t>
            </a:r>
            <a:r>
              <a:rPr lang="ru-RU" sz="2400" dirty="0" err="1" smtClean="0"/>
              <a:t>природокористування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Національної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академії</a:t>
            </a:r>
            <a:r>
              <a:rPr lang="ru-RU" sz="2400" dirty="0" smtClean="0"/>
              <a:t> </a:t>
            </a:r>
            <a:r>
              <a:rPr lang="ru-RU" sz="2400" dirty="0" err="1" smtClean="0"/>
              <a:t>аграрних</a:t>
            </a:r>
            <a:r>
              <a:rPr lang="ru-RU" sz="2400" dirty="0" smtClean="0"/>
              <a:t> наук </a:t>
            </a:r>
            <a:r>
              <a:rPr lang="ru-RU" sz="2400" dirty="0" err="1" smtClean="0"/>
              <a:t>України</a:t>
            </a:r>
            <a:endParaRPr lang="ru-RU" sz="2400" dirty="0" smtClean="0"/>
          </a:p>
          <a:p>
            <a:endParaRPr lang="uk-UA" sz="2400" dirty="0"/>
          </a:p>
          <a:p>
            <a:r>
              <a:rPr lang="ru-RU" sz="2400" dirty="0" smtClean="0"/>
              <a:t>Для </a:t>
            </a:r>
            <a:r>
              <a:rPr lang="ru-RU" sz="2400" dirty="0" err="1" smtClean="0"/>
              <a:t>успішного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створення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нових</a:t>
            </a:r>
            <a:r>
              <a:rPr lang="ru-RU" sz="2400" dirty="0" smtClean="0"/>
              <a:t> клумб </a:t>
            </a:r>
            <a:r>
              <a:rPr lang="ru-RU" sz="2400" dirty="0" err="1" smtClean="0"/>
              <a:t>лікарських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рослин</a:t>
            </a:r>
            <a:r>
              <a:rPr lang="ru-RU" sz="2400" dirty="0" smtClean="0"/>
              <a:t> у парках і скверах </a:t>
            </a:r>
            <a:r>
              <a:rPr lang="ru-RU" sz="2400" dirty="0" err="1" smtClean="0"/>
              <a:t>міст</a:t>
            </a:r>
            <a:r>
              <a:rPr lang="ru-RU" sz="2400" dirty="0" smtClean="0"/>
              <a:t> </a:t>
            </a:r>
            <a:r>
              <a:rPr lang="ru-RU" sz="2400" dirty="0" err="1" smtClean="0"/>
              <a:t>доцільно</a:t>
            </a:r>
            <a:r>
              <a:rPr lang="ru-RU" sz="2400" dirty="0" smtClean="0"/>
              <a:t> </a:t>
            </a:r>
            <a:r>
              <a:rPr lang="ru-RU" sz="2400" dirty="0" err="1" smtClean="0"/>
              <a:t>поєднувати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рослини</a:t>
            </a:r>
            <a:r>
              <a:rPr lang="ru-RU" sz="2400" dirty="0" smtClean="0"/>
              <a:t> не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за </a:t>
            </a:r>
            <a:r>
              <a:rPr lang="ru-RU" sz="2400" dirty="0" err="1" smtClean="0"/>
              <a:t>декоративним</a:t>
            </a:r>
            <a:r>
              <a:rPr lang="ru-RU" sz="2400" dirty="0" smtClean="0"/>
              <a:t> принципом, а й за </a:t>
            </a:r>
            <a:r>
              <a:rPr lang="ru-RU" sz="2400" dirty="0" err="1" smtClean="0"/>
              <a:t>фітоценотичним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визначенням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можливості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зростати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поряд</a:t>
            </a:r>
            <a:r>
              <a:rPr lang="ru-RU" sz="2400" dirty="0" smtClean="0"/>
              <a:t> і </a:t>
            </a:r>
            <a:r>
              <a:rPr lang="ru-RU" sz="2400" dirty="0" err="1" smtClean="0"/>
              <a:t>врахуванням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хімічної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взаємодії</a:t>
            </a:r>
            <a:r>
              <a:rPr lang="ru-RU" sz="2400" dirty="0" smtClean="0"/>
              <a:t> </a:t>
            </a:r>
            <a:r>
              <a:rPr lang="ru-RU" sz="2400" dirty="0" err="1" smtClean="0"/>
              <a:t>рослин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Ми </a:t>
            </a:r>
            <a:r>
              <a:rPr lang="ru-RU" sz="2400" dirty="0" err="1" smtClean="0"/>
              <a:t>проаналізували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алелопатичну</a:t>
            </a:r>
            <a:r>
              <a:rPr lang="ru-RU" sz="2400" dirty="0" smtClean="0"/>
              <a:t> </a:t>
            </a:r>
            <a:r>
              <a:rPr lang="ru-RU" sz="2400" dirty="0" err="1" smtClean="0"/>
              <a:t>активність</a:t>
            </a:r>
            <a:r>
              <a:rPr lang="ru-RU" sz="2400" dirty="0" smtClean="0"/>
              <a:t> і </a:t>
            </a:r>
            <a:r>
              <a:rPr lang="ru-RU" sz="2400" dirty="0" err="1" smtClean="0"/>
              <a:t>декоративну</a:t>
            </a:r>
            <a:r>
              <a:rPr lang="ru-RU" sz="2400" dirty="0" smtClean="0"/>
              <a:t> </a:t>
            </a:r>
            <a:r>
              <a:rPr lang="ru-RU" sz="2400" dirty="0" err="1" smtClean="0"/>
              <a:t>цінність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понад</a:t>
            </a:r>
            <a:r>
              <a:rPr lang="ru-RU" sz="2400" dirty="0" smtClean="0"/>
              <a:t> 200 </a:t>
            </a:r>
            <a:r>
              <a:rPr lang="ru-RU" sz="2400" dirty="0" err="1" smtClean="0"/>
              <a:t>видів</a:t>
            </a:r>
            <a:r>
              <a:rPr lang="ru-RU" sz="2400" dirty="0" smtClean="0"/>
              <a:t> </a:t>
            </a:r>
            <a:r>
              <a:rPr lang="ru-RU" sz="2400" dirty="0" err="1" smtClean="0"/>
              <a:t>лікарських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рослин</a:t>
            </a:r>
            <a:r>
              <a:rPr lang="ru-RU" sz="2400" dirty="0" smtClean="0"/>
              <a:t>. </a:t>
            </a:r>
            <a:r>
              <a:rPr lang="ru-RU" sz="2400" dirty="0" err="1" smtClean="0"/>
              <a:t>Серед</a:t>
            </a:r>
            <a:r>
              <a:rPr lang="ru-RU" sz="2400" dirty="0" smtClean="0"/>
              <a:t> них </a:t>
            </a:r>
            <a:r>
              <a:rPr lang="ru-RU" sz="2400" dirty="0" err="1" smtClean="0"/>
              <a:t>відібрано</a:t>
            </a:r>
            <a:r>
              <a:rPr lang="ru-RU" sz="2400" dirty="0" smtClean="0"/>
              <a:t> 28 </a:t>
            </a:r>
            <a:r>
              <a:rPr lang="ru-RU" sz="2400" dirty="0" err="1" smtClean="0"/>
              <a:t>найперспективніших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видів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впровадження</a:t>
            </a:r>
            <a:r>
              <a:rPr lang="ru-RU" sz="2400" dirty="0" smtClean="0"/>
              <a:t> в </a:t>
            </a:r>
            <a:r>
              <a:rPr lang="ru-RU" sz="2400" dirty="0" err="1" smtClean="0"/>
              <a:t>озеленення</a:t>
            </a:r>
            <a:r>
              <a:rPr lang="ru-RU" sz="2400" dirty="0" smtClean="0"/>
              <a:t>.</a:t>
            </a:r>
          </a:p>
          <a:p>
            <a:endParaRPr lang="uk-UA" sz="2400" dirty="0"/>
          </a:p>
          <a:p>
            <a:r>
              <a:rPr lang="ru-RU" sz="2400" dirty="0" err="1" smtClean="0"/>
              <a:t>Результати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лабораторних</a:t>
            </a:r>
            <a:r>
              <a:rPr lang="ru-RU" sz="2400" dirty="0" smtClean="0"/>
              <a:t> і </a:t>
            </a:r>
            <a:r>
              <a:rPr lang="ru-RU" sz="2400" dirty="0" err="1" smtClean="0"/>
              <a:t>вегетаційних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дослідів</a:t>
            </a:r>
            <a:r>
              <a:rPr lang="ru-RU" sz="2400" dirty="0" smtClean="0"/>
              <a:t> показали,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поряд</a:t>
            </a:r>
            <a:r>
              <a:rPr lang="ru-RU" sz="2400" dirty="0" smtClean="0"/>
              <a:t> з </a:t>
            </a:r>
            <a:r>
              <a:rPr lang="ru-RU" sz="2400" dirty="0" err="1" smtClean="0"/>
              <a:t>ехінацеєю</a:t>
            </a:r>
            <a:r>
              <a:rPr lang="ru-RU" sz="2400" dirty="0" smtClean="0"/>
              <a:t> пурпуровою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на </a:t>
            </a:r>
            <a:r>
              <a:rPr lang="ru-RU" sz="2400" dirty="0" err="1" smtClean="0"/>
              <a:t>ґрунті</a:t>
            </a:r>
            <a:r>
              <a:rPr lang="ru-RU" sz="2400" dirty="0" smtClean="0"/>
              <a:t>, де вона </a:t>
            </a:r>
            <a:r>
              <a:rPr lang="ru-RU" sz="2400" dirty="0" err="1" smtClean="0"/>
              <a:t>раніше</a:t>
            </a:r>
            <a:r>
              <a:rPr lang="ru-RU" sz="2400" dirty="0" smtClean="0"/>
              <a:t> </a:t>
            </a:r>
            <a:r>
              <a:rPr lang="ru-RU" sz="2400" dirty="0" err="1" smtClean="0"/>
              <a:t>зростала</a:t>
            </a:r>
            <a:r>
              <a:rPr lang="ru-RU" sz="2400" dirty="0" smtClean="0"/>
              <a:t>,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висаджувати</a:t>
            </a:r>
            <a:r>
              <a:rPr lang="ru-RU" sz="2400" dirty="0" smtClean="0"/>
              <a:t> материнку </a:t>
            </a:r>
            <a:r>
              <a:rPr lang="ru-RU" sz="2400" dirty="0" err="1" smtClean="0"/>
              <a:t>звичайну</a:t>
            </a:r>
            <a:r>
              <a:rPr lang="ru-RU" sz="2400" dirty="0" smtClean="0"/>
              <a:t>, васильки </a:t>
            </a:r>
            <a:r>
              <a:rPr lang="ru-RU" sz="2400" dirty="0" err="1" smtClean="0"/>
              <a:t>справжні</a:t>
            </a:r>
            <a:r>
              <a:rPr lang="ru-RU" sz="2400" dirty="0" smtClean="0"/>
              <a:t>, </a:t>
            </a:r>
            <a:r>
              <a:rPr lang="ru-RU" sz="2400" dirty="0" err="1" smtClean="0"/>
              <a:t>звіробій</a:t>
            </a:r>
            <a:r>
              <a:rPr lang="ru-RU" sz="2400" dirty="0" smtClean="0"/>
              <a:t> </a:t>
            </a:r>
            <a:r>
              <a:rPr lang="ru-RU" sz="2400" dirty="0" err="1" smtClean="0"/>
              <a:t>звичайний</a:t>
            </a:r>
            <a:r>
              <a:rPr lang="ru-RU" sz="2400" dirty="0" smtClean="0"/>
              <a:t>, </a:t>
            </a:r>
            <a:r>
              <a:rPr lang="ru-RU" sz="2400" dirty="0" err="1" smtClean="0"/>
              <a:t>мелісу</a:t>
            </a:r>
            <a:r>
              <a:rPr lang="ru-RU" sz="2400" dirty="0" smtClean="0"/>
              <a:t> </a:t>
            </a:r>
            <a:r>
              <a:rPr lang="ru-RU" sz="2400" dirty="0" err="1" smtClean="0"/>
              <a:t>лікарську</a:t>
            </a:r>
            <a:r>
              <a:rPr lang="ru-RU" sz="2400" dirty="0" smtClean="0"/>
              <a:t>, </a:t>
            </a:r>
            <a:r>
              <a:rPr lang="ru-RU" sz="2400" dirty="0" err="1" smtClean="0"/>
              <a:t>змієголовник</a:t>
            </a:r>
            <a:r>
              <a:rPr lang="ru-RU" sz="2400" dirty="0" smtClean="0"/>
              <a:t> </a:t>
            </a:r>
            <a:r>
              <a:rPr lang="ru-RU" sz="2400" dirty="0" err="1" smtClean="0"/>
              <a:t>молдавський</a:t>
            </a:r>
            <a:r>
              <a:rPr lang="ru-RU" sz="2400" dirty="0" smtClean="0"/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813588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533</Words>
  <Application>Microsoft Office PowerPoint</Application>
  <PresentationFormat>Широкий екран</PresentationFormat>
  <Paragraphs>58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АГРОБІОРІЗНОМАНІТТЯ</vt:lpstr>
      <vt:lpstr>АНАЛІЗ СТАНУ БІОРІЗНОМАНІТТЯ В УКРАЇНІ https://pdf.usaid.gov/pdf_docs/PA00MVJ9.pdf </vt:lpstr>
      <vt:lpstr> Агро-біорізноманіття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Схема клумби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АГРОБІОРІЗНОМАНІТТЯ</dc:title>
  <dc:creator>GreenDragoness</dc:creator>
  <cp:lastModifiedBy>GreenDragoness</cp:lastModifiedBy>
  <cp:revision>16</cp:revision>
  <dcterms:created xsi:type="dcterms:W3CDTF">2022-05-28T14:38:49Z</dcterms:created>
  <dcterms:modified xsi:type="dcterms:W3CDTF">2022-05-28T22:47:32Z</dcterms:modified>
</cp:coreProperties>
</file>