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59" r:id="rId4"/>
    <p:sldId id="273" r:id="rId5"/>
    <p:sldId id="260" r:id="rId6"/>
    <p:sldId id="261" r:id="rId7"/>
    <p:sldId id="263" r:id="rId8"/>
    <p:sldId id="274" r:id="rId9"/>
    <p:sldId id="264" r:id="rId10"/>
    <p:sldId id="271" r:id="rId11"/>
    <p:sldId id="265" r:id="rId12"/>
    <p:sldId id="266" r:id="rId13"/>
    <p:sldId id="272" r:id="rId14"/>
    <p:sldId id="267" r:id="rId15"/>
    <p:sldId id="276" r:id="rId16"/>
    <p:sldId id="279" r:id="rId17"/>
    <p:sldId id="280" r:id="rId18"/>
    <p:sldId id="281" r:id="rId19"/>
    <p:sldId id="282" r:id="rId20"/>
    <p:sldId id="283" r:id="rId21"/>
    <p:sldId id="284" r:id="rId22"/>
    <p:sldId id="285" r:id="rId23"/>
    <p:sldId id="286" r:id="rId24"/>
    <p:sldId id="287" r:id="rId25"/>
    <p:sldId id="28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C9AA1-7BA9-412C-BA90-5A168EEBE602}"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ru-RU"/>
        </a:p>
      </dgm:t>
    </dgm:pt>
    <dgm:pt modelId="{67B55891-4FF7-45AC-81E8-1F28F86FF40B}">
      <dgm:prSet phldrT="[Текст]"/>
      <dgm:spPr/>
      <dgm:t>
        <a:bodyPr/>
        <a:lstStyle/>
        <a:p>
          <a:r>
            <a:rPr lang="en-US" dirty="0"/>
            <a:t>MMULT </a:t>
          </a:r>
          <a:r>
            <a:rPr lang="uk-UA" dirty="0"/>
            <a:t>(рос. МУМНОЖ) — обчислює добуток матриць;</a:t>
          </a:r>
          <a:endParaRPr lang="ru-RU" dirty="0"/>
        </a:p>
      </dgm:t>
    </dgm:pt>
    <dgm:pt modelId="{2382A851-AAAF-45E6-8522-105CF27F3DE1}" type="parTrans" cxnId="{21412DFE-DACC-4AC5-85DC-B9050FA06F21}">
      <dgm:prSet/>
      <dgm:spPr/>
      <dgm:t>
        <a:bodyPr/>
        <a:lstStyle/>
        <a:p>
          <a:endParaRPr lang="ru-RU"/>
        </a:p>
      </dgm:t>
    </dgm:pt>
    <dgm:pt modelId="{4A917998-A57C-4270-9B02-7BCBE11185AA}" type="sibTrans" cxnId="{21412DFE-DACC-4AC5-85DC-B9050FA06F21}">
      <dgm:prSet/>
      <dgm:spPr/>
      <dgm:t>
        <a:bodyPr/>
        <a:lstStyle/>
        <a:p>
          <a:endParaRPr lang="ru-RU"/>
        </a:p>
      </dgm:t>
    </dgm:pt>
    <dgm:pt modelId="{F09ED207-44C6-43BE-BBAF-20E1976A2308}">
      <dgm:prSet/>
      <dgm:spPr/>
      <dgm:t>
        <a:bodyPr/>
        <a:lstStyle/>
        <a:p>
          <a:r>
            <a:rPr lang="en-US" dirty="0"/>
            <a:t>MINVERSE </a:t>
          </a:r>
          <a:r>
            <a:rPr lang="uk-UA" dirty="0"/>
            <a:t>(рос. МОБР) — обчислює матрицю, обернену до заданої;</a:t>
          </a:r>
          <a:endParaRPr lang="ru-RU" dirty="0"/>
        </a:p>
      </dgm:t>
    </dgm:pt>
    <dgm:pt modelId="{32E00FE1-C874-482D-9808-64359FF7A2B8}" type="parTrans" cxnId="{0A330EA0-A983-4FCD-8DE1-2240E3B92868}">
      <dgm:prSet/>
      <dgm:spPr/>
      <dgm:t>
        <a:bodyPr/>
        <a:lstStyle/>
        <a:p>
          <a:endParaRPr lang="ru-RU"/>
        </a:p>
      </dgm:t>
    </dgm:pt>
    <dgm:pt modelId="{9DF95035-FA03-4DED-9C2A-49C9982DBAD0}" type="sibTrans" cxnId="{0A330EA0-A983-4FCD-8DE1-2240E3B92868}">
      <dgm:prSet/>
      <dgm:spPr/>
      <dgm:t>
        <a:bodyPr/>
        <a:lstStyle/>
        <a:p>
          <a:endParaRPr lang="ru-RU"/>
        </a:p>
      </dgm:t>
    </dgm:pt>
    <dgm:pt modelId="{BF8A2D9D-0B16-4043-B37C-06186FFF7753}">
      <dgm:prSet/>
      <dgm:spPr/>
      <dgm:t>
        <a:bodyPr/>
        <a:lstStyle/>
        <a:p>
          <a:r>
            <a:rPr lang="en-US" dirty="0"/>
            <a:t>MDETERM </a:t>
          </a:r>
          <a:r>
            <a:rPr lang="uk-UA" dirty="0"/>
            <a:t>(рос. МОПРЕД) — обчислює визначник матриці. </a:t>
          </a:r>
          <a:endParaRPr lang="ru-RU" dirty="0"/>
        </a:p>
      </dgm:t>
    </dgm:pt>
    <dgm:pt modelId="{8529296B-E737-489B-A244-581746763D65}" type="parTrans" cxnId="{329B93F7-0C47-4700-BB81-E5B1F9E33892}">
      <dgm:prSet/>
      <dgm:spPr/>
      <dgm:t>
        <a:bodyPr/>
        <a:lstStyle/>
        <a:p>
          <a:endParaRPr lang="ru-RU"/>
        </a:p>
      </dgm:t>
    </dgm:pt>
    <dgm:pt modelId="{F6881663-106F-4300-AD6D-D1B73DA3306B}" type="sibTrans" cxnId="{329B93F7-0C47-4700-BB81-E5B1F9E33892}">
      <dgm:prSet/>
      <dgm:spPr/>
      <dgm:t>
        <a:bodyPr/>
        <a:lstStyle/>
        <a:p>
          <a:endParaRPr lang="ru-RU"/>
        </a:p>
      </dgm:t>
    </dgm:pt>
    <dgm:pt modelId="{D32E9965-7699-49D6-860D-057C348A3BFC}" type="pres">
      <dgm:prSet presAssocID="{3B3C9AA1-7BA9-412C-BA90-5A168EEBE602}" presName="diagram" presStyleCnt="0">
        <dgm:presLayoutVars>
          <dgm:dir/>
          <dgm:resizeHandles val="exact"/>
        </dgm:presLayoutVars>
      </dgm:prSet>
      <dgm:spPr/>
    </dgm:pt>
    <dgm:pt modelId="{FBFB1621-C380-4442-862A-F6B79EBBB037}" type="pres">
      <dgm:prSet presAssocID="{67B55891-4FF7-45AC-81E8-1F28F86FF40B}" presName="node" presStyleLbl="node1" presStyleIdx="0" presStyleCnt="3" custScaleX="159569">
        <dgm:presLayoutVars>
          <dgm:bulletEnabled val="1"/>
        </dgm:presLayoutVars>
      </dgm:prSet>
      <dgm:spPr/>
    </dgm:pt>
    <dgm:pt modelId="{F47D4448-BDF1-4C45-86A6-B6B4F41CE987}" type="pres">
      <dgm:prSet presAssocID="{4A917998-A57C-4270-9B02-7BCBE11185AA}" presName="sibTrans" presStyleCnt="0"/>
      <dgm:spPr/>
    </dgm:pt>
    <dgm:pt modelId="{1178EEAC-0327-4925-8C09-54AB278FB664}" type="pres">
      <dgm:prSet presAssocID="{F09ED207-44C6-43BE-BBAF-20E1976A2308}" presName="node" presStyleLbl="node1" presStyleIdx="1" presStyleCnt="3" custScaleX="161660">
        <dgm:presLayoutVars>
          <dgm:bulletEnabled val="1"/>
        </dgm:presLayoutVars>
      </dgm:prSet>
      <dgm:spPr/>
    </dgm:pt>
    <dgm:pt modelId="{DD5F1EAB-08BE-4D63-8BA2-3DA1142C3726}" type="pres">
      <dgm:prSet presAssocID="{9DF95035-FA03-4DED-9C2A-49C9982DBAD0}" presName="sibTrans" presStyleCnt="0"/>
      <dgm:spPr/>
    </dgm:pt>
    <dgm:pt modelId="{613AE383-48BD-4C81-828F-AFCA3985FDA9}" type="pres">
      <dgm:prSet presAssocID="{BF8A2D9D-0B16-4043-B37C-06186FFF7753}" presName="node" presStyleLbl="node1" presStyleIdx="2" presStyleCnt="3" custScaleX="138603">
        <dgm:presLayoutVars>
          <dgm:bulletEnabled val="1"/>
        </dgm:presLayoutVars>
      </dgm:prSet>
      <dgm:spPr/>
    </dgm:pt>
  </dgm:ptLst>
  <dgm:cxnLst>
    <dgm:cxn modelId="{5F09B11A-F8C1-485D-AE6D-63D80038D910}" type="presOf" srcId="{67B55891-4FF7-45AC-81E8-1F28F86FF40B}" destId="{FBFB1621-C380-4442-862A-F6B79EBBB037}" srcOrd="0" destOrd="0" presId="urn:microsoft.com/office/officeart/2005/8/layout/default"/>
    <dgm:cxn modelId="{38842C35-11DD-456F-8682-4AB9CC657308}" type="presOf" srcId="{3B3C9AA1-7BA9-412C-BA90-5A168EEBE602}" destId="{D32E9965-7699-49D6-860D-057C348A3BFC}" srcOrd="0" destOrd="0" presId="urn:microsoft.com/office/officeart/2005/8/layout/default"/>
    <dgm:cxn modelId="{04EB8146-01AC-4A76-9A58-794EF1FC4EA2}" type="presOf" srcId="{F09ED207-44C6-43BE-BBAF-20E1976A2308}" destId="{1178EEAC-0327-4925-8C09-54AB278FB664}" srcOrd="0" destOrd="0" presId="urn:microsoft.com/office/officeart/2005/8/layout/default"/>
    <dgm:cxn modelId="{8F7C326D-FB22-44FF-ABD6-441929637095}" type="presOf" srcId="{BF8A2D9D-0B16-4043-B37C-06186FFF7753}" destId="{613AE383-48BD-4C81-828F-AFCA3985FDA9}" srcOrd="0" destOrd="0" presId="urn:microsoft.com/office/officeart/2005/8/layout/default"/>
    <dgm:cxn modelId="{0A330EA0-A983-4FCD-8DE1-2240E3B92868}" srcId="{3B3C9AA1-7BA9-412C-BA90-5A168EEBE602}" destId="{F09ED207-44C6-43BE-BBAF-20E1976A2308}" srcOrd="1" destOrd="0" parTransId="{32E00FE1-C874-482D-9808-64359FF7A2B8}" sibTransId="{9DF95035-FA03-4DED-9C2A-49C9982DBAD0}"/>
    <dgm:cxn modelId="{329B93F7-0C47-4700-BB81-E5B1F9E33892}" srcId="{3B3C9AA1-7BA9-412C-BA90-5A168EEBE602}" destId="{BF8A2D9D-0B16-4043-B37C-06186FFF7753}" srcOrd="2" destOrd="0" parTransId="{8529296B-E737-489B-A244-581746763D65}" sibTransId="{F6881663-106F-4300-AD6D-D1B73DA3306B}"/>
    <dgm:cxn modelId="{21412DFE-DACC-4AC5-85DC-B9050FA06F21}" srcId="{3B3C9AA1-7BA9-412C-BA90-5A168EEBE602}" destId="{67B55891-4FF7-45AC-81E8-1F28F86FF40B}" srcOrd="0" destOrd="0" parTransId="{2382A851-AAAF-45E6-8522-105CF27F3DE1}" sibTransId="{4A917998-A57C-4270-9B02-7BCBE11185AA}"/>
    <dgm:cxn modelId="{8FBC79DB-F3D5-49B3-B068-3606B0EDB325}" type="presParOf" srcId="{D32E9965-7699-49D6-860D-057C348A3BFC}" destId="{FBFB1621-C380-4442-862A-F6B79EBBB037}" srcOrd="0" destOrd="0" presId="urn:microsoft.com/office/officeart/2005/8/layout/default"/>
    <dgm:cxn modelId="{E4E039C7-9013-45D8-BF3D-187E432BCA13}" type="presParOf" srcId="{D32E9965-7699-49D6-860D-057C348A3BFC}" destId="{F47D4448-BDF1-4C45-86A6-B6B4F41CE987}" srcOrd="1" destOrd="0" presId="urn:microsoft.com/office/officeart/2005/8/layout/default"/>
    <dgm:cxn modelId="{375C3015-A167-44E6-8A29-292260B6B46F}" type="presParOf" srcId="{D32E9965-7699-49D6-860D-057C348A3BFC}" destId="{1178EEAC-0327-4925-8C09-54AB278FB664}" srcOrd="2" destOrd="0" presId="urn:microsoft.com/office/officeart/2005/8/layout/default"/>
    <dgm:cxn modelId="{C1BF7740-DFFC-42BB-AD39-3F98D648781C}" type="presParOf" srcId="{D32E9965-7699-49D6-860D-057C348A3BFC}" destId="{DD5F1EAB-08BE-4D63-8BA2-3DA1142C3726}" srcOrd="3" destOrd="0" presId="urn:microsoft.com/office/officeart/2005/8/layout/default"/>
    <dgm:cxn modelId="{E7F6DD8A-91E9-4BB1-B98C-89E6520C8A36}" type="presParOf" srcId="{D32E9965-7699-49D6-860D-057C348A3BFC}" destId="{613AE383-48BD-4C81-828F-AFCA3985FDA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A182E2-153D-419B-9B2E-BE31D279A1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07623C24-4BCB-46CB-87C7-EF14534FE1F9}">
      <dgm:prSet phldrT="[Текст]"/>
      <dgm:spPr/>
      <dgm:t>
        <a:bodyPr/>
        <a:lstStyle/>
        <a:p>
          <a:r>
            <a:rPr lang="uk-UA" dirty="0"/>
            <a:t>Модель оптимізаційної задачі складається з таких елементів:</a:t>
          </a:r>
          <a:endParaRPr lang="ru-RU" dirty="0"/>
        </a:p>
      </dgm:t>
    </dgm:pt>
    <dgm:pt modelId="{C8F20A33-82A2-4548-B5F7-1D14A0C31574}" type="parTrans" cxnId="{6487DD60-D474-46B0-B7B5-58C84C99C3E0}">
      <dgm:prSet/>
      <dgm:spPr/>
      <dgm:t>
        <a:bodyPr/>
        <a:lstStyle/>
        <a:p>
          <a:endParaRPr lang="ru-RU"/>
        </a:p>
      </dgm:t>
    </dgm:pt>
    <dgm:pt modelId="{B74C2F9B-CC39-4422-B5DF-80D010396F10}" type="sibTrans" cxnId="{6487DD60-D474-46B0-B7B5-58C84C99C3E0}">
      <dgm:prSet/>
      <dgm:spPr/>
      <dgm:t>
        <a:bodyPr/>
        <a:lstStyle/>
        <a:p>
          <a:endParaRPr lang="ru-RU"/>
        </a:p>
      </dgm:t>
    </dgm:pt>
    <dgm:pt modelId="{9832B39C-5A7A-4A15-8E19-8077ACE6C20B}">
      <dgm:prSet/>
      <dgm:spPr/>
      <dgm:t>
        <a:bodyPr/>
        <a:lstStyle/>
        <a:p>
          <a:r>
            <a:rPr lang="uk-UA" i="1" dirty="0"/>
            <a:t>цільова функція</a:t>
          </a:r>
          <a:r>
            <a:rPr lang="uk-UA" dirty="0"/>
            <a:t> — величина, яка залежить від змінних і значення якої потрібно максимізувати чи мінімізувати;</a:t>
          </a:r>
          <a:endParaRPr lang="ru-RU" dirty="0"/>
        </a:p>
      </dgm:t>
    </dgm:pt>
    <dgm:pt modelId="{DFFFEB97-4435-4F74-9E92-9CCB20808776}" type="parTrans" cxnId="{5DC55E21-BDAC-4ABC-A8A3-2775B40E4857}">
      <dgm:prSet/>
      <dgm:spPr/>
      <dgm:t>
        <a:bodyPr/>
        <a:lstStyle/>
        <a:p>
          <a:endParaRPr lang="ru-RU"/>
        </a:p>
      </dgm:t>
    </dgm:pt>
    <dgm:pt modelId="{985DDB83-32B1-4378-A127-DA7A8BA916C4}" type="sibTrans" cxnId="{5DC55E21-BDAC-4ABC-A8A3-2775B40E4857}">
      <dgm:prSet/>
      <dgm:spPr/>
      <dgm:t>
        <a:bodyPr/>
        <a:lstStyle/>
        <a:p>
          <a:endParaRPr lang="ru-RU"/>
        </a:p>
      </dgm:t>
    </dgm:pt>
    <dgm:pt modelId="{F367BC01-C291-4FAE-924B-64140D6CA55E}">
      <dgm:prSet/>
      <dgm:spPr/>
      <dgm:t>
        <a:bodyPr/>
        <a:lstStyle/>
        <a:p>
          <a:r>
            <a:rPr lang="uk-UA" i="1" dirty="0"/>
            <a:t>критерій</a:t>
          </a:r>
          <a:r>
            <a:rPr lang="uk-UA" dirty="0"/>
            <a:t> — вимога мінімізації чи максимізації цільової функції.</a:t>
          </a:r>
          <a:endParaRPr lang="ru-RU" dirty="0"/>
        </a:p>
      </dgm:t>
    </dgm:pt>
    <dgm:pt modelId="{6BA2BF2D-06EA-4421-9FC4-A6AC68B675AA}" type="parTrans" cxnId="{F0D38430-B2E5-455E-9852-29A1861F6CF2}">
      <dgm:prSet/>
      <dgm:spPr/>
      <dgm:t>
        <a:bodyPr/>
        <a:lstStyle/>
        <a:p>
          <a:endParaRPr lang="ru-RU"/>
        </a:p>
      </dgm:t>
    </dgm:pt>
    <dgm:pt modelId="{CC57D135-9AFB-49A9-BD36-9B9E64EDB7E4}" type="sibTrans" cxnId="{F0D38430-B2E5-455E-9852-29A1861F6CF2}">
      <dgm:prSet/>
      <dgm:spPr/>
      <dgm:t>
        <a:bodyPr/>
        <a:lstStyle/>
        <a:p>
          <a:endParaRPr lang="ru-RU"/>
        </a:p>
      </dgm:t>
    </dgm:pt>
    <dgm:pt modelId="{378022AF-CA7E-4B43-B005-DC1DC6E6C2DD}">
      <dgm:prSet/>
      <dgm:spPr/>
      <dgm:t>
        <a:bodyPr/>
        <a:lstStyle/>
        <a:p>
          <a:r>
            <a:rPr lang="uk-UA" i="1" dirty="0"/>
            <a:t>обмеження</a:t>
          </a:r>
          <a:r>
            <a:rPr lang="uk-UA" dirty="0"/>
            <a:t> — умови, яким мають задовольняти змінні.</a:t>
          </a:r>
          <a:endParaRPr lang="ru-RU" dirty="0"/>
        </a:p>
      </dgm:t>
    </dgm:pt>
    <dgm:pt modelId="{EA9B61B1-A2BC-4C4C-A256-90D31D4F9163}" type="parTrans" cxnId="{D0E3F6FE-6083-456B-9F98-2B07B53A15E8}">
      <dgm:prSet/>
      <dgm:spPr/>
      <dgm:t>
        <a:bodyPr/>
        <a:lstStyle/>
        <a:p>
          <a:endParaRPr lang="ru-RU"/>
        </a:p>
      </dgm:t>
    </dgm:pt>
    <dgm:pt modelId="{6CC671A4-BCB2-44A0-9ACC-955D6E47FAB1}" type="sibTrans" cxnId="{D0E3F6FE-6083-456B-9F98-2B07B53A15E8}">
      <dgm:prSet/>
      <dgm:spPr/>
      <dgm:t>
        <a:bodyPr/>
        <a:lstStyle/>
        <a:p>
          <a:endParaRPr lang="ru-RU"/>
        </a:p>
      </dgm:t>
    </dgm:pt>
    <dgm:pt modelId="{8A29A19A-A7E4-45FB-A516-078198C13B75}">
      <dgm:prSet/>
      <dgm:spPr/>
      <dgm:t>
        <a:bodyPr/>
        <a:lstStyle/>
        <a:p>
          <a:r>
            <a:rPr lang="uk-UA" i="1" dirty="0"/>
            <a:t>змінні</a:t>
          </a:r>
          <a:r>
            <a:rPr lang="uk-UA" dirty="0"/>
            <a:t> — невідомі величини, значення яких потрібно знайти в результаті розв'язання задачі;</a:t>
          </a:r>
          <a:endParaRPr lang="ru-RU" dirty="0"/>
        </a:p>
      </dgm:t>
    </dgm:pt>
    <dgm:pt modelId="{FE0500A4-FB9E-4B1B-983E-3E1092816BD3}" type="parTrans" cxnId="{07225645-4CC1-4799-8EDA-8FF2E5F31EC1}">
      <dgm:prSet/>
      <dgm:spPr/>
      <dgm:t>
        <a:bodyPr/>
        <a:lstStyle/>
        <a:p>
          <a:endParaRPr lang="ru-RU"/>
        </a:p>
      </dgm:t>
    </dgm:pt>
    <dgm:pt modelId="{E30E11F0-225B-429A-B2C1-3474468E2AE2}" type="sibTrans" cxnId="{07225645-4CC1-4799-8EDA-8FF2E5F31EC1}">
      <dgm:prSet/>
      <dgm:spPr/>
      <dgm:t>
        <a:bodyPr/>
        <a:lstStyle/>
        <a:p>
          <a:endParaRPr lang="ru-RU"/>
        </a:p>
      </dgm:t>
    </dgm:pt>
    <dgm:pt modelId="{9A0401D6-F390-4DD5-8F58-1E8E35640449}" type="pres">
      <dgm:prSet presAssocID="{4EA182E2-153D-419B-9B2E-BE31D279A156}" presName="diagram" presStyleCnt="0">
        <dgm:presLayoutVars>
          <dgm:chPref val="1"/>
          <dgm:dir/>
          <dgm:animOne val="branch"/>
          <dgm:animLvl val="lvl"/>
          <dgm:resizeHandles/>
        </dgm:presLayoutVars>
      </dgm:prSet>
      <dgm:spPr/>
    </dgm:pt>
    <dgm:pt modelId="{7DB2A56A-CC0C-418A-85E8-7C1F286165F1}" type="pres">
      <dgm:prSet presAssocID="{07623C24-4BCB-46CB-87C7-EF14534FE1F9}" presName="root" presStyleCnt="0"/>
      <dgm:spPr/>
    </dgm:pt>
    <dgm:pt modelId="{7D19A08D-E74A-4632-8408-AED64AF6D885}" type="pres">
      <dgm:prSet presAssocID="{07623C24-4BCB-46CB-87C7-EF14534FE1F9}" presName="rootComposite" presStyleCnt="0"/>
      <dgm:spPr/>
    </dgm:pt>
    <dgm:pt modelId="{5754A650-3312-4332-8D96-B22C53A96C87}" type="pres">
      <dgm:prSet presAssocID="{07623C24-4BCB-46CB-87C7-EF14534FE1F9}" presName="rootText" presStyleLbl="node1" presStyleIdx="0" presStyleCnt="1" custScaleX="570474" custScaleY="190749"/>
      <dgm:spPr/>
    </dgm:pt>
    <dgm:pt modelId="{A73B2552-A794-439A-8609-35ACE50B55B9}" type="pres">
      <dgm:prSet presAssocID="{07623C24-4BCB-46CB-87C7-EF14534FE1F9}" presName="rootConnector" presStyleLbl="node1" presStyleIdx="0" presStyleCnt="1"/>
      <dgm:spPr/>
    </dgm:pt>
    <dgm:pt modelId="{CD71E2C9-F70A-4507-9767-D10EA63C4763}" type="pres">
      <dgm:prSet presAssocID="{07623C24-4BCB-46CB-87C7-EF14534FE1F9}" presName="childShape" presStyleCnt="0"/>
      <dgm:spPr/>
    </dgm:pt>
    <dgm:pt modelId="{A3BF22CE-AB5C-4CC4-AE77-1ED6D085933B}" type="pres">
      <dgm:prSet presAssocID="{FE0500A4-FB9E-4B1B-983E-3E1092816BD3}" presName="Name13" presStyleLbl="parChTrans1D2" presStyleIdx="0" presStyleCnt="4"/>
      <dgm:spPr/>
    </dgm:pt>
    <dgm:pt modelId="{66F4D25D-07CD-4439-B8FD-34F12A536ADA}" type="pres">
      <dgm:prSet presAssocID="{8A29A19A-A7E4-45FB-A516-078198C13B75}" presName="childText" presStyleLbl="bgAcc1" presStyleIdx="0" presStyleCnt="4" custScaleX="603873" custScaleY="136781">
        <dgm:presLayoutVars>
          <dgm:bulletEnabled val="1"/>
        </dgm:presLayoutVars>
      </dgm:prSet>
      <dgm:spPr/>
    </dgm:pt>
    <dgm:pt modelId="{16ED4852-978C-4EB8-A86B-0DB0EA3E6E30}" type="pres">
      <dgm:prSet presAssocID="{DFFFEB97-4435-4F74-9E92-9CCB20808776}" presName="Name13" presStyleLbl="parChTrans1D2" presStyleIdx="1" presStyleCnt="4"/>
      <dgm:spPr/>
    </dgm:pt>
    <dgm:pt modelId="{9D9BAC4A-4618-4A76-97C5-A7EFF695EA9C}" type="pres">
      <dgm:prSet presAssocID="{9832B39C-5A7A-4A15-8E19-8077ACE6C20B}" presName="childText" presStyleLbl="bgAcc1" presStyleIdx="1" presStyleCnt="4" custScaleX="603351" custScaleY="141622">
        <dgm:presLayoutVars>
          <dgm:bulletEnabled val="1"/>
        </dgm:presLayoutVars>
      </dgm:prSet>
      <dgm:spPr/>
    </dgm:pt>
    <dgm:pt modelId="{0B0FB117-D3C6-4D0D-9BFE-B0B9D0B57467}" type="pres">
      <dgm:prSet presAssocID="{6BA2BF2D-06EA-4421-9FC4-A6AC68B675AA}" presName="Name13" presStyleLbl="parChTrans1D2" presStyleIdx="2" presStyleCnt="4"/>
      <dgm:spPr/>
    </dgm:pt>
    <dgm:pt modelId="{CC7E1EA3-A720-486D-A3F9-7C06DDEE548B}" type="pres">
      <dgm:prSet presAssocID="{F367BC01-C291-4FAE-924B-64140D6CA55E}" presName="childText" presStyleLbl="bgAcc1" presStyleIdx="2" presStyleCnt="4" custScaleX="601828" custScaleY="123109">
        <dgm:presLayoutVars>
          <dgm:bulletEnabled val="1"/>
        </dgm:presLayoutVars>
      </dgm:prSet>
      <dgm:spPr/>
    </dgm:pt>
    <dgm:pt modelId="{FCBABF18-F07E-452A-9276-553ECDF83975}" type="pres">
      <dgm:prSet presAssocID="{EA9B61B1-A2BC-4C4C-A256-90D31D4F9163}" presName="Name13" presStyleLbl="parChTrans1D2" presStyleIdx="3" presStyleCnt="4"/>
      <dgm:spPr/>
    </dgm:pt>
    <dgm:pt modelId="{D1CAFF3F-E1E6-46BE-981C-55369DD1DCB1}" type="pres">
      <dgm:prSet presAssocID="{378022AF-CA7E-4B43-B005-DC1DC6E6C2DD}" presName="childText" presStyleLbl="bgAcc1" presStyleIdx="3" presStyleCnt="4" custScaleX="608946" custScaleY="114278">
        <dgm:presLayoutVars>
          <dgm:bulletEnabled val="1"/>
        </dgm:presLayoutVars>
      </dgm:prSet>
      <dgm:spPr/>
    </dgm:pt>
  </dgm:ptLst>
  <dgm:cxnLst>
    <dgm:cxn modelId="{1B907B17-CA55-4D2B-991A-7D4D7B96030A}" type="presOf" srcId="{07623C24-4BCB-46CB-87C7-EF14534FE1F9}" destId="{A73B2552-A794-439A-8609-35ACE50B55B9}" srcOrd="1" destOrd="0" presId="urn:microsoft.com/office/officeart/2005/8/layout/hierarchy3"/>
    <dgm:cxn modelId="{5DC55E21-BDAC-4ABC-A8A3-2775B40E4857}" srcId="{07623C24-4BCB-46CB-87C7-EF14534FE1F9}" destId="{9832B39C-5A7A-4A15-8E19-8077ACE6C20B}" srcOrd="1" destOrd="0" parTransId="{DFFFEB97-4435-4F74-9E92-9CCB20808776}" sibTransId="{985DDB83-32B1-4378-A127-DA7A8BA916C4}"/>
    <dgm:cxn modelId="{1A24312B-1F30-416A-90D3-1AFCFCB4B94A}" type="presOf" srcId="{DFFFEB97-4435-4F74-9E92-9CCB20808776}" destId="{16ED4852-978C-4EB8-A86B-0DB0EA3E6E30}" srcOrd="0" destOrd="0" presId="urn:microsoft.com/office/officeart/2005/8/layout/hierarchy3"/>
    <dgm:cxn modelId="{F0D38430-B2E5-455E-9852-29A1861F6CF2}" srcId="{07623C24-4BCB-46CB-87C7-EF14534FE1F9}" destId="{F367BC01-C291-4FAE-924B-64140D6CA55E}" srcOrd="2" destOrd="0" parTransId="{6BA2BF2D-06EA-4421-9FC4-A6AC68B675AA}" sibTransId="{CC57D135-9AFB-49A9-BD36-9B9E64EDB7E4}"/>
    <dgm:cxn modelId="{6487DD60-D474-46B0-B7B5-58C84C99C3E0}" srcId="{4EA182E2-153D-419B-9B2E-BE31D279A156}" destId="{07623C24-4BCB-46CB-87C7-EF14534FE1F9}" srcOrd="0" destOrd="0" parTransId="{C8F20A33-82A2-4548-B5F7-1D14A0C31574}" sibTransId="{B74C2F9B-CC39-4422-B5DF-80D010396F10}"/>
    <dgm:cxn modelId="{07225645-4CC1-4799-8EDA-8FF2E5F31EC1}" srcId="{07623C24-4BCB-46CB-87C7-EF14534FE1F9}" destId="{8A29A19A-A7E4-45FB-A516-078198C13B75}" srcOrd="0" destOrd="0" parTransId="{FE0500A4-FB9E-4B1B-983E-3E1092816BD3}" sibTransId="{E30E11F0-225B-429A-B2C1-3474468E2AE2}"/>
    <dgm:cxn modelId="{B53A6D88-6496-4E11-A4E1-46B547CEFEDA}" type="presOf" srcId="{378022AF-CA7E-4B43-B005-DC1DC6E6C2DD}" destId="{D1CAFF3F-E1E6-46BE-981C-55369DD1DCB1}" srcOrd="0" destOrd="0" presId="urn:microsoft.com/office/officeart/2005/8/layout/hierarchy3"/>
    <dgm:cxn modelId="{FFDFAFA8-242C-4FA0-A76D-5BB4C33B9E0C}" type="presOf" srcId="{8A29A19A-A7E4-45FB-A516-078198C13B75}" destId="{66F4D25D-07CD-4439-B8FD-34F12A536ADA}" srcOrd="0" destOrd="0" presId="urn:microsoft.com/office/officeart/2005/8/layout/hierarchy3"/>
    <dgm:cxn modelId="{910307A9-4EB9-4B50-8FD5-852B2E3E38E0}" type="presOf" srcId="{EA9B61B1-A2BC-4C4C-A256-90D31D4F9163}" destId="{FCBABF18-F07E-452A-9276-553ECDF83975}" srcOrd="0" destOrd="0" presId="urn:microsoft.com/office/officeart/2005/8/layout/hierarchy3"/>
    <dgm:cxn modelId="{0F5B9EB2-5823-4F85-97AC-017607AF758C}" type="presOf" srcId="{F367BC01-C291-4FAE-924B-64140D6CA55E}" destId="{CC7E1EA3-A720-486D-A3F9-7C06DDEE548B}" srcOrd="0" destOrd="0" presId="urn:microsoft.com/office/officeart/2005/8/layout/hierarchy3"/>
    <dgm:cxn modelId="{6C8FE9B5-92DE-44AB-A7F7-2B241E86463F}" type="presOf" srcId="{07623C24-4BCB-46CB-87C7-EF14534FE1F9}" destId="{5754A650-3312-4332-8D96-B22C53A96C87}" srcOrd="0" destOrd="0" presId="urn:microsoft.com/office/officeart/2005/8/layout/hierarchy3"/>
    <dgm:cxn modelId="{1C347FCB-5294-427B-AC44-2AEC8A8D3B74}" type="presOf" srcId="{6BA2BF2D-06EA-4421-9FC4-A6AC68B675AA}" destId="{0B0FB117-D3C6-4D0D-9BFE-B0B9D0B57467}" srcOrd="0" destOrd="0" presId="urn:microsoft.com/office/officeart/2005/8/layout/hierarchy3"/>
    <dgm:cxn modelId="{B6A561CC-5C50-48B4-8635-1FA995E50D78}" type="presOf" srcId="{FE0500A4-FB9E-4B1B-983E-3E1092816BD3}" destId="{A3BF22CE-AB5C-4CC4-AE77-1ED6D085933B}" srcOrd="0" destOrd="0" presId="urn:microsoft.com/office/officeart/2005/8/layout/hierarchy3"/>
    <dgm:cxn modelId="{B0956CD6-0C78-4925-81F9-778D7B0793D1}" type="presOf" srcId="{4EA182E2-153D-419B-9B2E-BE31D279A156}" destId="{9A0401D6-F390-4DD5-8F58-1E8E35640449}" srcOrd="0" destOrd="0" presId="urn:microsoft.com/office/officeart/2005/8/layout/hierarchy3"/>
    <dgm:cxn modelId="{EE7963FE-553C-4378-8137-E5A6E81B1B6E}" type="presOf" srcId="{9832B39C-5A7A-4A15-8E19-8077ACE6C20B}" destId="{9D9BAC4A-4618-4A76-97C5-A7EFF695EA9C}" srcOrd="0" destOrd="0" presId="urn:microsoft.com/office/officeart/2005/8/layout/hierarchy3"/>
    <dgm:cxn modelId="{D0E3F6FE-6083-456B-9F98-2B07B53A15E8}" srcId="{07623C24-4BCB-46CB-87C7-EF14534FE1F9}" destId="{378022AF-CA7E-4B43-B005-DC1DC6E6C2DD}" srcOrd="3" destOrd="0" parTransId="{EA9B61B1-A2BC-4C4C-A256-90D31D4F9163}" sibTransId="{6CC671A4-BCB2-44A0-9ACC-955D6E47FAB1}"/>
    <dgm:cxn modelId="{A9088458-1962-4897-9CD0-2FE71F8EC873}" type="presParOf" srcId="{9A0401D6-F390-4DD5-8F58-1E8E35640449}" destId="{7DB2A56A-CC0C-418A-85E8-7C1F286165F1}" srcOrd="0" destOrd="0" presId="urn:microsoft.com/office/officeart/2005/8/layout/hierarchy3"/>
    <dgm:cxn modelId="{EBE5781C-85D2-46C9-9CF1-24199D363289}" type="presParOf" srcId="{7DB2A56A-CC0C-418A-85E8-7C1F286165F1}" destId="{7D19A08D-E74A-4632-8408-AED64AF6D885}" srcOrd="0" destOrd="0" presId="urn:microsoft.com/office/officeart/2005/8/layout/hierarchy3"/>
    <dgm:cxn modelId="{A60750B5-20A8-4DB7-BAC9-CE87DCFC8B9C}" type="presParOf" srcId="{7D19A08D-E74A-4632-8408-AED64AF6D885}" destId="{5754A650-3312-4332-8D96-B22C53A96C87}" srcOrd="0" destOrd="0" presId="urn:microsoft.com/office/officeart/2005/8/layout/hierarchy3"/>
    <dgm:cxn modelId="{3A817149-6F10-4F9E-AA73-3B10D327DE20}" type="presParOf" srcId="{7D19A08D-E74A-4632-8408-AED64AF6D885}" destId="{A73B2552-A794-439A-8609-35ACE50B55B9}" srcOrd="1" destOrd="0" presId="urn:microsoft.com/office/officeart/2005/8/layout/hierarchy3"/>
    <dgm:cxn modelId="{A2C2D17C-819D-4777-91C2-EE593965B959}" type="presParOf" srcId="{7DB2A56A-CC0C-418A-85E8-7C1F286165F1}" destId="{CD71E2C9-F70A-4507-9767-D10EA63C4763}" srcOrd="1" destOrd="0" presId="urn:microsoft.com/office/officeart/2005/8/layout/hierarchy3"/>
    <dgm:cxn modelId="{BEC9E90F-BFDF-438C-BF77-60B19142111A}" type="presParOf" srcId="{CD71E2C9-F70A-4507-9767-D10EA63C4763}" destId="{A3BF22CE-AB5C-4CC4-AE77-1ED6D085933B}" srcOrd="0" destOrd="0" presId="urn:microsoft.com/office/officeart/2005/8/layout/hierarchy3"/>
    <dgm:cxn modelId="{6AC2C772-FC79-4BDC-B3DF-8DD41A404BBA}" type="presParOf" srcId="{CD71E2C9-F70A-4507-9767-D10EA63C4763}" destId="{66F4D25D-07CD-4439-B8FD-34F12A536ADA}" srcOrd="1" destOrd="0" presId="urn:microsoft.com/office/officeart/2005/8/layout/hierarchy3"/>
    <dgm:cxn modelId="{E88FF7DF-18E2-4F91-8057-0794B80174FE}" type="presParOf" srcId="{CD71E2C9-F70A-4507-9767-D10EA63C4763}" destId="{16ED4852-978C-4EB8-A86B-0DB0EA3E6E30}" srcOrd="2" destOrd="0" presId="urn:microsoft.com/office/officeart/2005/8/layout/hierarchy3"/>
    <dgm:cxn modelId="{12E52659-EB74-4EFD-A70B-CDFECF92DDCF}" type="presParOf" srcId="{CD71E2C9-F70A-4507-9767-D10EA63C4763}" destId="{9D9BAC4A-4618-4A76-97C5-A7EFF695EA9C}" srcOrd="3" destOrd="0" presId="urn:microsoft.com/office/officeart/2005/8/layout/hierarchy3"/>
    <dgm:cxn modelId="{030AC488-90CC-4D58-AD3E-15284A64DDD8}" type="presParOf" srcId="{CD71E2C9-F70A-4507-9767-D10EA63C4763}" destId="{0B0FB117-D3C6-4D0D-9BFE-B0B9D0B57467}" srcOrd="4" destOrd="0" presId="urn:microsoft.com/office/officeart/2005/8/layout/hierarchy3"/>
    <dgm:cxn modelId="{780C3E4C-0DC5-4071-8F71-EFBA8CD81405}" type="presParOf" srcId="{CD71E2C9-F70A-4507-9767-D10EA63C4763}" destId="{CC7E1EA3-A720-486D-A3F9-7C06DDEE548B}" srcOrd="5" destOrd="0" presId="urn:microsoft.com/office/officeart/2005/8/layout/hierarchy3"/>
    <dgm:cxn modelId="{3C5A68E0-9FF0-4E4C-AC4D-DDE1202845EB}" type="presParOf" srcId="{CD71E2C9-F70A-4507-9767-D10EA63C4763}" destId="{FCBABF18-F07E-452A-9276-553ECDF83975}" srcOrd="6" destOrd="0" presId="urn:microsoft.com/office/officeart/2005/8/layout/hierarchy3"/>
    <dgm:cxn modelId="{90199B71-C8DF-47A2-8657-54329A27A774}" type="presParOf" srcId="{CD71E2C9-F70A-4507-9767-D10EA63C4763}" destId="{D1CAFF3F-E1E6-46BE-981C-55369DD1DCB1}"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717D7A-8913-4B04-A46D-79CAF76D822E}" type="doc">
      <dgm:prSet loTypeId="urn:microsoft.com/office/officeart/2005/8/layout/chevron2" loCatId="list" qsTypeId="urn:microsoft.com/office/officeart/2005/8/quickstyle/3d3" qsCatId="3D" csTypeId="urn:microsoft.com/office/officeart/2005/8/colors/accent1_2" csCatId="accent1" phldr="1"/>
      <dgm:spPr/>
      <dgm:t>
        <a:bodyPr/>
        <a:lstStyle/>
        <a:p>
          <a:endParaRPr lang="ru-RU"/>
        </a:p>
      </dgm:t>
    </dgm:pt>
    <dgm:pt modelId="{CA189C32-A6B3-444C-AD96-0FE1CA4718F6}">
      <dgm:prSet phldrT="[Текст]"/>
      <dgm:spPr/>
      <dgm:t>
        <a:bodyPr/>
        <a:lstStyle/>
        <a:p>
          <a:r>
            <a:rPr lang="en-US" dirty="0"/>
            <a:t>1</a:t>
          </a:r>
          <a:endParaRPr lang="ru-RU" dirty="0"/>
        </a:p>
      </dgm:t>
    </dgm:pt>
    <dgm:pt modelId="{3ABFF8E8-E67A-4549-888B-66B5AE6A43F4}" type="parTrans" cxnId="{50C392F0-EF2D-450F-9FA2-D9B691AF991C}">
      <dgm:prSet/>
      <dgm:spPr/>
      <dgm:t>
        <a:bodyPr/>
        <a:lstStyle/>
        <a:p>
          <a:endParaRPr lang="ru-RU"/>
        </a:p>
      </dgm:t>
    </dgm:pt>
    <dgm:pt modelId="{020F7AF1-086F-4C79-8333-DA21889BC47A}" type="sibTrans" cxnId="{50C392F0-EF2D-450F-9FA2-D9B691AF991C}">
      <dgm:prSet/>
      <dgm:spPr/>
      <dgm:t>
        <a:bodyPr/>
        <a:lstStyle/>
        <a:p>
          <a:endParaRPr lang="ru-RU"/>
        </a:p>
      </dgm:t>
    </dgm:pt>
    <dgm:pt modelId="{7DA50B13-2B68-47B4-9059-8FDFF0F54EB6}">
      <dgm:prSet phldrT="[Текст]"/>
      <dgm:spPr/>
      <dgm:t>
        <a:bodyPr/>
        <a:lstStyle/>
        <a:p>
          <a:r>
            <a:rPr lang="uk-UA" b="1" dirty="0"/>
            <a:t>Введення позначень</a:t>
          </a:r>
          <a:r>
            <a:rPr lang="uk-UA" dirty="0"/>
            <a:t>. Потрібно визначити, яка змінна яку величину позначатиме.</a:t>
          </a:r>
          <a:endParaRPr lang="ru-RU" dirty="0"/>
        </a:p>
      </dgm:t>
    </dgm:pt>
    <dgm:pt modelId="{27171DD2-B963-45B1-A9AC-D900C0D9FFDF}" type="parTrans" cxnId="{0193FDA1-2B4D-430D-8D4E-BA4794A9A527}">
      <dgm:prSet/>
      <dgm:spPr/>
      <dgm:t>
        <a:bodyPr/>
        <a:lstStyle/>
        <a:p>
          <a:endParaRPr lang="ru-RU"/>
        </a:p>
      </dgm:t>
    </dgm:pt>
    <dgm:pt modelId="{8D0214E3-88F1-416C-BE7F-0A3E775ED02B}" type="sibTrans" cxnId="{0193FDA1-2B4D-430D-8D4E-BA4794A9A527}">
      <dgm:prSet/>
      <dgm:spPr/>
      <dgm:t>
        <a:bodyPr/>
        <a:lstStyle/>
        <a:p>
          <a:endParaRPr lang="ru-RU"/>
        </a:p>
      </dgm:t>
    </dgm:pt>
    <dgm:pt modelId="{CADE53E3-7FBC-4CAC-A899-B47F9DF79848}">
      <dgm:prSet/>
      <dgm:spPr/>
      <dgm:t>
        <a:bodyPr/>
        <a:lstStyle/>
        <a:p>
          <a:r>
            <a:rPr lang="uk-UA" b="1" dirty="0"/>
            <a:t>Створення цільової функції та критерію</a:t>
          </a:r>
          <a:r>
            <a:rPr lang="uk-UA" dirty="0"/>
            <a:t>. Слід визначити, яка величина максимізуватиметься чи мінімізуватиметься, та записати формулу залежності цієї величини від змінних, тобто формулу цільової функції. Нею може бути вартість продукції, обсяг прибутку, обсяг витрат на виробництво та перевезення.</a:t>
          </a:r>
          <a:endParaRPr lang="ru-RU" dirty="0"/>
        </a:p>
      </dgm:t>
    </dgm:pt>
    <dgm:pt modelId="{41DDCC9A-79A7-4F5E-85F5-73F17CFC79B0}" type="parTrans" cxnId="{887CDA0C-595F-49CF-99AF-55A6EB50D5AC}">
      <dgm:prSet/>
      <dgm:spPr/>
      <dgm:t>
        <a:bodyPr/>
        <a:lstStyle/>
        <a:p>
          <a:endParaRPr lang="ru-RU"/>
        </a:p>
      </dgm:t>
    </dgm:pt>
    <dgm:pt modelId="{08DF9AD5-4E37-4910-9791-EFE725F3EDCD}" type="sibTrans" cxnId="{887CDA0C-595F-49CF-99AF-55A6EB50D5AC}">
      <dgm:prSet/>
      <dgm:spPr/>
      <dgm:t>
        <a:bodyPr/>
        <a:lstStyle/>
        <a:p>
          <a:endParaRPr lang="ru-RU"/>
        </a:p>
      </dgm:t>
    </dgm:pt>
    <dgm:pt modelId="{002066C7-D166-46B9-A55C-008355824B8E}">
      <dgm:prSet/>
      <dgm:spPr/>
      <dgm:t>
        <a:bodyPr/>
        <a:lstStyle/>
        <a:p>
          <a:r>
            <a:rPr lang="uk-UA" b="1" dirty="0"/>
            <a:t>Складання системи обмежень</a:t>
          </a:r>
          <a:r>
            <a:rPr lang="uk-UA" dirty="0"/>
            <a:t>. Обмеження — це нерівності або рівності, яким мають задовольняти значення змінних.</a:t>
          </a:r>
          <a:endParaRPr lang="ru-RU" dirty="0"/>
        </a:p>
      </dgm:t>
    </dgm:pt>
    <dgm:pt modelId="{FF7287CE-D086-442B-9944-357694414E87}" type="parTrans" cxnId="{A1E1E2AF-FD02-405B-9F0B-FC14E6C42C14}">
      <dgm:prSet/>
      <dgm:spPr/>
      <dgm:t>
        <a:bodyPr/>
        <a:lstStyle/>
        <a:p>
          <a:endParaRPr lang="ru-RU"/>
        </a:p>
      </dgm:t>
    </dgm:pt>
    <dgm:pt modelId="{D215BC6B-5E18-4035-A3F1-1203E4E4A64B}" type="sibTrans" cxnId="{A1E1E2AF-FD02-405B-9F0B-FC14E6C42C14}">
      <dgm:prSet/>
      <dgm:spPr/>
      <dgm:t>
        <a:bodyPr/>
        <a:lstStyle/>
        <a:p>
          <a:endParaRPr lang="ru-RU"/>
        </a:p>
      </dgm:t>
    </dgm:pt>
    <dgm:pt modelId="{FC733BEA-24F6-4D51-B9B8-B679AE4E806A}">
      <dgm:prSet/>
      <dgm:spPr/>
      <dgm:t>
        <a:bodyPr/>
        <a:lstStyle/>
        <a:p>
          <a:r>
            <a:rPr lang="uk-UA" b="1" dirty="0"/>
            <a:t>Розв'язання задачі</a:t>
          </a:r>
          <a:r>
            <a:rPr lang="uk-UA" dirty="0"/>
            <a:t>. Деякі </a:t>
          </a:r>
          <a:r>
            <a:rPr lang="uk-UA" dirty="0" err="1"/>
            <a:t>оптимізадійні</a:t>
          </a:r>
          <a:r>
            <a:rPr lang="uk-UA" dirty="0"/>
            <a:t> задачі можна розв'язати аналітично, без використання комп'ютера, проте цей спосіб надто трудомісткий. Далі ви навчитеся розв'язувати такі задачі засобами табличного процесора. Це будуть як задачі на пошук екстремуму функції однієї змінної, так і задачі лінійного програмування.</a:t>
          </a:r>
          <a:endParaRPr lang="ru-RU" dirty="0"/>
        </a:p>
      </dgm:t>
    </dgm:pt>
    <dgm:pt modelId="{4A7B0787-E777-42B8-B685-27C807F36667}" type="parTrans" cxnId="{CFCD64F7-46FA-44B0-8625-0B2041D80677}">
      <dgm:prSet/>
      <dgm:spPr/>
      <dgm:t>
        <a:bodyPr/>
        <a:lstStyle/>
        <a:p>
          <a:endParaRPr lang="ru-RU"/>
        </a:p>
      </dgm:t>
    </dgm:pt>
    <dgm:pt modelId="{DD97D59B-4AEE-43FA-AEE3-DF2913C0FDB8}" type="sibTrans" cxnId="{CFCD64F7-46FA-44B0-8625-0B2041D80677}">
      <dgm:prSet/>
      <dgm:spPr/>
      <dgm:t>
        <a:bodyPr/>
        <a:lstStyle/>
        <a:p>
          <a:endParaRPr lang="ru-RU"/>
        </a:p>
      </dgm:t>
    </dgm:pt>
    <dgm:pt modelId="{0A7672FE-92AB-467D-9A5D-64FEB38B7862}">
      <dgm:prSet phldrT="[Текст]"/>
      <dgm:spPr/>
      <dgm:t>
        <a:bodyPr/>
        <a:lstStyle/>
        <a:p>
          <a:r>
            <a:rPr lang="en-US" dirty="0"/>
            <a:t>2</a:t>
          </a:r>
          <a:endParaRPr lang="ru-RU" dirty="0"/>
        </a:p>
      </dgm:t>
    </dgm:pt>
    <dgm:pt modelId="{0AEAC8D9-87DB-402D-BDF0-77187BE9762B}" type="parTrans" cxnId="{6A4092CC-01D3-4B67-A51A-1531BAC36404}">
      <dgm:prSet/>
      <dgm:spPr/>
      <dgm:t>
        <a:bodyPr/>
        <a:lstStyle/>
        <a:p>
          <a:endParaRPr lang="ru-RU"/>
        </a:p>
      </dgm:t>
    </dgm:pt>
    <dgm:pt modelId="{B3B895AF-3161-4B0A-8AD8-14EF8DEA4DC8}" type="sibTrans" cxnId="{6A4092CC-01D3-4B67-A51A-1531BAC36404}">
      <dgm:prSet/>
      <dgm:spPr/>
      <dgm:t>
        <a:bodyPr/>
        <a:lstStyle/>
        <a:p>
          <a:endParaRPr lang="ru-RU"/>
        </a:p>
      </dgm:t>
    </dgm:pt>
    <dgm:pt modelId="{0268D920-9096-4C45-98A1-79EB12E8272A}">
      <dgm:prSet/>
      <dgm:spPr/>
      <dgm:t>
        <a:bodyPr/>
        <a:lstStyle/>
        <a:p>
          <a:r>
            <a:rPr lang="en-US" dirty="0"/>
            <a:t>3</a:t>
          </a:r>
          <a:endParaRPr lang="ru-RU" dirty="0"/>
        </a:p>
      </dgm:t>
    </dgm:pt>
    <dgm:pt modelId="{FDDDE85A-506A-4EC7-BD85-EAC088CB2505}" type="parTrans" cxnId="{C27A8E4A-3D18-49FE-B611-40AB88F0DFBD}">
      <dgm:prSet/>
      <dgm:spPr/>
      <dgm:t>
        <a:bodyPr/>
        <a:lstStyle/>
        <a:p>
          <a:endParaRPr lang="ru-RU"/>
        </a:p>
      </dgm:t>
    </dgm:pt>
    <dgm:pt modelId="{89818C3E-9732-44E0-9C1D-9CBFA5E4B196}" type="sibTrans" cxnId="{C27A8E4A-3D18-49FE-B611-40AB88F0DFBD}">
      <dgm:prSet/>
      <dgm:spPr/>
      <dgm:t>
        <a:bodyPr/>
        <a:lstStyle/>
        <a:p>
          <a:endParaRPr lang="ru-RU"/>
        </a:p>
      </dgm:t>
    </dgm:pt>
    <dgm:pt modelId="{CA226817-47E4-4BE4-A71E-C49704D6A9D4}">
      <dgm:prSet/>
      <dgm:spPr/>
      <dgm:t>
        <a:bodyPr/>
        <a:lstStyle/>
        <a:p>
          <a:r>
            <a:rPr lang="en-US" dirty="0"/>
            <a:t>4</a:t>
          </a:r>
          <a:endParaRPr lang="ru-RU" dirty="0"/>
        </a:p>
      </dgm:t>
    </dgm:pt>
    <dgm:pt modelId="{28DD305F-5F99-4396-AAB6-1B1C21A54F33}" type="parTrans" cxnId="{D4144D6C-E93D-4889-9824-0AF9FBC8A7BD}">
      <dgm:prSet/>
      <dgm:spPr/>
      <dgm:t>
        <a:bodyPr/>
        <a:lstStyle/>
        <a:p>
          <a:endParaRPr lang="ru-RU"/>
        </a:p>
      </dgm:t>
    </dgm:pt>
    <dgm:pt modelId="{06A521BE-13A4-410F-B1D1-9AC62BD6E879}" type="sibTrans" cxnId="{D4144D6C-E93D-4889-9824-0AF9FBC8A7BD}">
      <dgm:prSet/>
      <dgm:spPr/>
      <dgm:t>
        <a:bodyPr/>
        <a:lstStyle/>
        <a:p>
          <a:endParaRPr lang="ru-RU"/>
        </a:p>
      </dgm:t>
    </dgm:pt>
    <dgm:pt modelId="{FD8B4168-18A9-4085-9774-3FFF7FFAD24A}" type="pres">
      <dgm:prSet presAssocID="{61717D7A-8913-4B04-A46D-79CAF76D822E}" presName="linearFlow" presStyleCnt="0">
        <dgm:presLayoutVars>
          <dgm:dir/>
          <dgm:animLvl val="lvl"/>
          <dgm:resizeHandles val="exact"/>
        </dgm:presLayoutVars>
      </dgm:prSet>
      <dgm:spPr/>
    </dgm:pt>
    <dgm:pt modelId="{B0BFDCC4-B095-4ABE-98A0-78ECDAC6ADF7}" type="pres">
      <dgm:prSet presAssocID="{CA189C32-A6B3-444C-AD96-0FE1CA4718F6}" presName="composite" presStyleCnt="0"/>
      <dgm:spPr/>
    </dgm:pt>
    <dgm:pt modelId="{1D008FA0-64DF-428D-8926-E36C2B70E373}" type="pres">
      <dgm:prSet presAssocID="{CA189C32-A6B3-444C-AD96-0FE1CA4718F6}" presName="parentText" presStyleLbl="alignNode1" presStyleIdx="0" presStyleCnt="4">
        <dgm:presLayoutVars>
          <dgm:chMax val="1"/>
          <dgm:bulletEnabled val="1"/>
        </dgm:presLayoutVars>
      </dgm:prSet>
      <dgm:spPr/>
    </dgm:pt>
    <dgm:pt modelId="{D5E1A373-235A-4E13-BDB2-2F7DE32ED100}" type="pres">
      <dgm:prSet presAssocID="{CA189C32-A6B3-444C-AD96-0FE1CA4718F6}" presName="descendantText" presStyleLbl="alignAcc1" presStyleIdx="0" presStyleCnt="4">
        <dgm:presLayoutVars>
          <dgm:bulletEnabled val="1"/>
        </dgm:presLayoutVars>
      </dgm:prSet>
      <dgm:spPr/>
    </dgm:pt>
    <dgm:pt modelId="{C4AB51FA-0C3B-466E-95CF-EEFABDB3B4DD}" type="pres">
      <dgm:prSet presAssocID="{020F7AF1-086F-4C79-8333-DA21889BC47A}" presName="sp" presStyleCnt="0"/>
      <dgm:spPr/>
    </dgm:pt>
    <dgm:pt modelId="{FD1C7A25-A0B1-4AE9-8C9A-F591C6A5C4F9}" type="pres">
      <dgm:prSet presAssocID="{0A7672FE-92AB-467D-9A5D-64FEB38B7862}" presName="composite" presStyleCnt="0"/>
      <dgm:spPr/>
    </dgm:pt>
    <dgm:pt modelId="{FB2F56BF-D5EF-457C-86B4-76FDAC37B6E2}" type="pres">
      <dgm:prSet presAssocID="{0A7672FE-92AB-467D-9A5D-64FEB38B7862}" presName="parentText" presStyleLbl="alignNode1" presStyleIdx="1" presStyleCnt="4">
        <dgm:presLayoutVars>
          <dgm:chMax val="1"/>
          <dgm:bulletEnabled val="1"/>
        </dgm:presLayoutVars>
      </dgm:prSet>
      <dgm:spPr/>
    </dgm:pt>
    <dgm:pt modelId="{70BE2D33-CA7F-4B18-93DA-0B935CA1FF72}" type="pres">
      <dgm:prSet presAssocID="{0A7672FE-92AB-467D-9A5D-64FEB38B7862}" presName="descendantText" presStyleLbl="alignAcc1" presStyleIdx="1" presStyleCnt="4">
        <dgm:presLayoutVars>
          <dgm:bulletEnabled val="1"/>
        </dgm:presLayoutVars>
      </dgm:prSet>
      <dgm:spPr/>
    </dgm:pt>
    <dgm:pt modelId="{C9324747-CC1C-4A1D-AEB1-1B15CFFA0B79}" type="pres">
      <dgm:prSet presAssocID="{B3B895AF-3161-4B0A-8AD8-14EF8DEA4DC8}" presName="sp" presStyleCnt="0"/>
      <dgm:spPr/>
    </dgm:pt>
    <dgm:pt modelId="{3C77059D-06F1-43DA-A66B-ED2FC5DB2494}" type="pres">
      <dgm:prSet presAssocID="{0268D920-9096-4C45-98A1-79EB12E8272A}" presName="composite" presStyleCnt="0"/>
      <dgm:spPr/>
    </dgm:pt>
    <dgm:pt modelId="{80186D5D-358E-4DE7-AD38-5446DFF40A55}" type="pres">
      <dgm:prSet presAssocID="{0268D920-9096-4C45-98A1-79EB12E8272A}" presName="parentText" presStyleLbl="alignNode1" presStyleIdx="2" presStyleCnt="4">
        <dgm:presLayoutVars>
          <dgm:chMax val="1"/>
          <dgm:bulletEnabled val="1"/>
        </dgm:presLayoutVars>
      </dgm:prSet>
      <dgm:spPr/>
    </dgm:pt>
    <dgm:pt modelId="{6C91DDF6-08E0-47D3-ABBE-DA127BC5D1CF}" type="pres">
      <dgm:prSet presAssocID="{0268D920-9096-4C45-98A1-79EB12E8272A}" presName="descendantText" presStyleLbl="alignAcc1" presStyleIdx="2" presStyleCnt="4">
        <dgm:presLayoutVars>
          <dgm:bulletEnabled val="1"/>
        </dgm:presLayoutVars>
      </dgm:prSet>
      <dgm:spPr/>
    </dgm:pt>
    <dgm:pt modelId="{75E98249-FCA6-42AD-9953-34A10288AF74}" type="pres">
      <dgm:prSet presAssocID="{89818C3E-9732-44E0-9C1D-9CBFA5E4B196}" presName="sp" presStyleCnt="0"/>
      <dgm:spPr/>
    </dgm:pt>
    <dgm:pt modelId="{CB5DD5D1-6256-4A44-A225-AFDD1C361511}" type="pres">
      <dgm:prSet presAssocID="{CA226817-47E4-4BE4-A71E-C49704D6A9D4}" presName="composite" presStyleCnt="0"/>
      <dgm:spPr/>
    </dgm:pt>
    <dgm:pt modelId="{C39926C0-2503-4135-9364-DE16588FE2D0}" type="pres">
      <dgm:prSet presAssocID="{CA226817-47E4-4BE4-A71E-C49704D6A9D4}" presName="parentText" presStyleLbl="alignNode1" presStyleIdx="3" presStyleCnt="4">
        <dgm:presLayoutVars>
          <dgm:chMax val="1"/>
          <dgm:bulletEnabled val="1"/>
        </dgm:presLayoutVars>
      </dgm:prSet>
      <dgm:spPr/>
    </dgm:pt>
    <dgm:pt modelId="{9B1ABBE3-0014-41BA-AB92-8E2A912885B2}" type="pres">
      <dgm:prSet presAssocID="{CA226817-47E4-4BE4-A71E-C49704D6A9D4}" presName="descendantText" presStyleLbl="alignAcc1" presStyleIdx="3" presStyleCnt="4">
        <dgm:presLayoutVars>
          <dgm:bulletEnabled val="1"/>
        </dgm:presLayoutVars>
      </dgm:prSet>
      <dgm:spPr/>
    </dgm:pt>
  </dgm:ptLst>
  <dgm:cxnLst>
    <dgm:cxn modelId="{887CDA0C-595F-49CF-99AF-55A6EB50D5AC}" srcId="{0A7672FE-92AB-467D-9A5D-64FEB38B7862}" destId="{CADE53E3-7FBC-4CAC-A899-B47F9DF79848}" srcOrd="0" destOrd="0" parTransId="{41DDCC9A-79A7-4F5E-85F5-73F17CFC79B0}" sibTransId="{08DF9AD5-4E37-4910-9791-EFE725F3EDCD}"/>
    <dgm:cxn modelId="{82703912-80D0-4CF0-B960-2B6D012DFFF7}" type="presOf" srcId="{CA189C32-A6B3-444C-AD96-0FE1CA4718F6}" destId="{1D008FA0-64DF-428D-8926-E36C2B70E373}" srcOrd="0" destOrd="0" presId="urn:microsoft.com/office/officeart/2005/8/layout/chevron2"/>
    <dgm:cxn modelId="{2C14D01B-EA21-4D68-AF5D-E77CCC6E82AF}" type="presOf" srcId="{0A7672FE-92AB-467D-9A5D-64FEB38B7862}" destId="{FB2F56BF-D5EF-457C-86B4-76FDAC37B6E2}" srcOrd="0" destOrd="0" presId="urn:microsoft.com/office/officeart/2005/8/layout/chevron2"/>
    <dgm:cxn modelId="{16D2DC44-95FA-4411-8F90-E794272402D2}" type="presOf" srcId="{FC733BEA-24F6-4D51-B9B8-B679AE4E806A}" destId="{9B1ABBE3-0014-41BA-AB92-8E2A912885B2}" srcOrd="0" destOrd="0" presId="urn:microsoft.com/office/officeart/2005/8/layout/chevron2"/>
    <dgm:cxn modelId="{C27A8E4A-3D18-49FE-B611-40AB88F0DFBD}" srcId="{61717D7A-8913-4B04-A46D-79CAF76D822E}" destId="{0268D920-9096-4C45-98A1-79EB12E8272A}" srcOrd="2" destOrd="0" parTransId="{FDDDE85A-506A-4EC7-BD85-EAC088CB2505}" sibTransId="{89818C3E-9732-44E0-9C1D-9CBFA5E4B196}"/>
    <dgm:cxn modelId="{D4144D6C-E93D-4889-9824-0AF9FBC8A7BD}" srcId="{61717D7A-8913-4B04-A46D-79CAF76D822E}" destId="{CA226817-47E4-4BE4-A71E-C49704D6A9D4}" srcOrd="3" destOrd="0" parTransId="{28DD305F-5F99-4396-AAB6-1B1C21A54F33}" sibTransId="{06A521BE-13A4-410F-B1D1-9AC62BD6E879}"/>
    <dgm:cxn modelId="{B161AF9B-84A4-4847-8EA3-5CAEF7088F05}" type="presOf" srcId="{7DA50B13-2B68-47B4-9059-8FDFF0F54EB6}" destId="{D5E1A373-235A-4E13-BDB2-2F7DE32ED100}" srcOrd="0" destOrd="0" presId="urn:microsoft.com/office/officeart/2005/8/layout/chevron2"/>
    <dgm:cxn modelId="{0193FDA1-2B4D-430D-8D4E-BA4794A9A527}" srcId="{CA189C32-A6B3-444C-AD96-0FE1CA4718F6}" destId="{7DA50B13-2B68-47B4-9059-8FDFF0F54EB6}" srcOrd="0" destOrd="0" parTransId="{27171DD2-B963-45B1-A9AC-D900C0D9FFDF}" sibTransId="{8D0214E3-88F1-416C-BE7F-0A3E775ED02B}"/>
    <dgm:cxn modelId="{A1E1E2AF-FD02-405B-9F0B-FC14E6C42C14}" srcId="{0268D920-9096-4C45-98A1-79EB12E8272A}" destId="{002066C7-D166-46B9-A55C-008355824B8E}" srcOrd="0" destOrd="0" parTransId="{FF7287CE-D086-442B-9944-357694414E87}" sibTransId="{D215BC6B-5E18-4035-A3F1-1203E4E4A64B}"/>
    <dgm:cxn modelId="{3DE1F2B8-0931-430B-B15A-B904073A9877}" type="presOf" srcId="{61717D7A-8913-4B04-A46D-79CAF76D822E}" destId="{FD8B4168-18A9-4085-9774-3FFF7FFAD24A}" srcOrd="0" destOrd="0" presId="urn:microsoft.com/office/officeart/2005/8/layout/chevron2"/>
    <dgm:cxn modelId="{23969BC4-290C-4593-9F07-A39B675D5A16}" type="presOf" srcId="{CA226817-47E4-4BE4-A71E-C49704D6A9D4}" destId="{C39926C0-2503-4135-9364-DE16588FE2D0}" srcOrd="0" destOrd="0" presId="urn:microsoft.com/office/officeart/2005/8/layout/chevron2"/>
    <dgm:cxn modelId="{6A4092CC-01D3-4B67-A51A-1531BAC36404}" srcId="{61717D7A-8913-4B04-A46D-79CAF76D822E}" destId="{0A7672FE-92AB-467D-9A5D-64FEB38B7862}" srcOrd="1" destOrd="0" parTransId="{0AEAC8D9-87DB-402D-BDF0-77187BE9762B}" sibTransId="{B3B895AF-3161-4B0A-8AD8-14EF8DEA4DC8}"/>
    <dgm:cxn modelId="{139D6DE7-E532-42F9-9BD3-EFEA88589181}" type="presOf" srcId="{0268D920-9096-4C45-98A1-79EB12E8272A}" destId="{80186D5D-358E-4DE7-AD38-5446DFF40A55}" srcOrd="0" destOrd="0" presId="urn:microsoft.com/office/officeart/2005/8/layout/chevron2"/>
    <dgm:cxn modelId="{B3A156ED-CAB0-4D33-89E5-6C9E2909E768}" type="presOf" srcId="{002066C7-D166-46B9-A55C-008355824B8E}" destId="{6C91DDF6-08E0-47D3-ABBE-DA127BC5D1CF}" srcOrd="0" destOrd="0" presId="urn:microsoft.com/office/officeart/2005/8/layout/chevron2"/>
    <dgm:cxn modelId="{8FD8E2EF-51AE-4658-A6F2-213202260E7D}" type="presOf" srcId="{CADE53E3-7FBC-4CAC-A899-B47F9DF79848}" destId="{70BE2D33-CA7F-4B18-93DA-0B935CA1FF72}" srcOrd="0" destOrd="0" presId="urn:microsoft.com/office/officeart/2005/8/layout/chevron2"/>
    <dgm:cxn modelId="{50C392F0-EF2D-450F-9FA2-D9B691AF991C}" srcId="{61717D7A-8913-4B04-A46D-79CAF76D822E}" destId="{CA189C32-A6B3-444C-AD96-0FE1CA4718F6}" srcOrd="0" destOrd="0" parTransId="{3ABFF8E8-E67A-4549-888B-66B5AE6A43F4}" sibTransId="{020F7AF1-086F-4C79-8333-DA21889BC47A}"/>
    <dgm:cxn modelId="{CFCD64F7-46FA-44B0-8625-0B2041D80677}" srcId="{CA226817-47E4-4BE4-A71E-C49704D6A9D4}" destId="{FC733BEA-24F6-4D51-B9B8-B679AE4E806A}" srcOrd="0" destOrd="0" parTransId="{4A7B0787-E777-42B8-B685-27C807F36667}" sibTransId="{DD97D59B-4AEE-43FA-AEE3-DF2913C0FDB8}"/>
    <dgm:cxn modelId="{E1ACD844-4654-46D1-AD13-7552D944E6CB}" type="presParOf" srcId="{FD8B4168-18A9-4085-9774-3FFF7FFAD24A}" destId="{B0BFDCC4-B095-4ABE-98A0-78ECDAC6ADF7}" srcOrd="0" destOrd="0" presId="urn:microsoft.com/office/officeart/2005/8/layout/chevron2"/>
    <dgm:cxn modelId="{F329B235-13E7-4D3B-9384-BD6EB1D30F5D}" type="presParOf" srcId="{B0BFDCC4-B095-4ABE-98A0-78ECDAC6ADF7}" destId="{1D008FA0-64DF-428D-8926-E36C2B70E373}" srcOrd="0" destOrd="0" presId="urn:microsoft.com/office/officeart/2005/8/layout/chevron2"/>
    <dgm:cxn modelId="{678CB75B-1417-448C-97DD-E5EF77149C7B}" type="presParOf" srcId="{B0BFDCC4-B095-4ABE-98A0-78ECDAC6ADF7}" destId="{D5E1A373-235A-4E13-BDB2-2F7DE32ED100}" srcOrd="1" destOrd="0" presId="urn:microsoft.com/office/officeart/2005/8/layout/chevron2"/>
    <dgm:cxn modelId="{F5938EDE-25C9-40C9-B7BC-DD456DA170B4}" type="presParOf" srcId="{FD8B4168-18A9-4085-9774-3FFF7FFAD24A}" destId="{C4AB51FA-0C3B-466E-95CF-EEFABDB3B4DD}" srcOrd="1" destOrd="0" presId="urn:microsoft.com/office/officeart/2005/8/layout/chevron2"/>
    <dgm:cxn modelId="{6BF84FDC-0AE7-422D-ABAD-F4C4DC7620D9}" type="presParOf" srcId="{FD8B4168-18A9-4085-9774-3FFF7FFAD24A}" destId="{FD1C7A25-A0B1-4AE9-8C9A-F591C6A5C4F9}" srcOrd="2" destOrd="0" presId="urn:microsoft.com/office/officeart/2005/8/layout/chevron2"/>
    <dgm:cxn modelId="{7E9A6436-977B-4781-8691-D6DDD6FBF026}" type="presParOf" srcId="{FD1C7A25-A0B1-4AE9-8C9A-F591C6A5C4F9}" destId="{FB2F56BF-D5EF-457C-86B4-76FDAC37B6E2}" srcOrd="0" destOrd="0" presId="urn:microsoft.com/office/officeart/2005/8/layout/chevron2"/>
    <dgm:cxn modelId="{56CF3B64-D83E-4EF8-A0FB-61CE68ED1EB9}" type="presParOf" srcId="{FD1C7A25-A0B1-4AE9-8C9A-F591C6A5C4F9}" destId="{70BE2D33-CA7F-4B18-93DA-0B935CA1FF72}" srcOrd="1" destOrd="0" presId="urn:microsoft.com/office/officeart/2005/8/layout/chevron2"/>
    <dgm:cxn modelId="{0817CF4C-4042-47BF-A8A9-25F6A5D8070F}" type="presParOf" srcId="{FD8B4168-18A9-4085-9774-3FFF7FFAD24A}" destId="{C9324747-CC1C-4A1D-AEB1-1B15CFFA0B79}" srcOrd="3" destOrd="0" presId="urn:microsoft.com/office/officeart/2005/8/layout/chevron2"/>
    <dgm:cxn modelId="{0B17924F-7F6B-4821-AE87-A08A51BB6E01}" type="presParOf" srcId="{FD8B4168-18A9-4085-9774-3FFF7FFAD24A}" destId="{3C77059D-06F1-43DA-A66B-ED2FC5DB2494}" srcOrd="4" destOrd="0" presId="urn:microsoft.com/office/officeart/2005/8/layout/chevron2"/>
    <dgm:cxn modelId="{AC266AB7-32CC-4A7B-A910-16F485DC9802}" type="presParOf" srcId="{3C77059D-06F1-43DA-A66B-ED2FC5DB2494}" destId="{80186D5D-358E-4DE7-AD38-5446DFF40A55}" srcOrd="0" destOrd="0" presId="urn:microsoft.com/office/officeart/2005/8/layout/chevron2"/>
    <dgm:cxn modelId="{1BDB9852-88AC-4A9B-B8B7-8CBC6470A2DF}" type="presParOf" srcId="{3C77059D-06F1-43DA-A66B-ED2FC5DB2494}" destId="{6C91DDF6-08E0-47D3-ABBE-DA127BC5D1CF}" srcOrd="1" destOrd="0" presId="urn:microsoft.com/office/officeart/2005/8/layout/chevron2"/>
    <dgm:cxn modelId="{D8AD3D65-D011-4F17-AAD5-478DAA939FAB}" type="presParOf" srcId="{FD8B4168-18A9-4085-9774-3FFF7FFAD24A}" destId="{75E98249-FCA6-42AD-9953-34A10288AF74}" srcOrd="5" destOrd="0" presId="urn:microsoft.com/office/officeart/2005/8/layout/chevron2"/>
    <dgm:cxn modelId="{6047DA61-F287-46CF-BCB2-5A11B7B1EB43}" type="presParOf" srcId="{FD8B4168-18A9-4085-9774-3FFF7FFAD24A}" destId="{CB5DD5D1-6256-4A44-A225-AFDD1C361511}" srcOrd="6" destOrd="0" presId="urn:microsoft.com/office/officeart/2005/8/layout/chevron2"/>
    <dgm:cxn modelId="{2E1AC0F1-D4E2-49C8-881E-F236A3B4A434}" type="presParOf" srcId="{CB5DD5D1-6256-4A44-A225-AFDD1C361511}" destId="{C39926C0-2503-4135-9364-DE16588FE2D0}" srcOrd="0" destOrd="0" presId="urn:microsoft.com/office/officeart/2005/8/layout/chevron2"/>
    <dgm:cxn modelId="{9988E4F3-C593-4874-B3F7-7D6DB57485C7}" type="presParOf" srcId="{CB5DD5D1-6256-4A44-A225-AFDD1C361511}" destId="{9B1ABBE3-0014-41BA-AB92-8E2A912885B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B1621-C380-4442-862A-F6B79EBBB037}">
      <dsp:nvSpPr>
        <dsp:cNvPr id="0" name=""/>
        <dsp:cNvSpPr/>
      </dsp:nvSpPr>
      <dsp:spPr>
        <a:xfrm>
          <a:off x="3253" y="22538"/>
          <a:ext cx="2919927" cy="1097930"/>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MMULT </a:t>
          </a:r>
          <a:r>
            <a:rPr lang="uk-UA" sz="1800" kern="1200" dirty="0"/>
            <a:t>(рос. МУМНОЖ) — обчислює добуток матриць;</a:t>
          </a:r>
          <a:endParaRPr lang="ru-RU" sz="1800" kern="1200" dirty="0"/>
        </a:p>
      </dsp:txBody>
      <dsp:txXfrm>
        <a:off x="3253" y="22538"/>
        <a:ext cx="2919927" cy="1097930"/>
      </dsp:txXfrm>
    </dsp:sp>
    <dsp:sp modelId="{1178EEAC-0327-4925-8C09-54AB278FB664}">
      <dsp:nvSpPr>
        <dsp:cNvPr id="0" name=""/>
        <dsp:cNvSpPr/>
      </dsp:nvSpPr>
      <dsp:spPr>
        <a:xfrm>
          <a:off x="3106168" y="22538"/>
          <a:ext cx="2958189" cy="1097930"/>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MINVERSE </a:t>
          </a:r>
          <a:r>
            <a:rPr lang="uk-UA" sz="1800" kern="1200" dirty="0"/>
            <a:t>(рос. МОБР) — обчислює матрицю, обернену до заданої;</a:t>
          </a:r>
          <a:endParaRPr lang="ru-RU" sz="1800" kern="1200" dirty="0"/>
        </a:p>
      </dsp:txBody>
      <dsp:txXfrm>
        <a:off x="3106168" y="22538"/>
        <a:ext cx="2958189" cy="1097930"/>
      </dsp:txXfrm>
    </dsp:sp>
    <dsp:sp modelId="{613AE383-48BD-4C81-828F-AFCA3985FDA9}">
      <dsp:nvSpPr>
        <dsp:cNvPr id="0" name=""/>
        <dsp:cNvSpPr/>
      </dsp:nvSpPr>
      <dsp:spPr>
        <a:xfrm>
          <a:off x="6247347" y="22538"/>
          <a:ext cx="2536273" cy="1097930"/>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MDETERM </a:t>
          </a:r>
          <a:r>
            <a:rPr lang="uk-UA" sz="1800" kern="1200" dirty="0"/>
            <a:t>(рос. МОПРЕД) — обчислює визначник матриці. </a:t>
          </a:r>
          <a:endParaRPr lang="ru-RU" sz="1800" kern="1200" dirty="0"/>
        </a:p>
      </dsp:txBody>
      <dsp:txXfrm>
        <a:off x="6247347" y="22538"/>
        <a:ext cx="2536273" cy="1097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A650-3312-4332-8D96-B22C53A96C87}">
      <dsp:nvSpPr>
        <dsp:cNvPr id="0" name=""/>
        <dsp:cNvSpPr/>
      </dsp:nvSpPr>
      <dsp:spPr>
        <a:xfrm>
          <a:off x="1098" y="206677"/>
          <a:ext cx="5781865" cy="9666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uk-UA" sz="3100" kern="1200" dirty="0"/>
            <a:t>Модель оптимізаційної задачі складається з таких елементів:</a:t>
          </a:r>
          <a:endParaRPr lang="ru-RU" sz="3100" kern="1200" dirty="0"/>
        </a:p>
      </dsp:txBody>
      <dsp:txXfrm>
        <a:off x="29410" y="234989"/>
        <a:ext cx="5725241" cy="910015"/>
      </dsp:txXfrm>
    </dsp:sp>
    <dsp:sp modelId="{A3BF22CE-AB5C-4CC4-AE77-1ED6D085933B}">
      <dsp:nvSpPr>
        <dsp:cNvPr id="0" name=""/>
        <dsp:cNvSpPr/>
      </dsp:nvSpPr>
      <dsp:spPr>
        <a:xfrm>
          <a:off x="579285" y="1173316"/>
          <a:ext cx="578186" cy="473265"/>
        </a:xfrm>
        <a:custGeom>
          <a:avLst/>
          <a:gdLst/>
          <a:ahLst/>
          <a:cxnLst/>
          <a:rect l="0" t="0" r="0" b="0"/>
          <a:pathLst>
            <a:path>
              <a:moveTo>
                <a:pt x="0" y="0"/>
              </a:moveTo>
              <a:lnTo>
                <a:pt x="0" y="473265"/>
              </a:lnTo>
              <a:lnTo>
                <a:pt x="578186" y="47326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F4D25D-07CD-4439-B8FD-34F12A536ADA}">
      <dsp:nvSpPr>
        <dsp:cNvPr id="0" name=""/>
        <dsp:cNvSpPr/>
      </dsp:nvSpPr>
      <dsp:spPr>
        <a:xfrm>
          <a:off x="1157471" y="1300006"/>
          <a:ext cx="4896296" cy="6931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uk-UA" sz="1500" i="1" kern="1200" dirty="0"/>
            <a:t>змінні</a:t>
          </a:r>
          <a:r>
            <a:rPr lang="uk-UA" sz="1500" kern="1200" dirty="0"/>
            <a:t> — невідомі величини, значення яких потрібно знайти в результаті розв'язання задачі;</a:t>
          </a:r>
          <a:endParaRPr lang="ru-RU" sz="1500" kern="1200" dirty="0"/>
        </a:p>
      </dsp:txBody>
      <dsp:txXfrm>
        <a:off x="1177773" y="1320308"/>
        <a:ext cx="4855692" cy="652547"/>
      </dsp:txXfrm>
    </dsp:sp>
    <dsp:sp modelId="{16ED4852-978C-4EB8-A86B-0DB0EA3E6E30}">
      <dsp:nvSpPr>
        <dsp:cNvPr id="0" name=""/>
        <dsp:cNvSpPr/>
      </dsp:nvSpPr>
      <dsp:spPr>
        <a:xfrm>
          <a:off x="579285" y="1173316"/>
          <a:ext cx="578186" cy="1305372"/>
        </a:xfrm>
        <a:custGeom>
          <a:avLst/>
          <a:gdLst/>
          <a:ahLst/>
          <a:cxnLst/>
          <a:rect l="0" t="0" r="0" b="0"/>
          <a:pathLst>
            <a:path>
              <a:moveTo>
                <a:pt x="0" y="0"/>
              </a:moveTo>
              <a:lnTo>
                <a:pt x="0" y="1305372"/>
              </a:lnTo>
              <a:lnTo>
                <a:pt x="578186" y="13053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9BAC4A-4618-4A76-97C5-A7EFF695EA9C}">
      <dsp:nvSpPr>
        <dsp:cNvPr id="0" name=""/>
        <dsp:cNvSpPr/>
      </dsp:nvSpPr>
      <dsp:spPr>
        <a:xfrm>
          <a:off x="1157471" y="2119847"/>
          <a:ext cx="4892064" cy="7176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uk-UA" sz="1500" i="1" kern="1200" dirty="0"/>
            <a:t>цільова функція</a:t>
          </a:r>
          <a:r>
            <a:rPr lang="uk-UA" sz="1500" kern="1200" dirty="0"/>
            <a:t> — величина, яка залежить від змінних і значення якої потрібно максимізувати чи мінімізувати;</a:t>
          </a:r>
          <a:endParaRPr lang="ru-RU" sz="1500" kern="1200" dirty="0"/>
        </a:p>
      </dsp:txBody>
      <dsp:txXfrm>
        <a:off x="1178491" y="2140867"/>
        <a:ext cx="4850024" cy="675643"/>
      </dsp:txXfrm>
    </dsp:sp>
    <dsp:sp modelId="{0B0FB117-D3C6-4D0D-9BFE-B0B9D0B57467}">
      <dsp:nvSpPr>
        <dsp:cNvPr id="0" name=""/>
        <dsp:cNvSpPr/>
      </dsp:nvSpPr>
      <dsp:spPr>
        <a:xfrm>
          <a:off x="579285" y="1173316"/>
          <a:ext cx="578186" cy="2102837"/>
        </a:xfrm>
        <a:custGeom>
          <a:avLst/>
          <a:gdLst/>
          <a:ahLst/>
          <a:cxnLst/>
          <a:rect l="0" t="0" r="0" b="0"/>
          <a:pathLst>
            <a:path>
              <a:moveTo>
                <a:pt x="0" y="0"/>
              </a:moveTo>
              <a:lnTo>
                <a:pt x="0" y="2102837"/>
              </a:lnTo>
              <a:lnTo>
                <a:pt x="578186" y="210283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7E1EA3-A720-486D-A3F9-7C06DDEE548B}">
      <dsp:nvSpPr>
        <dsp:cNvPr id="0" name=""/>
        <dsp:cNvSpPr/>
      </dsp:nvSpPr>
      <dsp:spPr>
        <a:xfrm>
          <a:off x="1157471" y="2964220"/>
          <a:ext cx="4879715" cy="62386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uk-UA" sz="1500" i="1" kern="1200" dirty="0"/>
            <a:t>критерій</a:t>
          </a:r>
          <a:r>
            <a:rPr lang="uk-UA" sz="1500" kern="1200" dirty="0"/>
            <a:t> — вимога мінімізації чи максимізації цільової функції.</a:t>
          </a:r>
          <a:endParaRPr lang="ru-RU" sz="1500" kern="1200" dirty="0"/>
        </a:p>
      </dsp:txBody>
      <dsp:txXfrm>
        <a:off x="1175743" y="2982492"/>
        <a:ext cx="4843171" cy="587322"/>
      </dsp:txXfrm>
    </dsp:sp>
    <dsp:sp modelId="{FCBABF18-F07E-452A-9276-553ECDF83975}">
      <dsp:nvSpPr>
        <dsp:cNvPr id="0" name=""/>
        <dsp:cNvSpPr/>
      </dsp:nvSpPr>
      <dsp:spPr>
        <a:xfrm>
          <a:off x="579285" y="1173316"/>
          <a:ext cx="578186" cy="2831018"/>
        </a:xfrm>
        <a:custGeom>
          <a:avLst/>
          <a:gdLst/>
          <a:ahLst/>
          <a:cxnLst/>
          <a:rect l="0" t="0" r="0" b="0"/>
          <a:pathLst>
            <a:path>
              <a:moveTo>
                <a:pt x="0" y="0"/>
              </a:moveTo>
              <a:lnTo>
                <a:pt x="0" y="2831018"/>
              </a:lnTo>
              <a:lnTo>
                <a:pt x="578186" y="283101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AFF3F-E1E6-46BE-981C-55369DD1DCB1}">
      <dsp:nvSpPr>
        <dsp:cNvPr id="0" name=""/>
        <dsp:cNvSpPr/>
      </dsp:nvSpPr>
      <dsp:spPr>
        <a:xfrm>
          <a:off x="1157471" y="3714777"/>
          <a:ext cx="4937429" cy="5791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uk-UA" sz="1500" i="1" kern="1200" dirty="0"/>
            <a:t>обмеження</a:t>
          </a:r>
          <a:r>
            <a:rPr lang="uk-UA" sz="1500" kern="1200" dirty="0"/>
            <a:t> — умови, яким мають задовольняти змінні.</a:t>
          </a:r>
          <a:endParaRPr lang="ru-RU" sz="1500" kern="1200" dirty="0"/>
        </a:p>
      </dsp:txBody>
      <dsp:txXfrm>
        <a:off x="1174433" y="3731739"/>
        <a:ext cx="4903505" cy="545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08FA0-64DF-428D-8926-E36C2B70E373}">
      <dsp:nvSpPr>
        <dsp:cNvPr id="0" name=""/>
        <dsp:cNvSpPr/>
      </dsp:nvSpPr>
      <dsp:spPr>
        <a:xfrm rot="5400000">
          <a:off x="-227755" y="228995"/>
          <a:ext cx="1518371" cy="1062860"/>
        </a:xfrm>
        <a:prstGeom prst="chevron">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1</a:t>
          </a:r>
          <a:endParaRPr lang="ru-RU" sz="2800" kern="1200" dirty="0"/>
        </a:p>
      </dsp:txBody>
      <dsp:txXfrm rot="-5400000">
        <a:off x="1" y="532669"/>
        <a:ext cx="1062860" cy="455511"/>
      </dsp:txXfrm>
    </dsp:sp>
    <dsp:sp modelId="{D5E1A373-235A-4E13-BDB2-2F7DE32ED100}">
      <dsp:nvSpPr>
        <dsp:cNvPr id="0" name=""/>
        <dsp:cNvSpPr/>
      </dsp:nvSpPr>
      <dsp:spPr>
        <a:xfrm rot="5400000">
          <a:off x="4359958" y="-3295858"/>
          <a:ext cx="986941" cy="758113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uk-UA" sz="1500" b="1" kern="1200" dirty="0"/>
            <a:t>Введення позначень</a:t>
          </a:r>
          <a:r>
            <a:rPr lang="uk-UA" sz="1500" kern="1200" dirty="0"/>
            <a:t>. Потрібно визначити, яка змінна яку величину позначатиме.</a:t>
          </a:r>
          <a:endParaRPr lang="ru-RU" sz="1500" kern="1200" dirty="0"/>
        </a:p>
      </dsp:txBody>
      <dsp:txXfrm rot="-5400000">
        <a:off x="1062860" y="49418"/>
        <a:ext cx="7532959" cy="890585"/>
      </dsp:txXfrm>
    </dsp:sp>
    <dsp:sp modelId="{FB2F56BF-D5EF-457C-86B4-76FDAC37B6E2}">
      <dsp:nvSpPr>
        <dsp:cNvPr id="0" name=""/>
        <dsp:cNvSpPr/>
      </dsp:nvSpPr>
      <dsp:spPr>
        <a:xfrm rot="5400000">
          <a:off x="-227755" y="1603245"/>
          <a:ext cx="1518371" cy="1062860"/>
        </a:xfrm>
        <a:prstGeom prst="chevron">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2</a:t>
          </a:r>
          <a:endParaRPr lang="ru-RU" sz="2800" kern="1200" dirty="0"/>
        </a:p>
      </dsp:txBody>
      <dsp:txXfrm rot="-5400000">
        <a:off x="1" y="1906919"/>
        <a:ext cx="1062860" cy="455511"/>
      </dsp:txXfrm>
    </dsp:sp>
    <dsp:sp modelId="{70BE2D33-CA7F-4B18-93DA-0B935CA1FF72}">
      <dsp:nvSpPr>
        <dsp:cNvPr id="0" name=""/>
        <dsp:cNvSpPr/>
      </dsp:nvSpPr>
      <dsp:spPr>
        <a:xfrm rot="5400000">
          <a:off x="4359958" y="-1921608"/>
          <a:ext cx="986941" cy="758113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uk-UA" sz="1500" b="1" kern="1200" dirty="0"/>
            <a:t>Створення цільової функції та критерію</a:t>
          </a:r>
          <a:r>
            <a:rPr lang="uk-UA" sz="1500" kern="1200" dirty="0"/>
            <a:t>. Слід визначити, яка величина максимізуватиметься чи мінімізуватиметься, та записати формулу залежності цієї величини від змінних, тобто формулу цільової функції. Нею може бути вартість продукції, обсяг прибутку, обсяг витрат на виробництво та перевезення.</a:t>
          </a:r>
          <a:endParaRPr lang="ru-RU" sz="1500" kern="1200" dirty="0"/>
        </a:p>
      </dsp:txBody>
      <dsp:txXfrm rot="-5400000">
        <a:off x="1062860" y="1423668"/>
        <a:ext cx="7532959" cy="890585"/>
      </dsp:txXfrm>
    </dsp:sp>
    <dsp:sp modelId="{80186D5D-358E-4DE7-AD38-5446DFF40A55}">
      <dsp:nvSpPr>
        <dsp:cNvPr id="0" name=""/>
        <dsp:cNvSpPr/>
      </dsp:nvSpPr>
      <dsp:spPr>
        <a:xfrm rot="5400000">
          <a:off x="-227755" y="2977496"/>
          <a:ext cx="1518371" cy="1062860"/>
        </a:xfrm>
        <a:prstGeom prst="chevron">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3</a:t>
          </a:r>
          <a:endParaRPr lang="ru-RU" sz="2800" kern="1200" dirty="0"/>
        </a:p>
      </dsp:txBody>
      <dsp:txXfrm rot="-5400000">
        <a:off x="1" y="3281170"/>
        <a:ext cx="1062860" cy="455511"/>
      </dsp:txXfrm>
    </dsp:sp>
    <dsp:sp modelId="{6C91DDF6-08E0-47D3-ABBE-DA127BC5D1CF}">
      <dsp:nvSpPr>
        <dsp:cNvPr id="0" name=""/>
        <dsp:cNvSpPr/>
      </dsp:nvSpPr>
      <dsp:spPr>
        <a:xfrm rot="5400000">
          <a:off x="4359958" y="-547357"/>
          <a:ext cx="986941" cy="758113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uk-UA" sz="1500" b="1" kern="1200" dirty="0"/>
            <a:t>Складання системи обмежень</a:t>
          </a:r>
          <a:r>
            <a:rPr lang="uk-UA" sz="1500" kern="1200" dirty="0"/>
            <a:t>. Обмеження — це нерівності або рівності, яким мають задовольняти значення змінних.</a:t>
          </a:r>
          <a:endParaRPr lang="ru-RU" sz="1500" kern="1200" dirty="0"/>
        </a:p>
      </dsp:txBody>
      <dsp:txXfrm rot="-5400000">
        <a:off x="1062860" y="2797919"/>
        <a:ext cx="7532959" cy="890585"/>
      </dsp:txXfrm>
    </dsp:sp>
    <dsp:sp modelId="{C39926C0-2503-4135-9364-DE16588FE2D0}">
      <dsp:nvSpPr>
        <dsp:cNvPr id="0" name=""/>
        <dsp:cNvSpPr/>
      </dsp:nvSpPr>
      <dsp:spPr>
        <a:xfrm rot="5400000">
          <a:off x="-227755" y="4351746"/>
          <a:ext cx="1518371" cy="1062860"/>
        </a:xfrm>
        <a:prstGeom prst="chevron">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4</a:t>
          </a:r>
          <a:endParaRPr lang="ru-RU" sz="2800" kern="1200" dirty="0"/>
        </a:p>
      </dsp:txBody>
      <dsp:txXfrm rot="-5400000">
        <a:off x="1" y="4655420"/>
        <a:ext cx="1062860" cy="455511"/>
      </dsp:txXfrm>
    </dsp:sp>
    <dsp:sp modelId="{9B1ABBE3-0014-41BA-AB92-8E2A912885B2}">
      <dsp:nvSpPr>
        <dsp:cNvPr id="0" name=""/>
        <dsp:cNvSpPr/>
      </dsp:nvSpPr>
      <dsp:spPr>
        <a:xfrm rot="5400000">
          <a:off x="4359958" y="826892"/>
          <a:ext cx="986941" cy="7581137"/>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uk-UA" sz="1500" b="1" kern="1200" dirty="0"/>
            <a:t>Розв'язання задачі</a:t>
          </a:r>
          <a:r>
            <a:rPr lang="uk-UA" sz="1500" kern="1200" dirty="0"/>
            <a:t>. Деякі </a:t>
          </a:r>
          <a:r>
            <a:rPr lang="uk-UA" sz="1500" kern="1200" dirty="0" err="1"/>
            <a:t>оптимізадійні</a:t>
          </a:r>
          <a:r>
            <a:rPr lang="uk-UA" sz="1500" kern="1200" dirty="0"/>
            <a:t> задачі можна розв'язати аналітично, без використання комп'ютера, проте цей спосіб надто трудомісткий. Далі ви навчитеся розв'язувати такі задачі засобами табличного процесора. Це будуть як задачі на пошук екстремуму функції однієї змінної, так і задачі лінійного програмування.</a:t>
          </a:r>
          <a:endParaRPr lang="ru-RU" sz="1500" kern="1200" dirty="0"/>
        </a:p>
      </dsp:txBody>
      <dsp:txXfrm rot="-5400000">
        <a:off x="1062860" y="4172168"/>
        <a:ext cx="7532959" cy="8905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E9E2D25B-F05A-4061-BBC4-73676E0D821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E2D25B-F05A-4061-BBC4-73676E0D82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E2D25B-F05A-4061-BBC4-73676E0D82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E2D25B-F05A-4061-BBC4-73676E0D821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E9E2D25B-F05A-4061-BBC4-73676E0D821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E2D25B-F05A-4061-BBC4-73676E0D821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E2D25B-F05A-4061-BBC4-73676E0D821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E2D25B-F05A-4061-BBC4-73676E0D82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E2D25B-F05A-4061-BBC4-73676E0D82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E2D25B-F05A-4061-BBC4-73676E0D821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E4DF091C-6CCD-46B7-B99C-54F4D29EA9ED}" type="datetimeFigureOut">
              <a:rPr lang="ru-RU" smtClean="0"/>
              <a:pPr/>
              <a:t>24.10.2022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E9E2D25B-F05A-4061-BBC4-73676E0D821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4DF091C-6CCD-46B7-B99C-54F4D29EA9ED}" type="datetimeFigureOut">
              <a:rPr lang="ru-RU" smtClean="0"/>
              <a:pPr/>
              <a:t>24.10.2022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9E2D25B-F05A-4061-BBC4-73676E0D82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Layout" Target="../diagrams/layout1.xml"/><Relationship Id="rId7" Type="http://schemas.openxmlformats.org/officeDocument/2006/relationships/image" Target="../media/image1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1057;&#1087;&#1077;&#1094;&#1082;&#1091;&#1088;&#1089;%20&#1045;&#1058;%20&#1074;&#1087;&#1088;&#1072;&#1074;&#1072;%208-1%208-2.docx" TargetMode="Externa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645024"/>
            <a:ext cx="8568952" cy="2304256"/>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Тема: </a:t>
            </a:r>
            <a:r>
              <a:rPr lang="ru-RU" b="1" dirty="0" err="1"/>
              <a:t>Розв’язування</a:t>
            </a:r>
            <a:r>
              <a:rPr lang="ru-RU" b="1" dirty="0"/>
              <a:t> </a:t>
            </a:r>
            <a:r>
              <a:rPr lang="ru-RU" b="1" dirty="0" err="1"/>
              <a:t>рівнянь</a:t>
            </a:r>
            <a:r>
              <a:rPr lang="ru-RU" b="1" dirty="0"/>
              <a:t>, систем  </a:t>
            </a:r>
            <a:r>
              <a:rPr lang="ru-RU" b="1" dirty="0" err="1"/>
              <a:t>рівнянь</a:t>
            </a:r>
            <a:r>
              <a:rPr lang="ru-RU" b="1" dirty="0"/>
              <a:t>, </a:t>
            </a:r>
            <a:r>
              <a:rPr lang="ru-RU" b="1" dirty="0" err="1"/>
              <a:t>оптимізаційних</a:t>
            </a:r>
            <a:r>
              <a:rPr lang="ru-RU" b="1" dirty="0"/>
              <a:t> задач. Практична робота «</a:t>
            </a:r>
            <a:r>
              <a:rPr lang="ru-RU" b="1" dirty="0" err="1"/>
              <a:t>Розв’язування</a:t>
            </a:r>
            <a:r>
              <a:rPr lang="ru-RU" b="1" dirty="0"/>
              <a:t> </a:t>
            </a:r>
            <a:r>
              <a:rPr lang="ru-RU" b="1" dirty="0" err="1"/>
              <a:t>оптимізаційних</a:t>
            </a:r>
            <a:r>
              <a:rPr lang="ru-RU" b="1" dirty="0"/>
              <a:t> задач». </a:t>
            </a:r>
          </a:p>
          <a:p>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Заголовок 1"/>
          <p:cNvSpPr>
            <a:spLocks noGrp="1"/>
          </p:cNvSpPr>
          <p:nvPr>
            <p:ph type="ctrTitle"/>
          </p:nvPr>
        </p:nvSpPr>
        <p:spPr/>
        <p:txBody>
          <a:bodyPr>
            <a:normAutofit fontScale="90000"/>
          </a:bodyPr>
          <a:lstStyle/>
          <a:p>
            <a:r>
              <a:rPr lang="en-US" dirty="0"/>
              <a:t>Microsoft Excel</a:t>
            </a:r>
            <a:br>
              <a:rPr lang="uk-UA" dirty="0"/>
            </a:br>
            <a:r>
              <a:rPr lang="uk-UA" dirty="0"/>
              <a:t>інформатика 10 клас, базовий модуль</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marL="0" indent="361950" algn="ctr"/>
            <a:r>
              <a:rPr lang="uk-UA" b="1" dirty="0">
                <a:effectLst>
                  <a:outerShdw blurRad="38100" dist="38100" dir="2700000" algn="tl">
                    <a:srgbClr val="000000">
                      <a:alpha val="43137"/>
                    </a:srgbClr>
                  </a:outerShdw>
                </a:effectLst>
              </a:rPr>
              <a:t>Визначник матриці</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214282" y="1071546"/>
            <a:ext cx="8786874" cy="4948254"/>
          </a:xfrm>
        </p:spPr>
        <p:txBody>
          <a:bodyPr>
            <a:normAutofit/>
          </a:bodyPr>
          <a:lstStyle/>
          <a:p>
            <a:pPr marL="0" indent="361950">
              <a:buNone/>
            </a:pPr>
            <a:r>
              <a:rPr lang="uk-UA" dirty="0"/>
              <a:t>Визначити, чи існує для матриці обернена до неї, можна за допомогою</a:t>
            </a:r>
            <a:r>
              <a:rPr lang="uk-UA" b="1" i="1" dirty="0"/>
              <a:t> </a:t>
            </a:r>
            <a:r>
              <a:rPr lang="uk-UA" b="1" i="1" dirty="0">
                <a:solidFill>
                  <a:srgbClr val="FF0000"/>
                </a:solidFill>
              </a:rPr>
              <a:t>визначника матриці</a:t>
            </a:r>
            <a:r>
              <a:rPr lang="uk-UA" dirty="0">
                <a:solidFill>
                  <a:srgbClr val="FF0000"/>
                </a:solidFill>
              </a:rPr>
              <a:t> </a:t>
            </a:r>
            <a:r>
              <a:rPr lang="uk-UA" dirty="0"/>
              <a:t>— числа, яке зіставляється квадратній матриці за певним правилом. Варто запам'ятати, що якщо визначник матриці дорівнює нулю, ця матриця не має оберненої, інакше — має. Визначник матриці</a:t>
            </a:r>
            <a:r>
              <a:rPr lang="uk-UA" b="1" i="1" dirty="0"/>
              <a:t> </a:t>
            </a:r>
            <a:r>
              <a:rPr lang="uk-UA" dirty="0"/>
              <a:t>А позначають символом |А|.</a:t>
            </a:r>
            <a:endParaRPr lang="ru-RU" dirty="0"/>
          </a:p>
          <a:p>
            <a:pPr marL="0" indent="361950">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715436" cy="928670"/>
          </a:xfrm>
        </p:spPr>
        <p:txBody>
          <a:bodyPr>
            <a:normAutofit fontScale="90000"/>
          </a:bodyPr>
          <a:lstStyle/>
          <a:p>
            <a:pPr algn="ctr"/>
            <a:r>
              <a:rPr lang="uk-UA" b="1" dirty="0">
                <a:effectLst>
                  <a:outerShdw blurRad="38100" dist="38100" dir="2700000" algn="tl">
                    <a:srgbClr val="000000">
                      <a:alpha val="43137"/>
                    </a:srgbClr>
                  </a:outerShdw>
                </a:effectLst>
              </a:rPr>
              <a:t>Операції з матрицями в </a:t>
            </a:r>
            <a:r>
              <a:rPr lang="en-US" b="1" dirty="0">
                <a:effectLst>
                  <a:outerShdw blurRad="38100" dist="38100" dir="2700000" algn="tl">
                    <a:srgbClr val="000000">
                      <a:alpha val="43137"/>
                    </a:srgbClr>
                  </a:outerShdw>
                </a:effectLst>
              </a:rPr>
              <a:t>Microsoft Excel</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42844" y="928670"/>
            <a:ext cx="8858312" cy="5429288"/>
          </a:xfrm>
        </p:spPr>
        <p:txBody>
          <a:bodyPr>
            <a:noAutofit/>
          </a:bodyPr>
          <a:lstStyle/>
          <a:p>
            <a:pPr marL="0" indent="361950">
              <a:buNone/>
            </a:pPr>
            <a:r>
              <a:rPr lang="uk-UA" sz="1400" dirty="0"/>
              <a:t>В </a:t>
            </a:r>
            <a:r>
              <a:rPr lang="en-US" sz="1400" dirty="0"/>
              <a:t>Excel </a:t>
            </a:r>
            <a:r>
              <a:rPr lang="uk-UA" sz="1400" dirty="0"/>
              <a:t>є три функції, призначені для роботи з матрицями і всі вони входять до категорії Математичні:</a:t>
            </a:r>
          </a:p>
          <a:p>
            <a:pPr marL="0" indent="361950">
              <a:buNone/>
            </a:pPr>
            <a:endParaRPr lang="uk-UA" sz="1400" dirty="0"/>
          </a:p>
          <a:p>
            <a:pPr marL="0" indent="361950">
              <a:buNone/>
            </a:pPr>
            <a:endParaRPr lang="uk-UA" sz="1400" dirty="0"/>
          </a:p>
          <a:p>
            <a:pPr marL="0" indent="361950">
              <a:buNone/>
            </a:pPr>
            <a:endParaRPr lang="ru-RU" sz="1400" dirty="0"/>
          </a:p>
          <a:p>
            <a:pPr marL="0" lvl="0" indent="361950">
              <a:buNone/>
            </a:pPr>
            <a:endParaRPr lang="uk-UA" sz="1400" dirty="0"/>
          </a:p>
          <a:p>
            <a:pPr marL="0" lvl="0" indent="361950">
              <a:buNone/>
            </a:pPr>
            <a:r>
              <a:rPr lang="uk-UA" sz="1400" dirty="0"/>
              <a:t>Аргументами всіх цих функцій є діапазони, що містять елементи матриць, по одному в кожній клітинці. Результатом виконання перших двох функцій є не окреме значення, а діапазон значень. Тому вводити їх потрібно так само, як і функцію </a:t>
            </a:r>
            <a:r>
              <a:rPr lang="en-US" sz="1400" dirty="0"/>
              <a:t>FREQUENCY </a:t>
            </a:r>
            <a:r>
              <a:rPr lang="uk-UA" sz="1400" dirty="0"/>
              <a:t>(рос. ЧАСТОТА): слід виділити весь діапазон, де міститимуться результати, ввести формулу функції та натиснути клавіші </a:t>
            </a:r>
            <a:r>
              <a:rPr lang="en-US" sz="1400" dirty="0"/>
              <a:t>Ctrl</a:t>
            </a:r>
            <a:r>
              <a:rPr lang="uk-UA" sz="1400" dirty="0"/>
              <a:t>+</a:t>
            </a:r>
            <a:r>
              <a:rPr lang="en-US" sz="1400" dirty="0"/>
              <a:t>Shift</a:t>
            </a:r>
            <a:r>
              <a:rPr lang="uk-UA" sz="1400" dirty="0"/>
              <a:t>+</a:t>
            </a:r>
            <a:r>
              <a:rPr lang="en-US" sz="1400" dirty="0"/>
              <a:t>Enter</a:t>
            </a:r>
            <a:r>
              <a:rPr lang="uk-UA" sz="1400" dirty="0"/>
              <a:t>.</a:t>
            </a:r>
            <a:endParaRPr lang="ru-RU" sz="1400" dirty="0"/>
          </a:p>
          <a:p>
            <a:pPr marL="0" indent="361950">
              <a:buNone/>
            </a:pPr>
            <a:r>
              <a:rPr lang="uk-UA" sz="1400" dirty="0"/>
              <a:t>Операції множення матриці на число та додавання матриць у </a:t>
            </a:r>
            <a:r>
              <a:rPr lang="en-US" sz="1400" dirty="0"/>
              <a:t>Microsoft Excel </a:t>
            </a:r>
            <a:r>
              <a:rPr lang="uk-UA" sz="1400" dirty="0"/>
              <a:t>слід виконувати не за допомогою функцій, а із використанням формул. Якщо матриця множиться на число, то посилання на клітинку, де це число розміщене, має бути абсолютним, оскільки всі елементи матриці множитимуться на значення в тій самій клітинці. Під час додавання матриць слід використовувати відносні посилання.</a:t>
            </a:r>
            <a:endParaRPr lang="ru-RU" sz="1400" dirty="0"/>
          </a:p>
          <a:p>
            <a:pPr marL="0" indent="361950">
              <a:buNone/>
            </a:pPr>
            <a:br>
              <a:rPr lang="uk-UA" sz="1400" dirty="0"/>
            </a:br>
            <a:endParaRPr lang="ru-RU" sz="1400" dirty="0"/>
          </a:p>
          <a:p>
            <a:pPr marL="0" indent="361950">
              <a:buNone/>
            </a:pPr>
            <a:br>
              <a:rPr lang="uk-UA" sz="1400" dirty="0"/>
            </a:br>
            <a:endParaRPr lang="uk-UA" sz="1400" dirty="0"/>
          </a:p>
          <a:p>
            <a:pPr marL="0" indent="361950">
              <a:buNone/>
            </a:pPr>
            <a:endParaRPr lang="uk-UA" sz="1400" dirty="0"/>
          </a:p>
          <a:p>
            <a:pPr marL="0" indent="361950">
              <a:buNone/>
            </a:pPr>
            <a:r>
              <a:rPr lang="uk-UA" sz="1400" dirty="0"/>
              <a:t>а)                                                                                                                                                                                              б)</a:t>
            </a:r>
          </a:p>
          <a:p>
            <a:pPr marL="0" indent="361950">
              <a:buNone/>
            </a:pPr>
            <a:r>
              <a:rPr lang="uk-UA" sz="1400" dirty="0"/>
              <a:t>Рис. 12.8. Множення матриці на число:</a:t>
            </a:r>
            <a:r>
              <a:rPr lang="uk-UA" sz="1400" i="1" dirty="0"/>
              <a:t> а</a:t>
            </a:r>
            <a:r>
              <a:rPr lang="uk-UA" sz="1400" dirty="0"/>
              <a:t> — аргументи та результати операції; б — використані формули</a:t>
            </a:r>
            <a:endParaRPr lang="ru-RU" sz="1400" dirty="0"/>
          </a:p>
          <a:p>
            <a:pPr marL="0" indent="361950">
              <a:buNone/>
            </a:pPr>
            <a:br>
              <a:rPr lang="uk-UA" sz="1400" dirty="0"/>
            </a:br>
            <a:endParaRPr lang="ru-RU" sz="1400" dirty="0"/>
          </a:p>
          <a:p>
            <a:pPr marL="0" indent="361950">
              <a:buNone/>
            </a:pPr>
            <a:endParaRPr lang="ru-RU" sz="1400" dirty="0"/>
          </a:p>
        </p:txBody>
      </p:sp>
      <p:graphicFrame>
        <p:nvGraphicFramePr>
          <p:cNvPr id="5" name="Схема 4"/>
          <p:cNvGraphicFramePr/>
          <p:nvPr/>
        </p:nvGraphicFramePr>
        <p:xfrm>
          <a:off x="142844" y="1285860"/>
          <a:ext cx="8786874" cy="1143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409" name="Picture 1"/>
          <p:cNvPicPr>
            <a:picLocks noChangeAspect="1" noChangeArrowheads="1"/>
          </p:cNvPicPr>
          <p:nvPr/>
        </p:nvPicPr>
        <p:blipFill>
          <a:blip r:embed="rId7" cstate="print"/>
          <a:srcRect/>
          <a:stretch>
            <a:fillRect/>
          </a:stretch>
        </p:blipFill>
        <p:spPr bwMode="auto">
          <a:xfrm>
            <a:off x="928662" y="4286256"/>
            <a:ext cx="3028950" cy="1581150"/>
          </a:xfrm>
          <a:prstGeom prst="rect">
            <a:avLst/>
          </a:prstGeom>
          <a:noFill/>
          <a:ln w="9525">
            <a:solidFill>
              <a:srgbClr val="00B0F0"/>
            </a:solidFill>
            <a:miter lim="800000"/>
            <a:headEnd/>
            <a:tailEnd/>
          </a:ln>
          <a:effectLst/>
        </p:spPr>
      </p:pic>
      <p:pic>
        <p:nvPicPr>
          <p:cNvPr id="17410" name="Picture 2"/>
          <p:cNvPicPr>
            <a:picLocks noChangeAspect="1" noChangeArrowheads="1"/>
          </p:cNvPicPr>
          <p:nvPr/>
        </p:nvPicPr>
        <p:blipFill>
          <a:blip r:embed="rId8" cstate="print"/>
          <a:srcRect/>
          <a:stretch>
            <a:fillRect/>
          </a:stretch>
        </p:blipFill>
        <p:spPr bwMode="auto">
          <a:xfrm>
            <a:off x="4286248" y="4286256"/>
            <a:ext cx="3810000" cy="1552575"/>
          </a:xfrm>
          <a:prstGeom prst="rect">
            <a:avLst/>
          </a:prstGeom>
          <a:noFill/>
          <a:ln w="9525">
            <a:solidFill>
              <a:srgbClr val="00B0F0"/>
            </a:solid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358246" cy="725470"/>
          </a:xfrm>
        </p:spPr>
        <p:txBody>
          <a:bodyPr>
            <a:normAutofit fontScale="90000"/>
          </a:bodyPr>
          <a:lstStyle/>
          <a:p>
            <a:pPr algn="ctr"/>
            <a:r>
              <a:rPr lang="uk-UA" b="1" dirty="0">
                <a:effectLst>
                  <a:outerShdw blurRad="38100" dist="38100" dir="2700000" algn="tl">
                    <a:srgbClr val="000000">
                      <a:alpha val="43137"/>
                    </a:srgbClr>
                  </a:outerShdw>
                </a:effectLst>
              </a:rPr>
              <a:t>Операції з матрицями в </a:t>
            </a:r>
            <a:r>
              <a:rPr lang="en-US" b="1" dirty="0">
                <a:effectLst>
                  <a:outerShdw blurRad="38100" dist="38100" dir="2700000" algn="tl">
                    <a:srgbClr val="000000">
                      <a:alpha val="43137"/>
                    </a:srgbClr>
                  </a:outerShdw>
                </a:effectLst>
              </a:rPr>
              <a:t>Microsoft Excel</a:t>
            </a:r>
            <a:endParaRPr lang="ru-RU" dirty="0"/>
          </a:p>
        </p:txBody>
      </p:sp>
      <p:sp>
        <p:nvSpPr>
          <p:cNvPr id="3" name="Содержимое 2"/>
          <p:cNvSpPr>
            <a:spLocks noGrp="1"/>
          </p:cNvSpPr>
          <p:nvPr>
            <p:ph sz="quarter" idx="1"/>
          </p:nvPr>
        </p:nvSpPr>
        <p:spPr>
          <a:xfrm>
            <a:off x="357158" y="1071546"/>
            <a:ext cx="8572560" cy="5572164"/>
          </a:xfrm>
        </p:spPr>
        <p:txBody>
          <a:bodyPr>
            <a:normAutofit/>
          </a:bodyPr>
          <a:lstStyle/>
          <a:p>
            <a:pPr>
              <a:buNone/>
            </a:pPr>
            <a:endParaRPr lang="en-US" sz="2800" dirty="0"/>
          </a:p>
          <a:p>
            <a:pPr>
              <a:buNone/>
            </a:pPr>
            <a:endParaRPr lang="en-US" sz="2800" dirty="0"/>
          </a:p>
          <a:p>
            <a:pPr>
              <a:buNone/>
            </a:pPr>
            <a:endParaRPr lang="en-US" sz="2800" dirty="0"/>
          </a:p>
          <a:p>
            <a:pPr>
              <a:buNone/>
            </a:pPr>
            <a:endParaRPr lang="en-US" sz="2800" dirty="0"/>
          </a:p>
          <a:p>
            <a:pPr>
              <a:buNone/>
            </a:pPr>
            <a:endParaRPr lang="en-US" sz="2800" dirty="0"/>
          </a:p>
          <a:p>
            <a:pPr>
              <a:buNone/>
            </a:pPr>
            <a:endParaRPr lang="en-US" sz="2800" dirty="0"/>
          </a:p>
          <a:p>
            <a:pPr>
              <a:buNone/>
            </a:pPr>
            <a:r>
              <a:rPr lang="en-US" sz="2800" i="1" dirty="0"/>
              <a:t>               </a:t>
            </a:r>
            <a:r>
              <a:rPr lang="uk-UA" sz="2800" i="1" dirty="0"/>
              <a:t>а</a:t>
            </a:r>
            <a:r>
              <a:rPr lang="en-US" sz="2800" i="1" dirty="0"/>
              <a:t>                                                         </a:t>
            </a:r>
            <a:r>
              <a:rPr lang="uk-UA" sz="2800" i="1" dirty="0"/>
              <a:t>б</a:t>
            </a:r>
            <a:endParaRPr lang="en-US" sz="2800" dirty="0"/>
          </a:p>
          <a:p>
            <a:pPr>
              <a:buNone/>
            </a:pPr>
            <a:r>
              <a:rPr lang="uk-UA" sz="2800" dirty="0"/>
              <a:t>Додавання матриць:</a:t>
            </a:r>
            <a:r>
              <a:rPr lang="uk-UA" sz="2800" i="1" dirty="0"/>
              <a:t> а</a:t>
            </a:r>
            <a:r>
              <a:rPr lang="uk-UA" sz="2800" dirty="0"/>
              <a:t> — аргументи та результати операції; б — використані формули</a:t>
            </a:r>
            <a:endParaRPr lang="ru-RU" sz="2800" dirty="0"/>
          </a:p>
          <a:p>
            <a:pPr>
              <a:buNone/>
            </a:pPr>
            <a:endParaRPr lang="uk-UA" dirty="0"/>
          </a:p>
          <a:p>
            <a:pPr>
              <a:buNone/>
            </a:pP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214282" y="1785926"/>
            <a:ext cx="3143272" cy="1857388"/>
          </a:xfrm>
          <a:prstGeom prst="rect">
            <a:avLst/>
          </a:prstGeom>
          <a:noFill/>
          <a:ln w="9525">
            <a:solidFill>
              <a:schemeClr val="accent1"/>
            </a:solid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3500430" y="1785926"/>
            <a:ext cx="5500726" cy="1857388"/>
          </a:xfrm>
          <a:prstGeom prst="rect">
            <a:avLst/>
          </a:prstGeom>
          <a:noFill/>
          <a:ln w="9525">
            <a:solidFill>
              <a:schemeClr val="accent1"/>
            </a:solid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Вправа 12.1. Обчислення добутку матриць та оберненої матриці</a:t>
            </a:r>
            <a:endParaRPr lang="ru-RU" dirty="0"/>
          </a:p>
        </p:txBody>
      </p:sp>
      <p:sp>
        <p:nvSpPr>
          <p:cNvPr id="3" name="Содержимое 2"/>
          <p:cNvSpPr>
            <a:spLocks noGrp="1"/>
          </p:cNvSpPr>
          <p:nvPr>
            <p:ph sz="quarter" idx="1"/>
          </p:nvPr>
        </p:nvSpPr>
        <p:spPr/>
        <p:txBody>
          <a:bodyPr>
            <a:normAutofit/>
          </a:bodyPr>
          <a:lstStyle/>
          <a:p>
            <a:pPr>
              <a:buNone/>
            </a:pPr>
            <a:r>
              <a:rPr lang="uk-UA" sz="1800" dirty="0"/>
              <a:t>Задано матриці А і В:</a:t>
            </a:r>
          </a:p>
          <a:p>
            <a:pPr>
              <a:buNone/>
            </a:pPr>
            <a:endParaRPr lang="uk-UA" sz="1800" dirty="0"/>
          </a:p>
          <a:p>
            <a:pPr>
              <a:buNone/>
            </a:pPr>
            <a:endParaRPr lang="uk-UA" sz="1800" dirty="0"/>
          </a:p>
          <a:p>
            <a:pPr>
              <a:buNone/>
            </a:pPr>
            <a:r>
              <a:rPr lang="uk-UA" sz="1800" dirty="0"/>
              <a:t>                                                                 Потрібно обчислити матрицю </a:t>
            </a:r>
            <a:endParaRPr lang="ru-RU" sz="1800"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71538" y="2071678"/>
            <a:ext cx="1209675" cy="600075"/>
          </a:xfrm>
          <a:prstGeom prst="rect">
            <a:avLst/>
          </a:prstGeom>
          <a:noFill/>
        </p:spPr>
      </p:pic>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14612" y="2071678"/>
            <a:ext cx="1352550" cy="600075"/>
          </a:xfrm>
          <a:prstGeom prst="rect">
            <a:avLst/>
          </a:prstGeom>
          <a:noFill/>
        </p:spPr>
      </p:pic>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72396" y="2571744"/>
            <a:ext cx="552450" cy="238125"/>
          </a:xfrm>
          <a:prstGeom prst="rect">
            <a:avLst/>
          </a:prstGeom>
          <a:noFill/>
        </p:spPr>
      </p:pic>
      <p:pic>
        <p:nvPicPr>
          <p:cNvPr id="3079" name="Picture 7"/>
          <p:cNvPicPr>
            <a:picLocks noChangeAspect="1" noChangeArrowheads="1"/>
          </p:cNvPicPr>
          <p:nvPr/>
        </p:nvPicPr>
        <p:blipFill>
          <a:blip r:embed="rId5" cstate="print"/>
          <a:srcRect/>
          <a:stretch>
            <a:fillRect/>
          </a:stretch>
        </p:blipFill>
        <p:spPr bwMode="auto">
          <a:xfrm>
            <a:off x="2285984" y="2928934"/>
            <a:ext cx="6143668" cy="383247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643998" cy="1214422"/>
          </a:xfrm>
        </p:spPr>
        <p:txBody>
          <a:bodyPr>
            <a:normAutofit fontScale="90000"/>
          </a:bodyPr>
          <a:lstStyle/>
          <a:p>
            <a:pPr algn="ctr"/>
            <a:r>
              <a:rPr lang="uk-UA" b="1" dirty="0">
                <a:effectLst>
                  <a:outerShdw blurRad="38100" dist="38100" dir="2700000" algn="tl">
                    <a:srgbClr val="000000">
                      <a:alpha val="43137"/>
                    </a:srgbClr>
                  </a:outerShdw>
                </a:effectLst>
              </a:rPr>
              <a:t>Розв'язування систем лінійних алгебраїчних рівнянь</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285720" y="1214422"/>
            <a:ext cx="8643998" cy="5429288"/>
          </a:xfrm>
        </p:spPr>
        <p:txBody>
          <a:bodyPr>
            <a:normAutofit fontScale="92500" lnSpcReduction="20000"/>
          </a:bodyPr>
          <a:lstStyle/>
          <a:p>
            <a:pPr marL="0" indent="0">
              <a:buNone/>
            </a:pPr>
            <a:r>
              <a:rPr lang="uk-UA" dirty="0"/>
              <a:t>Розв'язування систем лінійних алгебраїчних рівнянь</a:t>
            </a:r>
          </a:p>
          <a:p>
            <a:pPr marL="0" indent="0">
              <a:buNone/>
            </a:pPr>
            <a:endParaRPr lang="uk-UA" dirty="0"/>
          </a:p>
          <a:p>
            <a:pPr marL="0" indent="0">
              <a:buNone/>
            </a:pPr>
            <a:endParaRPr lang="uk-UA" dirty="0"/>
          </a:p>
          <a:p>
            <a:pPr marL="0" indent="0">
              <a:buNone/>
            </a:pPr>
            <a:r>
              <a:rPr lang="uk-UA" dirty="0"/>
              <a:t>Легко побачити, що її можна записати як добуток матриць:</a:t>
            </a:r>
          </a:p>
          <a:p>
            <a:pPr marL="0" indent="0">
              <a:buNone/>
            </a:pPr>
            <a:endParaRPr lang="uk-UA" dirty="0"/>
          </a:p>
          <a:p>
            <a:pPr marL="0" indent="0">
              <a:buNone/>
            </a:pPr>
            <a:r>
              <a:rPr lang="uk-UA" dirty="0"/>
              <a:t>                                    , або АХ=В, де                          ,             , </a:t>
            </a:r>
          </a:p>
          <a:p>
            <a:pPr marL="0" indent="0">
              <a:buNone/>
            </a:pPr>
            <a:endParaRPr lang="ru-RU" dirty="0"/>
          </a:p>
          <a:p>
            <a:pPr marL="0" indent="0">
              <a:buNone/>
            </a:pPr>
            <a:r>
              <a:rPr lang="uk-UA" dirty="0"/>
              <a:t>Отже, маємо матричне рівняння</a:t>
            </a:r>
            <a:r>
              <a:rPr lang="uk-UA" i="1" dirty="0"/>
              <a:t> АХ </a:t>
            </a:r>
            <a:r>
              <a:rPr lang="en-US" i="1" dirty="0"/>
              <a:t>= </a:t>
            </a:r>
            <a:r>
              <a:rPr lang="uk-UA" i="1" dirty="0"/>
              <a:t>В.</a:t>
            </a:r>
            <a:r>
              <a:rPr lang="uk-UA" dirty="0"/>
              <a:t> Для матричних рівнянь виконуються ті самі тотожності, що й для звичайних алгебраїчних рівнянь. Зокрема, обидві частини матричного рівняння можна домножити на одну ту саму матрицю (справа або зліва). Домноживши обидві частини рівняння</a:t>
            </a:r>
            <a:r>
              <a:rPr lang="uk-UA" i="1" dirty="0"/>
              <a:t> АХ </a:t>
            </a:r>
            <a:r>
              <a:rPr lang="en-US" i="1" dirty="0"/>
              <a:t>= </a:t>
            </a:r>
            <a:r>
              <a:rPr lang="uk-UA" i="1" dirty="0"/>
              <a:t>В</a:t>
            </a:r>
            <a:r>
              <a:rPr lang="uk-UA" dirty="0"/>
              <a:t> зліва на матрицю А</a:t>
            </a:r>
            <a:r>
              <a:rPr lang="en-US" baseline="30000" dirty="0"/>
              <a:t>-</a:t>
            </a:r>
            <a:r>
              <a:rPr lang="uk-UA" baseline="30000" dirty="0"/>
              <a:t>1</a:t>
            </a:r>
            <a:r>
              <a:rPr lang="uk-UA" dirty="0"/>
              <a:t>, отримаємо</a:t>
            </a:r>
            <a:r>
              <a:rPr lang="uk-UA" i="1" dirty="0"/>
              <a:t> А</a:t>
            </a:r>
            <a:r>
              <a:rPr lang="uk-UA" i="1" baseline="30000" dirty="0"/>
              <a:t>-1</a:t>
            </a:r>
            <a:r>
              <a:rPr lang="uk-UA" i="1" dirty="0"/>
              <a:t>АХ </a:t>
            </a:r>
            <a:r>
              <a:rPr lang="ru-RU" i="1" dirty="0"/>
              <a:t>=  </a:t>
            </a:r>
            <a:r>
              <a:rPr lang="uk-UA" i="1" dirty="0"/>
              <a:t>А</a:t>
            </a:r>
            <a:r>
              <a:rPr lang="uk-UA" i="1" baseline="30000" dirty="0"/>
              <a:t>-1</a:t>
            </a:r>
            <a:r>
              <a:rPr lang="uk-UA" i="1" dirty="0"/>
              <a:t>В </a:t>
            </a:r>
            <a:r>
              <a:rPr lang="uk-UA" dirty="0">
                <a:sym typeface="Symbol"/>
              </a:rPr>
              <a:t></a:t>
            </a:r>
            <a:r>
              <a:rPr lang="ru-RU" i="1" dirty="0"/>
              <a:t>    </a:t>
            </a:r>
            <a:r>
              <a:rPr lang="uk-UA" i="1" dirty="0"/>
              <a:t>ЕХ = А</a:t>
            </a:r>
            <a:r>
              <a:rPr lang="uk-UA" i="1" baseline="30000" dirty="0"/>
              <a:t>-1</a:t>
            </a:r>
            <a:r>
              <a:rPr lang="uk-UA" i="1" dirty="0"/>
              <a:t>В </a:t>
            </a:r>
            <a:r>
              <a:rPr lang="uk-UA" dirty="0">
                <a:sym typeface="Symbol"/>
              </a:rPr>
              <a:t></a:t>
            </a:r>
            <a:r>
              <a:rPr lang="uk-UA" i="1" dirty="0"/>
              <a:t> Х = А</a:t>
            </a:r>
            <a:r>
              <a:rPr lang="uk-UA" i="1" baseline="30000" dirty="0"/>
              <a:t>-1</a:t>
            </a:r>
            <a:r>
              <a:rPr lang="uk-UA" i="1" dirty="0"/>
              <a:t>В .</a:t>
            </a:r>
            <a:r>
              <a:rPr lang="uk-UA" dirty="0"/>
              <a:t> Останній вираз фактично є правилом, за яким знаходять розв'язок системи лінійних алгебраїчних рівнянь.</a:t>
            </a:r>
            <a:endParaRPr lang="ru-RU" dirty="0"/>
          </a:p>
          <a:p>
            <a:endParaRPr lang="ru-RU"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67010" y="1563244"/>
            <a:ext cx="1981200" cy="638175"/>
          </a:xfrm>
          <a:prstGeom prst="rect">
            <a:avLst/>
          </a:prstGeom>
          <a:noFill/>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6234" y="2734150"/>
            <a:ext cx="2324100" cy="638175"/>
          </a:xfrm>
          <a:prstGeom prst="rect">
            <a:avLst/>
          </a:prstGeom>
          <a:noFill/>
        </p:spPr>
      </p:pic>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5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22862" y="2924944"/>
            <a:ext cx="1609725" cy="600075"/>
          </a:xfrm>
          <a:prstGeom prst="rect">
            <a:avLst/>
          </a:prstGeom>
          <a:noFill/>
        </p:spPr>
      </p:pic>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5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502440" y="2960708"/>
            <a:ext cx="752475" cy="600075"/>
          </a:xfrm>
          <a:prstGeom prst="rect">
            <a:avLst/>
          </a:prstGeom>
          <a:noFill/>
        </p:spPr>
      </p:pic>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57"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424768" y="2957503"/>
            <a:ext cx="752475" cy="638175"/>
          </a:xfrm>
          <a:prstGeom prst="rect">
            <a:avLst/>
          </a:prstGeom>
          <a:noFill/>
        </p:spPr>
      </p:pic>
      <p:sp>
        <p:nvSpPr>
          <p:cNvPr id="4" name="TextBox 3"/>
          <p:cNvSpPr txBox="1"/>
          <p:nvPr/>
        </p:nvSpPr>
        <p:spPr>
          <a:xfrm>
            <a:off x="3491880" y="6165304"/>
            <a:ext cx="550984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a:t>Практична робота. Розв'язування системи рівнянь</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a:t>Оптимізаційні задачі</a:t>
            </a:r>
            <a:endParaRPr lang="ru-RU" dirty="0"/>
          </a:p>
        </p:txBody>
      </p:sp>
    </p:spTree>
    <p:extLst>
      <p:ext uri="{BB962C8B-B14F-4D97-AF65-F5344CB8AC3E}">
        <p14:creationId xmlns:p14="http://schemas.microsoft.com/office/powerpoint/2010/main" val="1853190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654032"/>
          </a:xfrm>
        </p:spPr>
        <p:txBody>
          <a:bodyPr>
            <a:normAutofit fontScale="90000"/>
          </a:bodyPr>
          <a:lstStyle/>
          <a:p>
            <a:r>
              <a:rPr lang="uk-UA" dirty="0"/>
              <a:t>Математична модель оптимізаційної задачі</a:t>
            </a:r>
            <a:endParaRPr lang="ru-RU" dirty="0"/>
          </a:p>
        </p:txBody>
      </p:sp>
      <p:sp>
        <p:nvSpPr>
          <p:cNvPr id="3" name="Содержимое 2"/>
          <p:cNvSpPr>
            <a:spLocks noGrp="1"/>
          </p:cNvSpPr>
          <p:nvPr>
            <p:ph sz="quarter" idx="1"/>
          </p:nvPr>
        </p:nvSpPr>
        <p:spPr>
          <a:xfrm>
            <a:off x="142844" y="1000108"/>
            <a:ext cx="8858312" cy="5019692"/>
          </a:xfrm>
        </p:spPr>
        <p:txBody>
          <a:bodyPr>
            <a:normAutofit/>
          </a:bodyPr>
          <a:lstStyle/>
          <a:p>
            <a:pPr marL="0" indent="361950">
              <a:buNone/>
            </a:pPr>
            <a:r>
              <a:rPr lang="uk-UA" dirty="0"/>
              <a:t>У багатьох задачах вимагається не просто знайти який-небудь розв'язок, а підібрати серед усіх розв'язків найкращий (оптимальний). </a:t>
            </a:r>
            <a:endParaRPr lang="en-US" dirty="0"/>
          </a:p>
          <a:p>
            <a:pPr marL="0" indent="361950">
              <a:buNone/>
            </a:pPr>
            <a:r>
              <a:rPr lang="uk-UA" dirty="0"/>
              <a:t>Йдеться про такі задачі</a:t>
            </a:r>
            <a:r>
              <a:rPr lang="en-US" dirty="0"/>
              <a:t>:</a:t>
            </a:r>
            <a:r>
              <a:rPr lang="uk-UA" dirty="0"/>
              <a:t> </a:t>
            </a:r>
            <a:endParaRPr lang="en-US" dirty="0"/>
          </a:p>
          <a:p>
            <a:pPr marL="0" indent="361950">
              <a:buFont typeface="Wingdings" pitchFamily="2" charset="2"/>
              <a:buChar char="q"/>
            </a:pPr>
            <a:r>
              <a:rPr lang="uk-UA" dirty="0"/>
              <a:t>підбір збалансованого раціону харчування, </a:t>
            </a:r>
            <a:endParaRPr lang="en-US" dirty="0"/>
          </a:p>
          <a:p>
            <a:pPr marL="0" indent="361950">
              <a:buFont typeface="Wingdings" pitchFamily="2" charset="2"/>
              <a:buChar char="q"/>
            </a:pPr>
            <a:r>
              <a:rPr lang="uk-UA" dirty="0"/>
              <a:t>оптимізація асортименту продукції, </a:t>
            </a:r>
            <a:endParaRPr lang="en-US" dirty="0"/>
          </a:p>
          <a:p>
            <a:pPr marL="0" indent="361950">
              <a:buFont typeface="Wingdings" pitchFamily="2" charset="2"/>
              <a:buChar char="q"/>
            </a:pPr>
            <a:r>
              <a:rPr lang="uk-UA" dirty="0"/>
              <a:t>оптимізація транспортних перевезень </a:t>
            </a:r>
            <a:endParaRPr lang="en-US" dirty="0"/>
          </a:p>
          <a:p>
            <a:pPr marL="0" indent="361950">
              <a:buNone/>
            </a:pPr>
            <a:r>
              <a:rPr lang="uk-UA" dirty="0"/>
              <a:t>та багато інших </a:t>
            </a:r>
            <a:endParaRPr lang="en-US" dirty="0"/>
          </a:p>
          <a:p>
            <a:pPr marL="0" indent="361950">
              <a:buNone/>
            </a:pPr>
            <a:r>
              <a:rPr lang="uk-UA" dirty="0"/>
              <a:t>— їх ще називають </a:t>
            </a:r>
            <a:r>
              <a:rPr lang="uk-UA" b="1" i="1" dirty="0">
                <a:solidFill>
                  <a:srgbClr val="FF0000"/>
                </a:solidFill>
              </a:rPr>
              <a:t>оптимізаційними</a:t>
            </a:r>
            <a:r>
              <a:rPr lang="uk-UA" i="1" dirty="0"/>
              <a:t>.</a:t>
            </a:r>
            <a:endParaRPr lang="ru-RU" dirty="0"/>
          </a:p>
        </p:txBody>
      </p:sp>
    </p:spTree>
    <p:extLst>
      <p:ext uri="{BB962C8B-B14F-4D97-AF65-F5344CB8AC3E}">
        <p14:creationId xmlns:p14="http://schemas.microsoft.com/office/powerpoint/2010/main" val="360723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654032"/>
          </a:xfrm>
        </p:spPr>
        <p:txBody>
          <a:bodyPr>
            <a:normAutofit fontScale="90000"/>
          </a:bodyPr>
          <a:lstStyle/>
          <a:p>
            <a:r>
              <a:rPr lang="uk-UA" dirty="0"/>
              <a:t>Математична модель оптимізаційної задачі</a:t>
            </a:r>
            <a:endParaRPr lang="ru-RU" dirty="0"/>
          </a:p>
        </p:txBody>
      </p:sp>
      <p:sp>
        <p:nvSpPr>
          <p:cNvPr id="3" name="Содержимое 2"/>
          <p:cNvSpPr>
            <a:spLocks noGrp="1"/>
          </p:cNvSpPr>
          <p:nvPr>
            <p:ph sz="quarter" idx="1"/>
          </p:nvPr>
        </p:nvSpPr>
        <p:spPr>
          <a:xfrm>
            <a:off x="142844" y="1000108"/>
            <a:ext cx="8858312" cy="5019692"/>
          </a:xfrm>
        </p:spPr>
        <p:txBody>
          <a:bodyPr>
            <a:normAutofit/>
          </a:bodyPr>
          <a:lstStyle/>
          <a:p>
            <a:pPr marL="0" indent="361950">
              <a:buNone/>
            </a:pPr>
            <a:r>
              <a:rPr lang="uk-UA" dirty="0"/>
              <a:t>Перш ніж приступати до розв'язування оптимізаційної задачі, потрібно описати її в математичному вигляді, тобто побудувати її </a:t>
            </a:r>
            <a:r>
              <a:rPr lang="uk-UA" i="1" dirty="0"/>
              <a:t>математичну модель.</a:t>
            </a:r>
            <a:r>
              <a:rPr lang="uk-UA" dirty="0"/>
              <a:t> </a:t>
            </a:r>
            <a:endParaRPr lang="en-US" dirty="0"/>
          </a:p>
          <a:p>
            <a:pPr marL="0" indent="361950">
              <a:buNone/>
            </a:pPr>
            <a:endParaRPr lang="ru-RU" dirty="0"/>
          </a:p>
        </p:txBody>
      </p:sp>
      <p:graphicFrame>
        <p:nvGraphicFramePr>
          <p:cNvPr id="4" name="Схема 3"/>
          <p:cNvGraphicFramePr/>
          <p:nvPr/>
        </p:nvGraphicFramePr>
        <p:xfrm>
          <a:off x="1500166" y="2357430"/>
          <a:ext cx="6096000" cy="4500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1512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654032"/>
          </a:xfrm>
        </p:spPr>
        <p:txBody>
          <a:bodyPr>
            <a:normAutofit fontScale="90000"/>
          </a:bodyPr>
          <a:lstStyle/>
          <a:p>
            <a:r>
              <a:rPr lang="uk-UA" dirty="0"/>
              <a:t>Математична модель оптимізаційної задачі</a:t>
            </a:r>
            <a:endParaRPr lang="ru-RU" dirty="0"/>
          </a:p>
        </p:txBody>
      </p:sp>
      <p:sp>
        <p:nvSpPr>
          <p:cNvPr id="3" name="Содержимое 2"/>
          <p:cNvSpPr>
            <a:spLocks noGrp="1"/>
          </p:cNvSpPr>
          <p:nvPr>
            <p:ph sz="quarter" idx="1"/>
          </p:nvPr>
        </p:nvSpPr>
        <p:spPr>
          <a:xfrm>
            <a:off x="142844" y="1000108"/>
            <a:ext cx="8858312" cy="5500726"/>
          </a:xfrm>
        </p:spPr>
        <p:txBody>
          <a:bodyPr>
            <a:normAutofit fontScale="70000" lnSpcReduction="20000"/>
          </a:bodyPr>
          <a:lstStyle/>
          <a:p>
            <a:pPr marL="0" indent="361950">
              <a:buNone/>
            </a:pPr>
            <a:r>
              <a:rPr lang="uk-UA" dirty="0"/>
              <a:t>Найпростішою оптимізаційною задачею вважається задача пошуку максимального або мінімального значення функції однієї змінної. Наведемо приклад математичної моделі такої задачі:</a:t>
            </a:r>
            <a:endParaRPr lang="ru-RU" dirty="0"/>
          </a:p>
          <a:p>
            <a:pPr marL="0" indent="361950">
              <a:buNone/>
            </a:pPr>
            <a:r>
              <a:rPr lang="en-US" dirty="0"/>
              <a:t>f</a:t>
            </a:r>
            <a:r>
              <a:rPr lang="ru-RU" dirty="0"/>
              <a:t>(</a:t>
            </a:r>
            <a:r>
              <a:rPr lang="en-US" dirty="0"/>
              <a:t>x</a:t>
            </a:r>
            <a:r>
              <a:rPr lang="ru-RU" dirty="0"/>
              <a:t>) </a:t>
            </a:r>
            <a:r>
              <a:rPr lang="en-US" dirty="0"/>
              <a:t>=</a:t>
            </a:r>
            <a:r>
              <a:rPr lang="uk-UA" dirty="0"/>
              <a:t> х + </a:t>
            </a:r>
            <a:r>
              <a:rPr lang="uk-UA" dirty="0" err="1"/>
              <a:t>sinх</a:t>
            </a:r>
            <a:r>
              <a:rPr lang="ru-RU" dirty="0"/>
              <a:t> </a:t>
            </a:r>
            <a:r>
              <a:rPr lang="en-US" dirty="0">
                <a:sym typeface="Symbol"/>
              </a:rPr>
              <a:t></a:t>
            </a:r>
            <a:r>
              <a:rPr lang="uk-UA" dirty="0"/>
              <a:t> </a:t>
            </a:r>
            <a:r>
              <a:rPr lang="uk-UA" dirty="0" err="1"/>
              <a:t>min</a:t>
            </a:r>
            <a:r>
              <a:rPr lang="ru-RU" dirty="0"/>
              <a:t>;</a:t>
            </a:r>
            <a:r>
              <a:rPr lang="en-US" dirty="0"/>
              <a:t>    0</a:t>
            </a:r>
            <a:r>
              <a:rPr lang="uk-UA" dirty="0"/>
              <a:t> </a:t>
            </a:r>
            <a:r>
              <a:rPr lang="en-US" dirty="0">
                <a:sym typeface="Symbol"/>
              </a:rPr>
              <a:t></a:t>
            </a:r>
            <a:r>
              <a:rPr lang="uk-UA" dirty="0">
                <a:sym typeface="Symbol"/>
              </a:rPr>
              <a:t> </a:t>
            </a:r>
            <a:r>
              <a:rPr lang="en-US" dirty="0">
                <a:sym typeface="Symbol"/>
              </a:rPr>
              <a:t>x</a:t>
            </a:r>
            <a:r>
              <a:rPr lang="uk-UA" dirty="0">
                <a:sym typeface="Symbol"/>
              </a:rPr>
              <a:t> </a:t>
            </a:r>
            <a:r>
              <a:rPr lang="en-US" dirty="0">
                <a:sym typeface="Symbol"/>
              </a:rPr>
              <a:t></a:t>
            </a:r>
            <a:r>
              <a:rPr lang="uk-UA" dirty="0">
                <a:sym typeface="Symbol"/>
              </a:rPr>
              <a:t> </a:t>
            </a:r>
            <a:r>
              <a:rPr lang="en-US" dirty="0">
                <a:sym typeface="Symbol"/>
              </a:rPr>
              <a:t>10</a:t>
            </a:r>
            <a:r>
              <a:rPr lang="uk-UA" dirty="0"/>
              <a:t>.</a:t>
            </a:r>
            <a:endParaRPr lang="ru-RU" dirty="0"/>
          </a:p>
          <a:p>
            <a:pPr marL="0" indent="361950">
              <a:buNone/>
            </a:pPr>
            <a:r>
              <a:rPr lang="uk-UA" dirty="0"/>
              <a:t>Тут змінною є</a:t>
            </a:r>
            <a:r>
              <a:rPr lang="uk-UA" i="1" dirty="0"/>
              <a:t> х,</a:t>
            </a:r>
            <a:r>
              <a:rPr lang="uk-UA" dirty="0"/>
              <a:t> цільовою функцією —</a:t>
            </a:r>
            <a:r>
              <a:rPr lang="uk-UA" i="1" dirty="0"/>
              <a:t> f</a:t>
            </a:r>
            <a:r>
              <a:rPr lang="ru-RU" i="1" dirty="0"/>
              <a:t>(</a:t>
            </a:r>
            <a:r>
              <a:rPr lang="uk-UA" i="1" dirty="0"/>
              <a:t>x</a:t>
            </a:r>
            <a:r>
              <a:rPr lang="ru-RU" i="1" dirty="0"/>
              <a:t>),</a:t>
            </a:r>
            <a:r>
              <a:rPr lang="ru-RU" dirty="0"/>
              <a:t> </a:t>
            </a:r>
            <a:r>
              <a:rPr lang="uk-UA" dirty="0"/>
              <a:t>критерієм — вимога мінімізації (</a:t>
            </a:r>
            <a:r>
              <a:rPr lang="en-US" dirty="0">
                <a:sym typeface="Symbol"/>
              </a:rPr>
              <a:t></a:t>
            </a:r>
            <a:r>
              <a:rPr lang="uk-UA" dirty="0"/>
              <a:t> </a:t>
            </a:r>
            <a:r>
              <a:rPr lang="en-US" dirty="0"/>
              <a:t>min</a:t>
            </a:r>
            <a:r>
              <a:rPr lang="ru-RU" dirty="0"/>
              <a:t>), </a:t>
            </a:r>
            <a:r>
              <a:rPr lang="uk-UA" dirty="0"/>
              <a:t>а обмеженнями — </a:t>
            </a:r>
            <a:r>
              <a:rPr lang="en-US" dirty="0"/>
              <a:t>0</a:t>
            </a:r>
            <a:r>
              <a:rPr lang="uk-UA" dirty="0"/>
              <a:t> </a:t>
            </a:r>
            <a:r>
              <a:rPr lang="en-US" dirty="0">
                <a:sym typeface="Symbol"/>
              </a:rPr>
              <a:t></a:t>
            </a:r>
            <a:r>
              <a:rPr lang="uk-UA" dirty="0">
                <a:sym typeface="Symbol"/>
              </a:rPr>
              <a:t> </a:t>
            </a:r>
            <a:r>
              <a:rPr lang="en-US" dirty="0">
                <a:sym typeface="Symbol"/>
              </a:rPr>
              <a:t>x</a:t>
            </a:r>
            <a:r>
              <a:rPr lang="uk-UA" dirty="0">
                <a:sym typeface="Symbol"/>
              </a:rPr>
              <a:t> </a:t>
            </a:r>
            <a:r>
              <a:rPr lang="en-US" dirty="0">
                <a:sym typeface="Symbol"/>
              </a:rPr>
              <a:t></a:t>
            </a:r>
            <a:r>
              <a:rPr lang="uk-UA" dirty="0">
                <a:sym typeface="Symbol"/>
              </a:rPr>
              <a:t> </a:t>
            </a:r>
            <a:r>
              <a:rPr lang="en-US" dirty="0">
                <a:sym typeface="Symbol"/>
              </a:rPr>
              <a:t>10</a:t>
            </a:r>
            <a:r>
              <a:rPr lang="uk-UA" dirty="0"/>
              <a:t>.</a:t>
            </a:r>
            <a:endParaRPr lang="ru-RU" dirty="0"/>
          </a:p>
          <a:p>
            <a:pPr marL="0" indent="361950">
              <a:buNone/>
            </a:pPr>
            <a:r>
              <a:rPr lang="uk-UA" dirty="0"/>
              <a:t>Добре дослідженим та важливим для планування виробничих процесів різновидом оптимізаційних задач є</a:t>
            </a:r>
            <a:r>
              <a:rPr lang="uk-UA" i="1" dirty="0"/>
              <a:t> задачі лінійного програмування</a:t>
            </a:r>
            <a:r>
              <a:rPr lang="uk-UA" dirty="0"/>
              <a:t> (ЗЛП), тобто задачі, в яких цільова функція та обмеження є лінійними. У загальному випадку математична модель ЗЛП має такий вигляд:</a:t>
            </a:r>
          </a:p>
          <a:p>
            <a:pPr marL="0" indent="361950">
              <a:buNone/>
            </a:pPr>
            <a:r>
              <a:rPr lang="en-US" dirty="0"/>
              <a:t>c</a:t>
            </a:r>
            <a:r>
              <a:rPr lang="en-US" sz="1400" dirty="0"/>
              <a:t>1</a:t>
            </a:r>
            <a:r>
              <a:rPr lang="en-US" dirty="0"/>
              <a:t>x</a:t>
            </a:r>
            <a:r>
              <a:rPr lang="en-US" sz="1400" dirty="0"/>
              <a:t>1</a:t>
            </a:r>
            <a:r>
              <a:rPr lang="en-US" dirty="0"/>
              <a:t>+…</a:t>
            </a:r>
            <a:r>
              <a:rPr lang="en-US" dirty="0" err="1"/>
              <a:t>c</a:t>
            </a:r>
            <a:r>
              <a:rPr lang="en-US" sz="1400" dirty="0" err="1"/>
              <a:t>n</a:t>
            </a:r>
            <a:r>
              <a:rPr lang="en-US" dirty="0" err="1"/>
              <a:t>x</a:t>
            </a:r>
            <a:r>
              <a:rPr lang="en-US" sz="1400" dirty="0" err="1"/>
              <a:t>n</a:t>
            </a:r>
            <a:r>
              <a:rPr lang="en-US" dirty="0"/>
              <a:t> </a:t>
            </a:r>
            <a:r>
              <a:rPr lang="en-US" dirty="0">
                <a:sym typeface="Symbol"/>
              </a:rPr>
              <a:t>min (max); 			(1)</a:t>
            </a:r>
          </a:p>
          <a:p>
            <a:pPr marL="0" indent="361950">
              <a:buNone/>
            </a:pPr>
            <a:endParaRPr lang="ru-RU" dirty="0"/>
          </a:p>
          <a:p>
            <a:pPr marL="0" indent="361950">
              <a:buNone/>
            </a:pPr>
            <a:r>
              <a:rPr lang="en-US" dirty="0"/>
              <a:t>					(2)</a:t>
            </a:r>
          </a:p>
          <a:p>
            <a:pPr marL="0" indent="361950">
              <a:buNone/>
            </a:pPr>
            <a:endParaRPr lang="en-US" dirty="0"/>
          </a:p>
          <a:p>
            <a:pPr marL="0" indent="361950">
              <a:buNone/>
            </a:pPr>
            <a:r>
              <a:rPr lang="en-US" dirty="0"/>
              <a:t>              , j=1,…,n.			(3)</a:t>
            </a:r>
          </a:p>
          <a:p>
            <a:pPr marL="0" indent="361950">
              <a:buNone/>
            </a:pPr>
            <a:r>
              <a:rPr lang="uk-UA" dirty="0"/>
              <a:t>Тут </a:t>
            </a:r>
            <a:r>
              <a:rPr lang="en-US" i="1" dirty="0"/>
              <a:t>x</a:t>
            </a:r>
            <a:r>
              <a:rPr lang="en-US" i="1" baseline="-25000" dirty="0"/>
              <a:t>1</a:t>
            </a:r>
            <a:r>
              <a:rPr lang="en-US" dirty="0"/>
              <a:t>, ...,</a:t>
            </a:r>
            <a:r>
              <a:rPr lang="en-US" i="1" dirty="0"/>
              <a:t> </a:t>
            </a:r>
            <a:r>
              <a:rPr lang="en-US" i="1" dirty="0" err="1"/>
              <a:t>x</a:t>
            </a:r>
            <a:r>
              <a:rPr lang="en-US" i="1" baseline="-25000" dirty="0" err="1"/>
              <a:t>n</a:t>
            </a:r>
            <a:r>
              <a:rPr lang="en-US" dirty="0"/>
              <a:t> </a:t>
            </a:r>
            <a:r>
              <a:rPr lang="uk-UA" dirty="0"/>
              <a:t>— змінні; </a:t>
            </a:r>
            <a:r>
              <a:rPr lang="en-US" dirty="0" err="1"/>
              <a:t>a</a:t>
            </a:r>
            <a:r>
              <a:rPr lang="en-US" baseline="-25000" dirty="0" err="1"/>
              <a:t>ij</a:t>
            </a:r>
            <a:r>
              <a:rPr lang="en-US" baseline="-25000" dirty="0"/>
              <a:t>;</a:t>
            </a:r>
            <a:r>
              <a:rPr lang="en-US" dirty="0"/>
              <a:t>, </a:t>
            </a:r>
            <a:r>
              <a:rPr lang="en-US" i="1" dirty="0"/>
              <a:t>b</a:t>
            </a:r>
            <a:r>
              <a:rPr lang="en-US" i="1" baseline="-25000" dirty="0"/>
              <a:t>i</a:t>
            </a:r>
            <a:r>
              <a:rPr lang="en-US" dirty="0"/>
              <a:t> </a:t>
            </a:r>
            <a:r>
              <a:rPr lang="uk-UA" dirty="0"/>
              <a:t>та</a:t>
            </a:r>
            <a:r>
              <a:rPr lang="uk-UA" i="1" dirty="0"/>
              <a:t> </a:t>
            </a:r>
            <a:r>
              <a:rPr lang="en-US" i="1" dirty="0"/>
              <a:t> </a:t>
            </a:r>
            <a:r>
              <a:rPr lang="en-US" i="1" dirty="0" err="1"/>
              <a:t>c</a:t>
            </a:r>
            <a:r>
              <a:rPr lang="en-US" i="1" baseline="-25000" dirty="0" err="1"/>
              <a:t>i</a:t>
            </a:r>
            <a:r>
              <a:rPr lang="en-US" i="1" baseline="-25000" dirty="0"/>
              <a:t> </a:t>
            </a:r>
            <a:r>
              <a:rPr lang="uk-UA" dirty="0"/>
              <a:t>— деякі числа; (1) — цільова функція разом із критерієм; (2) і (3) — обмеження. Зазначимо, що обмеження (3) називаються прямими, а обмеження (2) — непрямими. У непрямих обмеженнях замість знаків «&lt;» можуть стояти знаки «&gt;</a:t>
            </a:r>
            <a:r>
              <a:rPr lang="en-US" dirty="0"/>
              <a:t>=</a:t>
            </a:r>
            <a:r>
              <a:rPr lang="uk-UA" dirty="0"/>
              <a:t>» або «= ». Крім того, можуть накладатися додаткові обмеження, наприклад, може вимагатися, щоб змінні були </a:t>
            </a:r>
            <a:r>
              <a:rPr lang="uk-UA" dirty="0" err="1"/>
              <a:t>цілочисельними</a:t>
            </a:r>
            <a:r>
              <a:rPr lang="uk-UA" dirty="0"/>
              <a:t>.</a:t>
            </a:r>
            <a:endParaRPr lang="ru-RU" dirty="0"/>
          </a:p>
          <a:p>
            <a:pPr marL="0" indent="361950">
              <a:buNone/>
            </a:pP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71472" y="3786190"/>
            <a:ext cx="2400300" cy="72390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4348" y="4643446"/>
            <a:ext cx="552450" cy="295275"/>
          </a:xfrm>
          <a:prstGeom prst="rect">
            <a:avLst/>
          </a:prstGeom>
          <a:noFill/>
        </p:spPr>
      </p:pic>
    </p:spTree>
    <p:extLst>
      <p:ext uri="{BB962C8B-B14F-4D97-AF65-F5344CB8AC3E}">
        <p14:creationId xmlns:p14="http://schemas.microsoft.com/office/powerpoint/2010/main" val="1408032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58312" cy="714380"/>
          </a:xfrm>
        </p:spPr>
        <p:txBody>
          <a:bodyPr>
            <a:normAutofit fontScale="90000"/>
          </a:bodyPr>
          <a:lstStyle/>
          <a:p>
            <a:r>
              <a:rPr lang="uk-UA" dirty="0"/>
              <a:t>Алгоритм розв'язання оптимізаційної задачі </a:t>
            </a:r>
            <a:endParaRPr lang="ru-RU" dirty="0"/>
          </a:p>
        </p:txBody>
      </p:sp>
      <p:graphicFrame>
        <p:nvGraphicFramePr>
          <p:cNvPr id="4" name="Содержимое 3"/>
          <p:cNvGraphicFramePr>
            <a:graphicFrameLocks noGrp="1"/>
          </p:cNvGraphicFramePr>
          <p:nvPr>
            <p:ph sz="quarter" idx="1"/>
          </p:nvPr>
        </p:nvGraphicFramePr>
        <p:xfrm>
          <a:off x="285720" y="928670"/>
          <a:ext cx="8643998"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25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a:t>Поняття матриці. Операції з матрицями. Системи рівнянь</a:t>
            </a:r>
            <a:endParaRPr lang="ru-RU" dirty="0"/>
          </a:p>
        </p:txBody>
      </p:sp>
    </p:spTree>
    <p:extLst>
      <p:ext uri="{BB962C8B-B14F-4D97-AF65-F5344CB8AC3E}">
        <p14:creationId xmlns:p14="http://schemas.microsoft.com/office/powerpoint/2010/main" val="2322786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142852"/>
            <a:ext cx="7772400" cy="1143000"/>
          </a:xfrm>
        </p:spPr>
        <p:txBody>
          <a:bodyPr>
            <a:normAutofit fontScale="90000"/>
          </a:bodyPr>
          <a:lstStyle/>
          <a:p>
            <a:r>
              <a:rPr lang="uk-UA" b="1" dirty="0">
                <a:effectLst>
                  <a:outerShdw blurRad="38100" dist="38100" dir="2700000" algn="tl">
                    <a:srgbClr val="000000">
                      <a:alpha val="43137"/>
                    </a:srgbClr>
                  </a:outerShdw>
                </a:effectLst>
              </a:rPr>
              <a:t>Розв'язання оптимізаційних задач за допомогою </a:t>
            </a:r>
            <a:r>
              <a:rPr lang="en-US" b="1" dirty="0">
                <a:effectLst>
                  <a:outerShdw blurRad="38100" dist="38100" dir="2700000" algn="tl">
                    <a:srgbClr val="000000">
                      <a:alpha val="43137"/>
                    </a:srgbClr>
                  </a:outerShdw>
                </a:effectLst>
              </a:rPr>
              <a:t>Excel</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0" y="1285860"/>
            <a:ext cx="8929718" cy="3929090"/>
          </a:xfrm>
        </p:spPr>
        <p:txBody>
          <a:bodyPr>
            <a:normAutofit fontScale="70000" lnSpcReduction="20000"/>
          </a:bodyPr>
          <a:lstStyle/>
          <a:p>
            <a:pPr marL="0" indent="361950">
              <a:buNone/>
            </a:pPr>
            <a:r>
              <a:rPr lang="uk-UA" dirty="0"/>
              <a:t>У табличному процесорі </a:t>
            </a:r>
            <a:r>
              <a:rPr lang="en-US" dirty="0"/>
              <a:t>Microsoft Excel </a:t>
            </a:r>
            <a:r>
              <a:rPr lang="uk-UA" dirty="0"/>
              <a:t>передбачено спеціальний інструмент для розв'язання оптимізаційних задач — </a:t>
            </a:r>
            <a:r>
              <a:rPr lang="uk-UA" dirty="0" err="1"/>
              <a:t>Поиск</a:t>
            </a:r>
            <a:r>
              <a:rPr lang="uk-UA" dirty="0"/>
              <a:t> </a:t>
            </a:r>
            <a:r>
              <a:rPr lang="uk-UA" dirty="0" err="1"/>
              <a:t>решения</a:t>
            </a:r>
            <a:r>
              <a:rPr lang="uk-UA" dirty="0"/>
              <a:t> (Пошук розв'язку)</a:t>
            </a:r>
            <a:r>
              <a:rPr lang="en-US" dirty="0"/>
              <a:t>.</a:t>
            </a:r>
          </a:p>
          <a:p>
            <a:pPr marL="0" indent="361950">
              <a:buNone/>
            </a:pPr>
            <a:r>
              <a:rPr lang="uk-UA" dirty="0"/>
              <a:t>За замовчуванням в Excel надбудова Пошук розв'язку відключена. Щоб активізувати її в Excel 2007, слід клацнути значок Кнопка Microsoft Office, клацнути Параметри Excel, а потім вибрати категорію Надбудови. У полі Керування вибрати значення Надбудови Excel і натисніть кнопку Перейти. У полі Доступні надбудови встановіть прапорець поруч із пунктом Пошук розв'язку і натисніть кнопку ОК.</a:t>
            </a:r>
          </a:p>
          <a:p>
            <a:pPr marL="0" indent="361950">
              <a:buNone/>
            </a:pPr>
            <a:r>
              <a:rPr lang="uk-UA" dirty="0"/>
              <a:t>На стрічці Дані появиться група аналіз з командою Пошук розв'язку.  </a:t>
            </a:r>
            <a:endParaRPr lang="en-US" dirty="0"/>
          </a:p>
          <a:p>
            <a:pPr marL="0" indent="361950">
              <a:buNone/>
            </a:pPr>
            <a:endParaRPr lang="uk-UA" dirty="0"/>
          </a:p>
          <a:p>
            <a:pPr marL="0" indent="361950">
              <a:buNone/>
            </a:pPr>
            <a:endParaRPr lang="uk-UA" dirty="0"/>
          </a:p>
          <a:p>
            <a:pPr marL="0" indent="361950">
              <a:buNone/>
            </a:pPr>
            <a:r>
              <a:rPr lang="uk-UA" dirty="0"/>
              <a:t>Цей засіб шукає розв'язок оптимізаційної задачі за</a:t>
            </a:r>
            <a:r>
              <a:rPr lang="uk-UA" i="1" dirty="0"/>
              <a:t> ітеративним алгоритмом</a:t>
            </a:r>
            <a:r>
              <a:rPr lang="uk-UA" dirty="0"/>
              <a:t>, багаторазово змінюючи значення змінних на малу величину і таким чином наближуючи цільову функцію до оптимального значення.</a:t>
            </a:r>
            <a:endParaRPr lang="ru-RU" dirty="0"/>
          </a:p>
          <a:p>
            <a:pPr marL="0" indent="361950">
              <a:buNone/>
            </a:pPr>
            <a:r>
              <a:rPr lang="uk-UA" dirty="0"/>
              <a:t>Після виконання команди</a:t>
            </a:r>
            <a:r>
              <a:rPr lang="ru-RU" dirty="0"/>
              <a:t> </a:t>
            </a:r>
            <a:r>
              <a:rPr lang="ru-RU" dirty="0" err="1"/>
              <a:t>Дані</a:t>
            </a:r>
            <a:r>
              <a:rPr lang="ru-RU" dirty="0"/>
              <a:t>, </a:t>
            </a:r>
            <a:r>
              <a:rPr lang="uk-UA" dirty="0"/>
              <a:t>Пошук розв'язку відкриється однойменне вікно:</a:t>
            </a:r>
            <a:endParaRPr lang="ru-RU" dirty="0"/>
          </a:p>
          <a:p>
            <a:pPr>
              <a:buNone/>
            </a:pPr>
            <a:endParaRPr lang="ru-RU" dirty="0"/>
          </a:p>
        </p:txBody>
      </p:sp>
      <p:pic>
        <p:nvPicPr>
          <p:cNvPr id="31745" name="Picture 1"/>
          <p:cNvPicPr>
            <a:picLocks noChangeAspect="1" noChangeArrowheads="1"/>
          </p:cNvPicPr>
          <p:nvPr/>
        </p:nvPicPr>
        <p:blipFill>
          <a:blip r:embed="rId2" cstate="print"/>
          <a:srcRect/>
          <a:stretch>
            <a:fillRect/>
          </a:stretch>
        </p:blipFill>
        <p:spPr bwMode="auto">
          <a:xfrm>
            <a:off x="7643834" y="3000372"/>
            <a:ext cx="1114425" cy="781050"/>
          </a:xfrm>
          <a:prstGeom prst="rect">
            <a:avLst/>
          </a:prstGeom>
          <a:noFill/>
          <a:ln w="9525">
            <a:noFill/>
            <a:miter lim="800000"/>
            <a:headEnd/>
            <a:tailEnd/>
          </a:ln>
          <a:effectLst/>
        </p:spPr>
      </p:pic>
      <p:pic>
        <p:nvPicPr>
          <p:cNvPr id="31746" name="Picture 2"/>
          <p:cNvPicPr>
            <a:picLocks noChangeAspect="1" noChangeArrowheads="1"/>
          </p:cNvPicPr>
          <p:nvPr/>
        </p:nvPicPr>
        <p:blipFill>
          <a:blip r:embed="rId3" cstate="print"/>
          <a:srcRect/>
          <a:stretch>
            <a:fillRect/>
          </a:stretch>
        </p:blipFill>
        <p:spPr bwMode="auto">
          <a:xfrm>
            <a:off x="3214678" y="4916623"/>
            <a:ext cx="3395670" cy="1941377"/>
          </a:xfrm>
          <a:prstGeom prst="rect">
            <a:avLst/>
          </a:prstGeom>
          <a:noFill/>
          <a:ln w="9525">
            <a:noFill/>
            <a:miter lim="800000"/>
            <a:headEnd/>
            <a:tailEnd/>
          </a:ln>
          <a:effectLst/>
        </p:spPr>
      </p:pic>
    </p:spTree>
    <p:extLst>
      <p:ext uri="{BB962C8B-B14F-4D97-AF65-F5344CB8AC3E}">
        <p14:creationId xmlns:p14="http://schemas.microsoft.com/office/powerpoint/2010/main" val="4150924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9001156" cy="785794"/>
          </a:xfrm>
        </p:spPr>
        <p:txBody>
          <a:bodyPr>
            <a:normAutofit fontScale="90000"/>
          </a:bodyPr>
          <a:lstStyle/>
          <a:p>
            <a:r>
              <a:rPr lang="uk-UA" sz="3100" b="1" dirty="0">
                <a:effectLst>
                  <a:outerShdw blurRad="38100" dist="38100" dir="2700000" algn="tl">
                    <a:srgbClr val="000000">
                      <a:alpha val="43137"/>
                    </a:srgbClr>
                  </a:outerShdw>
                </a:effectLst>
              </a:rPr>
              <a:t>Основні елементи діалогового вікна Пошук розв'язку</a:t>
            </a:r>
            <a:r>
              <a:rPr lang="uk-UA" dirty="0"/>
              <a:t>.</a:t>
            </a:r>
            <a:endParaRPr lang="ru-RU" dirty="0"/>
          </a:p>
        </p:txBody>
      </p:sp>
      <p:sp>
        <p:nvSpPr>
          <p:cNvPr id="3" name="Содержимое 2"/>
          <p:cNvSpPr>
            <a:spLocks noGrp="1"/>
          </p:cNvSpPr>
          <p:nvPr>
            <p:ph sz="quarter" idx="1"/>
          </p:nvPr>
        </p:nvSpPr>
        <p:spPr>
          <a:xfrm>
            <a:off x="142844" y="857232"/>
            <a:ext cx="8858312" cy="2928958"/>
          </a:xfrm>
        </p:spPr>
        <p:txBody>
          <a:bodyPr>
            <a:normAutofit fontScale="62500" lnSpcReduction="20000"/>
          </a:bodyPr>
          <a:lstStyle/>
          <a:p>
            <a:pPr marL="266700" lvl="0" indent="-266700">
              <a:buFont typeface="Wingdings" pitchFamily="2" charset="2"/>
              <a:buChar char="q"/>
            </a:pPr>
            <a:r>
              <a:rPr lang="ru-RU" dirty="0"/>
              <a:t>У</a:t>
            </a:r>
            <a:r>
              <a:rPr lang="uk-UA" dirty="0"/>
              <a:t> полі</a:t>
            </a:r>
            <a:r>
              <a:rPr lang="ru-RU" dirty="0"/>
              <a:t> </a:t>
            </a:r>
            <a:r>
              <a:rPr lang="ru-RU" b="1" dirty="0"/>
              <a:t>Установить </a:t>
            </a:r>
            <a:r>
              <a:rPr lang="ru-RU" b="1" dirty="0" err="1"/>
              <a:t>целеву</a:t>
            </a:r>
            <a:r>
              <a:rPr lang="ru-RU" b="1" dirty="0"/>
              <a:t> </a:t>
            </a:r>
            <a:r>
              <a:rPr lang="uk-UA" b="1" dirty="0" err="1"/>
              <a:t>ячейку</a:t>
            </a:r>
            <a:r>
              <a:rPr lang="uk-UA" b="1" dirty="0"/>
              <a:t> </a:t>
            </a:r>
            <a:r>
              <a:rPr lang="uk-UA" dirty="0"/>
              <a:t>(Встановити цільову клітинку) вказують адресу цільової клітинки (ця клітинка повинна містити формулу цільової функції).</a:t>
            </a:r>
            <a:endParaRPr lang="ru-RU" dirty="0"/>
          </a:p>
          <a:p>
            <a:pPr marL="266700" lvl="0" indent="-266700">
              <a:buFont typeface="Wingdings" pitchFamily="2" charset="2"/>
              <a:buChar char="q"/>
            </a:pPr>
            <a:r>
              <a:rPr lang="uk-UA" dirty="0"/>
              <a:t>За допомогою перемикача </a:t>
            </a:r>
            <a:r>
              <a:rPr lang="ru-RU" b="1" dirty="0"/>
              <a:t>Равной</a:t>
            </a:r>
            <a:r>
              <a:rPr lang="ru-RU" dirty="0"/>
              <a:t> </a:t>
            </a:r>
            <a:r>
              <a:rPr lang="uk-UA" dirty="0"/>
              <a:t>(Рівній) вказують, що потрібно зробити з цільовою функцією: максимізувати, мінімізувати або отримати задане значення.</a:t>
            </a:r>
            <a:endParaRPr lang="ru-RU" dirty="0"/>
          </a:p>
          <a:p>
            <a:pPr marL="266700" lvl="0" indent="-266700">
              <a:buFont typeface="Wingdings" pitchFamily="2" charset="2"/>
              <a:buChar char="q"/>
            </a:pPr>
            <a:r>
              <a:rPr lang="ru-RU" dirty="0"/>
              <a:t>У</a:t>
            </a:r>
            <a:r>
              <a:rPr lang="uk-UA" dirty="0"/>
              <a:t> полі </a:t>
            </a:r>
            <a:r>
              <a:rPr lang="uk-UA" b="1" dirty="0" err="1"/>
              <a:t>Изменяя</a:t>
            </a:r>
            <a:r>
              <a:rPr lang="uk-UA" b="1" dirty="0"/>
              <a:t> </a:t>
            </a:r>
            <a:r>
              <a:rPr lang="uk-UA" b="1" dirty="0" err="1"/>
              <a:t>ячейки</a:t>
            </a:r>
            <a:r>
              <a:rPr lang="uk-UA" b="1" dirty="0"/>
              <a:t> </a:t>
            </a:r>
            <a:r>
              <a:rPr lang="uk-UA" dirty="0"/>
              <a:t>(Змінюючи клітинки) вказують адреси клітинок, де містяться аргументи цільової функції.</a:t>
            </a:r>
            <a:endParaRPr lang="ru-RU" dirty="0"/>
          </a:p>
          <a:p>
            <a:pPr marL="266700" lvl="0" indent="-266700">
              <a:buFont typeface="Wingdings" pitchFamily="2" charset="2"/>
              <a:buChar char="q"/>
            </a:pPr>
            <a:r>
              <a:rPr lang="uk-UA" dirty="0"/>
              <a:t>Кнопка </a:t>
            </a:r>
            <a:r>
              <a:rPr lang="ru-RU" b="1" dirty="0"/>
              <a:t>Предположить</a:t>
            </a:r>
            <a:r>
              <a:rPr lang="ru-RU" dirty="0"/>
              <a:t> </a:t>
            </a:r>
            <a:r>
              <a:rPr lang="uk-UA" dirty="0"/>
              <a:t>(Припустити) використовується для автоматичного пошуку клітинок, що впливають на цільову функцію.</a:t>
            </a:r>
            <a:endParaRPr lang="ru-RU" dirty="0"/>
          </a:p>
          <a:p>
            <a:pPr marL="266700" lvl="0" indent="-266700">
              <a:buFont typeface="Wingdings" pitchFamily="2" charset="2"/>
              <a:buChar char="q"/>
            </a:pPr>
            <a:r>
              <a:rPr lang="uk-UA" dirty="0"/>
              <a:t>Область </a:t>
            </a:r>
            <a:r>
              <a:rPr lang="ru-RU" b="1" dirty="0"/>
              <a:t>Ограничения</a:t>
            </a:r>
            <a:r>
              <a:rPr lang="ru-RU" dirty="0"/>
              <a:t> </a:t>
            </a:r>
            <a:r>
              <a:rPr lang="uk-UA" dirty="0"/>
              <a:t>(Обмеження) призначена для відображення списку граничних умов поставленої задачі.</a:t>
            </a:r>
            <a:endParaRPr lang="ru-RU" dirty="0"/>
          </a:p>
          <a:p>
            <a:pPr marL="266700" lvl="0" indent="-266700">
              <a:buFont typeface="Wingdings" pitchFamily="2" charset="2"/>
              <a:buChar char="q"/>
            </a:pPr>
            <a:r>
              <a:rPr lang="uk-UA" dirty="0"/>
              <a:t>Кнопка</a:t>
            </a:r>
            <a:r>
              <a:rPr lang="ru-RU" dirty="0"/>
              <a:t> </a:t>
            </a:r>
            <a:r>
              <a:rPr lang="ru-RU" b="1" dirty="0"/>
              <a:t>Добавить</a:t>
            </a:r>
            <a:r>
              <a:rPr lang="uk-UA" dirty="0"/>
              <a:t> (Добавити) призначена для створення обмежень.</a:t>
            </a:r>
            <a:endParaRPr lang="ru-RU" dirty="0"/>
          </a:p>
          <a:p>
            <a:pPr marL="0" indent="0">
              <a:buNone/>
            </a:pPr>
            <a:endParaRPr lang="ru-RU" dirty="0"/>
          </a:p>
        </p:txBody>
      </p:sp>
      <p:pic>
        <p:nvPicPr>
          <p:cNvPr id="30721" name="Picture 1"/>
          <p:cNvPicPr>
            <a:picLocks noChangeAspect="1" noChangeArrowheads="1"/>
          </p:cNvPicPr>
          <p:nvPr/>
        </p:nvPicPr>
        <p:blipFill>
          <a:blip r:embed="rId2" cstate="print"/>
          <a:srcRect/>
          <a:stretch>
            <a:fillRect/>
          </a:stretch>
        </p:blipFill>
        <p:spPr bwMode="auto">
          <a:xfrm>
            <a:off x="1771109" y="3500438"/>
            <a:ext cx="5872725" cy="3357562"/>
          </a:xfrm>
          <a:prstGeom prst="rect">
            <a:avLst/>
          </a:prstGeom>
          <a:noFill/>
          <a:ln w="9525">
            <a:noFill/>
            <a:miter lim="800000"/>
            <a:headEnd/>
            <a:tailEnd/>
          </a:ln>
          <a:effectLst/>
        </p:spPr>
      </p:pic>
    </p:spTree>
    <p:extLst>
      <p:ext uri="{BB962C8B-B14F-4D97-AF65-F5344CB8AC3E}">
        <p14:creationId xmlns:p14="http://schemas.microsoft.com/office/powerpoint/2010/main" val="1949258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9001156" cy="785794"/>
          </a:xfrm>
        </p:spPr>
        <p:txBody>
          <a:bodyPr>
            <a:normAutofit fontScale="90000"/>
          </a:bodyPr>
          <a:lstStyle/>
          <a:p>
            <a:r>
              <a:rPr lang="uk-UA" sz="3100" b="1" dirty="0">
                <a:effectLst>
                  <a:outerShdw blurRad="38100" dist="38100" dir="2700000" algn="tl">
                    <a:srgbClr val="000000">
                      <a:alpha val="43137"/>
                    </a:srgbClr>
                  </a:outerShdw>
                </a:effectLst>
              </a:rPr>
              <a:t>Основні елементи діалогового вікна Пошук розв'язку</a:t>
            </a:r>
            <a:r>
              <a:rPr lang="uk-UA" dirty="0"/>
              <a:t>.</a:t>
            </a:r>
            <a:endParaRPr lang="ru-RU" dirty="0"/>
          </a:p>
        </p:txBody>
      </p:sp>
      <p:sp>
        <p:nvSpPr>
          <p:cNvPr id="3" name="Содержимое 2"/>
          <p:cNvSpPr>
            <a:spLocks noGrp="1"/>
          </p:cNvSpPr>
          <p:nvPr>
            <p:ph sz="quarter" idx="1"/>
          </p:nvPr>
        </p:nvSpPr>
        <p:spPr>
          <a:xfrm>
            <a:off x="142844" y="857232"/>
            <a:ext cx="8858312" cy="3429024"/>
          </a:xfrm>
        </p:spPr>
        <p:txBody>
          <a:bodyPr>
            <a:normAutofit fontScale="70000" lnSpcReduction="20000"/>
          </a:bodyPr>
          <a:lstStyle/>
          <a:p>
            <a:pPr marL="266700" lvl="0" indent="-266700">
              <a:buFont typeface="Wingdings" pitchFamily="2" charset="2"/>
              <a:buChar char="q"/>
            </a:pPr>
            <a:r>
              <a:rPr lang="uk-UA" dirty="0"/>
              <a:t>Кнопку </a:t>
            </a:r>
            <a:r>
              <a:rPr lang="ru-RU" b="1" dirty="0"/>
              <a:t>Изменить</a:t>
            </a:r>
            <a:r>
              <a:rPr lang="ru-RU" dirty="0"/>
              <a:t> </a:t>
            </a:r>
            <a:r>
              <a:rPr lang="uk-UA" dirty="0"/>
              <a:t>(Змінити) використовують для редагування наявних обмежень.</a:t>
            </a:r>
            <a:endParaRPr lang="ru-RU" dirty="0"/>
          </a:p>
          <a:p>
            <a:pPr marL="266700" lvl="0" indent="-266700">
              <a:buFont typeface="Wingdings" pitchFamily="2" charset="2"/>
              <a:buChar char="q"/>
            </a:pPr>
            <a:r>
              <a:rPr lang="uk-UA" dirty="0"/>
              <a:t>Кнопка </a:t>
            </a:r>
            <a:r>
              <a:rPr lang="ru-RU" b="1" dirty="0"/>
              <a:t>Удалить</a:t>
            </a:r>
            <a:r>
              <a:rPr lang="ru-RU" dirty="0"/>
              <a:t> </a:t>
            </a:r>
            <a:r>
              <a:rPr lang="uk-UA" dirty="0"/>
              <a:t>(Видалити) призначена для скасування виділеного обмеження.</a:t>
            </a:r>
            <a:endParaRPr lang="ru-RU" dirty="0"/>
          </a:p>
          <a:p>
            <a:pPr marL="266700" lvl="0" indent="-266700">
              <a:buFont typeface="Wingdings" pitchFamily="2" charset="2"/>
              <a:buChar char="q"/>
            </a:pPr>
            <a:r>
              <a:rPr lang="uk-UA" dirty="0"/>
              <a:t>Кнопку </a:t>
            </a:r>
            <a:r>
              <a:rPr lang="ru-RU" b="1" dirty="0"/>
              <a:t>Параметры </a:t>
            </a:r>
            <a:r>
              <a:rPr lang="uk-UA" dirty="0"/>
              <a:t>(Параметри) використовують для завантаження або збереження оптимізаційної моделі, визначення граничного часу роботи засобу та настроювання інших параметрів.</a:t>
            </a:r>
            <a:endParaRPr lang="ru-RU" dirty="0"/>
          </a:p>
          <a:p>
            <a:pPr marL="266700" lvl="0" indent="-266700">
              <a:buFont typeface="Wingdings" pitchFamily="2" charset="2"/>
              <a:buChar char="q"/>
            </a:pPr>
            <a:r>
              <a:rPr lang="uk-UA" dirty="0"/>
              <a:t>Кнопка </a:t>
            </a:r>
            <a:r>
              <a:rPr lang="ru-RU" b="1" dirty="0"/>
              <a:t>Восстановить</a:t>
            </a:r>
            <a:r>
              <a:rPr lang="ru-RU" dirty="0"/>
              <a:t> </a:t>
            </a:r>
            <a:r>
              <a:rPr lang="uk-UA" dirty="0"/>
              <a:t>(Відновити) призначена для очищення полів вікна </a:t>
            </a:r>
            <a:r>
              <a:rPr lang="ru-RU" b="1" dirty="0"/>
              <a:t>Поиск решения </a:t>
            </a:r>
            <a:r>
              <a:rPr lang="uk-UA" dirty="0"/>
              <a:t>(Пошук розв'язку) і відновлення значень параметрів пошуку розв'язку, використовуваних за умовчанням.</a:t>
            </a:r>
            <a:endParaRPr lang="ru-RU" dirty="0"/>
          </a:p>
          <a:p>
            <a:pPr marL="266700" lvl="0" indent="-266700">
              <a:buFont typeface="Wingdings" pitchFamily="2" charset="2"/>
              <a:buChar char="q"/>
            </a:pPr>
            <a:r>
              <a:rPr lang="uk-UA" dirty="0"/>
              <a:t>За допомогою кнопки </a:t>
            </a:r>
            <a:r>
              <a:rPr lang="ru-RU" b="1" dirty="0"/>
              <a:t>Выполнить </a:t>
            </a:r>
            <a:r>
              <a:rPr lang="uk-UA" dirty="0"/>
              <a:t>(Виконати) запускають процес пошуку розв'язку.</a:t>
            </a:r>
            <a:endParaRPr lang="ru-RU" dirty="0"/>
          </a:p>
          <a:p>
            <a:pPr marL="266700" lvl="0" indent="-266700">
              <a:buFont typeface="Wingdings" pitchFamily="2" charset="2"/>
              <a:buChar char="q"/>
            </a:pPr>
            <a:r>
              <a:rPr lang="uk-UA" dirty="0"/>
              <a:t>Кнопка </a:t>
            </a:r>
            <a:r>
              <a:rPr lang="ru-RU" b="1" dirty="0"/>
              <a:t>Закрыть</a:t>
            </a:r>
            <a:r>
              <a:rPr lang="ru-RU" dirty="0"/>
              <a:t> </a:t>
            </a:r>
            <a:r>
              <a:rPr lang="uk-UA" dirty="0"/>
              <a:t>(Закрити) призначена для виходу з вікна без пошуку розв'язку (усі настройки зберігаються).</a:t>
            </a:r>
            <a:endParaRPr lang="ru-RU" dirty="0"/>
          </a:p>
          <a:p>
            <a:pPr marL="0" indent="0">
              <a:buNone/>
            </a:pPr>
            <a:endParaRPr lang="ru-RU" dirty="0"/>
          </a:p>
        </p:txBody>
      </p:sp>
      <p:pic>
        <p:nvPicPr>
          <p:cNvPr id="36866" name="Picture 2"/>
          <p:cNvPicPr>
            <a:picLocks noChangeAspect="1" noChangeArrowheads="1"/>
          </p:cNvPicPr>
          <p:nvPr/>
        </p:nvPicPr>
        <p:blipFill>
          <a:blip r:embed="rId2" cstate="print"/>
          <a:srcRect/>
          <a:stretch>
            <a:fillRect/>
          </a:stretch>
        </p:blipFill>
        <p:spPr bwMode="auto">
          <a:xfrm>
            <a:off x="2357422" y="4200525"/>
            <a:ext cx="4648200" cy="2657475"/>
          </a:xfrm>
          <a:prstGeom prst="rect">
            <a:avLst/>
          </a:prstGeom>
          <a:noFill/>
          <a:ln w="9525">
            <a:noFill/>
            <a:miter lim="800000"/>
            <a:headEnd/>
            <a:tailEnd/>
          </a:ln>
          <a:effectLst/>
        </p:spPr>
      </p:pic>
    </p:spTree>
    <p:extLst>
      <p:ext uri="{BB962C8B-B14F-4D97-AF65-F5344CB8AC3E}">
        <p14:creationId xmlns:p14="http://schemas.microsoft.com/office/powerpoint/2010/main" val="799057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7772400" cy="1143000"/>
          </a:xfrm>
        </p:spPr>
        <p:txBody>
          <a:bodyPr/>
          <a:lstStyle/>
          <a:p>
            <a:r>
              <a:rPr lang="uk-UA" dirty="0"/>
              <a:t>Робота з вікном Пошук розв'язку </a:t>
            </a:r>
            <a:endParaRPr lang="ru-RU" dirty="0"/>
          </a:p>
        </p:txBody>
      </p:sp>
      <p:sp>
        <p:nvSpPr>
          <p:cNvPr id="3" name="Содержимое 2"/>
          <p:cNvSpPr>
            <a:spLocks noGrp="1"/>
          </p:cNvSpPr>
          <p:nvPr>
            <p:ph sz="quarter" idx="1"/>
          </p:nvPr>
        </p:nvSpPr>
        <p:spPr>
          <a:xfrm>
            <a:off x="142844" y="1142984"/>
            <a:ext cx="8858312" cy="5429288"/>
          </a:xfrm>
        </p:spPr>
        <p:txBody>
          <a:bodyPr>
            <a:normAutofit fontScale="92500" lnSpcReduction="20000"/>
          </a:bodyPr>
          <a:lstStyle/>
          <a:p>
            <a:pPr marL="0" indent="361950">
              <a:buNone/>
            </a:pPr>
            <a:r>
              <a:rPr lang="uk-UA" dirty="0"/>
              <a:t>У вікні </a:t>
            </a:r>
            <a:r>
              <a:rPr lang="uk-UA" dirty="0" err="1"/>
              <a:t>Поиск</a:t>
            </a:r>
            <a:r>
              <a:rPr lang="uk-UA" dirty="0"/>
              <a:t> </a:t>
            </a:r>
            <a:r>
              <a:rPr lang="uk-UA" dirty="0" err="1"/>
              <a:t>решения</a:t>
            </a:r>
            <a:r>
              <a:rPr lang="uk-UA" dirty="0"/>
              <a:t> (Пошук розв'язку) потрібно ввести дані про змінні, цільову функцію та обмеження і клацнути кнопку </a:t>
            </a:r>
            <a:r>
              <a:rPr lang="uk-UA" dirty="0" err="1"/>
              <a:t>Выполнить</a:t>
            </a:r>
            <a:r>
              <a:rPr lang="uk-UA" dirty="0"/>
              <a:t> (Виконати). Проте перш ніж скористатися інструментом </a:t>
            </a:r>
            <a:r>
              <a:rPr lang="ru-RU" dirty="0"/>
              <a:t>Поиск решения </a:t>
            </a:r>
            <a:r>
              <a:rPr lang="uk-UA" dirty="0"/>
              <a:t>(Пошук розв'язку), математичну модель необхідно подати у вигляді електронної таблиці. </a:t>
            </a:r>
          </a:p>
          <a:p>
            <a:pPr marL="0" indent="361950">
              <a:buNone/>
            </a:pPr>
            <a:r>
              <a:rPr lang="uk-UA" dirty="0"/>
              <a:t>Дії,  які потрібно виконати.</a:t>
            </a:r>
            <a:endParaRPr lang="ru-RU" sz="1600" dirty="0"/>
          </a:p>
          <a:p>
            <a:pPr marL="0" lvl="1" indent="361950">
              <a:buFont typeface="+mj-lt"/>
              <a:buAutoNum type="arabicParenR"/>
            </a:pPr>
            <a:r>
              <a:rPr lang="uk-UA" dirty="0"/>
              <a:t>Визначити, у яких клітинках зберігатимуться значення змінних.</a:t>
            </a:r>
            <a:endParaRPr lang="ru-RU" sz="1400" dirty="0"/>
          </a:p>
          <a:p>
            <a:pPr marL="0" lvl="1" indent="361950">
              <a:buFont typeface="+mj-lt"/>
              <a:buAutoNum type="arabicParenR"/>
            </a:pPr>
            <a:r>
              <a:rPr lang="uk-UA" dirty="0"/>
              <a:t>Ввести формулу цільової функції у цільову клітинку (у формулі використовуватимуться адреси клітинок змінних).</a:t>
            </a:r>
            <a:endParaRPr lang="ru-RU" sz="1400" dirty="0"/>
          </a:p>
          <a:p>
            <a:pPr marL="0" lvl="1" indent="361950">
              <a:buFont typeface="+mj-lt"/>
              <a:buAutoNum type="arabicParenR"/>
            </a:pPr>
            <a:r>
              <a:rPr lang="uk-UA" dirty="0"/>
              <a:t>Ввести обмеження. Обмеження, як правило, мають вигляд </a:t>
            </a:r>
            <a:r>
              <a:rPr lang="uk-UA" i="1" dirty="0"/>
              <a:t>формула </a:t>
            </a:r>
            <a:r>
              <a:rPr lang="ru-RU" b="1" i="1" dirty="0"/>
              <a:t>≥ (</a:t>
            </a:r>
            <a:r>
              <a:rPr lang="ru-RU" b="1" i="1" dirty="0">
                <a:sym typeface="Symbol"/>
              </a:rPr>
              <a:t></a:t>
            </a:r>
            <a:r>
              <a:rPr lang="ru-RU" b="1" i="1" dirty="0"/>
              <a:t> </a:t>
            </a:r>
            <a:r>
              <a:rPr lang="ru-RU" i="1" dirty="0"/>
              <a:t>, =) </a:t>
            </a:r>
            <a:r>
              <a:rPr lang="uk-UA" i="1" dirty="0"/>
              <a:t>число.</a:t>
            </a:r>
            <a:r>
              <a:rPr lang="uk-UA" dirty="0"/>
              <a:t> Сам знак </a:t>
            </a:r>
            <a:r>
              <a:rPr lang="ru-RU" dirty="0"/>
              <a:t>«</a:t>
            </a:r>
            <a:r>
              <a:rPr lang="ru-RU" b="1" i="1" dirty="0"/>
              <a:t>≥</a:t>
            </a:r>
            <a:r>
              <a:rPr lang="ru-RU" dirty="0"/>
              <a:t>», «</a:t>
            </a:r>
            <a:r>
              <a:rPr lang="ru-RU" b="1" dirty="0">
                <a:sym typeface="Symbol"/>
              </a:rPr>
              <a:t></a:t>
            </a:r>
            <a:r>
              <a:rPr lang="ru-RU" b="1" dirty="0"/>
              <a:t> </a:t>
            </a:r>
            <a:r>
              <a:rPr lang="ru-RU" dirty="0"/>
              <a:t>» </a:t>
            </a:r>
            <a:r>
              <a:rPr lang="uk-UA" dirty="0"/>
              <a:t>або </a:t>
            </a:r>
            <a:r>
              <a:rPr lang="ru-RU" dirty="0"/>
              <a:t>«=» </a:t>
            </a:r>
            <a:r>
              <a:rPr lang="uk-UA" dirty="0"/>
              <a:t>вводити не потрібно, адже це буде зроблено у вікні </a:t>
            </a:r>
            <a:r>
              <a:rPr lang="ru-RU" dirty="0"/>
              <a:t>Поиск решения </a:t>
            </a:r>
            <a:r>
              <a:rPr lang="uk-UA" dirty="0"/>
              <a:t>(Пошук розв'язку). Достатньо лише ввести у відповідну клітинку формулу обмеження, а в іншу клітинку </a:t>
            </a:r>
            <a:r>
              <a:rPr lang="ru-RU" dirty="0"/>
              <a:t>— </a:t>
            </a:r>
            <a:r>
              <a:rPr lang="uk-UA" dirty="0"/>
              <a:t>число. Зазначимо, що прямі обмеження в ЗЛП не потрібно вводити в електронну таблицю; їх можна задати безпосередньо у вікні </a:t>
            </a:r>
            <a:r>
              <a:rPr lang="ru-RU" dirty="0"/>
              <a:t>Поиск решения </a:t>
            </a:r>
            <a:r>
              <a:rPr lang="uk-UA" dirty="0"/>
              <a:t>(Пошук розв'язку).</a:t>
            </a:r>
            <a:endParaRPr lang="ru-RU" sz="1400" dirty="0"/>
          </a:p>
          <a:p>
            <a:pPr marL="0" indent="361950">
              <a:buNone/>
            </a:pPr>
            <a:endParaRPr lang="ru-RU" dirty="0"/>
          </a:p>
        </p:txBody>
      </p:sp>
    </p:spTree>
    <p:extLst>
      <p:ext uri="{BB962C8B-B14F-4D97-AF65-F5344CB8AC3E}">
        <p14:creationId xmlns:p14="http://schemas.microsoft.com/office/powerpoint/2010/main" val="1839653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7772400" cy="1143000"/>
          </a:xfrm>
        </p:spPr>
        <p:txBody>
          <a:bodyPr/>
          <a:lstStyle/>
          <a:p>
            <a:r>
              <a:rPr lang="uk-UA" dirty="0"/>
              <a:t>Робота з вікном Пошук розв'язку </a:t>
            </a:r>
            <a:endParaRPr lang="ru-RU" dirty="0"/>
          </a:p>
        </p:txBody>
      </p:sp>
      <p:sp>
        <p:nvSpPr>
          <p:cNvPr id="3" name="Содержимое 2"/>
          <p:cNvSpPr>
            <a:spLocks noGrp="1"/>
          </p:cNvSpPr>
          <p:nvPr>
            <p:ph sz="quarter" idx="1"/>
          </p:nvPr>
        </p:nvSpPr>
        <p:spPr>
          <a:xfrm>
            <a:off x="142844" y="1142984"/>
            <a:ext cx="8858312" cy="5429288"/>
          </a:xfrm>
        </p:spPr>
        <p:txBody>
          <a:bodyPr>
            <a:normAutofit/>
          </a:bodyPr>
          <a:lstStyle/>
          <a:p>
            <a:pPr marL="0" indent="361950">
              <a:buFont typeface="+mj-lt"/>
              <a:buAutoNum type="arabicParenR"/>
            </a:pPr>
            <a:r>
              <a:rPr lang="uk-UA" dirty="0"/>
              <a:t>Коли інструмент </a:t>
            </a:r>
            <a:r>
              <a:rPr lang="ru-RU" b="1" dirty="0"/>
              <a:t>Поиск решения </a:t>
            </a:r>
            <a:r>
              <a:rPr lang="uk-UA" dirty="0"/>
              <a:t>(Пошук розв'язку) завершить роботу, буде відображено вікно </a:t>
            </a:r>
            <a:r>
              <a:rPr lang="ru-RU" b="1" dirty="0"/>
              <a:t>Результаты поиска решения</a:t>
            </a:r>
            <a:r>
              <a:rPr lang="ru-RU" dirty="0"/>
              <a:t> </a:t>
            </a:r>
            <a:r>
              <a:rPr lang="uk-UA" dirty="0"/>
              <a:t>(Результати пошуку розв'язку)</a:t>
            </a:r>
            <a:r>
              <a:rPr lang="ru-RU" dirty="0"/>
              <a:t>. </a:t>
            </a:r>
          </a:p>
          <a:p>
            <a:pPr marL="0" indent="361950">
              <a:buFont typeface="+mj-lt"/>
              <a:buAutoNum type="arabicParenR"/>
            </a:pPr>
            <a:r>
              <a:rPr lang="uk-UA" dirty="0"/>
              <a:t>Якщо просто клацнути кнопку </a:t>
            </a:r>
            <a:r>
              <a:rPr lang="uk-UA" b="1" dirty="0"/>
              <a:t>ОК</a:t>
            </a:r>
            <a:r>
              <a:rPr lang="uk-UA" dirty="0"/>
              <a:t>, на аркуші моделі буде відображено оптимальне значення цільової функції та значення змінних, за яких воно досягається. </a:t>
            </a:r>
          </a:p>
          <a:p>
            <a:pPr marL="0" indent="361950">
              <a:buFont typeface="+mj-lt"/>
              <a:buAutoNum type="arabicParenR"/>
            </a:pPr>
            <a:r>
              <a:rPr lang="uk-UA" dirty="0"/>
              <a:t>Якщо перед тим вибрати перемикач </a:t>
            </a:r>
            <a:r>
              <a:rPr lang="ru-RU" b="1" dirty="0"/>
              <a:t>Восстановить исходные значения </a:t>
            </a:r>
            <a:r>
              <a:rPr lang="uk-UA" dirty="0"/>
              <a:t>(Відновити вихідні значення), то усі значення залишаться такими ж, як і до пошуку розв'язку, </a:t>
            </a:r>
          </a:p>
          <a:p>
            <a:pPr marL="0" indent="361950">
              <a:buFont typeface="+mj-lt"/>
              <a:buAutoNum type="arabicParenR"/>
            </a:pPr>
            <a:r>
              <a:rPr lang="uk-UA" dirty="0"/>
              <a:t>Якщо вибрати елемент </a:t>
            </a:r>
            <a:r>
              <a:rPr lang="ru-RU" b="1" dirty="0"/>
              <a:t>Результаты</a:t>
            </a:r>
            <a:r>
              <a:rPr lang="ru-RU" dirty="0"/>
              <a:t> </a:t>
            </a:r>
            <a:r>
              <a:rPr lang="uk-UA" dirty="0"/>
              <a:t>(Результати) у списку</a:t>
            </a:r>
            <a:r>
              <a:rPr lang="ru-RU" dirty="0"/>
              <a:t> </a:t>
            </a:r>
            <a:r>
              <a:rPr lang="ru-RU" b="1" dirty="0"/>
              <a:t>Тип отчета </a:t>
            </a:r>
            <a:r>
              <a:rPr lang="uk-UA" dirty="0"/>
              <a:t>(Тип звіту), то буде створено аркуш з детальним аналізом розв'язку задачі.</a:t>
            </a:r>
            <a:endParaRPr lang="ru-RU" sz="1600" dirty="0"/>
          </a:p>
          <a:p>
            <a:pPr marL="0" indent="361950">
              <a:buNone/>
            </a:pPr>
            <a:endParaRPr lang="ru-RU" dirty="0"/>
          </a:p>
        </p:txBody>
      </p:sp>
    </p:spTree>
    <p:extLst>
      <p:ext uri="{BB962C8B-B14F-4D97-AF65-F5344CB8AC3E}">
        <p14:creationId xmlns:p14="http://schemas.microsoft.com/office/powerpoint/2010/main" val="3531565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142852"/>
            <a:ext cx="7772400" cy="571504"/>
          </a:xfrm>
        </p:spPr>
        <p:txBody>
          <a:bodyPr>
            <a:normAutofit fontScale="90000"/>
          </a:bodyPr>
          <a:lstStyle/>
          <a:p>
            <a:r>
              <a:rPr lang="uk-UA" dirty="0"/>
              <a:t>Вправа 8-1</a:t>
            </a:r>
            <a:endParaRPr lang="ru-RU" dirty="0"/>
          </a:p>
        </p:txBody>
      </p:sp>
      <p:sp>
        <p:nvSpPr>
          <p:cNvPr id="4" name="TextBox 3">
            <a:hlinkClick r:id="rId2" action="ppaction://hlinkfile"/>
          </p:cNvPr>
          <p:cNvSpPr txBox="1"/>
          <p:nvPr/>
        </p:nvSpPr>
        <p:spPr>
          <a:xfrm>
            <a:off x="323528" y="6357958"/>
            <a:ext cx="561662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a:t>Вправа 3. Пошук екстремуму функції однієї змінної </a:t>
            </a:r>
            <a:endParaRPr lang="ru-RU" dirty="0"/>
          </a:p>
        </p:txBody>
      </p:sp>
      <p:pic>
        <p:nvPicPr>
          <p:cNvPr id="5" name="Содержимое 4"/>
          <p:cNvPicPr>
            <a:picLocks noGrp="1"/>
          </p:cNvPicPr>
          <p:nvPr>
            <p:ph sz="quarter" idx="1"/>
          </p:nvPr>
        </p:nvPicPr>
        <p:blipFill>
          <a:blip r:embed="rId3" cstate="print"/>
          <a:srcRect/>
          <a:stretch>
            <a:fillRect/>
          </a:stretch>
        </p:blipFill>
        <p:spPr bwMode="auto">
          <a:xfrm>
            <a:off x="0" y="785794"/>
            <a:ext cx="6304762" cy="2952381"/>
          </a:xfrm>
          <a:prstGeom prst="rect">
            <a:avLst/>
          </a:prstGeom>
          <a:noFill/>
          <a:ln w="9525">
            <a:solidFill>
              <a:schemeClr val="accent1"/>
            </a:solidFill>
            <a:miter lim="800000"/>
            <a:headEnd/>
            <a:tailEnd/>
          </a:ln>
        </p:spPr>
      </p:pic>
      <p:pic>
        <p:nvPicPr>
          <p:cNvPr id="6" name="Рисунок 5"/>
          <p:cNvPicPr/>
          <p:nvPr/>
        </p:nvPicPr>
        <p:blipFill>
          <a:blip r:embed="rId4" cstate="print"/>
          <a:srcRect/>
          <a:stretch>
            <a:fillRect/>
          </a:stretch>
        </p:blipFill>
        <p:spPr bwMode="auto">
          <a:xfrm>
            <a:off x="1357290" y="3857628"/>
            <a:ext cx="7572428" cy="2428892"/>
          </a:xfrm>
          <a:prstGeom prst="rect">
            <a:avLst/>
          </a:prstGeom>
          <a:noFill/>
          <a:ln w="9525">
            <a:noFill/>
            <a:miter lim="800000"/>
            <a:headEnd/>
            <a:tailEnd/>
          </a:ln>
        </p:spPr>
      </p:pic>
    </p:spTree>
    <p:extLst>
      <p:ext uri="{BB962C8B-B14F-4D97-AF65-F5344CB8AC3E}">
        <p14:creationId xmlns:p14="http://schemas.microsoft.com/office/powerpoint/2010/main" val="317384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uk-UA" b="1" dirty="0">
                <a:effectLst>
                  <a:outerShdw blurRad="38100" dist="38100" dir="2700000" algn="tl">
                    <a:srgbClr val="000000">
                      <a:alpha val="43137"/>
                    </a:srgbClr>
                  </a:outerShdw>
                </a:effectLst>
              </a:rPr>
              <a:t>Матриці та основні операції з ними</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42844" y="1447800"/>
            <a:ext cx="8858312" cy="4572000"/>
          </a:xfrm>
        </p:spPr>
        <p:txBody>
          <a:bodyPr>
            <a:normAutofit lnSpcReduction="10000"/>
          </a:bodyPr>
          <a:lstStyle/>
          <a:p>
            <a:pPr marL="0" indent="361950">
              <a:buNone/>
            </a:pPr>
            <a:r>
              <a:rPr lang="uk-UA" dirty="0"/>
              <a:t>У математиці</a:t>
            </a:r>
            <a:r>
              <a:rPr lang="uk-UA" i="1" dirty="0"/>
              <a:t> матрицею</a:t>
            </a:r>
            <a:r>
              <a:rPr lang="uk-UA" dirty="0"/>
              <a:t> називають прямокутну таблицю, у кожній клітинці якої записано число. Ці числа прийнято називати </a:t>
            </a:r>
            <a:r>
              <a:rPr lang="uk-UA" i="1" dirty="0"/>
              <a:t>елементами матриці.</a:t>
            </a:r>
            <a:endParaRPr lang="ru-RU" dirty="0"/>
          </a:p>
          <a:p>
            <a:pPr marL="0" indent="361950">
              <a:buNone/>
            </a:pPr>
            <a:r>
              <a:rPr lang="uk-UA" dirty="0"/>
              <a:t>Коли матриця входить до складу математичної формули, клітинки не креслять, а просто записують її елементи рядок за рядком, стежачи, щоб елементи того самого стовпця перебували один під одним</a:t>
            </a:r>
            <a:r>
              <a:rPr lang="ru-RU" dirty="0"/>
              <a:t>. </a:t>
            </a:r>
            <a:r>
              <a:rPr lang="uk-UA" dirty="0"/>
              <a:t>Усю матрицю беруть у круглі дужки. Як правило, матриці позначають великими латинськими літерами.</a:t>
            </a:r>
            <a:endParaRPr lang="ru-RU" dirty="0"/>
          </a:p>
          <a:p>
            <a:pPr marL="0" indent="361950">
              <a:buNone/>
            </a:pPr>
            <a:r>
              <a:rPr lang="uk-UA" dirty="0"/>
              <a:t> </a:t>
            </a:r>
            <a:endParaRPr lang="ru-RU" dirty="0"/>
          </a:p>
          <a:p>
            <a:pPr marL="0" indent="361950">
              <a:buNone/>
            </a:pPr>
            <a:r>
              <a:rPr lang="en-US" dirty="0"/>
              <a:t>                                      </a:t>
            </a:r>
            <a:r>
              <a:rPr lang="uk-UA" dirty="0"/>
              <a:t>Рис. </a:t>
            </a:r>
            <a:r>
              <a:rPr lang="ru-RU" dirty="0"/>
              <a:t>1. </a:t>
            </a:r>
            <a:r>
              <a:rPr lang="uk-UA" dirty="0"/>
              <a:t>Приклад матриці</a:t>
            </a:r>
            <a:endParaRPr lang="ru-RU" dirty="0"/>
          </a:p>
          <a:p>
            <a:endParaRPr lang="ru-RU"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0469" y="4875094"/>
            <a:ext cx="2609363" cy="7861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uk-UA" b="1" dirty="0">
                <a:effectLst>
                  <a:outerShdw blurRad="38100" dist="38100" dir="2700000" algn="tl">
                    <a:srgbClr val="000000">
                      <a:alpha val="43137"/>
                    </a:srgbClr>
                  </a:outerShdw>
                </a:effectLst>
              </a:rPr>
              <a:t>Матриці та основні операції з ними</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42844" y="1447800"/>
            <a:ext cx="8858312" cy="4572000"/>
          </a:xfrm>
        </p:spPr>
        <p:txBody>
          <a:bodyPr>
            <a:normAutofit fontScale="92500" lnSpcReduction="10000"/>
          </a:bodyPr>
          <a:lstStyle/>
          <a:p>
            <a:pPr marL="0" indent="361950">
              <a:buNone/>
            </a:pPr>
            <a:r>
              <a:rPr lang="uk-UA" dirty="0"/>
              <a:t>Кожен елемент матриці має два</a:t>
            </a:r>
            <a:r>
              <a:rPr lang="uk-UA" i="1" dirty="0"/>
              <a:t> </a:t>
            </a:r>
            <a:r>
              <a:rPr lang="uk-UA" i="1" dirty="0">
                <a:solidFill>
                  <a:srgbClr val="FF0000"/>
                </a:solidFill>
              </a:rPr>
              <a:t>індекси</a:t>
            </a:r>
            <a:r>
              <a:rPr lang="uk-UA" dirty="0"/>
              <a:t>: номер рядка та номер стовпця, на перетині яких він розміщений. Найчастіше елементи матриці позначають маленькими латинськими літерами, біля яких у вигляді підрядкових знаків записують індекси. Наприклад, матриця А з рис. 1 має такі елементи: </a:t>
            </a:r>
          </a:p>
          <a:p>
            <a:pPr marL="0" indent="361950">
              <a:buNone/>
            </a:pPr>
            <a:r>
              <a:rPr lang="uk-UA" dirty="0"/>
              <a:t>а</a:t>
            </a:r>
            <a:r>
              <a:rPr lang="en-US" baseline="-25000" dirty="0"/>
              <a:t>11</a:t>
            </a:r>
            <a:r>
              <a:rPr lang="uk-UA" dirty="0"/>
              <a:t> = 5; а</a:t>
            </a:r>
            <a:r>
              <a:rPr lang="uk-UA" baseline="-25000" dirty="0"/>
              <a:t>12</a:t>
            </a:r>
            <a:r>
              <a:rPr lang="uk-UA" dirty="0"/>
              <a:t> </a:t>
            </a:r>
            <a:r>
              <a:rPr lang="en-US" dirty="0"/>
              <a:t>=</a:t>
            </a:r>
            <a:r>
              <a:rPr lang="uk-UA" dirty="0"/>
              <a:t>-7; а</a:t>
            </a:r>
            <a:r>
              <a:rPr lang="uk-UA" baseline="-25000" dirty="0"/>
              <a:t>13</a:t>
            </a:r>
            <a:r>
              <a:rPr lang="uk-UA" dirty="0"/>
              <a:t> </a:t>
            </a:r>
            <a:r>
              <a:rPr lang="en-US" dirty="0"/>
              <a:t>= </a:t>
            </a:r>
            <a:r>
              <a:rPr lang="uk-UA" dirty="0"/>
              <a:t>3; а</a:t>
            </a:r>
            <a:r>
              <a:rPr lang="uk-UA" baseline="-25000" dirty="0"/>
              <a:t>21</a:t>
            </a:r>
            <a:r>
              <a:rPr lang="uk-UA" dirty="0"/>
              <a:t> = 4; а</a:t>
            </a:r>
            <a:r>
              <a:rPr lang="uk-UA" baseline="-25000" dirty="0"/>
              <a:t>22</a:t>
            </a:r>
            <a:r>
              <a:rPr lang="uk-UA" dirty="0"/>
              <a:t> = 2; а</a:t>
            </a:r>
            <a:r>
              <a:rPr lang="uk-UA" baseline="-25000" dirty="0"/>
              <a:t>23</a:t>
            </a:r>
            <a:r>
              <a:rPr lang="uk-UA" dirty="0"/>
              <a:t> = 9.</a:t>
            </a:r>
            <a:endParaRPr lang="ru-RU" dirty="0"/>
          </a:p>
          <a:p>
            <a:pPr marL="0" indent="361950">
              <a:buNone/>
            </a:pPr>
            <a:br>
              <a:rPr lang="uk-UA" dirty="0"/>
            </a:br>
            <a:r>
              <a:rPr lang="uk-UA" dirty="0"/>
              <a:t>Одна з основних характеристик матриці </a:t>
            </a:r>
            <a:r>
              <a:rPr lang="ru-RU" dirty="0"/>
              <a:t>—</a:t>
            </a:r>
            <a:r>
              <a:rPr lang="ru-RU" i="1" dirty="0"/>
              <a:t> </a:t>
            </a:r>
            <a:r>
              <a:rPr lang="uk-UA" i="1" dirty="0">
                <a:solidFill>
                  <a:srgbClr val="FF0000"/>
                </a:solidFill>
              </a:rPr>
              <a:t>розмірність</a:t>
            </a:r>
            <a:r>
              <a:rPr lang="uk-UA" dirty="0"/>
              <a:t> </a:t>
            </a:r>
            <a:r>
              <a:rPr lang="ru-RU" dirty="0"/>
              <a:t>— </a:t>
            </a:r>
            <a:r>
              <a:rPr lang="uk-UA" dirty="0"/>
              <a:t>визначається кількістю рядків та стовпців у ній. Коли кажуть про розмірність, спочатку називають кількість рядків. Наприклад, матриця</a:t>
            </a:r>
            <a:r>
              <a:rPr lang="uk-UA" i="1" dirty="0"/>
              <a:t> А</a:t>
            </a:r>
            <a:r>
              <a:rPr lang="uk-UA" dirty="0"/>
              <a:t> з рис. </a:t>
            </a:r>
            <a:r>
              <a:rPr lang="ru-RU" dirty="0"/>
              <a:t>1 </a:t>
            </a:r>
            <a:r>
              <a:rPr lang="uk-UA" dirty="0"/>
              <a:t>має розмірність </a:t>
            </a:r>
            <a:r>
              <a:rPr lang="ru-RU" dirty="0"/>
              <a:t>2</a:t>
            </a:r>
            <a:r>
              <a:rPr lang="uk-UA" dirty="0">
                <a:sym typeface="Symbol"/>
              </a:rPr>
              <a:t>  </a:t>
            </a:r>
            <a:r>
              <a:rPr lang="ru-RU" dirty="0"/>
              <a:t>3 </a:t>
            </a:r>
            <a:r>
              <a:rPr lang="uk-UA" dirty="0"/>
              <a:t>(два на три).</a:t>
            </a:r>
            <a:endParaRPr lang="ru-RU" dirty="0"/>
          </a:p>
          <a:p>
            <a:endParaRPr lang="ru-RU"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96419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Множення матриці на число</a:t>
            </a:r>
            <a:endParaRPr lang="ru-RU" dirty="0"/>
          </a:p>
        </p:txBody>
      </p:sp>
      <p:sp>
        <p:nvSpPr>
          <p:cNvPr id="3" name="Содержимое 2"/>
          <p:cNvSpPr>
            <a:spLocks noGrp="1"/>
          </p:cNvSpPr>
          <p:nvPr>
            <p:ph sz="quarter" idx="1"/>
          </p:nvPr>
        </p:nvSpPr>
        <p:spPr>
          <a:xfrm>
            <a:off x="214282" y="1447800"/>
            <a:ext cx="8715436" cy="4572000"/>
          </a:xfrm>
        </p:spPr>
        <p:txBody>
          <a:bodyPr>
            <a:normAutofit/>
          </a:bodyPr>
          <a:lstStyle/>
          <a:p>
            <a:pPr marL="0" indent="361950">
              <a:buNone/>
            </a:pPr>
            <a:r>
              <a:rPr lang="uk-UA" dirty="0"/>
              <a:t>Перша операція з матрицями, яку ми розглянемо, </a:t>
            </a:r>
            <a:r>
              <a:rPr lang="ru-RU" dirty="0"/>
              <a:t>— </a:t>
            </a:r>
            <a:r>
              <a:rPr lang="uk-UA" dirty="0"/>
              <a:t>це множення матриці на число. Вона полягає у тому, що на задане число множиться кожен елемент матриці. </a:t>
            </a:r>
          </a:p>
          <a:p>
            <a:pPr marL="0" indent="361950">
              <a:buNone/>
            </a:pPr>
            <a:r>
              <a:rPr lang="uk-UA" dirty="0"/>
              <a:t>На рис. </a:t>
            </a:r>
            <a:r>
              <a:rPr lang="ru-RU" dirty="0"/>
              <a:t>2 </a:t>
            </a:r>
            <a:r>
              <a:rPr lang="uk-UA" dirty="0"/>
              <a:t>наведено результат множення матриці</a:t>
            </a:r>
            <a:r>
              <a:rPr lang="uk-UA" i="1" dirty="0"/>
              <a:t> А</a:t>
            </a:r>
            <a:r>
              <a:rPr lang="uk-UA" dirty="0"/>
              <a:t> з рис. </a:t>
            </a:r>
            <a:r>
              <a:rPr lang="ru-RU" dirty="0"/>
              <a:t>1 </a:t>
            </a:r>
            <a:r>
              <a:rPr lang="uk-UA" dirty="0"/>
              <a:t>на число </a:t>
            </a:r>
            <a:r>
              <a:rPr lang="ru-RU" dirty="0"/>
              <a:t>10: </a:t>
            </a:r>
            <a:r>
              <a:rPr lang="uk-UA" dirty="0"/>
              <a:t>матрицю, яку ми отримали, записано справа.</a:t>
            </a:r>
          </a:p>
          <a:p>
            <a:pPr marL="0" indent="361950">
              <a:buNone/>
            </a:pPr>
            <a:endParaRPr lang="uk-UA" dirty="0"/>
          </a:p>
          <a:p>
            <a:pPr marL="0" indent="361950">
              <a:buNone/>
            </a:pPr>
            <a:endParaRPr lang="uk-UA" dirty="0"/>
          </a:p>
          <a:p>
            <a:pPr marL="0" indent="361950">
              <a:buNone/>
            </a:pPr>
            <a:r>
              <a:rPr lang="uk-UA" dirty="0"/>
              <a:t>                             Рис. 2. Множення матриці на число</a:t>
            </a:r>
            <a:endParaRPr lang="ru-RU" dirty="0"/>
          </a:p>
          <a:p>
            <a:pPr>
              <a:buNone/>
            </a:pPr>
            <a:endParaRPr lang="ru-RU"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42975" y="4000504"/>
            <a:ext cx="5836121" cy="71438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96908"/>
          </a:xfrm>
        </p:spPr>
        <p:txBody>
          <a:bodyPr>
            <a:normAutofit/>
          </a:bodyPr>
          <a:lstStyle/>
          <a:p>
            <a:pPr algn="ctr"/>
            <a:r>
              <a:rPr lang="uk-UA" dirty="0">
                <a:effectLst>
                  <a:outerShdw blurRad="38100" dist="38100" dir="2700000" algn="tl">
                    <a:srgbClr val="000000">
                      <a:alpha val="43137"/>
                    </a:srgbClr>
                  </a:outerShdw>
                </a:effectLst>
              </a:rPr>
              <a:t>Додавання матриць</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214282" y="1071546"/>
            <a:ext cx="8786874" cy="4948254"/>
          </a:xfrm>
        </p:spPr>
        <p:txBody>
          <a:bodyPr>
            <a:normAutofit/>
          </a:bodyPr>
          <a:lstStyle/>
          <a:p>
            <a:pPr marL="0" indent="361950">
              <a:buNone/>
            </a:pPr>
            <a:r>
              <a:rPr lang="uk-UA" dirty="0"/>
              <a:t>Найпростіша операція з двома матрицями — це їх додавання. Додавати можна лише матриці однакової розмірності. У результаті отримаємо матрицю, кожен елемент якої дорівнюватиме сумі відповідних елементів матриць-доданків. Цю операцію ілюструє рис. 3 (додаються матриці розмірності 2</a:t>
            </a:r>
            <a:r>
              <a:rPr lang="uk-UA" dirty="0">
                <a:sym typeface="Symbol"/>
              </a:rPr>
              <a:t>  </a:t>
            </a:r>
            <a:r>
              <a:rPr lang="uk-UA" dirty="0"/>
              <a:t>2).</a:t>
            </a:r>
            <a:endParaRPr lang="ru-RU" dirty="0"/>
          </a:p>
          <a:p>
            <a:pPr marL="0" indent="361950">
              <a:buNone/>
            </a:pPr>
            <a:endParaRPr lang="uk-UA" dirty="0"/>
          </a:p>
          <a:p>
            <a:pPr marL="0" indent="361950">
              <a:buNone/>
            </a:pPr>
            <a:endParaRPr lang="uk-UA" dirty="0"/>
          </a:p>
          <a:p>
            <a:pPr marL="0" indent="361950">
              <a:buNone/>
            </a:pPr>
            <a:endParaRPr lang="uk-UA" dirty="0"/>
          </a:p>
          <a:p>
            <a:pPr marL="0" indent="361950">
              <a:buNone/>
            </a:pPr>
            <a:r>
              <a:rPr lang="uk-UA" dirty="0"/>
              <a:t>                        Рис. 3. Додавання матриць</a:t>
            </a:r>
            <a:endParaRPr lang="ru-RU" dirty="0"/>
          </a:p>
          <a:p>
            <a:pPr marL="0" indent="361950">
              <a:buNone/>
            </a:pPr>
            <a:endParaRPr lang="ru-RU"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15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43041" y="3643314"/>
            <a:ext cx="5477721" cy="9286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72518" cy="654032"/>
          </a:xfrm>
        </p:spPr>
        <p:txBody>
          <a:bodyPr>
            <a:normAutofit fontScale="90000"/>
          </a:bodyPr>
          <a:lstStyle/>
          <a:p>
            <a:pPr algn="ctr"/>
            <a:r>
              <a:rPr lang="uk-UA" dirty="0"/>
              <a:t>Діагоналі матриці</a:t>
            </a:r>
            <a:endParaRPr lang="ru-RU" dirty="0"/>
          </a:p>
        </p:txBody>
      </p:sp>
      <p:sp>
        <p:nvSpPr>
          <p:cNvPr id="3" name="Содержимое 2"/>
          <p:cNvSpPr>
            <a:spLocks noGrp="1"/>
          </p:cNvSpPr>
          <p:nvPr>
            <p:ph sz="quarter" idx="1"/>
          </p:nvPr>
        </p:nvSpPr>
        <p:spPr>
          <a:xfrm>
            <a:off x="214282" y="1124744"/>
            <a:ext cx="8643998" cy="5447528"/>
          </a:xfrm>
          <a:ln>
            <a:noFill/>
          </a:ln>
        </p:spPr>
        <p:txBody>
          <a:bodyPr>
            <a:normAutofit lnSpcReduction="10000"/>
          </a:bodyPr>
          <a:lstStyle/>
          <a:p>
            <a:pPr marL="0" indent="361950">
              <a:buNone/>
            </a:pPr>
            <a:r>
              <a:rPr lang="uk-UA" dirty="0"/>
              <a:t>Далі мова піде тільки про квадратні матриці, тобто такі, в яких кількість рядків дорівнює кількості стовпців. Квадратна матриця має діагоналі — головну та побічну. На</a:t>
            </a:r>
            <a:r>
              <a:rPr lang="uk-UA" i="1" dirty="0"/>
              <a:t> </a:t>
            </a:r>
            <a:r>
              <a:rPr lang="uk-UA" i="1" dirty="0">
                <a:solidFill>
                  <a:srgbClr val="FF0000"/>
                </a:solidFill>
              </a:rPr>
              <a:t>головній діагоналі</a:t>
            </a:r>
            <a:r>
              <a:rPr lang="uk-UA" dirty="0">
                <a:solidFill>
                  <a:srgbClr val="FF0000"/>
                </a:solidFill>
              </a:rPr>
              <a:t> розташовані елементи, у яких номер рядка дорівнює номеру стовпця</a:t>
            </a:r>
            <a:r>
              <a:rPr lang="uk-UA" dirty="0"/>
              <a:t>; спрямована вона від лівого верхнього кута матриці до правого нижнього.</a:t>
            </a:r>
            <a:r>
              <a:rPr lang="uk-UA" i="1" dirty="0"/>
              <a:t> </a:t>
            </a:r>
            <a:r>
              <a:rPr lang="uk-UA" i="1" dirty="0">
                <a:solidFill>
                  <a:srgbClr val="FF0000"/>
                </a:solidFill>
              </a:rPr>
              <a:t>Побічна діагональ</a:t>
            </a:r>
            <a:r>
              <a:rPr lang="uk-UA" dirty="0">
                <a:solidFill>
                  <a:srgbClr val="FF0000"/>
                </a:solidFill>
              </a:rPr>
              <a:t> спрямована від правого верхнього кута до лівого нижнього</a:t>
            </a:r>
            <a:r>
              <a:rPr lang="uk-UA" dirty="0"/>
              <a:t>.</a:t>
            </a:r>
            <a:endParaRPr lang="ru-RU" dirty="0"/>
          </a:p>
          <a:p>
            <a:pPr marL="0" indent="361950">
              <a:buNone/>
            </a:pPr>
            <a:r>
              <a:rPr lang="uk-UA" b="1" dirty="0">
                <a:solidFill>
                  <a:srgbClr val="00B050"/>
                </a:solidFill>
              </a:rPr>
              <a:t>Головна діагональ</a:t>
            </a:r>
            <a:endParaRPr lang="ru-RU" b="1" dirty="0">
              <a:solidFill>
                <a:srgbClr val="00B050"/>
              </a:solidFill>
            </a:endParaRPr>
          </a:p>
          <a:p>
            <a:pPr marL="0" indent="361950">
              <a:buNone/>
            </a:pPr>
            <a:r>
              <a:rPr lang="uk-UA" b="1" dirty="0">
                <a:solidFill>
                  <a:srgbClr val="C00000"/>
                </a:solidFill>
              </a:rPr>
              <a:t>Побічна діагональ</a:t>
            </a:r>
            <a:endParaRPr lang="ru-RU" b="1" dirty="0">
              <a:solidFill>
                <a:srgbClr val="C00000"/>
              </a:solidFill>
            </a:endParaRPr>
          </a:p>
          <a:p>
            <a:pPr marL="0" indent="361950">
              <a:buNone/>
            </a:pPr>
            <a:endParaRPr lang="uk-UA" dirty="0"/>
          </a:p>
          <a:p>
            <a:pPr marL="0" indent="361950">
              <a:buNone/>
            </a:pPr>
            <a:endParaRPr lang="uk-UA" dirty="0"/>
          </a:p>
          <a:p>
            <a:pPr marL="0" indent="361950">
              <a:buNone/>
            </a:pPr>
            <a:r>
              <a:rPr lang="uk-UA" dirty="0"/>
              <a:t>                                       Рис. Діагоналі квадратної матриці</a:t>
            </a:r>
            <a:endParaRPr lang="ru-RU" dirty="0"/>
          </a:p>
          <a:p>
            <a:pPr>
              <a:buNone/>
            </a:pPr>
            <a:endParaRPr lang="ru-RU"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34474" y="4294223"/>
            <a:ext cx="1657350" cy="847725"/>
          </a:xfrm>
          <a:prstGeom prst="rect">
            <a:avLst/>
          </a:prstGeom>
          <a:noFill/>
        </p:spPr>
      </p:pic>
      <p:sp>
        <p:nvSpPr>
          <p:cNvPr id="6" name="Скругленный прямоугольник 5"/>
          <p:cNvSpPr/>
          <p:nvPr/>
        </p:nvSpPr>
        <p:spPr>
          <a:xfrm rot="1855387">
            <a:off x="4807041" y="4580283"/>
            <a:ext cx="1617356" cy="320595"/>
          </a:xfrm>
          <a:prstGeom prst="roundRect">
            <a:avLst/>
          </a:prstGeom>
          <a:noFill/>
          <a:ln w="158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rot="20066028">
            <a:off x="4749150" y="4552572"/>
            <a:ext cx="1627998" cy="331025"/>
          </a:xfrm>
          <a:prstGeom prst="round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 стрелкой 8"/>
          <p:cNvCxnSpPr>
            <a:endCxn id="6" idx="1"/>
          </p:cNvCxnSpPr>
          <p:nvPr/>
        </p:nvCxnSpPr>
        <p:spPr>
          <a:xfrm flipV="1">
            <a:off x="3982357" y="4325011"/>
            <a:ext cx="939631" cy="66076"/>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042493" y="4768229"/>
            <a:ext cx="785818" cy="28575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72518" cy="654032"/>
          </a:xfrm>
        </p:spPr>
        <p:txBody>
          <a:bodyPr>
            <a:normAutofit fontScale="90000"/>
          </a:bodyPr>
          <a:lstStyle/>
          <a:p>
            <a:pPr algn="ctr"/>
            <a:r>
              <a:rPr lang="uk-UA" dirty="0"/>
              <a:t>Одинична матриця</a:t>
            </a:r>
            <a:endParaRPr lang="ru-RU" dirty="0"/>
          </a:p>
        </p:txBody>
      </p:sp>
      <p:sp>
        <p:nvSpPr>
          <p:cNvPr id="3" name="Содержимое 2"/>
          <p:cNvSpPr>
            <a:spLocks noGrp="1"/>
          </p:cNvSpPr>
          <p:nvPr>
            <p:ph sz="quarter" idx="1"/>
          </p:nvPr>
        </p:nvSpPr>
        <p:spPr>
          <a:xfrm>
            <a:off x="214282" y="857232"/>
            <a:ext cx="8643998" cy="5715040"/>
          </a:xfrm>
          <a:ln>
            <a:noFill/>
          </a:ln>
        </p:spPr>
        <p:txBody>
          <a:bodyPr>
            <a:normAutofit fontScale="85000" lnSpcReduction="10000"/>
          </a:bodyPr>
          <a:lstStyle/>
          <a:p>
            <a:pPr marL="0" indent="361950">
              <a:buNone/>
            </a:pPr>
            <a:r>
              <a:rPr lang="uk-UA" dirty="0">
                <a:solidFill>
                  <a:srgbClr val="FF0000"/>
                </a:solidFill>
              </a:rPr>
              <a:t>Матриця називається</a:t>
            </a:r>
            <a:r>
              <a:rPr lang="uk-UA" i="1" dirty="0">
                <a:solidFill>
                  <a:srgbClr val="FF0000"/>
                </a:solidFill>
              </a:rPr>
              <a:t> одиничною</a:t>
            </a:r>
            <a:r>
              <a:rPr lang="uk-UA" dirty="0">
                <a:solidFill>
                  <a:srgbClr val="FF0000"/>
                </a:solidFill>
              </a:rPr>
              <a:t>, якщо на її головній діагоналі розташовані одиниці, а решта елементів дорівнюють нулю</a:t>
            </a:r>
            <a:r>
              <a:rPr lang="uk-UA" dirty="0"/>
              <a:t>. Одиничні матриці завжди позначаються літерою</a:t>
            </a:r>
            <a:r>
              <a:rPr lang="uk-UA" i="1" dirty="0"/>
              <a:t> Е.</a:t>
            </a:r>
            <a:r>
              <a:rPr lang="uk-UA" dirty="0"/>
              <a:t> На рис.  зображені одиничні матриці розмірності 3</a:t>
            </a:r>
            <a:r>
              <a:rPr lang="uk-UA" dirty="0">
                <a:sym typeface="Symbol"/>
              </a:rPr>
              <a:t>  </a:t>
            </a:r>
            <a:r>
              <a:rPr lang="uk-UA" dirty="0"/>
              <a:t>3 та 2</a:t>
            </a:r>
            <a:r>
              <a:rPr lang="uk-UA" dirty="0">
                <a:sym typeface="Symbol"/>
              </a:rPr>
              <a:t>  </a:t>
            </a:r>
            <a:r>
              <a:rPr lang="uk-UA" dirty="0"/>
              <a:t>2.</a:t>
            </a:r>
            <a:endParaRPr lang="ru-RU" dirty="0"/>
          </a:p>
          <a:p>
            <a:pPr marL="0" indent="361950">
              <a:buNone/>
            </a:pPr>
            <a:r>
              <a:rPr lang="uk-UA" dirty="0"/>
              <a:t> </a:t>
            </a:r>
          </a:p>
          <a:p>
            <a:pPr marL="0" indent="361950">
              <a:buNone/>
            </a:pPr>
            <a:endParaRPr lang="ru-RU" dirty="0"/>
          </a:p>
          <a:p>
            <a:pPr marL="0" indent="361950">
              <a:buNone/>
            </a:pPr>
            <a:r>
              <a:rPr lang="uk-UA" dirty="0"/>
              <a:t>Рис. Одиничні матриці                                                    </a:t>
            </a:r>
            <a:endParaRPr lang="ru-RU" dirty="0"/>
          </a:p>
          <a:p>
            <a:pPr marL="0" indent="361950">
              <a:buNone/>
            </a:pPr>
            <a:r>
              <a:rPr lang="uk-UA" dirty="0"/>
              <a:t>Одинична матриця має цікаву властивість: на яку б матрицю</a:t>
            </a:r>
            <a:r>
              <a:rPr lang="uk-UA" i="1" dirty="0"/>
              <a:t> А </a:t>
            </a:r>
            <a:r>
              <a:rPr lang="uk-UA" dirty="0"/>
              <a:t>ви її не помножили зліва чи справа, знову отримаєте матрицю </a:t>
            </a:r>
            <a:r>
              <a:rPr lang="uk-UA" i="1" dirty="0"/>
              <a:t>А</a:t>
            </a:r>
            <a:r>
              <a:rPr lang="uk-UA" dirty="0"/>
              <a:t> (звичайно, розмірність матриці</a:t>
            </a:r>
            <a:r>
              <a:rPr lang="uk-UA" i="1" dirty="0"/>
              <a:t> А</a:t>
            </a:r>
            <a:r>
              <a:rPr lang="uk-UA" dirty="0"/>
              <a:t> має бути такою, щоб цей добуток можна було обчислити). Тобто одинична матриця для операції множення матриць відіграє ту саму роль, що й одиниця для операції множення чисел.</a:t>
            </a:r>
            <a:endParaRPr lang="ru-RU" dirty="0"/>
          </a:p>
          <a:p>
            <a:pPr marL="0" indent="361950">
              <a:buNone/>
            </a:pPr>
            <a:r>
              <a:rPr lang="uk-UA" dirty="0"/>
              <a:t>Не плутайте одиничну матрицю з матрицею, всі елементи якої дорівнюють 1, адже така матриця не має зазначеної властивості одиничної матриці й користі від неї у математичному відношенні мало.</a:t>
            </a:r>
            <a:endParaRPr lang="ru-RU" dirty="0"/>
          </a:p>
          <a:p>
            <a:pPr>
              <a:buNone/>
            </a:pPr>
            <a:endParaRPr lang="ru-RU"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5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79003" y="2397939"/>
            <a:ext cx="1743075" cy="847725"/>
          </a:xfrm>
          <a:prstGeom prst="rect">
            <a:avLst/>
          </a:prstGeom>
          <a:noFill/>
        </p:spPr>
      </p:pic>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946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2160" y="2693214"/>
            <a:ext cx="1285875" cy="552450"/>
          </a:xfrm>
          <a:prstGeom prst="rect">
            <a:avLst/>
          </a:prstGeom>
          <a:noFill/>
        </p:spPr>
      </p:pic>
    </p:spTree>
    <p:extLst>
      <p:ext uri="{BB962C8B-B14F-4D97-AF65-F5344CB8AC3E}">
        <p14:creationId xmlns:p14="http://schemas.microsoft.com/office/powerpoint/2010/main" val="3172164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algn="ctr"/>
            <a:r>
              <a:rPr lang="uk-UA" b="1" dirty="0">
                <a:effectLst>
                  <a:outerShdw blurRad="38100" dist="38100" dir="2700000" algn="tl">
                    <a:srgbClr val="000000">
                      <a:alpha val="43137"/>
                    </a:srgbClr>
                  </a:outerShdw>
                </a:effectLst>
              </a:rPr>
              <a:t>Обернена матриця</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214282" y="1071546"/>
            <a:ext cx="8786874" cy="4948254"/>
          </a:xfrm>
        </p:spPr>
        <p:txBody>
          <a:bodyPr>
            <a:normAutofit/>
          </a:bodyPr>
          <a:lstStyle/>
          <a:p>
            <a:pPr marL="0" indent="361950">
              <a:buNone/>
            </a:pPr>
            <a:r>
              <a:rPr lang="uk-UA" dirty="0"/>
              <a:t>Матриця</a:t>
            </a:r>
            <a:r>
              <a:rPr lang="uk-UA" b="1" i="1" dirty="0"/>
              <a:t> А</a:t>
            </a:r>
            <a:r>
              <a:rPr lang="uk-UA" b="1" i="1" baseline="30000" dirty="0"/>
              <a:t>-1</a:t>
            </a:r>
            <a:r>
              <a:rPr lang="uk-UA" dirty="0"/>
              <a:t> називається</a:t>
            </a:r>
            <a:r>
              <a:rPr lang="uk-UA" b="1" i="1" dirty="0"/>
              <a:t> </a:t>
            </a:r>
            <a:r>
              <a:rPr lang="uk-UA" b="1" i="1" dirty="0">
                <a:solidFill>
                  <a:srgbClr val="FF0000"/>
                </a:solidFill>
              </a:rPr>
              <a:t>оберненою</a:t>
            </a:r>
            <a:r>
              <a:rPr lang="uk-UA" dirty="0"/>
              <a:t> до матриці</a:t>
            </a:r>
            <a:r>
              <a:rPr lang="uk-UA" b="1" i="1" dirty="0"/>
              <a:t> А,</a:t>
            </a:r>
            <a:r>
              <a:rPr lang="uk-UA" dirty="0"/>
              <a:t> якщо</a:t>
            </a:r>
            <a:r>
              <a:rPr lang="uk-UA" b="1" i="1" dirty="0"/>
              <a:t> А</a:t>
            </a:r>
            <a:r>
              <a:rPr lang="uk-UA" b="1" i="1" baseline="30000" dirty="0"/>
              <a:t>-1</a:t>
            </a:r>
            <a:r>
              <a:rPr lang="uk-UA" b="1" i="1" dirty="0"/>
              <a:t>А=Е, </a:t>
            </a:r>
            <a:r>
              <a:rPr lang="uk-UA" dirty="0"/>
              <a:t>тобто добуток її і самої матриці</a:t>
            </a:r>
            <a:r>
              <a:rPr lang="uk-UA" b="1" i="1" dirty="0"/>
              <a:t> А</a:t>
            </a:r>
            <a:r>
              <a:rPr lang="uk-UA" dirty="0"/>
              <a:t> є одиничною матрицею. Таким чином, матриця</a:t>
            </a:r>
            <a:r>
              <a:rPr lang="uk-UA" b="1" i="1" dirty="0"/>
              <a:t> А</a:t>
            </a:r>
            <a:r>
              <a:rPr lang="uk-UA" b="1" i="1" baseline="30000" dirty="0"/>
              <a:t>-1</a:t>
            </a:r>
            <a:r>
              <a:rPr lang="uk-UA" dirty="0"/>
              <a:t> відіграє таку саму роль для матриці</a:t>
            </a:r>
            <a:r>
              <a:rPr lang="uk-UA" b="1" i="1" dirty="0"/>
              <a:t> А</a:t>
            </a:r>
            <a:r>
              <a:rPr lang="uk-UA" dirty="0"/>
              <a:t>, що й число 1/а  для числа а.</a:t>
            </a:r>
            <a:endParaRPr lang="ru-RU" dirty="0"/>
          </a:p>
          <a:p>
            <a:pPr marL="0" indent="361950">
              <a:buNone/>
            </a:pPr>
            <a:r>
              <a:rPr lang="uk-UA" dirty="0"/>
              <a:t>Наприклад, для матриці              оберненою є матриця </a:t>
            </a:r>
          </a:p>
          <a:p>
            <a:pPr marL="0" indent="361950">
              <a:buNone/>
            </a:pPr>
            <a:r>
              <a:rPr lang="uk-UA" dirty="0"/>
              <a:t>             , оскільки</a:t>
            </a:r>
          </a:p>
          <a:p>
            <a:pPr marL="0" indent="361950">
              <a:buNone/>
            </a:pPr>
            <a:endParaRPr lang="ru-RU" dirty="0"/>
          </a:p>
          <a:p>
            <a:pPr marL="0" indent="361950">
              <a:buNone/>
            </a:pPr>
            <a:endParaRPr lang="ru-RU"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29124" y="3143248"/>
            <a:ext cx="781050" cy="552450"/>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7158" y="3571876"/>
            <a:ext cx="1162050" cy="561975"/>
          </a:xfrm>
          <a:prstGeom prst="rect">
            <a:avLst/>
          </a:prstGeom>
          <a:noFill/>
        </p:spPr>
      </p:pic>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3" name="Picture 1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5720" y="4214818"/>
            <a:ext cx="8397335" cy="71438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303</TotalTime>
  <Words>2215</Words>
  <Application>Microsoft Office PowerPoint</Application>
  <PresentationFormat>Екран (4:3)</PresentationFormat>
  <Paragraphs>156</Paragraphs>
  <Slides>25</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25</vt:i4>
      </vt:variant>
    </vt:vector>
  </HeadingPairs>
  <TitlesOfParts>
    <vt:vector size="32" baseType="lpstr">
      <vt:lpstr>Calibri</vt:lpstr>
      <vt:lpstr>Cambria</vt:lpstr>
      <vt:lpstr>Franklin Gothic Book</vt:lpstr>
      <vt:lpstr>Perpetua</vt:lpstr>
      <vt:lpstr>Wingdings</vt:lpstr>
      <vt:lpstr>Wingdings 2</vt:lpstr>
      <vt:lpstr>Справедливость</vt:lpstr>
      <vt:lpstr>Microsoft Excel інформатика 10 клас, базовий модуль</vt:lpstr>
      <vt:lpstr>Поняття матриці. Операції з матрицями. Системи рівнянь</vt:lpstr>
      <vt:lpstr>Матриці та основні операції з ними</vt:lpstr>
      <vt:lpstr>Матриці та основні операції з ними</vt:lpstr>
      <vt:lpstr>Множення матриці на число</vt:lpstr>
      <vt:lpstr>Додавання матриць</vt:lpstr>
      <vt:lpstr>Діагоналі матриці</vt:lpstr>
      <vt:lpstr>Одинична матриця</vt:lpstr>
      <vt:lpstr>Обернена матриця</vt:lpstr>
      <vt:lpstr>Визначник матриці</vt:lpstr>
      <vt:lpstr>Операції з матрицями в Microsoft Excel</vt:lpstr>
      <vt:lpstr>Операції з матрицями в Microsoft Excel</vt:lpstr>
      <vt:lpstr>Вправа 12.1. Обчислення добутку матриць та оберненої матриці</vt:lpstr>
      <vt:lpstr>Розв'язування систем лінійних алгебраїчних рівнянь</vt:lpstr>
      <vt:lpstr>Оптимізаційні задачі</vt:lpstr>
      <vt:lpstr>Математична модель оптимізаційної задачі</vt:lpstr>
      <vt:lpstr>Математична модель оптимізаційної задачі</vt:lpstr>
      <vt:lpstr>Математична модель оптимізаційної задачі</vt:lpstr>
      <vt:lpstr>Алгоритм розв'язання оптимізаційної задачі </vt:lpstr>
      <vt:lpstr>Розв'язання оптимізаційних задач за допомогою Excel</vt:lpstr>
      <vt:lpstr>Основні елементи діалогового вікна Пошук розв'язку.</vt:lpstr>
      <vt:lpstr>Основні елементи діалогового вікна Пошук розв'язку.</vt:lpstr>
      <vt:lpstr>Робота з вікном Пошук розв'язку </vt:lpstr>
      <vt:lpstr>Робота з вікном Пошук розв'язку </vt:lpstr>
      <vt:lpstr>Вправа 8-1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Спецкурс «Microsoft Excel у профільному навчанні»</dc:title>
  <dc:creator>Admin</dc:creator>
  <cp:lastModifiedBy>Olena</cp:lastModifiedBy>
  <cp:revision>46</cp:revision>
  <dcterms:created xsi:type="dcterms:W3CDTF">2012-12-31T15:29:00Z</dcterms:created>
  <dcterms:modified xsi:type="dcterms:W3CDTF">2022-10-23T22:05:31Z</dcterms:modified>
</cp:coreProperties>
</file>