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1" r:id="rId11"/>
    <p:sldId id="270" r:id="rId1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A9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E6002-B69C-4F28-BD10-B3E8EB0A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0EAED1-4995-428E-8F1D-4F3DD120F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41B066-9BED-451C-B6E6-D7DFBAA5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797A0-6A40-4CF1-8F82-BD61862A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B3379-C044-41FA-829E-23EC021F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59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73E15-6204-4A83-A5E2-64ADC314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FAD13-645D-4C35-8862-6FA4E93D6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0E80EC-1734-4E26-AAA0-5AE701F4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7CEDDF-195E-4499-A39E-E0158D8D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C09F3C-C81B-42A9-BCAA-46FE11DA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39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7ACB4A-33D2-4FB4-9FAE-7FC736CB9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D1BF57-794D-4DE9-AA3E-5840D3036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0BF4AC-D422-4BB6-AD77-98118FFE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EE9B4B-265F-4443-A361-4C774B4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0C726-437E-415D-A4F3-A8CC8319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07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7D4B7-1388-46B9-81C8-EDB761AB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C6732-C6E3-4F8C-9C72-C9C30E2E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729BF7-B775-4712-A79A-3FC29671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55017A-77D4-497F-90E7-12937266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34570-F8CC-44BA-86A6-80746C63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356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FAC2F-6932-4C0A-B63C-A1E51286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4FFA97-8796-48D0-BAE3-28F257C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67ABD5-7924-4E12-8F4F-2F5D3F03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84F35-09CD-435E-8889-F8B8EE6A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57FFBE-E281-46F1-8369-630A2F4C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85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AE84F-EC68-4AE7-9133-017F5FFB9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8EB37-BE7F-4C10-9170-7E7B88E21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8453A2-0690-4C70-8B8B-220993358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9F5561-F616-40F6-ACA9-F5BD3800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594A30-6E6E-4EA9-A2A3-8E7A85E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3075B-EC17-4419-AC78-263F0A90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07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0E727-8EF8-4A92-86AF-8A253CAA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675EF9-2047-44F0-ADC8-BC03DC09A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F09D1E-697F-44C9-BFA0-97E0AB5FA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00B2B4-5FA2-4FC5-AFE5-DC7362647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F456C2-253A-4EC5-9905-DF178BCAD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DBA71B-06C2-4AF0-9DDF-E9C9B6A0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944EF5-ED55-4943-AC41-D6E3AD8D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7EDB84-FFF3-49FE-AD31-4D701A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771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E3462-88E3-4277-B4AE-861FA8B6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CC92C9-D32C-470F-8583-10F9F0B7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BC0292-8475-4D97-A243-1E0E0BC8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1B976D-A7B1-4977-BD0D-D8272BE2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469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7CAB4A-E52A-4DA9-8A5F-6A7A30A5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8E9680-1738-45C9-919E-10EF2D6E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7A43AF-9713-4CEA-97B9-77A08A96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89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62DD4-3D90-4ACE-978C-F9FE8325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2BE0D-6EC6-45C6-B313-C62E09F1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A6F0D2-D96F-4495-B7F8-5E45FD4BD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210809-81C3-44D1-B65C-0956B2FD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C045BA-39AE-4241-8CE6-BB9D05A8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915C8F-45C5-485D-8AFD-C166D129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653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AA913-0615-4867-8034-7D09BFE6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E61856-5926-4F47-988F-9BFF30358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317241-4052-47C3-AD2D-6E6021609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298ADF-9713-47FE-8809-F0314FA0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3D8FD4-29A7-4194-9A16-AD451F15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F2ACD4-DA30-4624-B8FF-F1DBE26C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442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9A214-1EE1-464E-8DFF-919399D6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F68729-0DDE-4EFA-8316-733315953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96A40-C609-407E-8490-18DEC35B7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B93C-2916-49C7-8B02-44C6087FBD1E}" type="datetimeFigureOut">
              <a:rPr lang="ru-UA" smtClean="0"/>
              <a:t>20.10.2021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845C5-43B6-49B8-96CC-E926EBE0A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464904-E00E-4112-9B28-61AD2F192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36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4EF93-B681-4F08-8FBE-10A9A417C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uk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BAEFAE-C826-40F6-9F58-DEFFAFC58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497" y="2208088"/>
            <a:ext cx="9144000" cy="1655762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Impact" panose="020B0806030902050204" pitchFamily="34" charset="0"/>
              </a:rPr>
              <a:t>Тема №3</a:t>
            </a:r>
          </a:p>
          <a:p>
            <a:r>
              <a:rPr lang="uk-UA" sz="3600" dirty="0">
                <a:latin typeface="Impact" panose="020B0806030902050204" pitchFamily="34" charset="0"/>
              </a:rPr>
              <a:t>Захист прав</a:t>
            </a:r>
            <a:endParaRPr lang="ru-UA" sz="3600" dirty="0"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3577D9-B5D6-4A74-9020-FB72FA5CD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91" y="3140242"/>
            <a:ext cx="32908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9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33" y="0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Європейський Суд з прав людини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FEBAEA6-89BA-4CF3-84D0-2B7FC4DCD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33" y="849080"/>
            <a:ext cx="10896600" cy="1574523"/>
          </a:xfrm>
        </p:spPr>
        <p:txBody>
          <a:bodyPr>
            <a:normAutofit/>
          </a:bodyPr>
          <a:lstStyle/>
          <a:p>
            <a:r>
              <a:rPr lang="ru-RU" sz="1800" dirty="0"/>
              <a:t>Європейський Суд з прав людини </a:t>
            </a:r>
            <a:r>
              <a:rPr lang="en-US" sz="1800" dirty="0"/>
              <a:t>— </a:t>
            </a:r>
            <a:r>
              <a:rPr lang="ru-RU" sz="1800" dirty="0" err="1"/>
              <a:t>міжнародний</a:t>
            </a:r>
            <a:r>
              <a:rPr lang="ru-RU" sz="1800" dirty="0"/>
              <a:t> </a:t>
            </a:r>
            <a:r>
              <a:rPr lang="ru-RU" sz="1800" dirty="0" err="1"/>
              <a:t>судовий</a:t>
            </a:r>
            <a:r>
              <a:rPr lang="ru-RU" sz="1800" dirty="0"/>
              <a:t> орган, </a:t>
            </a:r>
            <a:r>
              <a:rPr lang="ru-RU" sz="1800" dirty="0" err="1"/>
              <a:t>юрисдикція</a:t>
            </a:r>
            <a:r>
              <a:rPr lang="ru-RU" sz="1800" dirty="0"/>
              <a:t> </a:t>
            </a:r>
            <a:r>
              <a:rPr lang="ru-RU" sz="1800" dirty="0" err="1"/>
              <a:t>якого</a:t>
            </a:r>
            <a:r>
              <a:rPr lang="ru-RU" sz="1800" dirty="0"/>
              <a:t> </a:t>
            </a:r>
            <a:r>
              <a:rPr lang="ru-RU" sz="1800" dirty="0" err="1"/>
              <a:t>поширюється</a:t>
            </a:r>
            <a:r>
              <a:rPr lang="ru-RU" sz="1800" dirty="0"/>
              <a:t> на </a:t>
            </a:r>
            <a:r>
              <a:rPr lang="ru-RU" sz="1800" dirty="0" err="1"/>
              <a:t>всі</a:t>
            </a:r>
            <a:r>
              <a:rPr lang="ru-RU" sz="1800" dirty="0"/>
              <a:t>  </a:t>
            </a:r>
            <a:r>
              <a:rPr lang="ru-RU" sz="1800" dirty="0" err="1"/>
              <a:t>держави</a:t>
            </a:r>
            <a:r>
              <a:rPr lang="ru-RU" sz="1800" dirty="0"/>
              <a:t>-​​члени Ради </a:t>
            </a:r>
            <a:r>
              <a:rPr lang="ru-RU" sz="1800" dirty="0" err="1"/>
              <a:t>Європи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 </a:t>
            </a:r>
            <a:r>
              <a:rPr lang="ru-RU" sz="1800" dirty="0" err="1"/>
              <a:t>ратифікували</a:t>
            </a:r>
            <a:r>
              <a:rPr lang="ru-RU" sz="1800" dirty="0"/>
              <a:t> </a:t>
            </a:r>
            <a:r>
              <a:rPr lang="ru-RU" sz="1800" b="1" dirty="0" err="1"/>
              <a:t>Конвенцію</a:t>
            </a:r>
            <a:r>
              <a:rPr lang="ru-RU" sz="1800" b="1" dirty="0"/>
              <a:t> про  </a:t>
            </a:r>
            <a:r>
              <a:rPr lang="ru-RU" sz="1800" b="1" dirty="0" err="1"/>
              <a:t>захист</a:t>
            </a:r>
            <a:r>
              <a:rPr lang="ru-RU" sz="1800" b="1" dirty="0"/>
              <a:t> прав людини і </a:t>
            </a:r>
            <a:r>
              <a:rPr lang="ru-RU" sz="1800" b="1" dirty="0" err="1"/>
              <a:t>основоположних</a:t>
            </a:r>
            <a:r>
              <a:rPr lang="ru-RU" sz="1800" b="1" dirty="0"/>
              <a:t> свобод</a:t>
            </a:r>
            <a:r>
              <a:rPr lang="ru-RU" sz="1800" dirty="0"/>
              <a:t>, і </a:t>
            </a:r>
            <a:r>
              <a:rPr lang="ru-RU" sz="1800" dirty="0" err="1"/>
              <a:t>включає</a:t>
            </a:r>
            <a:r>
              <a:rPr lang="ru-RU" sz="1800" dirty="0"/>
              <a:t>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питання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 </a:t>
            </a:r>
            <a:r>
              <a:rPr lang="ru-RU" sz="1800" dirty="0" err="1"/>
              <a:t>стосуються</a:t>
            </a:r>
            <a:r>
              <a:rPr lang="ru-RU" sz="1800" dirty="0"/>
              <a:t> </a:t>
            </a:r>
            <a:r>
              <a:rPr lang="ru-RU" sz="1800" dirty="0" err="1"/>
              <a:t>тлумачення</a:t>
            </a:r>
            <a:r>
              <a:rPr lang="ru-RU" sz="1800" dirty="0"/>
              <a:t> і </a:t>
            </a:r>
            <a:r>
              <a:rPr lang="ru-RU" sz="1800" dirty="0" err="1"/>
              <a:t>застосування</a:t>
            </a:r>
            <a:r>
              <a:rPr lang="ru-RU" sz="1800" dirty="0"/>
              <a:t> </a:t>
            </a:r>
            <a:r>
              <a:rPr lang="ru-RU" sz="1800" dirty="0" err="1"/>
              <a:t>конвенції</a:t>
            </a:r>
            <a:r>
              <a:rPr lang="ru-RU" sz="1800" dirty="0"/>
              <a:t>, </a:t>
            </a:r>
            <a:r>
              <a:rPr lang="ru-RU" sz="1800" dirty="0" err="1"/>
              <a:t>включно</a:t>
            </a:r>
            <a:r>
              <a:rPr lang="ru-RU" sz="1800" dirty="0"/>
              <a:t> з </a:t>
            </a:r>
            <a:r>
              <a:rPr lang="ru-RU" sz="1800" dirty="0" err="1"/>
              <a:t>міждержавними</a:t>
            </a:r>
            <a:r>
              <a:rPr lang="ru-RU" sz="1800" dirty="0"/>
              <a:t> справами й </a:t>
            </a:r>
            <a:r>
              <a:rPr lang="ru-RU" sz="1800" dirty="0" err="1"/>
              <a:t>скаргами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</a:t>
            </a:r>
            <a:r>
              <a:rPr lang="ru-RU" sz="1800" dirty="0" err="1"/>
              <a:t>осіб</a:t>
            </a:r>
            <a:r>
              <a:rPr lang="ru-RU" sz="1800" dirty="0"/>
              <a:t>.</a:t>
            </a:r>
            <a:endParaRPr lang="ru-UA" sz="1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676CC9-9481-46F1-8EBD-5073B43F3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10" y="2752078"/>
            <a:ext cx="5020544" cy="31378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F232B9E-6F16-4403-B7D4-9D513EB483B8}"/>
              </a:ext>
            </a:extLst>
          </p:cNvPr>
          <p:cNvSpPr txBox="1"/>
          <p:nvPr/>
        </p:nvSpPr>
        <p:spPr>
          <a:xfrm>
            <a:off x="0" y="2342562"/>
            <a:ext cx="704421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/>
              <a:t>Повноваження</a:t>
            </a:r>
            <a:r>
              <a:rPr lang="ru-RU" sz="1600" b="1" dirty="0"/>
              <a:t> </a:t>
            </a:r>
            <a:r>
              <a:rPr lang="uk-UA" sz="1600" b="1" dirty="0"/>
              <a:t>ЄСПЛ</a:t>
            </a:r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розглядати</a:t>
            </a:r>
            <a:r>
              <a:rPr lang="ru-RU" sz="1600" dirty="0"/>
              <a:t> </a:t>
            </a:r>
            <a:r>
              <a:rPr lang="ru-RU" sz="1600" dirty="0" err="1"/>
              <a:t>індивідуальні</a:t>
            </a:r>
            <a:r>
              <a:rPr lang="ru-RU" sz="1600" dirty="0"/>
              <a:t> та </a:t>
            </a:r>
            <a:r>
              <a:rPr lang="ru-RU" sz="1600" dirty="0" err="1"/>
              <a:t>міждержавні</a:t>
            </a:r>
            <a:r>
              <a:rPr lang="ru-RU" sz="1600" dirty="0"/>
              <a:t> </a:t>
            </a:r>
            <a:r>
              <a:rPr lang="ru-RU" sz="1600" dirty="0" err="1"/>
              <a:t>скарги</a:t>
            </a:r>
            <a:r>
              <a:rPr lang="ru-RU" sz="1600" dirty="0"/>
              <a:t>, </a:t>
            </a:r>
            <a:r>
              <a:rPr lang="ru-RU" sz="1600" dirty="0" err="1"/>
              <a:t>подані</a:t>
            </a:r>
            <a:r>
              <a:rPr lang="ru-RU" sz="1600" dirty="0"/>
              <a:t> до </a:t>
            </a:r>
            <a:r>
              <a:rPr lang="ru-RU" sz="1600" dirty="0" err="1"/>
              <a:t>Європейського</a:t>
            </a:r>
            <a:r>
              <a:rPr lang="ru-RU" sz="1600" dirty="0"/>
              <a:t> суду з прав людини </a:t>
            </a:r>
            <a:r>
              <a:rPr lang="ru-RU" sz="1600" dirty="0" err="1"/>
              <a:t>проти</a:t>
            </a:r>
            <a:r>
              <a:rPr lang="ru-RU" sz="1600" dirty="0"/>
              <a:t> одного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декількох</a:t>
            </a:r>
            <a:r>
              <a:rPr lang="ru-RU" sz="1600" dirty="0"/>
              <a:t> держав — </a:t>
            </a:r>
            <a:r>
              <a:rPr lang="ru-RU" sz="1600" dirty="0" err="1"/>
              <a:t>членів</a:t>
            </a:r>
            <a:r>
              <a:rPr lang="ru-RU" sz="1600" dirty="0"/>
              <a:t> Ради </a:t>
            </a:r>
            <a:r>
              <a:rPr lang="ru-RU" sz="1600" dirty="0" err="1"/>
              <a:t>Європи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проти</a:t>
            </a:r>
            <a:r>
              <a:rPr lang="ru-RU" sz="1600" dirty="0"/>
              <a:t> </a:t>
            </a:r>
            <a:r>
              <a:rPr lang="ru-RU" sz="1600" dirty="0" err="1"/>
              <a:t>Європейського</a:t>
            </a:r>
            <a:r>
              <a:rPr lang="ru-RU" sz="1600" dirty="0"/>
              <a:t> союзу;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визнавати</a:t>
            </a:r>
            <a:r>
              <a:rPr lang="ru-RU" sz="1600" dirty="0"/>
              <a:t> факт того,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порушено, те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інше</a:t>
            </a:r>
            <a:r>
              <a:rPr lang="ru-RU" sz="1600" dirty="0"/>
              <a:t> право </a:t>
            </a:r>
            <a:r>
              <a:rPr lang="ru-RU" sz="1600" dirty="0" err="1"/>
              <a:t>заявника</a:t>
            </a:r>
            <a:r>
              <a:rPr lang="ru-RU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присудити</a:t>
            </a:r>
            <a:r>
              <a:rPr lang="ru-RU" sz="1600" dirty="0"/>
              <a:t> </a:t>
            </a:r>
            <a:r>
              <a:rPr lang="ru-RU" sz="1600" dirty="0" err="1"/>
              <a:t>заявнику</a:t>
            </a:r>
            <a:r>
              <a:rPr lang="ru-RU" sz="1600" dirty="0"/>
              <a:t> </a:t>
            </a:r>
            <a:r>
              <a:rPr lang="ru-RU" sz="1600" dirty="0" err="1"/>
              <a:t>виграну</a:t>
            </a:r>
            <a:r>
              <a:rPr lang="ru-RU" sz="1600" dirty="0"/>
              <a:t>, </a:t>
            </a:r>
            <a:r>
              <a:rPr lang="ru-RU" sz="1600" dirty="0" err="1"/>
              <a:t>справедливу</a:t>
            </a:r>
            <a:r>
              <a:rPr lang="ru-RU" sz="1600" dirty="0"/>
              <a:t> </a:t>
            </a:r>
            <a:r>
              <a:rPr lang="ru-RU" sz="1600" dirty="0" err="1"/>
              <a:t>компенсацію</a:t>
            </a:r>
            <a:r>
              <a:rPr lang="ru-RU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тлумачити</a:t>
            </a:r>
            <a:r>
              <a:rPr lang="ru-RU" sz="1600" dirty="0"/>
              <a:t>  </a:t>
            </a:r>
            <a:r>
              <a:rPr lang="ru-RU" sz="1600" dirty="0" err="1"/>
              <a:t>Конвенцію</a:t>
            </a:r>
            <a:r>
              <a:rPr lang="ru-RU" sz="1600" dirty="0"/>
              <a:t> про </a:t>
            </a:r>
            <a:r>
              <a:rPr lang="ru-RU" sz="1600" dirty="0" err="1"/>
              <a:t>захист</a:t>
            </a:r>
            <a:r>
              <a:rPr lang="ru-RU" sz="1600" dirty="0"/>
              <a:t> прав людини та </a:t>
            </a:r>
            <a:r>
              <a:rPr lang="ru-RU" sz="1600" dirty="0" err="1"/>
              <a:t>основних</a:t>
            </a:r>
            <a:r>
              <a:rPr lang="ru-RU" sz="1600" dirty="0"/>
              <a:t> свобод;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встановлювати</a:t>
            </a:r>
            <a:r>
              <a:rPr lang="ru-RU" sz="1600" dirty="0"/>
              <a:t> факт того, </a:t>
            </a:r>
            <a:r>
              <a:rPr lang="ru-RU" sz="1600" dirty="0" err="1"/>
              <a:t>що</a:t>
            </a:r>
            <a:r>
              <a:rPr lang="ru-RU" sz="1600" dirty="0"/>
              <a:t> будь-яке </a:t>
            </a:r>
            <a:r>
              <a:rPr lang="ru-RU" sz="1600" dirty="0" err="1"/>
              <a:t>порушення</a:t>
            </a:r>
            <a:r>
              <a:rPr lang="ru-RU" sz="1600" dirty="0"/>
              <a:t> в </a:t>
            </a:r>
            <a:r>
              <a:rPr lang="ru-RU" sz="1600" dirty="0" err="1"/>
              <a:t>певній</a:t>
            </a:r>
            <a:r>
              <a:rPr lang="ru-RU" sz="1600" dirty="0"/>
              <a:t> </a:t>
            </a:r>
            <a:r>
              <a:rPr lang="ru-RU" sz="1600" dirty="0" err="1"/>
              <a:t>державі</a:t>
            </a:r>
            <a:r>
              <a:rPr lang="ru-RU" sz="1600" dirty="0"/>
              <a:t> носить </a:t>
            </a:r>
            <a:r>
              <a:rPr lang="ru-RU" sz="1600" dirty="0" err="1"/>
              <a:t>масовий</a:t>
            </a:r>
            <a:r>
              <a:rPr lang="ru-RU" sz="1600" dirty="0"/>
              <a:t> характер через </a:t>
            </a:r>
            <a:r>
              <a:rPr lang="ru-RU" sz="1600" dirty="0" err="1"/>
              <a:t>системність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, у </a:t>
            </a:r>
            <a:r>
              <a:rPr lang="ru-RU" sz="1600" dirty="0" err="1"/>
              <a:t>зв'язку</a:t>
            </a:r>
            <a:r>
              <a:rPr lang="ru-RU" sz="1600" dirty="0"/>
              <a:t>, з </a:t>
            </a:r>
            <a:r>
              <a:rPr lang="ru-RU" sz="1600" dirty="0" err="1"/>
              <a:t>чим</a:t>
            </a:r>
            <a:r>
              <a:rPr lang="ru-RU" sz="1600" dirty="0"/>
              <a:t> </a:t>
            </a:r>
            <a:r>
              <a:rPr lang="ru-RU" sz="1600" dirty="0" err="1"/>
              <a:t>наказувати</a:t>
            </a:r>
            <a:r>
              <a:rPr lang="ru-RU" sz="1600" dirty="0"/>
              <a:t> </a:t>
            </a:r>
            <a:r>
              <a:rPr lang="ru-RU" sz="1600" dirty="0" err="1"/>
              <a:t>цій</a:t>
            </a:r>
            <a:r>
              <a:rPr lang="ru-RU" sz="1600" dirty="0"/>
              <a:t> </a:t>
            </a:r>
            <a:r>
              <a:rPr lang="ru-RU" sz="1600" dirty="0" err="1"/>
              <a:t>державі</a:t>
            </a:r>
            <a:r>
              <a:rPr lang="ru-RU" sz="1600" dirty="0"/>
              <a:t> </a:t>
            </a:r>
            <a:r>
              <a:rPr lang="ru-RU" sz="1600" dirty="0" err="1"/>
              <a:t>вжити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виправлення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недоліку</a:t>
            </a:r>
            <a:r>
              <a:rPr lang="ru-RU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розглядати</a:t>
            </a:r>
            <a:r>
              <a:rPr lang="ru-RU" sz="1600" dirty="0"/>
              <a:t> запит </a:t>
            </a:r>
            <a:r>
              <a:rPr lang="ru-RU" sz="1600" dirty="0" err="1"/>
              <a:t>комітету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Ради </a:t>
            </a:r>
            <a:r>
              <a:rPr lang="ru-RU" sz="1600" dirty="0" err="1"/>
              <a:t>Європи</a:t>
            </a:r>
            <a:r>
              <a:rPr lang="ru-RU" sz="1600" dirty="0"/>
              <a:t> з </a:t>
            </a:r>
            <a:r>
              <a:rPr lang="ru-RU" sz="1600" dirty="0" err="1"/>
              <a:t>питання</a:t>
            </a:r>
            <a:r>
              <a:rPr lang="ru-RU" sz="1600" dirty="0"/>
              <a:t> про те, </a:t>
            </a:r>
            <a:r>
              <a:rPr lang="ru-RU" sz="1600" dirty="0" err="1"/>
              <a:t>чи</a:t>
            </a:r>
            <a:r>
              <a:rPr lang="ru-RU" sz="1600" dirty="0"/>
              <a:t> не порушила держава — </a:t>
            </a:r>
            <a:r>
              <a:rPr lang="ru-RU" sz="1600" dirty="0" err="1"/>
              <a:t>відповідач</a:t>
            </a:r>
            <a:r>
              <a:rPr lang="ru-RU" sz="1600" dirty="0"/>
              <a:t> </a:t>
            </a:r>
            <a:r>
              <a:rPr lang="ru-RU" sz="1600" dirty="0" err="1"/>
              <a:t>своє</a:t>
            </a:r>
            <a:r>
              <a:rPr lang="ru-RU" sz="1600" dirty="0"/>
              <a:t> </a:t>
            </a:r>
            <a:r>
              <a:rPr lang="ru-RU" sz="1600" dirty="0" err="1"/>
              <a:t>зобов'язання</a:t>
            </a:r>
            <a:r>
              <a:rPr lang="ru-RU" sz="1600" dirty="0"/>
              <a:t> по </a:t>
            </a:r>
            <a:r>
              <a:rPr lang="ru-RU" sz="1600" dirty="0" err="1"/>
              <a:t>виконанню</a:t>
            </a:r>
            <a:r>
              <a:rPr lang="ru-RU" sz="1600" dirty="0"/>
              <a:t> постанов (</a:t>
            </a:r>
            <a:r>
              <a:rPr lang="ru-RU" sz="1600" dirty="0" err="1"/>
              <a:t>рішень</a:t>
            </a:r>
            <a:r>
              <a:rPr lang="ru-RU" sz="1600" dirty="0"/>
              <a:t>) </a:t>
            </a:r>
            <a:r>
              <a:rPr lang="ru-RU" sz="1600" dirty="0" err="1"/>
              <a:t>Європейського</a:t>
            </a:r>
            <a:r>
              <a:rPr lang="ru-RU" sz="1600" dirty="0"/>
              <a:t> суду з прав людини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давати</a:t>
            </a:r>
            <a:r>
              <a:rPr lang="ru-RU" sz="1600" dirty="0"/>
              <a:t> </a:t>
            </a:r>
            <a:r>
              <a:rPr lang="ru-RU" sz="1600" dirty="0" err="1"/>
              <a:t>тлумачення</a:t>
            </a:r>
            <a:r>
              <a:rPr lang="ru-RU" sz="1600" dirty="0"/>
              <a:t> </a:t>
            </a:r>
            <a:r>
              <a:rPr lang="ru-RU" sz="1600" dirty="0" err="1"/>
              <a:t>раніше</a:t>
            </a:r>
            <a:r>
              <a:rPr lang="ru-RU" sz="1600" dirty="0"/>
              <a:t> </a:t>
            </a:r>
            <a:r>
              <a:rPr lang="ru-RU" sz="1600" dirty="0" err="1"/>
              <a:t>винесеної</a:t>
            </a:r>
            <a:r>
              <a:rPr lang="ru-RU" sz="1600" dirty="0"/>
              <a:t> постанови на запит </a:t>
            </a:r>
            <a:r>
              <a:rPr lang="ru-RU" sz="1600" dirty="0" err="1"/>
              <a:t>Комітету</a:t>
            </a:r>
            <a:r>
              <a:rPr lang="ru-RU" sz="1600" dirty="0"/>
              <a:t> </a:t>
            </a:r>
            <a:r>
              <a:rPr lang="ru-RU" sz="1600" dirty="0" err="1"/>
              <a:t>Міністрів</a:t>
            </a:r>
            <a:r>
              <a:rPr lang="ru-RU" sz="1600" dirty="0"/>
              <a:t> Ради </a:t>
            </a:r>
            <a:r>
              <a:rPr lang="ru-RU" sz="1600" dirty="0" err="1"/>
              <a:t>Європи</a:t>
            </a:r>
            <a:r>
              <a:rPr lang="ru-RU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/>
              <a:t>виносити</a:t>
            </a:r>
            <a:r>
              <a:rPr lang="ru-RU" sz="1600" dirty="0"/>
              <a:t> </a:t>
            </a:r>
            <a:r>
              <a:rPr lang="ru-RU" sz="1600" dirty="0" err="1"/>
              <a:t>Консультативні</a:t>
            </a:r>
            <a:r>
              <a:rPr lang="ru-RU" sz="1600" dirty="0"/>
              <a:t> </a:t>
            </a:r>
            <a:r>
              <a:rPr lang="ru-RU" sz="1600" dirty="0" err="1"/>
              <a:t>висновки</a:t>
            </a:r>
            <a:r>
              <a:rPr lang="ru-RU" sz="1600" dirty="0"/>
              <a:t> про </a:t>
            </a:r>
            <a:r>
              <a:rPr lang="ru-RU" sz="1600" dirty="0" err="1"/>
              <a:t>тлумачення</a:t>
            </a:r>
            <a:r>
              <a:rPr lang="ru-RU" sz="1600" dirty="0"/>
              <a:t> </a:t>
            </a:r>
            <a:r>
              <a:rPr lang="ru-RU" sz="1600" dirty="0" err="1"/>
              <a:t>Конвенції</a:t>
            </a:r>
            <a:r>
              <a:rPr lang="ru-RU" sz="1600" dirty="0"/>
              <a:t> про </a:t>
            </a:r>
            <a:r>
              <a:rPr lang="ru-RU" sz="1600" dirty="0" err="1"/>
              <a:t>захист</a:t>
            </a:r>
            <a:r>
              <a:rPr lang="ru-RU" sz="1600" dirty="0"/>
              <a:t> прав людини та </a:t>
            </a:r>
            <a:r>
              <a:rPr lang="ru-RU" sz="1600" dirty="0" err="1"/>
              <a:t>основних</a:t>
            </a:r>
            <a:r>
              <a:rPr lang="ru-RU" sz="1600" dirty="0"/>
              <a:t> свобод, з </a:t>
            </a:r>
            <a:r>
              <a:rPr lang="ru-RU" sz="1600" dirty="0" err="1"/>
              <a:t>питань</a:t>
            </a:r>
            <a:r>
              <a:rPr lang="ru-RU" sz="1600" dirty="0"/>
              <a:t>, не </a:t>
            </a:r>
            <a:r>
              <a:rPr lang="ru-RU" sz="1600" dirty="0" err="1"/>
              <a:t>пов'язаних</a:t>
            </a:r>
            <a:r>
              <a:rPr lang="ru-RU" sz="1600" dirty="0"/>
              <a:t> з </a:t>
            </a:r>
            <a:r>
              <a:rPr lang="ru-RU" sz="1600" dirty="0" err="1"/>
              <a:t>розглядом</a:t>
            </a:r>
            <a:r>
              <a:rPr lang="ru-RU" sz="1600" dirty="0"/>
              <a:t> справ .</a:t>
            </a:r>
            <a:endParaRPr lang="ru-UA" sz="1600" dirty="0"/>
          </a:p>
        </p:txBody>
      </p:sp>
    </p:spTree>
    <p:extLst>
      <p:ext uri="{BB962C8B-B14F-4D97-AF65-F5344CB8AC3E}">
        <p14:creationId xmlns:p14="http://schemas.microsoft.com/office/powerpoint/2010/main" val="317407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3C334-D7DB-40AB-897E-56B76C04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F10-3890-4680-9665-315DEC59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8429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Тематичний план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захисту прав;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Види та способи захисту;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Поняття та особливості самозахисту прав;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Захист прав в адміністративному порядку;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Судовий захист прав. Система судів України;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Міжнародно-правовий захист прав людини</a:t>
            </a:r>
          </a:p>
        </p:txBody>
      </p:sp>
    </p:spTree>
    <p:extLst>
      <p:ext uri="{BB962C8B-B14F-4D97-AF65-F5344CB8AC3E}">
        <p14:creationId xmlns:p14="http://schemas.microsoft.com/office/powerpoint/2010/main" val="564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захисту прав</a:t>
            </a:r>
            <a:endParaRPr lang="ru-UA" sz="4800" b="1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896600" cy="4652963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права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порушення прав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заходи спрямовані на недопущення потенційного порушення права. </a:t>
            </a:r>
          </a:p>
          <a:p>
            <a:pPr lvl="1"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прав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заходи спрямовані на припинення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зазіхають на права.</a:t>
            </a:r>
          </a:p>
          <a:p>
            <a:pPr lvl="1"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 прав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заходів спрямована на повернення порушеного права у первісний стан.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4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301" y="198437"/>
            <a:ext cx="10515600" cy="1325563"/>
          </a:xfrm>
        </p:spPr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Види та способи захисту</a:t>
            </a:r>
            <a:endParaRPr lang="ru-UA" dirty="0">
              <a:latin typeface="Impact" panose="020B080603090205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E087CF1B-736A-4170-90E4-AE47A20E0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62975"/>
              </p:ext>
            </p:extLst>
          </p:nvPr>
        </p:nvGraphicFramePr>
        <p:xfrm>
          <a:off x="845228" y="2134438"/>
          <a:ext cx="1034174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678">
                  <a:extLst>
                    <a:ext uri="{9D8B030D-6E8A-4147-A177-3AD203B41FA5}">
                      <a16:colId xmlns:a16="http://schemas.microsoft.com/office/drawing/2014/main" val="3014344160"/>
                    </a:ext>
                  </a:extLst>
                </a:gridCol>
                <a:gridCol w="8504068">
                  <a:extLst>
                    <a:ext uri="{9D8B030D-6E8A-4147-A177-3AD203B41FA5}">
                      <a16:colId xmlns:a16="http://schemas.microsoft.com/office/drawing/2014/main" val="3496109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Самозахист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Будь-які прямо не заборонені законом дії спрямовані на попередження або припинення порушення прав.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Адміністративний захист</a:t>
                      </a:r>
                      <a:endParaRPr lang="ru-UA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Захист прав шляхом звернення до компетентних державних органів, посадових осіб, або органів та посадових осіб місцевого самоврядування. </a:t>
                      </a:r>
                      <a:endParaRPr lang="ru-UA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5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Судовий захист</a:t>
                      </a:r>
                      <a:endParaRPr lang="ru-UA" dirty="0"/>
                    </a:p>
                  </a:txBody>
                  <a:tcPr>
                    <a:solidFill>
                      <a:srgbClr val="FA99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Захист</a:t>
                      </a:r>
                      <a:r>
                        <a:rPr lang="ru-RU" dirty="0"/>
                        <a:t> прав </a:t>
                      </a:r>
                      <a:r>
                        <a:rPr lang="ru-RU" dirty="0" err="1"/>
                        <a:t>компетентними</a:t>
                      </a:r>
                      <a:r>
                        <a:rPr lang="ru-RU" dirty="0"/>
                        <a:t> органами </a:t>
                      </a:r>
                      <a:r>
                        <a:rPr lang="ru-RU" dirty="0" err="1"/>
                        <a:t>судової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влади</a:t>
                      </a:r>
                      <a:endParaRPr lang="ru-UA" dirty="0"/>
                    </a:p>
                  </a:txBody>
                  <a:tcPr>
                    <a:solidFill>
                      <a:srgbClr val="FA99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69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Міжнародно-правовий захист</a:t>
                      </a:r>
                      <a:endParaRPr lang="ru-UA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Захист прав міжнародними та наддержавними структурами (зокрема судовими)</a:t>
                      </a:r>
                      <a:endParaRPr lang="ru-UA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886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EFB2C8-5301-4437-81C7-07600B9A7C69}"/>
              </a:ext>
            </a:extLst>
          </p:cNvPr>
          <p:cNvSpPr txBox="1"/>
          <p:nvPr/>
        </p:nvSpPr>
        <p:spPr>
          <a:xfrm>
            <a:off x="2711387" y="5332805"/>
            <a:ext cx="5873319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-політичний захист</a:t>
            </a:r>
            <a:endParaRPr lang="ru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1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err="1">
                <a:latin typeface="Impact" panose="020B0806030902050204" pitchFamily="34" charset="0"/>
              </a:rPr>
              <a:t>Поняття</a:t>
            </a:r>
            <a:r>
              <a:rPr lang="ru-RU" dirty="0">
                <a:latin typeface="Impact" panose="020B0806030902050204" pitchFamily="34" charset="0"/>
              </a:rPr>
              <a:t> та </a:t>
            </a:r>
            <a:r>
              <a:rPr lang="ru-RU" dirty="0" err="1">
                <a:latin typeface="Impact" panose="020B0806030902050204" pitchFamily="34" charset="0"/>
              </a:rPr>
              <a:t>особливості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самозахисту</a:t>
            </a:r>
            <a:r>
              <a:rPr lang="ru-RU" dirty="0">
                <a:latin typeface="Impact" panose="020B0806030902050204" pitchFamily="34" charset="0"/>
              </a:rPr>
              <a:t> прав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CEDB59-DD94-4DFE-8674-8373A9F7A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" y="949910"/>
            <a:ext cx="12094346" cy="5814873"/>
          </a:xfrm>
        </p:spPr>
        <p:txBody>
          <a:bodyPr>
            <a:noAutofit/>
          </a:bodyPr>
          <a:lstStyle/>
          <a:p>
            <a:pPr algn="just"/>
            <a:r>
              <a:rPr lang="uk-UA" sz="1400" b="1" i="1" dirty="0"/>
              <a:t>Цивільний кодекс України, Стаття 19. Самозахист цивільних прав</a:t>
            </a:r>
          </a:p>
          <a:p>
            <a:pPr marL="0" indent="0" algn="just">
              <a:buNone/>
            </a:pPr>
            <a:r>
              <a:rPr lang="uk-UA" sz="1400" dirty="0"/>
              <a:t>1. Особа має право на самозахист свого цивільного права та права іншої особи від порушень і протиправних посягань.</a:t>
            </a:r>
          </a:p>
          <a:p>
            <a:pPr marL="0" indent="0" algn="just">
              <a:buNone/>
            </a:pPr>
            <a:r>
              <a:rPr lang="uk-UA" sz="1400" dirty="0"/>
              <a:t>Самозахистом є застосування особою засобів протидії, які не заборонені законом та не суперечать моральним засадам суспільства.</a:t>
            </a:r>
          </a:p>
          <a:p>
            <a:pPr marL="0" indent="0" algn="just">
              <a:buNone/>
            </a:pPr>
            <a:r>
              <a:rPr lang="uk-UA" sz="1400" dirty="0"/>
              <a:t>2. Способи самозахисту мають відповідати змісту права, що порушене, характеру дій, якими воно порушене, а також наслідкам, що спричинені цим порушенням.</a:t>
            </a:r>
          </a:p>
          <a:p>
            <a:pPr marL="0" indent="0" algn="just">
              <a:buNone/>
            </a:pPr>
            <a:r>
              <a:rPr lang="uk-UA" sz="1400" dirty="0"/>
              <a:t>Способи самозахисту можуть обиратися самою особою чи встановлюватися договором або актами цивільного законодавства.</a:t>
            </a:r>
          </a:p>
          <a:p>
            <a:pPr marL="0" indent="0" algn="just">
              <a:buNone/>
            </a:pPr>
            <a:r>
              <a:rPr lang="uk-UA" sz="1600" b="1" i="1" dirty="0"/>
              <a:t>Кримінальний кодекс України, Стаття 36. Необхідна оборона</a:t>
            </a:r>
          </a:p>
          <a:p>
            <a:pPr marL="0" indent="0" algn="just">
              <a:buNone/>
            </a:pPr>
            <a:r>
              <a:rPr lang="uk-UA" sz="1600" dirty="0"/>
              <a:t>1. Необхідною обороною визнаються дії, вчинені з метою </a:t>
            </a:r>
            <a:r>
              <a:rPr lang="uk-UA" sz="1600" i="1" dirty="0"/>
              <a:t>захисту охоронюваних законом прав та інтересів особи, яка захищається, або іншої особи</a:t>
            </a:r>
            <a:r>
              <a:rPr lang="uk-UA" sz="1600" dirty="0"/>
              <a:t>, а також суспільних інтересів та інтересів держави від суспільно небезпечного посягання шляхом заподіяння тому, хто посягає, шкоди, необхідної і достатньої в даній обстановці для негайного відвернення чи припинення посягання, якщо при цьому не було допущено перевищення меж необхідної оборони.</a:t>
            </a:r>
          </a:p>
          <a:p>
            <a:pPr marL="0" indent="0" algn="just">
              <a:buNone/>
            </a:pPr>
            <a:r>
              <a:rPr lang="uk-UA" sz="1600" dirty="0"/>
              <a:t>2. </a:t>
            </a:r>
            <a:r>
              <a:rPr lang="uk-UA" sz="1600" b="1" dirty="0"/>
              <a:t>Кожна особа має право на необхідну оборону незалежно від можливості уникнути суспільно небезпечного посягання або звернутися за допомогою до інших осіб чи органів влади.</a:t>
            </a:r>
          </a:p>
          <a:p>
            <a:pPr marL="0" indent="0" algn="just">
              <a:buNone/>
            </a:pPr>
            <a:r>
              <a:rPr lang="uk-UA" sz="1600" dirty="0"/>
              <a:t>3</a:t>
            </a:r>
            <a:r>
              <a:rPr lang="uk-UA" sz="1600" b="1" dirty="0"/>
              <a:t>. Перевищенням меж необхідної оборони </a:t>
            </a:r>
            <a:r>
              <a:rPr lang="uk-UA" sz="1600" dirty="0"/>
              <a:t>визнається умисне заподіяння тому, хто посягає, тяжкої шкоди, яка явно не відповідає небезпечності посягання або обстановці захисту. Перевищення меж необхідної оборони тягне кримінальну відповідальність лише у випадках, спеціально передбачених у статтях 118 та 124 цього Кодексу.</a:t>
            </a:r>
          </a:p>
          <a:p>
            <a:pPr marL="0" indent="0" algn="just">
              <a:buNone/>
            </a:pPr>
            <a:r>
              <a:rPr lang="uk-UA" sz="1600" dirty="0"/>
              <a:t>4. Особа </a:t>
            </a:r>
            <a:r>
              <a:rPr lang="uk-UA" sz="1600" b="1" dirty="0"/>
              <a:t>не підлягає кримінальній відповідальност</a:t>
            </a:r>
            <a:r>
              <a:rPr lang="uk-UA" sz="1600" dirty="0"/>
              <a:t>і, якщо через сильне душевне хвилювання, викликане суспільно небезпечним посяганням, вона не могла оцінити відповідність заподіяної нею шкоди небезпечності посягання чи обстановці захисту.</a:t>
            </a:r>
          </a:p>
          <a:p>
            <a:pPr marL="0" indent="0" algn="just">
              <a:buNone/>
            </a:pPr>
            <a:r>
              <a:rPr lang="uk-UA" sz="1600" dirty="0"/>
              <a:t>5. </a:t>
            </a:r>
            <a:r>
              <a:rPr lang="uk-UA" sz="1600" b="1" dirty="0"/>
              <a:t>Не є перевищенням меж необхідної оборони </a:t>
            </a:r>
            <a:r>
              <a:rPr lang="uk-UA" sz="1600" dirty="0"/>
              <a:t>і не має наслідком кримінальну відповідальність </a:t>
            </a:r>
            <a:r>
              <a:rPr lang="uk-UA" sz="1600" b="1" dirty="0"/>
              <a:t>застосування зброї або будь-яких інших засобів чи предметів для захисту від нападу озброєної особи </a:t>
            </a:r>
            <a:r>
              <a:rPr lang="uk-UA" sz="1600" dirty="0"/>
              <a:t>або нападу групи осіб, а також для </a:t>
            </a:r>
            <a:r>
              <a:rPr lang="uk-UA" sz="1600" b="1" dirty="0"/>
              <a:t>відвернення протиправного насильницького вторгнення у житло чи інше приміщення</a:t>
            </a:r>
            <a:r>
              <a:rPr lang="uk-UA" sz="1600" dirty="0"/>
              <a:t>, незалежно від тяжкості шкоди, яку заподіяно тому, хто посягає.</a:t>
            </a:r>
          </a:p>
        </p:txBody>
      </p:sp>
    </p:spTree>
    <p:extLst>
      <p:ext uri="{BB962C8B-B14F-4D97-AF65-F5344CB8AC3E}">
        <p14:creationId xmlns:p14="http://schemas.microsoft.com/office/powerpoint/2010/main" val="127234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Impact" panose="020B0806030902050204" pitchFamily="34" charset="0"/>
              </a:rPr>
              <a:t>Захист</a:t>
            </a:r>
            <a:r>
              <a:rPr lang="ru-RU" dirty="0">
                <a:latin typeface="Impact" panose="020B0806030902050204" pitchFamily="34" charset="0"/>
              </a:rPr>
              <a:t> прав в </a:t>
            </a:r>
            <a:r>
              <a:rPr lang="ru-RU" dirty="0" err="1">
                <a:latin typeface="Impact" panose="020B0806030902050204" pitchFamily="34" charset="0"/>
              </a:rPr>
              <a:t>адміністративному</a:t>
            </a:r>
            <a:r>
              <a:rPr lang="ru-RU" dirty="0">
                <a:latin typeface="Impact" panose="020B0806030902050204" pitchFamily="34" charset="0"/>
              </a:rPr>
              <a:t> порядку</a:t>
            </a:r>
            <a:endParaRPr lang="ru-UA" dirty="0"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58155A3-49DB-43AD-8B43-44C225F459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893382"/>
              </p:ext>
            </p:extLst>
          </p:nvPr>
        </p:nvGraphicFramePr>
        <p:xfrm>
          <a:off x="554115" y="1248576"/>
          <a:ext cx="1051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379481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16887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Правоохоронні органи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Інші органи за компетенцією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5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Національна поліція</a:t>
                      </a:r>
                    </a:p>
                    <a:p>
                      <a:r>
                        <a:rPr lang="uk-UA" dirty="0"/>
                        <a:t>Прокуратура</a:t>
                      </a:r>
                    </a:p>
                    <a:p>
                      <a:r>
                        <a:rPr lang="uk-UA" dirty="0"/>
                        <a:t>Служба безпеки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Будь-які державні органи у ввіреній ним адміністративній сфері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2298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7D78BA-E7E7-453B-B9F3-E0998A4845F8}"/>
              </a:ext>
            </a:extLst>
          </p:cNvPr>
          <p:cNvSpPr txBox="1"/>
          <p:nvPr/>
        </p:nvSpPr>
        <p:spPr>
          <a:xfrm>
            <a:off x="554115" y="2533816"/>
            <a:ext cx="10515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Види звернень (ЗУ «Про звернення громадян»):</a:t>
            </a:r>
          </a:p>
          <a:p>
            <a:r>
              <a:rPr lang="ru-RU" b="1" i="1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Пропозиція</a:t>
            </a:r>
            <a:r>
              <a:rPr lang="ru-RU" b="1" i="1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зауваження</a:t>
            </a:r>
            <a:r>
              <a:rPr lang="ru-RU" b="1" i="1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b="0" i="1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звернення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де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висловлюються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порада</a:t>
            </a:r>
            <a:r>
              <a:rPr lang="ru-RU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рекомендація</a:t>
            </a:r>
            <a:r>
              <a:rPr lang="ru-RU" b="1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щодо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органів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державної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влади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місцевого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самоврядування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депутатів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усіх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рівнів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посадових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тощо</a:t>
            </a:r>
            <a:r>
              <a:rPr lang="ru-RU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uk-UA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Заява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Клопотання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звернення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проханням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сприяння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реалізації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захист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закріплених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Конституцією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чинним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законодавством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їх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прав та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інтересів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Скарга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— один 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видів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звернення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вимогою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про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поновлення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прав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захист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законних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інтересів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порушених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діями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бездіяльністю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рішеннями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державних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місцевого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самоврядування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установ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об'єднань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посадових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Електронна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петиція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—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це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особлива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форма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колективного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звернення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до Президента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Верховної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Ради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Кабінету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Міністрів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органу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місцевого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самоврядування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(не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менш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як 25000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підписів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громадян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протягом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не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більше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трьох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місяців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з дня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оприлюднення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петиції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ru-UA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Impact" panose="020B0806030902050204" pitchFamily="34" charset="0"/>
              </a:rPr>
              <a:t>Захист</a:t>
            </a:r>
            <a:r>
              <a:rPr lang="ru-RU" dirty="0">
                <a:latin typeface="Impact" panose="020B0806030902050204" pitchFamily="34" charset="0"/>
              </a:rPr>
              <a:t> прав в </a:t>
            </a:r>
            <a:r>
              <a:rPr lang="ru-RU" dirty="0" err="1">
                <a:latin typeface="Impact" panose="020B0806030902050204" pitchFamily="34" charset="0"/>
              </a:rPr>
              <a:t>адміністративному</a:t>
            </a:r>
            <a:r>
              <a:rPr lang="ru-RU" dirty="0">
                <a:latin typeface="Impact" panose="020B0806030902050204" pitchFamily="34" charset="0"/>
              </a:rPr>
              <a:t> порядку</a:t>
            </a:r>
            <a:endParaRPr lang="ru-UA" dirty="0"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58155A3-49DB-43AD-8B43-44C225F459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692211"/>
              </p:ext>
            </p:extLst>
          </p:nvPr>
        </p:nvGraphicFramePr>
        <p:xfrm>
          <a:off x="647700" y="1826272"/>
          <a:ext cx="10515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543">
                  <a:extLst>
                    <a:ext uri="{9D8B030D-6E8A-4147-A177-3AD203B41FA5}">
                      <a16:colId xmlns:a16="http://schemas.microsoft.com/office/drawing/2014/main" val="1837948192"/>
                    </a:ext>
                  </a:extLst>
                </a:gridCol>
                <a:gridCol w="8278057">
                  <a:extLst>
                    <a:ext uri="{9D8B030D-6E8A-4147-A177-3AD203B41FA5}">
                      <a16:colId xmlns:a16="http://schemas.microsoft.com/office/drawing/2014/main" val="1916887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Форма звернення</a:t>
                      </a:r>
                      <a:endParaRPr lang="uk-UA" noProof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uk-UA" b="0" i="0" noProof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усним (викладеним громадянином і записаним посадовою особою на особистому прийомі)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uk-UA" b="0" i="0" noProof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письмовим, надісланим поштою або переданим громадянином до відповідного органу, установи особисто чи через уповноважену ним особу, якщо ці повноваження оформлені відповідно до чинного законодавства.</a:t>
                      </a:r>
                    </a:p>
                    <a:p>
                      <a:endParaRPr lang="uk-UA" noProof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9055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Види звернень</a:t>
                      </a:r>
                      <a:endParaRPr lang="uk-UA" noProof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uk-UA" b="0" i="0" noProof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окремою особою (індивідуальне);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uk-UA" b="0" i="0" noProof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групою осіб (колективне).</a:t>
                      </a:r>
                      <a:endParaRPr lang="uk-UA" noProof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22983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Мова звернення</a:t>
                      </a:r>
                    </a:p>
                    <a:p>
                      <a:endParaRPr lang="uk-UA" noProof="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i="0" noProof="0" dirty="0">
                          <a:solidFill>
                            <a:srgbClr val="202122"/>
                          </a:solidFill>
                          <a:effectLst/>
                          <a:latin typeface="Arial" panose="020B0604020202020204" pitchFamily="34" charset="0"/>
                        </a:rPr>
                        <a:t>Громадяни мають право звертатися до органів державної влади, місцевого самоврядування, підприємств, установ, організацій незалежно від форм власності, об'єднань громадян, посадових осіб українською чи іншою мовою, прийнятною для сторін.</a:t>
                      </a:r>
                    </a:p>
                    <a:p>
                      <a:endParaRPr lang="uk-UA" noProof="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90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39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Порядок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розгляду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звернень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громадян</a:t>
            </a:r>
            <a:endParaRPr lang="ru-RU" b="1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AB8ED19-8C31-42B1-A14D-900587AE0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3" y="1115412"/>
            <a:ext cx="11319029" cy="435133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Органи державної влади і місцевого самоврядування, підприємства, установи, організації незалежно від форм власності, об'єднання громадян, посадові особи зобов'язані розглянути пропозиції (зауваження) та повідомити громадянина про результати розгляду.</a:t>
            </a:r>
          </a:p>
          <a:p>
            <a:pPr algn="l"/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Органи державної влади, місцевого самоврядування та їх посадові особи, керівники та посадові особи підприємств, установ, організацій незалежно від форм власності, об'єднань громадян, до повноважень яких належить розгляд заяв (клопотань), </a:t>
            </a:r>
            <a:r>
              <a:rPr lang="uk-UA" sz="9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зобов'язані об'єктивно і вчасно розглядати їх, перевіряти викладені в них факти, приймати рішення відповідно до чинного законодавства і забезпечувати їх виконання, повідомляти громадян про наслідки розгляду заяв (клопотань</a:t>
            </a:r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l"/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Звернення розглядаються і вирішуються у термін </a:t>
            </a:r>
            <a:r>
              <a:rPr lang="uk-UA" sz="9600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 більше одного місяця </a:t>
            </a:r>
            <a:r>
              <a:rPr lang="uk-UA" sz="9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 дня їх надходження</a:t>
            </a:r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 ті, які не потребують додаткового вивчення, — невідкладно, але не пізніше п'ятнадцяти днів від дня їх отримання. Якщо в місячний термін вирішити порушені у зверненні питання неможливо, керівник відповідного</a:t>
            </a:r>
            <a:r>
              <a:rPr lang="uk-UA" sz="9600" dirty="0">
                <a:solidFill>
                  <a:srgbClr val="202122"/>
                </a:solidFill>
                <a:latin typeface="Arial" panose="020B0604020202020204" pitchFamily="34" charset="0"/>
              </a:rPr>
              <a:t> органу</a:t>
            </a:r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підприємства, установи, організації або його заступник встановлюють необхідний</a:t>
            </a:r>
            <a:r>
              <a:rPr lang="uk-UA" sz="9600" dirty="0">
                <a:solidFill>
                  <a:srgbClr val="202122"/>
                </a:solidFill>
                <a:latin typeface="Arial" panose="020B0604020202020204" pitchFamily="34" charset="0"/>
              </a:rPr>
              <a:t> термін</a:t>
            </a:r>
            <a:r>
              <a:rPr lang="uk-UA" sz="9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для його розгляду, про що повідомляється особі, яка подала звернення. </a:t>
            </a:r>
            <a:r>
              <a:rPr lang="uk-UA" sz="9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 цьому загальний термін вирішення питань, порушених у зверненні, не може перевищувати сорока </a:t>
            </a:r>
            <a:r>
              <a:rPr lang="uk-UA" sz="9600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п'яти днів.</a:t>
            </a:r>
            <a:endParaRPr lang="uk-UA" sz="9600" b="0" i="0" u="sng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4513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33" y="0"/>
            <a:ext cx="10896600" cy="6826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Судовий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захист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прав людини. Система суд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Linux Libertine"/>
              </a:rPr>
              <a:t>ів</a:t>
            </a:r>
            <a:endParaRPr lang="ru-RU" b="1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346BB90-C577-4B34-9F3C-E8D665CDF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46" y="634919"/>
            <a:ext cx="8882108" cy="6286559"/>
          </a:xfrm>
        </p:spPr>
      </p:pic>
    </p:spTree>
    <p:extLst>
      <p:ext uri="{BB962C8B-B14F-4D97-AF65-F5344CB8AC3E}">
        <p14:creationId xmlns:p14="http://schemas.microsoft.com/office/powerpoint/2010/main" val="138978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1212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Linux Libertine</vt:lpstr>
      <vt:lpstr>Times New Roman</vt:lpstr>
      <vt:lpstr>Тема Office</vt:lpstr>
      <vt:lpstr> </vt:lpstr>
      <vt:lpstr>Тематичний план</vt:lpstr>
      <vt:lpstr>Поняття захисту прав</vt:lpstr>
      <vt:lpstr>Види та способи захисту</vt:lpstr>
      <vt:lpstr>Поняття та особливості самозахисту прав</vt:lpstr>
      <vt:lpstr>Захист прав в адміністративному порядку</vt:lpstr>
      <vt:lpstr>Захист прав в адміністративному порядку</vt:lpstr>
      <vt:lpstr>Порядок розгляду звернень громадян</vt:lpstr>
      <vt:lpstr>Судовий захист прав людини. Система судів</vt:lpstr>
      <vt:lpstr>Європейський Суд з прав людини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Алексей</dc:creator>
  <cp:lastModifiedBy>Алексей</cp:lastModifiedBy>
  <cp:revision>9</cp:revision>
  <dcterms:created xsi:type="dcterms:W3CDTF">2021-09-14T18:15:12Z</dcterms:created>
  <dcterms:modified xsi:type="dcterms:W3CDTF">2021-10-20T10:13:40Z</dcterms:modified>
</cp:coreProperties>
</file>