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4" r:id="rId5"/>
    <p:sldId id="263" r:id="rId6"/>
    <p:sldId id="262" r:id="rId7"/>
    <p:sldId id="266" r:id="rId8"/>
    <p:sldId id="261" r:id="rId9"/>
    <p:sldId id="260" r:id="rId10"/>
    <p:sldId id="272" r:id="rId11"/>
    <p:sldId id="273" r:id="rId12"/>
    <p:sldId id="279" r:id="rId13"/>
    <p:sldId id="278" r:id="rId14"/>
    <p:sldId id="277" r:id="rId15"/>
    <p:sldId id="276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1"/>
          <a:stretch/>
        </p:blipFill>
        <p:spPr bwMode="auto">
          <a:xfrm>
            <a:off x="0" y="-1"/>
            <a:ext cx="60797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1960" y="5805264"/>
            <a:ext cx="1867740" cy="10527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508104" y="1628800"/>
            <a:ext cx="3635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Segoe Print" pitchFamily="2" charset="0"/>
              </a:rPr>
              <a:t>СУЧАСН</a:t>
            </a:r>
            <a:r>
              <a:rPr lang="uk-UA" sz="3600" b="1" dirty="0" smtClean="0">
                <a:solidFill>
                  <a:srgbClr val="FF0000"/>
                </a:solidFill>
                <a:latin typeface="Segoe Print" pitchFamily="2" charset="0"/>
              </a:rPr>
              <a:t>І ЕКОЛОГІЧНІ ПРОБЛЕМИ У СВІТІ ТА УКРАЇНІ</a:t>
            </a:r>
            <a:endParaRPr lang="ru-RU" sz="3600" b="1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11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87" b="12889"/>
          <a:stretch/>
        </p:blipFill>
        <p:spPr bwMode="auto">
          <a:xfrm>
            <a:off x="0" y="5293894"/>
            <a:ext cx="9144000" cy="156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260648"/>
            <a:ext cx="792088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Сучасна екологічна ситуація в Україні.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1124744"/>
            <a:ext cx="5760640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endParaRPr lang="ru-RU" dirty="0"/>
          </a:p>
          <a:p>
            <a:pPr algn="ctr"/>
            <a:r>
              <a:rPr lang="ru-RU" dirty="0" err="1" smtClean="0"/>
              <a:t>Щорічно</a:t>
            </a:r>
            <a:r>
              <a:rPr lang="ru-RU" dirty="0" smtClean="0"/>
              <a:t> </a:t>
            </a:r>
            <a:r>
              <a:rPr lang="ru-RU" dirty="0"/>
              <a:t>в атмосферу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потрапляє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6 млн. тонн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і </a:t>
            </a:r>
            <a:r>
              <a:rPr lang="ru-RU" dirty="0" err="1"/>
              <a:t>вуглекислого</a:t>
            </a:r>
            <a:r>
              <a:rPr lang="ru-RU" dirty="0"/>
              <a:t> газу. </a:t>
            </a:r>
            <a:r>
              <a:rPr lang="ru-RU" dirty="0" err="1"/>
              <a:t>Традиційно</a:t>
            </a:r>
            <a:r>
              <a:rPr lang="ru-RU" dirty="0"/>
              <a:t> </a:t>
            </a:r>
            <a:r>
              <a:rPr lang="ru-RU" dirty="0" err="1"/>
              <a:t>головними</a:t>
            </a:r>
            <a:r>
              <a:rPr lang="ru-RU" dirty="0"/>
              <a:t> </a:t>
            </a:r>
            <a:r>
              <a:rPr lang="ru-RU" dirty="0" err="1"/>
              <a:t>забруднювачами</a:t>
            </a:r>
            <a:r>
              <a:rPr lang="ru-RU" dirty="0"/>
              <a:t> </a:t>
            </a:r>
            <a:r>
              <a:rPr lang="ru-RU" dirty="0" err="1"/>
              <a:t>залишаються</a:t>
            </a:r>
            <a:r>
              <a:rPr lang="ru-RU" dirty="0"/>
              <a:t> </a:t>
            </a:r>
            <a:r>
              <a:rPr lang="ru-RU" dirty="0" err="1"/>
              <a:t>промислові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автомобілів</a:t>
            </a:r>
            <a:r>
              <a:rPr lang="ru-RU" dirty="0"/>
              <a:t> на дорогах </a:t>
            </a:r>
            <a:r>
              <a:rPr lang="ru-RU" dirty="0" err="1"/>
              <a:t>спричинило</a:t>
            </a:r>
            <a:r>
              <a:rPr lang="ru-RU" dirty="0"/>
              <a:t> і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в атмосферу. </a:t>
            </a:r>
          </a:p>
          <a:p>
            <a:pPr algn="ctr"/>
            <a:r>
              <a:rPr lang="ru-RU" dirty="0"/>
              <a:t>За </a:t>
            </a:r>
            <a:r>
              <a:rPr lang="ru-RU" dirty="0" err="1"/>
              <a:t>версією</a:t>
            </a:r>
            <a:r>
              <a:rPr lang="ru-RU" dirty="0"/>
              <a:t> </a:t>
            </a:r>
            <a:r>
              <a:rPr lang="ru-RU" dirty="0" err="1"/>
              <a:t>Центральної</a:t>
            </a:r>
            <a:r>
              <a:rPr lang="ru-RU" dirty="0"/>
              <a:t> </a:t>
            </a:r>
            <a:r>
              <a:rPr lang="ru-RU" dirty="0" err="1"/>
              <a:t>геофізичної</a:t>
            </a:r>
            <a:r>
              <a:rPr lang="ru-RU" dirty="0"/>
              <a:t> </a:t>
            </a:r>
            <a:r>
              <a:rPr lang="ru-RU" dirty="0" err="1"/>
              <a:t>обсерваторії</a:t>
            </a:r>
            <a:r>
              <a:rPr lang="ru-RU" dirty="0"/>
              <a:t>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надзвичайних</a:t>
            </a:r>
            <a:r>
              <a:rPr lang="ru-RU" dirty="0"/>
              <a:t> </a:t>
            </a:r>
            <a:r>
              <a:rPr lang="ru-RU" dirty="0" err="1"/>
              <a:t>ситуацій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забруднені</a:t>
            </a:r>
            <a:r>
              <a:rPr lang="ru-RU" dirty="0"/>
              <a:t> </a:t>
            </a:r>
            <a:r>
              <a:rPr lang="ru-RU" dirty="0" err="1"/>
              <a:t>регіони</a:t>
            </a:r>
            <a:r>
              <a:rPr lang="ru-RU" dirty="0"/>
              <a:t> - на </a:t>
            </a:r>
            <a:r>
              <a:rPr lang="ru-RU" dirty="0" err="1"/>
              <a:t>промисловому</a:t>
            </a:r>
            <a:r>
              <a:rPr lang="ru-RU" dirty="0"/>
              <a:t> </a:t>
            </a:r>
            <a:r>
              <a:rPr lang="ru-RU" dirty="0" err="1"/>
              <a:t>сході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Донецька</a:t>
            </a:r>
            <a:r>
              <a:rPr lang="ru-RU" dirty="0"/>
              <a:t>, </a:t>
            </a:r>
            <a:r>
              <a:rPr lang="ru-RU" dirty="0" err="1"/>
              <a:t>Дніпропетровська</a:t>
            </a:r>
            <a:r>
              <a:rPr lang="ru-RU" dirty="0"/>
              <a:t> і </a:t>
            </a:r>
            <a:r>
              <a:rPr lang="ru-RU" dirty="0" err="1"/>
              <a:t>Луганська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. А "</a:t>
            </a:r>
            <a:r>
              <a:rPr lang="ru-RU" dirty="0" err="1"/>
              <a:t>найбруднішими</a:t>
            </a:r>
            <a:r>
              <a:rPr lang="ru-RU" dirty="0"/>
              <a:t>" </a:t>
            </a:r>
            <a:r>
              <a:rPr lang="ru-RU" dirty="0" err="1"/>
              <a:t>містами</a:t>
            </a:r>
            <a:r>
              <a:rPr lang="ru-RU" dirty="0"/>
              <a:t> стали </a:t>
            </a:r>
            <a:r>
              <a:rPr lang="ru-RU" dirty="0" err="1"/>
              <a:t>Макіївка</a:t>
            </a:r>
            <a:r>
              <a:rPr lang="ru-RU" dirty="0"/>
              <a:t>, </a:t>
            </a:r>
            <a:r>
              <a:rPr lang="ru-RU" dirty="0" err="1"/>
              <a:t>Дніпродзержинськ</a:t>
            </a:r>
            <a:r>
              <a:rPr lang="ru-RU" dirty="0"/>
              <a:t> та Одеса</a:t>
            </a:r>
            <a:r>
              <a:rPr lang="ru-RU" dirty="0" smtClean="0"/>
              <a:t>.. </a:t>
            </a:r>
            <a:r>
              <a:rPr lang="ru-RU" dirty="0"/>
              <a:t>А ось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в </a:t>
            </a:r>
            <a:r>
              <a:rPr lang="ru-RU" dirty="0" err="1"/>
              <a:t>Києві</a:t>
            </a:r>
            <a:r>
              <a:rPr lang="ru-RU" dirty="0"/>
              <a:t>, на думку </a:t>
            </a:r>
            <a:r>
              <a:rPr lang="ru-RU" dirty="0" err="1"/>
              <a:t>геофізиків</a:t>
            </a:r>
            <a:r>
              <a:rPr lang="ru-RU" dirty="0"/>
              <a:t>,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середнього</a:t>
            </a:r>
            <a:r>
              <a:rPr lang="ru-RU" dirty="0"/>
              <a:t> по </a:t>
            </a:r>
            <a:r>
              <a:rPr lang="ru-RU" dirty="0" err="1"/>
              <a:t>країні</a:t>
            </a:r>
            <a:r>
              <a:rPr lang="ru-RU" dirty="0"/>
              <a:t>. У списку </a:t>
            </a:r>
            <a:r>
              <a:rPr lang="ru-RU" dirty="0" err="1"/>
              <a:t>екологічно</a:t>
            </a:r>
            <a:r>
              <a:rPr lang="ru-RU" dirty="0"/>
              <a:t> </a:t>
            </a:r>
            <a:r>
              <a:rPr lang="ru-RU" dirty="0" err="1"/>
              <a:t>неблагополучних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 </a:t>
            </a:r>
            <a:r>
              <a:rPr lang="ru-RU" dirty="0" err="1"/>
              <a:t>столиця</a:t>
            </a:r>
            <a:r>
              <a:rPr lang="ru-RU" dirty="0"/>
              <a:t> </a:t>
            </a:r>
            <a:r>
              <a:rPr lang="ru-RU" dirty="0" err="1"/>
              <a:t>зайняла</a:t>
            </a:r>
            <a:r>
              <a:rPr lang="ru-RU" dirty="0"/>
              <a:t> 27 </a:t>
            </a:r>
            <a:r>
              <a:rPr lang="ru-RU" dirty="0" err="1"/>
              <a:t>місце</a:t>
            </a:r>
            <a:r>
              <a:rPr lang="ru-RU" dirty="0"/>
              <a:t> з </a:t>
            </a:r>
            <a:r>
              <a:rPr lang="ru-RU" dirty="0" err="1"/>
              <a:t>тридцяти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47" y="2218266"/>
            <a:ext cx="3119609" cy="233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285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87" b="12889"/>
          <a:stretch/>
        </p:blipFill>
        <p:spPr bwMode="auto">
          <a:xfrm>
            <a:off x="0" y="5293894"/>
            <a:ext cx="9144000" cy="156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260648"/>
            <a:ext cx="763284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Сучасна екологічна ситуація в Україні.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908720"/>
            <a:ext cx="5040560" cy="480131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Деградація</a:t>
            </a:r>
            <a:r>
              <a:rPr lang="ru-RU" dirty="0"/>
              <a:t> </a:t>
            </a:r>
            <a:r>
              <a:rPr lang="ru-RU" dirty="0" err="1"/>
              <a:t>земельних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endParaRPr lang="ru-RU" dirty="0"/>
          </a:p>
          <a:p>
            <a:pPr algn="ctr"/>
            <a:r>
              <a:rPr lang="ru-RU" dirty="0" smtClean="0"/>
              <a:t>"</a:t>
            </a:r>
            <a:r>
              <a:rPr lang="ru-RU" dirty="0" err="1"/>
              <a:t>Житниця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"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переживає</a:t>
            </a:r>
            <a:r>
              <a:rPr lang="ru-RU" dirty="0"/>
              <a:t> не </a:t>
            </a:r>
            <a:r>
              <a:rPr lang="ru-RU" dirty="0" err="1"/>
              <a:t>кращі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/>
              <a:t>. </a:t>
            </a:r>
            <a:r>
              <a:rPr lang="ru-RU" dirty="0" err="1"/>
              <a:t>Складний</a:t>
            </a:r>
            <a:r>
              <a:rPr lang="ru-RU" dirty="0"/>
              <a:t> стан </a:t>
            </a:r>
            <a:r>
              <a:rPr lang="ru-RU" dirty="0" err="1"/>
              <a:t>земельних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зумовлений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71%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агроландшафту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господарської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 smtClean="0"/>
              <a:t>.. </a:t>
            </a:r>
            <a:r>
              <a:rPr lang="ru-RU" dirty="0" err="1"/>
              <a:t>Екосистема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 </a:t>
            </a:r>
            <a:r>
              <a:rPr lang="ru-RU" dirty="0" err="1"/>
              <a:t>руйнується</a:t>
            </a:r>
            <a:r>
              <a:rPr lang="ru-RU" dirty="0"/>
              <a:t> в основному через </a:t>
            </a:r>
            <a:r>
              <a:rPr lang="ru-RU" dirty="0" err="1"/>
              <a:t>інтенсивний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ерозії</a:t>
            </a:r>
            <a:r>
              <a:rPr lang="ru-RU" dirty="0"/>
              <a:t>: </a:t>
            </a:r>
            <a:r>
              <a:rPr lang="ru-RU" dirty="0" err="1"/>
              <a:t>останнім</a:t>
            </a:r>
            <a:r>
              <a:rPr lang="ru-RU" dirty="0"/>
              <a:t> часом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піддалося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35% </a:t>
            </a:r>
            <a:r>
              <a:rPr lang="ru-RU" dirty="0" err="1"/>
              <a:t>сільгоспугідь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Активне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добрив </a:t>
            </a:r>
            <a:r>
              <a:rPr lang="ru-RU" dirty="0" err="1"/>
              <a:t>призвело</a:t>
            </a:r>
            <a:r>
              <a:rPr lang="ru-RU" dirty="0"/>
              <a:t> до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кислих</a:t>
            </a:r>
            <a:r>
              <a:rPr lang="ru-RU" dirty="0"/>
              <a:t> </a:t>
            </a:r>
            <a:r>
              <a:rPr lang="ru-RU" dirty="0" err="1"/>
              <a:t>ґрунтів</a:t>
            </a:r>
            <a:r>
              <a:rPr lang="ru-RU" dirty="0"/>
              <a:t> (на 2, 4 млн. га за </a:t>
            </a:r>
            <a:r>
              <a:rPr lang="ru-RU" dirty="0" err="1"/>
              <a:t>останні</a:t>
            </a:r>
            <a:r>
              <a:rPr lang="ru-RU" dirty="0"/>
              <a:t> 15 </a:t>
            </a:r>
            <a:r>
              <a:rPr lang="ru-RU" dirty="0" err="1"/>
              <a:t>років</a:t>
            </a:r>
            <a:r>
              <a:rPr lang="ru-RU" dirty="0"/>
              <a:t>). </a:t>
            </a:r>
          </a:p>
          <a:p>
            <a:pPr algn="ctr"/>
            <a:r>
              <a:rPr lang="ru-RU" dirty="0"/>
              <a:t>Прогноз на </a:t>
            </a:r>
            <a:r>
              <a:rPr lang="ru-RU" dirty="0" err="1"/>
              <a:t>майбутнє</a:t>
            </a:r>
            <a:r>
              <a:rPr lang="ru-RU" dirty="0"/>
              <a:t> </a:t>
            </a:r>
            <a:r>
              <a:rPr lang="ru-RU" dirty="0" err="1"/>
              <a:t>невтішний</a:t>
            </a:r>
            <a:r>
              <a:rPr lang="ru-RU" dirty="0"/>
              <a:t>. При </a:t>
            </a:r>
            <a:r>
              <a:rPr lang="ru-RU" dirty="0" err="1"/>
              <a:t>збереженні</a:t>
            </a:r>
            <a:r>
              <a:rPr lang="ru-RU" dirty="0"/>
              <a:t> </a:t>
            </a:r>
            <a:r>
              <a:rPr lang="ru-RU" dirty="0" err="1"/>
              <a:t>нинішніх</a:t>
            </a:r>
            <a:r>
              <a:rPr lang="ru-RU" dirty="0"/>
              <a:t> </a:t>
            </a:r>
            <a:r>
              <a:rPr lang="ru-RU" dirty="0" err="1"/>
              <a:t>темпів</a:t>
            </a:r>
            <a:r>
              <a:rPr lang="ru-RU" dirty="0"/>
              <a:t> </a:t>
            </a:r>
            <a:r>
              <a:rPr lang="ru-RU" dirty="0" err="1"/>
              <a:t>деградації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 (</a:t>
            </a:r>
            <a:r>
              <a:rPr lang="ru-RU" dirty="0" err="1"/>
              <a:t>ерозія</a:t>
            </a:r>
            <a:r>
              <a:rPr lang="ru-RU" dirty="0"/>
              <a:t>, </a:t>
            </a:r>
            <a:r>
              <a:rPr lang="ru-RU" dirty="0" err="1"/>
              <a:t>затоплення</a:t>
            </a:r>
            <a:r>
              <a:rPr lang="ru-RU" dirty="0"/>
              <a:t>,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клімату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 </a:t>
            </a:r>
            <a:r>
              <a:rPr lang="ru-RU" dirty="0" err="1"/>
              <a:t>критичні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родючості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досягнуті</a:t>
            </a:r>
            <a:r>
              <a:rPr lang="ru-RU" dirty="0"/>
              <a:t> через 20-30 </a:t>
            </a:r>
            <a:r>
              <a:rPr lang="ru-RU" dirty="0" err="1"/>
              <a:t>років</a:t>
            </a:r>
            <a:r>
              <a:rPr lang="ru-RU" dirty="0"/>
              <a:t>, а в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регіонах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47" y="1916832"/>
            <a:ext cx="335316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958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87" b="12889"/>
          <a:stretch/>
        </p:blipFill>
        <p:spPr bwMode="auto">
          <a:xfrm>
            <a:off x="0" y="5293894"/>
            <a:ext cx="9144000" cy="156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260648"/>
            <a:ext cx="763284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Сучасна екологічна ситуація в Україні.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99992" y="1196752"/>
            <a:ext cx="4248472" cy="42473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Знищення</a:t>
            </a:r>
            <a:r>
              <a:rPr lang="ru-RU" dirty="0"/>
              <a:t> </a:t>
            </a:r>
            <a:r>
              <a:rPr lang="ru-RU" dirty="0" err="1"/>
              <a:t>лісів</a:t>
            </a:r>
            <a:endParaRPr lang="ru-RU" dirty="0"/>
          </a:p>
          <a:p>
            <a:pPr algn="ctr"/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/>
              <a:t>належить</a:t>
            </a:r>
            <a:r>
              <a:rPr lang="ru-RU" dirty="0"/>
              <a:t> до </a:t>
            </a:r>
            <a:r>
              <a:rPr lang="ru-RU" dirty="0" err="1"/>
              <a:t>малолісистих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- </a:t>
            </a:r>
            <a:r>
              <a:rPr lang="ru-RU" dirty="0" err="1"/>
              <a:t>ліс</a:t>
            </a:r>
            <a:r>
              <a:rPr lang="ru-RU" dirty="0"/>
              <a:t> </a:t>
            </a:r>
            <a:r>
              <a:rPr lang="ru-RU" dirty="0" err="1"/>
              <a:t>покриває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шосту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. Але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експорт</a:t>
            </a:r>
            <a:r>
              <a:rPr lang="ru-RU" dirty="0"/>
              <a:t> </a:t>
            </a:r>
            <a:r>
              <a:rPr lang="ru-RU" dirty="0" err="1"/>
              <a:t>деревини</a:t>
            </a:r>
            <a:r>
              <a:rPr lang="ru-RU" dirty="0"/>
              <a:t> з </a:t>
            </a:r>
            <a:r>
              <a:rPr lang="ru-RU" dirty="0" err="1"/>
              <a:t>України</a:t>
            </a:r>
            <a:r>
              <a:rPr lang="ru-RU" dirty="0"/>
              <a:t> в 2,5 рази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err="1"/>
              <a:t>імпорт</a:t>
            </a:r>
            <a:r>
              <a:rPr lang="ru-RU" dirty="0"/>
              <a:t>. </a:t>
            </a:r>
            <a:r>
              <a:rPr lang="ru-RU" dirty="0" err="1"/>
              <a:t>Споживче</a:t>
            </a:r>
            <a:r>
              <a:rPr lang="ru-RU" dirty="0"/>
              <a:t> </a:t>
            </a:r>
            <a:r>
              <a:rPr lang="ru-RU" dirty="0" err="1"/>
              <a:t>ведення</a:t>
            </a:r>
            <a:r>
              <a:rPr lang="ru-RU" dirty="0"/>
              <a:t> </a:t>
            </a:r>
            <a:r>
              <a:rPr lang="ru-RU" dirty="0" err="1"/>
              <a:t>лісового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ліси</a:t>
            </a:r>
            <a:r>
              <a:rPr lang="ru-RU" dirty="0"/>
              <a:t> не </a:t>
            </a:r>
            <a:r>
              <a:rPr lang="ru-RU" dirty="0" err="1"/>
              <a:t>відновлюються</a:t>
            </a:r>
            <a:r>
              <a:rPr lang="ru-RU" dirty="0"/>
              <a:t> і </a:t>
            </a:r>
            <a:r>
              <a:rPr lang="ru-RU" dirty="0" err="1"/>
              <a:t>втрачають</a:t>
            </a:r>
            <a:r>
              <a:rPr lang="ru-RU" dirty="0"/>
              <a:t> </a:t>
            </a:r>
            <a:r>
              <a:rPr lang="ru-RU" dirty="0" err="1"/>
              <a:t>біологічну</a:t>
            </a:r>
            <a:r>
              <a:rPr lang="ru-RU" dirty="0"/>
              <a:t> </a:t>
            </a:r>
            <a:r>
              <a:rPr lang="ru-RU" dirty="0" err="1"/>
              <a:t>стійкість</a:t>
            </a:r>
            <a:r>
              <a:rPr lang="ru-RU" dirty="0"/>
              <a:t> (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, </a:t>
            </a:r>
            <a:r>
              <a:rPr lang="ru-RU" dirty="0" err="1"/>
              <a:t>уражених</a:t>
            </a:r>
            <a:r>
              <a:rPr lang="ru-RU" dirty="0"/>
              <a:t> </a:t>
            </a:r>
            <a:r>
              <a:rPr lang="ru-RU" dirty="0" err="1"/>
              <a:t>шкідниками</a:t>
            </a:r>
            <a:r>
              <a:rPr lang="ru-RU" dirty="0"/>
              <a:t> і хворобами,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збільшується</a:t>
            </a:r>
            <a:r>
              <a:rPr lang="ru-RU" dirty="0"/>
              <a:t>). </a:t>
            </a:r>
          </a:p>
          <a:p>
            <a:pPr algn="ctr"/>
            <a:r>
              <a:rPr lang="ru-RU" dirty="0" err="1"/>
              <a:t>Прямий</a:t>
            </a:r>
            <a:r>
              <a:rPr lang="ru-RU" dirty="0"/>
              <a:t> </a:t>
            </a:r>
            <a:r>
              <a:rPr lang="ru-RU" dirty="0" err="1"/>
              <a:t>наслідок</a:t>
            </a:r>
            <a:r>
              <a:rPr lang="ru-RU" dirty="0"/>
              <a:t> </a:t>
            </a:r>
            <a:r>
              <a:rPr lang="ru-RU" dirty="0" err="1"/>
              <a:t>нераціональної</a:t>
            </a:r>
            <a:r>
              <a:rPr lang="ru-RU" dirty="0"/>
              <a:t> </a:t>
            </a:r>
            <a:r>
              <a:rPr lang="ru-RU" dirty="0" err="1"/>
              <a:t>вирубки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 -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частоти</a:t>
            </a:r>
            <a:r>
              <a:rPr lang="ru-RU" dirty="0"/>
              <a:t> та </a:t>
            </a:r>
            <a:r>
              <a:rPr lang="ru-RU" dirty="0" err="1"/>
              <a:t>інтенсивності</a:t>
            </a:r>
            <a:r>
              <a:rPr lang="ru-RU" dirty="0"/>
              <a:t> </a:t>
            </a:r>
            <a:r>
              <a:rPr lang="ru-RU" dirty="0" err="1"/>
              <a:t>повеней</a:t>
            </a:r>
            <a:r>
              <a:rPr lang="ru-RU" dirty="0"/>
              <a:t> у </a:t>
            </a:r>
            <a:r>
              <a:rPr lang="ru-RU" dirty="0" err="1"/>
              <a:t>західних</a:t>
            </a:r>
            <a:r>
              <a:rPr lang="ru-RU" dirty="0"/>
              <a:t> областях </a:t>
            </a:r>
            <a:r>
              <a:rPr lang="ru-RU" dirty="0" err="1"/>
              <a:t>України</a:t>
            </a:r>
            <a:r>
              <a:rPr lang="ru-RU" dirty="0"/>
              <a:t>, особливо - </a:t>
            </a:r>
            <a:r>
              <a:rPr lang="ru-RU" dirty="0" err="1"/>
              <a:t>Закарпаття</a:t>
            </a:r>
            <a:r>
              <a:rPr lang="ru-RU" dirty="0"/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4273873" cy="282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144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87" b="12889"/>
          <a:stretch/>
        </p:blipFill>
        <p:spPr bwMode="auto">
          <a:xfrm>
            <a:off x="0" y="5293894"/>
            <a:ext cx="9144000" cy="156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260648"/>
            <a:ext cx="770485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Сучасна екологічна ситуація в Україні.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11960" y="1124744"/>
            <a:ext cx="4392488" cy="39703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Небезпечні</a:t>
            </a:r>
            <a:r>
              <a:rPr lang="ru-RU" dirty="0"/>
              <a:t> </a:t>
            </a:r>
            <a:r>
              <a:rPr lang="ru-RU" dirty="0" err="1"/>
              <a:t>геологічні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endParaRPr lang="ru-RU" dirty="0"/>
          </a:p>
          <a:p>
            <a:pPr algn="ctr"/>
            <a:r>
              <a:rPr lang="ru-RU" dirty="0" err="1" smtClean="0"/>
              <a:t>Істотна</a:t>
            </a:r>
            <a:r>
              <a:rPr lang="ru-RU" dirty="0" smtClean="0"/>
              <a:t> </a:t>
            </a:r>
            <a:r>
              <a:rPr lang="ru-RU" dirty="0" err="1"/>
              <a:t>частина</a:t>
            </a:r>
            <a:r>
              <a:rPr lang="ru-RU" dirty="0"/>
              <a:t> валового </a:t>
            </a:r>
            <a:r>
              <a:rPr lang="ru-RU" dirty="0" err="1"/>
              <a:t>внутрішнього</a:t>
            </a:r>
            <a:r>
              <a:rPr lang="ru-RU" dirty="0"/>
              <a:t> продукту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видобутком</a:t>
            </a:r>
            <a:r>
              <a:rPr lang="ru-RU" dirty="0"/>
              <a:t> і </a:t>
            </a:r>
            <a:r>
              <a:rPr lang="ru-RU" dirty="0" err="1"/>
              <a:t>переробкою</a:t>
            </a:r>
            <a:r>
              <a:rPr lang="ru-RU" dirty="0"/>
              <a:t> </a:t>
            </a:r>
            <a:r>
              <a:rPr lang="ru-RU" dirty="0" err="1"/>
              <a:t>мінерально-сировинних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(41-43%), </a:t>
            </a:r>
            <a:r>
              <a:rPr lang="ru-RU" dirty="0" err="1"/>
              <a:t>сконцентрованих</a:t>
            </a:r>
            <a:r>
              <a:rPr lang="ru-RU" dirty="0"/>
              <a:t> у </a:t>
            </a:r>
            <a:r>
              <a:rPr lang="ru-RU" dirty="0" err="1"/>
              <a:t>гірничовидобувних</a:t>
            </a:r>
            <a:r>
              <a:rPr lang="ru-RU" dirty="0"/>
              <a:t> </a:t>
            </a:r>
            <a:r>
              <a:rPr lang="ru-RU" dirty="0" err="1"/>
              <a:t>регіонах</a:t>
            </a:r>
            <a:r>
              <a:rPr lang="ru-RU" dirty="0"/>
              <a:t> </a:t>
            </a:r>
            <a:r>
              <a:rPr lang="ru-RU" dirty="0" err="1"/>
              <a:t>Донбасу</a:t>
            </a:r>
            <a:r>
              <a:rPr lang="ru-RU" dirty="0"/>
              <a:t>, </a:t>
            </a:r>
            <a:r>
              <a:rPr lang="ru-RU" dirty="0" err="1"/>
              <a:t>Кривбасу</a:t>
            </a:r>
            <a:r>
              <a:rPr lang="ru-RU" dirty="0"/>
              <a:t>, </a:t>
            </a:r>
            <a:r>
              <a:rPr lang="ru-RU" dirty="0" err="1"/>
              <a:t>Карпатського</a:t>
            </a:r>
            <a:r>
              <a:rPr lang="ru-RU" dirty="0"/>
              <a:t> </a:t>
            </a:r>
            <a:r>
              <a:rPr lang="ru-RU" dirty="0" err="1"/>
              <a:t>регіону</a:t>
            </a:r>
            <a:r>
              <a:rPr lang="ru-RU" dirty="0"/>
              <a:t>. </a:t>
            </a:r>
            <a:r>
              <a:rPr lang="ru-RU" dirty="0" err="1" smtClean="0"/>
              <a:t>Ігнорування</a:t>
            </a:r>
            <a:r>
              <a:rPr lang="ru-RU" dirty="0" smtClean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підходів</a:t>
            </a:r>
            <a:r>
              <a:rPr lang="ru-RU" dirty="0"/>
              <a:t> до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призвели</a:t>
            </a:r>
            <a:r>
              <a:rPr lang="ru-RU" dirty="0"/>
              <a:t> до </a:t>
            </a:r>
            <a:r>
              <a:rPr lang="ru-RU" dirty="0" err="1"/>
              <a:t>активізації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підтоплення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 і </a:t>
            </a:r>
            <a:r>
              <a:rPr lang="ru-RU" dirty="0" err="1"/>
              <a:t>сіл</a:t>
            </a:r>
            <a:r>
              <a:rPr lang="ru-RU" dirty="0"/>
              <a:t>,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поверхневих</a:t>
            </a:r>
            <a:r>
              <a:rPr lang="ru-RU" dirty="0"/>
              <a:t> і </a:t>
            </a:r>
            <a:r>
              <a:rPr lang="ru-RU" dirty="0" err="1"/>
              <a:t>підземних</a:t>
            </a:r>
            <a:r>
              <a:rPr lang="ru-RU" dirty="0"/>
              <a:t> </a:t>
            </a:r>
            <a:r>
              <a:rPr lang="ru-RU" dirty="0" err="1"/>
              <a:t>водозаборів</a:t>
            </a:r>
            <a:r>
              <a:rPr lang="ru-RU" dirty="0"/>
              <a:t>, </a:t>
            </a:r>
            <a:r>
              <a:rPr lang="ru-RU" dirty="0" err="1"/>
              <a:t>просідання</a:t>
            </a:r>
            <a:r>
              <a:rPr lang="ru-RU" dirty="0"/>
              <a:t> </a:t>
            </a:r>
            <a:r>
              <a:rPr lang="ru-RU" dirty="0" err="1"/>
              <a:t>земної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/>
              <a:t>них </a:t>
            </a:r>
            <a:r>
              <a:rPr lang="ru-RU" dirty="0" err="1"/>
              <a:t>цілий</a:t>
            </a:r>
            <a:r>
              <a:rPr lang="ru-RU" dirty="0"/>
              <a:t> букет </a:t>
            </a:r>
            <a:r>
              <a:rPr lang="ru-RU" dirty="0" err="1"/>
              <a:t>шкідливих</a:t>
            </a:r>
            <a:r>
              <a:rPr lang="ru-RU" dirty="0"/>
              <a:t> для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: </a:t>
            </a:r>
            <a:r>
              <a:rPr lang="ru-RU" dirty="0" err="1"/>
              <a:t>сірка</a:t>
            </a:r>
            <a:r>
              <a:rPr lang="ru-RU" dirty="0"/>
              <a:t>, </a:t>
            </a:r>
            <a:r>
              <a:rPr lang="ru-RU" dirty="0" err="1"/>
              <a:t>нітрати</a:t>
            </a:r>
            <a:r>
              <a:rPr lang="ru-RU" dirty="0"/>
              <a:t>, кобальт, </a:t>
            </a:r>
            <a:r>
              <a:rPr lang="ru-RU" dirty="0" err="1"/>
              <a:t>миш'як</a:t>
            </a:r>
            <a:r>
              <a:rPr lang="ru-RU" dirty="0"/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6840"/>
            <a:ext cx="3744416" cy="312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58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87" b="12889"/>
          <a:stretch/>
        </p:blipFill>
        <p:spPr bwMode="auto">
          <a:xfrm>
            <a:off x="0" y="5293894"/>
            <a:ext cx="9144000" cy="156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260648"/>
            <a:ext cx="7992888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Сучасна екологічна ситуація в Україні.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07904" y="1124744"/>
            <a:ext cx="5256584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Побутові</a:t>
            </a:r>
            <a:r>
              <a:rPr lang="ru-RU" dirty="0"/>
              <a:t> </a:t>
            </a:r>
            <a:r>
              <a:rPr lang="ru-RU" dirty="0" err="1"/>
              <a:t>відходи</a:t>
            </a:r>
            <a:endParaRPr lang="ru-RU" dirty="0"/>
          </a:p>
          <a:p>
            <a:pPr algn="ctr"/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серйозних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проблем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вважати</a:t>
            </a:r>
            <a:r>
              <a:rPr lang="ru-RU" dirty="0"/>
              <a:t> проблему </a:t>
            </a:r>
            <a:r>
              <a:rPr lang="ru-RU" dirty="0" err="1"/>
              <a:t>утилізації</a:t>
            </a:r>
            <a:r>
              <a:rPr lang="ru-RU" dirty="0"/>
              <a:t> і </a:t>
            </a:r>
            <a:r>
              <a:rPr lang="ru-RU" dirty="0" err="1"/>
              <a:t>переробки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. У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800 </a:t>
            </a:r>
            <a:r>
              <a:rPr lang="ru-RU" dirty="0" err="1"/>
              <a:t>офіційних</a:t>
            </a:r>
            <a:r>
              <a:rPr lang="ru-RU" dirty="0"/>
              <a:t> </a:t>
            </a:r>
            <a:r>
              <a:rPr lang="ru-RU" dirty="0" err="1"/>
              <a:t>звалищ</a:t>
            </a:r>
            <a:r>
              <a:rPr lang="ru-RU" dirty="0"/>
              <a:t>,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сміття</a:t>
            </a:r>
            <a:r>
              <a:rPr lang="ru-RU" dirty="0"/>
              <a:t> на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перевищила</a:t>
            </a:r>
            <a:r>
              <a:rPr lang="ru-RU" dirty="0"/>
              <a:t> 35 млрд. т. </a:t>
            </a:r>
            <a:r>
              <a:rPr lang="ru-RU" dirty="0" err="1"/>
              <a:t>Щорічно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цифра </a:t>
            </a:r>
            <a:r>
              <a:rPr lang="ru-RU" dirty="0" err="1"/>
              <a:t>зростає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на </a:t>
            </a:r>
            <a:r>
              <a:rPr lang="ru-RU" dirty="0" err="1"/>
              <a:t>сімсот-вісімсот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тонн. За </a:t>
            </a:r>
            <a:r>
              <a:rPr lang="ru-RU" dirty="0" err="1"/>
              <a:t>інформацією</a:t>
            </a:r>
            <a:r>
              <a:rPr lang="ru-RU" dirty="0"/>
              <a:t>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екології</a:t>
            </a:r>
            <a:r>
              <a:rPr lang="ru-RU" dirty="0"/>
              <a:t> та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, 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полігонів</a:t>
            </a:r>
            <a:r>
              <a:rPr lang="ru-RU" dirty="0"/>
              <a:t> з </a:t>
            </a:r>
            <a:r>
              <a:rPr lang="ru-RU" dirty="0" err="1"/>
              <a:t>відходами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4%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</a:t>
            </a:r>
          </a:p>
          <a:p>
            <a:pPr algn="ctr"/>
            <a:r>
              <a:rPr lang="ru-RU" dirty="0"/>
              <a:t>За </a:t>
            </a:r>
            <a:r>
              <a:rPr lang="ru-RU" dirty="0" err="1"/>
              <a:t>інформацією</a:t>
            </a:r>
            <a:r>
              <a:rPr lang="ru-RU" dirty="0"/>
              <a:t>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екології</a:t>
            </a:r>
            <a:r>
              <a:rPr lang="ru-RU" dirty="0"/>
              <a:t> та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щорічно</a:t>
            </a:r>
            <a:r>
              <a:rPr lang="ru-RU" dirty="0"/>
              <a:t> </a:t>
            </a:r>
            <a:r>
              <a:rPr lang="ru-RU" dirty="0" err="1"/>
              <a:t>середньостатистичний</a:t>
            </a:r>
            <a:r>
              <a:rPr lang="ru-RU" dirty="0"/>
              <a:t> </a:t>
            </a:r>
            <a:r>
              <a:rPr lang="ru-RU" dirty="0" err="1"/>
              <a:t>українець</a:t>
            </a:r>
            <a:r>
              <a:rPr lang="ru-RU" dirty="0"/>
              <a:t> </a:t>
            </a:r>
            <a:r>
              <a:rPr lang="ru-RU" dirty="0" err="1"/>
              <a:t>викидає</a:t>
            </a:r>
            <a:r>
              <a:rPr lang="ru-RU" dirty="0"/>
              <a:t> на </a:t>
            </a:r>
            <a:r>
              <a:rPr lang="ru-RU" dirty="0" err="1"/>
              <a:t>смітник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250 </a:t>
            </a:r>
            <a:r>
              <a:rPr lang="ru-RU" dirty="0" err="1"/>
              <a:t>кілограмів</a:t>
            </a:r>
            <a:r>
              <a:rPr lang="ru-RU" dirty="0"/>
              <a:t> </a:t>
            </a:r>
            <a:r>
              <a:rPr lang="ru-RU" dirty="0" err="1"/>
              <a:t>побутових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046594" cy="228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52" y="3722269"/>
            <a:ext cx="3016470" cy="226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14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87" b="12889"/>
          <a:stretch/>
        </p:blipFill>
        <p:spPr bwMode="auto">
          <a:xfrm>
            <a:off x="0" y="5293894"/>
            <a:ext cx="9144000" cy="156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260648"/>
            <a:ext cx="741682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Сучасна екологічна ситуація в Україні.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95936" y="1268760"/>
            <a:ext cx="4608512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 </a:t>
            </a:r>
            <a:r>
              <a:rPr lang="ru-RU" dirty="0" err="1"/>
              <a:t>військової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 err="1"/>
              <a:t>Об'єкти</a:t>
            </a:r>
            <a:r>
              <a:rPr lang="ru-RU" dirty="0"/>
              <a:t> </a:t>
            </a:r>
            <a:r>
              <a:rPr lang="ru-RU" dirty="0" err="1"/>
              <a:t>військової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та </a:t>
            </a:r>
            <a:r>
              <a:rPr lang="ru-RU" dirty="0" err="1"/>
              <a:t>військові</a:t>
            </a:r>
            <a:r>
              <a:rPr lang="ru-RU" dirty="0"/>
              <a:t> </a:t>
            </a:r>
            <a:r>
              <a:rPr lang="ru-RU" dirty="0" err="1"/>
              <a:t>поселення</a:t>
            </a:r>
            <a:r>
              <a:rPr lang="ru-RU" dirty="0"/>
              <a:t> </a:t>
            </a:r>
            <a:r>
              <a:rPr lang="ru-RU" dirty="0" err="1"/>
              <a:t>залишилися</a:t>
            </a:r>
            <a:r>
              <a:rPr lang="ru-RU" dirty="0"/>
              <a:t> </a:t>
            </a:r>
            <a:r>
              <a:rPr lang="ru-RU" dirty="0" err="1"/>
              <a:t>Україні</a:t>
            </a:r>
            <a:r>
              <a:rPr lang="ru-RU" dirty="0"/>
              <a:t> у </a:t>
            </a:r>
            <a:r>
              <a:rPr lang="ru-RU" dirty="0" err="1"/>
              <a:t>спадок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Радянського</a:t>
            </a:r>
            <a:r>
              <a:rPr lang="ru-RU" dirty="0"/>
              <a:t> союзу. І </a:t>
            </a:r>
            <a:r>
              <a:rPr lang="ru-RU" dirty="0" err="1"/>
              <a:t>сьогодні</a:t>
            </a:r>
            <a:r>
              <a:rPr lang="ru-RU" dirty="0"/>
              <a:t> стан </a:t>
            </a:r>
            <a:r>
              <a:rPr lang="ru-RU" dirty="0" err="1"/>
              <a:t>більшості</a:t>
            </a:r>
            <a:r>
              <a:rPr lang="ru-RU" dirty="0"/>
              <a:t> з них </a:t>
            </a:r>
            <a:r>
              <a:rPr lang="ru-RU" dirty="0" err="1"/>
              <a:t>доволі</a:t>
            </a:r>
            <a:r>
              <a:rPr lang="ru-RU" dirty="0"/>
              <a:t> </a:t>
            </a:r>
            <a:r>
              <a:rPr lang="ru-RU" dirty="0" err="1"/>
              <a:t>плачевний</a:t>
            </a:r>
            <a:r>
              <a:rPr lang="ru-RU" dirty="0"/>
              <a:t>. </a:t>
            </a:r>
            <a:r>
              <a:rPr lang="ru-RU" dirty="0" err="1"/>
              <a:t>Системи</a:t>
            </a:r>
            <a:r>
              <a:rPr lang="ru-RU" dirty="0"/>
              <a:t> і </a:t>
            </a:r>
            <a:r>
              <a:rPr lang="ru-RU" dirty="0" err="1"/>
              <a:t>устаткування</a:t>
            </a:r>
            <a:r>
              <a:rPr lang="ru-RU" dirty="0"/>
              <a:t> </a:t>
            </a:r>
            <a:r>
              <a:rPr lang="ru-RU" dirty="0" err="1"/>
              <a:t>водогосподарського</a:t>
            </a:r>
            <a:r>
              <a:rPr lang="ru-RU" dirty="0"/>
              <a:t> комплексу </a:t>
            </a:r>
            <a:r>
              <a:rPr lang="ru-RU" dirty="0" err="1"/>
              <a:t>об'єктів</a:t>
            </a:r>
            <a:r>
              <a:rPr lang="ru-RU" dirty="0"/>
              <a:t> і </a:t>
            </a:r>
            <a:r>
              <a:rPr lang="ru-RU" dirty="0" err="1"/>
              <a:t>гарнізонів</a:t>
            </a:r>
            <a:r>
              <a:rPr lang="ru-RU" dirty="0"/>
              <a:t> </a:t>
            </a:r>
            <a:r>
              <a:rPr lang="ru-RU" dirty="0" err="1"/>
              <a:t>Збройних</a:t>
            </a:r>
            <a:r>
              <a:rPr lang="ru-RU" dirty="0"/>
              <a:t> сил </a:t>
            </a:r>
            <a:r>
              <a:rPr lang="ru-RU" dirty="0" err="1"/>
              <a:t>України</a:t>
            </a:r>
            <a:r>
              <a:rPr lang="ru-RU" dirty="0"/>
              <a:t> на 90% морально і </a:t>
            </a:r>
            <a:r>
              <a:rPr lang="ru-RU" dirty="0" err="1"/>
              <a:t>фізично</a:t>
            </a:r>
            <a:r>
              <a:rPr lang="ru-RU" dirty="0"/>
              <a:t> </a:t>
            </a:r>
            <a:r>
              <a:rPr lang="ru-RU" dirty="0" err="1"/>
              <a:t>застаріли</a:t>
            </a:r>
            <a:r>
              <a:rPr lang="ru-RU" dirty="0"/>
              <a:t>. </a:t>
            </a:r>
            <a:r>
              <a:rPr lang="ru-RU" dirty="0" err="1"/>
              <a:t>Екологи</a:t>
            </a:r>
            <a:r>
              <a:rPr lang="ru-RU" dirty="0"/>
              <a:t> </a:t>
            </a:r>
            <a:r>
              <a:rPr lang="ru-RU" dirty="0" err="1"/>
              <a:t>зазначають</a:t>
            </a:r>
            <a:r>
              <a:rPr lang="ru-RU" dirty="0"/>
              <a:t>: вони </a:t>
            </a:r>
            <a:r>
              <a:rPr lang="ru-RU" dirty="0" err="1"/>
              <a:t>працюють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значним</a:t>
            </a:r>
            <a:r>
              <a:rPr lang="ru-RU" dirty="0"/>
              <a:t> </a:t>
            </a:r>
            <a:r>
              <a:rPr lang="ru-RU" dirty="0" err="1"/>
              <a:t>перевантаженням</a:t>
            </a:r>
            <a:r>
              <a:rPr lang="ru-RU" dirty="0"/>
              <a:t> і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потенційну</a:t>
            </a:r>
            <a:r>
              <a:rPr lang="ru-RU" dirty="0"/>
              <a:t> </a:t>
            </a:r>
            <a:r>
              <a:rPr lang="ru-RU" dirty="0" err="1"/>
              <a:t>загрозу</a:t>
            </a:r>
            <a:r>
              <a:rPr lang="ru-RU" dirty="0"/>
              <a:t> </a:t>
            </a:r>
            <a:r>
              <a:rPr lang="ru-RU" dirty="0" err="1"/>
              <a:t>навколишньому</a:t>
            </a:r>
            <a:r>
              <a:rPr lang="ru-RU" dirty="0"/>
              <a:t> </a:t>
            </a:r>
            <a:r>
              <a:rPr lang="ru-RU" dirty="0" err="1"/>
              <a:t>середовищу</a:t>
            </a:r>
            <a:r>
              <a:rPr lang="ru-RU" dirty="0"/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1015"/>
            <a:ext cx="3474397" cy="233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039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87" b="12889"/>
          <a:stretch/>
        </p:blipFill>
        <p:spPr bwMode="auto">
          <a:xfrm>
            <a:off x="0" y="5293894"/>
            <a:ext cx="9144000" cy="156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260648"/>
            <a:ext cx="741682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Сучасна екологічна ситуація в Україні.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47864" y="1196752"/>
            <a:ext cx="5616624" cy="452431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Чорнобильська</a:t>
            </a:r>
            <a:r>
              <a:rPr lang="ru-RU" dirty="0"/>
              <a:t> катастрофа</a:t>
            </a:r>
          </a:p>
          <a:p>
            <a:pPr algn="ctr"/>
            <a:r>
              <a:rPr lang="ru-RU" dirty="0" err="1" smtClean="0"/>
              <a:t>Сумарна</a:t>
            </a:r>
            <a:r>
              <a:rPr lang="ru-RU" dirty="0" smtClean="0"/>
              <a:t> </a:t>
            </a:r>
            <a:r>
              <a:rPr lang="ru-RU" dirty="0" err="1"/>
              <a:t>активність</a:t>
            </a:r>
            <a:r>
              <a:rPr lang="ru-RU" dirty="0"/>
              <a:t> </a:t>
            </a:r>
            <a:r>
              <a:rPr lang="ru-RU" dirty="0" err="1"/>
              <a:t>радіонуклідів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вийшли</a:t>
            </a:r>
            <a:r>
              <a:rPr lang="ru-RU" dirty="0"/>
              <a:t> за </a:t>
            </a:r>
            <a:r>
              <a:rPr lang="ru-RU" dirty="0" err="1"/>
              <a:t>межі</a:t>
            </a:r>
            <a:r>
              <a:rPr lang="ru-RU" dirty="0"/>
              <a:t> 4 </a:t>
            </a:r>
            <a:r>
              <a:rPr lang="ru-RU" dirty="0" err="1"/>
              <a:t>енергоблоку</a:t>
            </a:r>
            <a:r>
              <a:rPr lang="ru-RU" dirty="0"/>
              <a:t> </a:t>
            </a:r>
            <a:r>
              <a:rPr lang="ru-RU" dirty="0" err="1"/>
              <a:t>Чорнобильської</a:t>
            </a:r>
            <a:r>
              <a:rPr lang="ru-RU" dirty="0"/>
              <a:t> АЕС 26 </a:t>
            </a:r>
            <a:r>
              <a:rPr lang="ru-RU" dirty="0" err="1"/>
              <a:t>квітня</a:t>
            </a:r>
            <a:r>
              <a:rPr lang="ru-RU" dirty="0"/>
              <a:t> 1986 року і в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аварії</a:t>
            </a:r>
            <a:r>
              <a:rPr lang="ru-RU" dirty="0"/>
              <a:t>, </a:t>
            </a:r>
            <a:r>
              <a:rPr lang="ru-RU" dirty="0" err="1"/>
              <a:t>перевищила</a:t>
            </a:r>
            <a:r>
              <a:rPr lang="ru-RU" dirty="0"/>
              <a:t> 300 млн. </a:t>
            </a:r>
            <a:r>
              <a:rPr lang="ru-RU" dirty="0" err="1"/>
              <a:t>кюрі</a:t>
            </a:r>
            <a:r>
              <a:rPr lang="ru-RU" dirty="0"/>
              <a:t>. </a:t>
            </a:r>
            <a:r>
              <a:rPr lang="ru-RU" dirty="0" err="1"/>
              <a:t>Аварія</a:t>
            </a:r>
            <a:r>
              <a:rPr lang="ru-RU" dirty="0"/>
              <a:t> </a:t>
            </a:r>
            <a:r>
              <a:rPr lang="ru-RU" dirty="0" err="1"/>
              <a:t>призвела</a:t>
            </a:r>
            <a:r>
              <a:rPr lang="ru-RU" dirty="0"/>
              <a:t> до </a:t>
            </a:r>
            <a:r>
              <a:rPr lang="ru-RU" dirty="0" err="1"/>
              <a:t>радіоактивного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145 тис </a:t>
            </a:r>
            <a:r>
              <a:rPr lang="ru-RU" dirty="0" err="1"/>
              <a:t>кв.км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Білорусії</a:t>
            </a:r>
            <a:r>
              <a:rPr lang="ru-RU" dirty="0"/>
              <a:t> та </a:t>
            </a:r>
            <a:r>
              <a:rPr lang="ru-RU" dirty="0" err="1"/>
              <a:t>Росії</a:t>
            </a:r>
            <a:r>
              <a:rPr lang="ru-RU" dirty="0"/>
              <a:t>. </a:t>
            </a:r>
            <a:r>
              <a:rPr lang="ru-RU" dirty="0" smtClean="0"/>
              <a:t>Станом </a:t>
            </a:r>
            <a:r>
              <a:rPr lang="ru-RU" dirty="0"/>
              <a:t>на 2009 </a:t>
            </a:r>
            <a:r>
              <a:rPr lang="ru-RU" dirty="0" err="1"/>
              <a:t>рік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зареєстровано</a:t>
            </a:r>
            <a:r>
              <a:rPr lang="ru-RU" dirty="0"/>
              <a:t> 6049 </a:t>
            </a:r>
            <a:r>
              <a:rPr lang="ru-RU" dirty="0" err="1"/>
              <a:t>випадків</a:t>
            </a:r>
            <a:r>
              <a:rPr lang="ru-RU" dirty="0"/>
              <a:t> раку </a:t>
            </a:r>
            <a:r>
              <a:rPr lang="ru-RU" dirty="0" err="1"/>
              <a:t>щитовидної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 у людей, </a:t>
            </a:r>
            <a:r>
              <a:rPr lang="ru-RU" dirty="0" err="1"/>
              <a:t>які</a:t>
            </a:r>
            <a:r>
              <a:rPr lang="ru-RU" dirty="0"/>
              <a:t> на момент </a:t>
            </a:r>
            <a:r>
              <a:rPr lang="ru-RU" dirty="0" err="1"/>
              <a:t>аварії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дітьми</a:t>
            </a:r>
            <a:r>
              <a:rPr lang="ru-RU" dirty="0"/>
              <a:t> і </a:t>
            </a:r>
            <a:r>
              <a:rPr lang="ru-RU" dirty="0" err="1"/>
              <a:t>підлітками</a:t>
            </a:r>
            <a:r>
              <a:rPr lang="ru-RU" dirty="0"/>
              <a:t>. </a:t>
            </a:r>
          </a:p>
          <a:p>
            <a:pPr algn="ctr"/>
            <a:r>
              <a:rPr lang="ru-RU" dirty="0"/>
              <a:t>У той же час, за </a:t>
            </a:r>
            <a:r>
              <a:rPr lang="ru-RU" dirty="0" smtClean="0"/>
              <a:t>30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радіаційний</a:t>
            </a:r>
            <a:r>
              <a:rPr lang="ru-RU" dirty="0"/>
              <a:t> стан </a:t>
            </a:r>
            <a:r>
              <a:rPr lang="ru-RU" dirty="0" err="1"/>
              <a:t>територій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станції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покращився</a:t>
            </a:r>
            <a:r>
              <a:rPr lang="ru-RU" dirty="0"/>
              <a:t>.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сприяли</a:t>
            </a:r>
            <a:r>
              <a:rPr lang="ru-RU" dirty="0"/>
              <a:t> і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, і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дезактиваційних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, і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Так, у </a:t>
            </a:r>
            <a:r>
              <a:rPr lang="ru-RU" dirty="0" err="1"/>
              <a:t>регіоні</a:t>
            </a:r>
            <a:r>
              <a:rPr lang="ru-RU" dirty="0"/>
              <a:t> </a:t>
            </a:r>
            <a:r>
              <a:rPr lang="ru-RU" dirty="0" err="1"/>
              <a:t>відновилися</a:t>
            </a:r>
            <a:r>
              <a:rPr lang="ru-RU" dirty="0"/>
              <a:t> </a:t>
            </a:r>
            <a:r>
              <a:rPr lang="ru-RU" dirty="0" err="1"/>
              <a:t>популяції</a:t>
            </a:r>
            <a:r>
              <a:rPr lang="ru-RU" dirty="0"/>
              <a:t> </a:t>
            </a:r>
            <a:r>
              <a:rPr lang="ru-RU" dirty="0" err="1"/>
              <a:t>вимираючих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, а </a:t>
            </a:r>
            <a:r>
              <a:rPr lang="ru-RU" dirty="0" err="1"/>
              <a:t>українські</a:t>
            </a:r>
            <a:r>
              <a:rPr lang="ru-RU" dirty="0"/>
              <a:t> чиновники </a:t>
            </a:r>
            <a:r>
              <a:rPr lang="ru-RU" dirty="0" err="1"/>
              <a:t>навіть</a:t>
            </a:r>
            <a:r>
              <a:rPr lang="ru-RU" dirty="0"/>
              <a:t> заговорили про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зони</a:t>
            </a:r>
            <a:r>
              <a:rPr lang="ru-RU" dirty="0"/>
              <a:t> </a:t>
            </a:r>
            <a:r>
              <a:rPr lang="ru-RU" dirty="0" err="1"/>
              <a:t>відчуження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ЧАЕС.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29" y="3312658"/>
            <a:ext cx="2783657" cy="184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21" y="1209364"/>
            <a:ext cx="296813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939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87" b="12889"/>
          <a:stretch/>
        </p:blipFill>
        <p:spPr bwMode="auto">
          <a:xfrm>
            <a:off x="0" y="5293894"/>
            <a:ext cx="9144000" cy="156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826548"/>
            <a:ext cx="4248472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ІНВАЙРОНМЕНТОЛОГІЯ -наука </a:t>
            </a:r>
            <a:r>
              <a:rPr lang="ru-RU" b="1" dirty="0"/>
              <a:t>про </a:t>
            </a:r>
            <a:r>
              <a:rPr lang="ru-RU" b="1" dirty="0" smtClean="0"/>
              <a:t>стан </a:t>
            </a:r>
            <a:r>
              <a:rPr lang="ru-RU" b="1" dirty="0" err="1" smtClean="0"/>
              <a:t>довк</a:t>
            </a:r>
            <a:r>
              <a:rPr lang="uk-UA" b="1" dirty="0" err="1" smtClean="0"/>
              <a:t>ілля</a:t>
            </a:r>
            <a:r>
              <a:rPr lang="uk-UA" b="1" dirty="0" smtClean="0"/>
              <a:t> і місце людини в ньому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51920" y="2066488"/>
            <a:ext cx="51125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Ми </a:t>
            </a:r>
            <a:r>
              <a:rPr lang="ru-RU" dirty="0" err="1"/>
              <a:t>живемо</a:t>
            </a:r>
            <a:r>
              <a:rPr lang="ru-RU" dirty="0"/>
              <a:t> на самому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блакитного</a:t>
            </a:r>
            <a:r>
              <a:rPr lang="ru-RU" dirty="0"/>
              <a:t> </a:t>
            </a:r>
            <a:r>
              <a:rPr lang="ru-RU" dirty="0" err="1"/>
              <a:t>повітряного</a:t>
            </a:r>
            <a:r>
              <a:rPr lang="ru-RU" dirty="0"/>
              <a:t> океану </a:t>
            </a:r>
            <a:r>
              <a:rPr lang="ru-RU" dirty="0" err="1"/>
              <a:t>Землі</a:t>
            </a:r>
            <a:r>
              <a:rPr lang="ru-RU" dirty="0"/>
              <a:t> - </a:t>
            </a:r>
            <a:r>
              <a:rPr lang="ru-RU" dirty="0" err="1"/>
              <a:t>її</a:t>
            </a:r>
            <a:r>
              <a:rPr lang="ru-RU" dirty="0"/>
              <a:t> атмосферного шару. Земля - </a:t>
            </a:r>
            <a:r>
              <a:rPr lang="ru-RU" dirty="0" err="1"/>
              <a:t>це</a:t>
            </a:r>
            <a:r>
              <a:rPr lang="ru-RU" dirty="0"/>
              <a:t> наш </a:t>
            </a:r>
            <a:r>
              <a:rPr lang="ru-RU" dirty="0" err="1"/>
              <a:t>дім</a:t>
            </a:r>
            <a:r>
              <a:rPr lang="ru-RU" dirty="0"/>
              <a:t>. </a:t>
            </a:r>
            <a:endParaRPr lang="ru-RU" dirty="0" smtClean="0"/>
          </a:p>
          <a:p>
            <a:pPr algn="ctr"/>
            <a:r>
              <a:rPr lang="ru-RU" dirty="0" smtClean="0"/>
              <a:t>А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? </a:t>
            </a:r>
            <a:r>
              <a:rPr lang="ru-RU" dirty="0" err="1"/>
              <a:t>Французький</a:t>
            </a:r>
            <a:r>
              <a:rPr lang="ru-RU" dirty="0"/>
              <a:t> географ </a:t>
            </a:r>
            <a:r>
              <a:rPr lang="ru-RU" dirty="0" err="1"/>
              <a:t>Елізе</a:t>
            </a:r>
            <a:r>
              <a:rPr lang="ru-RU" dirty="0"/>
              <a:t> </a:t>
            </a:r>
            <a:r>
              <a:rPr lang="ru-RU" dirty="0" err="1"/>
              <a:t>Реклю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влучно</a:t>
            </a:r>
            <a:r>
              <a:rPr lang="ru-RU" dirty="0"/>
              <a:t> сказав: </a:t>
            </a:r>
            <a:r>
              <a:rPr lang="ru-RU" b="1" dirty="0"/>
              <a:t>"Людина </a:t>
            </a:r>
            <a:r>
              <a:rPr lang="ru-RU" b="1" dirty="0" err="1"/>
              <a:t>створює</a:t>
            </a:r>
            <a:r>
              <a:rPr lang="ru-RU" b="1" dirty="0"/>
              <a:t> </a:t>
            </a:r>
            <a:r>
              <a:rPr lang="ru-RU" b="1" dirty="0" err="1"/>
              <a:t>навколишнє</a:t>
            </a:r>
            <a:r>
              <a:rPr lang="ru-RU" b="1" dirty="0"/>
              <a:t> </a:t>
            </a:r>
            <a:r>
              <a:rPr lang="ru-RU" b="1" dirty="0" err="1"/>
              <a:t>середовище</a:t>
            </a:r>
            <a:r>
              <a:rPr lang="ru-RU" b="1" dirty="0"/>
              <a:t> по </a:t>
            </a:r>
            <a:r>
              <a:rPr lang="ru-RU" b="1" dirty="0" err="1"/>
              <a:t>своєму</a:t>
            </a:r>
            <a:r>
              <a:rPr lang="ru-RU" b="1" dirty="0"/>
              <a:t> образу і </a:t>
            </a:r>
            <a:r>
              <a:rPr lang="ru-RU" b="1" dirty="0" err="1"/>
              <a:t>подобі</a:t>
            </a:r>
            <a:r>
              <a:rPr lang="ru-RU" b="1" dirty="0"/>
              <a:t>"</a:t>
            </a:r>
            <a:r>
              <a:rPr lang="ru-RU" dirty="0"/>
              <a:t>. </a:t>
            </a:r>
            <a:endParaRPr lang="ru-RU" dirty="0" smtClean="0"/>
          </a:p>
          <a:p>
            <a:pPr algn="ctr"/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/>
              <a:t>ми </a:t>
            </a:r>
            <a:r>
              <a:rPr lang="ru-RU" dirty="0" err="1"/>
              <a:t>маємо</a:t>
            </a:r>
            <a:r>
              <a:rPr lang="ru-RU" dirty="0"/>
              <a:t> те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, яке заслужили.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6004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54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87" b="12889"/>
          <a:stretch/>
        </p:blipFill>
        <p:spPr bwMode="auto">
          <a:xfrm>
            <a:off x="0" y="5293894"/>
            <a:ext cx="9144000" cy="156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404664"/>
            <a:ext cx="6912768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/>
              <a:t>Навколишнє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середовище</a:t>
            </a:r>
            <a:r>
              <a:rPr lang="ru-RU" sz="2400" b="1" dirty="0" smtClean="0"/>
              <a:t>- </a:t>
            </a:r>
            <a:r>
              <a:rPr lang="ru-RU" sz="2400" b="1" dirty="0" err="1"/>
              <a:t>сукупність</a:t>
            </a:r>
            <a:r>
              <a:rPr lang="ru-RU" sz="2400" b="1" dirty="0"/>
              <a:t> </a:t>
            </a:r>
            <a:r>
              <a:rPr lang="ru-RU" sz="2400" b="1" dirty="0" err="1"/>
              <a:t>природних</a:t>
            </a:r>
            <a:r>
              <a:rPr lang="ru-RU" sz="2400" b="1" dirty="0"/>
              <a:t>, природно-</a:t>
            </a:r>
            <a:r>
              <a:rPr lang="ru-RU" sz="2400" b="1" dirty="0" err="1"/>
              <a:t>антропогенних</a:t>
            </a:r>
            <a:r>
              <a:rPr lang="ru-RU" sz="2400" b="1" dirty="0"/>
              <a:t> і </a:t>
            </a:r>
            <a:r>
              <a:rPr lang="ru-RU" sz="2400" b="1" dirty="0" err="1"/>
              <a:t>соціальних</a:t>
            </a:r>
            <a:r>
              <a:rPr lang="ru-RU" sz="2400" b="1" dirty="0"/>
              <a:t> </a:t>
            </a:r>
            <a:r>
              <a:rPr lang="ru-RU" sz="2400" b="1" dirty="0" err="1"/>
              <a:t>факторів</a:t>
            </a:r>
            <a:r>
              <a:rPr lang="ru-RU" sz="2400" b="1" dirty="0"/>
              <a:t> </a:t>
            </a:r>
            <a:r>
              <a:rPr lang="ru-RU" sz="2400" b="1" dirty="0" err="1"/>
              <a:t>життя</a:t>
            </a:r>
            <a:r>
              <a:rPr lang="ru-RU" sz="2400" b="1" dirty="0"/>
              <a:t> </a:t>
            </a:r>
            <a:r>
              <a:rPr lang="ru-RU" sz="2400" b="1" dirty="0" err="1"/>
              <a:t>людини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844823"/>
            <a:ext cx="8280920" cy="23083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випливає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складовими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є </a:t>
            </a:r>
            <a:r>
              <a:rPr lang="ru-RU" dirty="0" err="1"/>
              <a:t>природне</a:t>
            </a:r>
            <a:r>
              <a:rPr lang="ru-RU" dirty="0"/>
              <a:t> та </a:t>
            </a:r>
            <a:r>
              <a:rPr lang="ru-RU" dirty="0" err="1"/>
              <a:t>соціальне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 </a:t>
            </a:r>
            <a:r>
              <a:rPr lang="ru-RU" dirty="0" err="1"/>
              <a:t>Природне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в себе всю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оточуючих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 </a:t>
            </a:r>
            <a:r>
              <a:rPr lang="ru-RU" dirty="0" err="1"/>
              <a:t>об'єктів</a:t>
            </a:r>
            <a:r>
              <a:rPr lang="ru-RU" dirty="0"/>
              <a:t> </a:t>
            </a:r>
            <a:r>
              <a:rPr lang="ru-RU" dirty="0" err="1"/>
              <a:t>живої</a:t>
            </a:r>
            <a:r>
              <a:rPr lang="ru-RU" dirty="0"/>
              <a:t> та </a:t>
            </a:r>
            <a:r>
              <a:rPr lang="ru-RU" dirty="0" err="1"/>
              <a:t>неживої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В </a:t>
            </a:r>
            <a:r>
              <a:rPr lang="ru-RU" dirty="0" err="1"/>
              <a:t>ньому</a:t>
            </a:r>
            <a:r>
              <a:rPr lang="ru-RU" dirty="0"/>
              <a:t> </a:t>
            </a:r>
            <a:r>
              <a:rPr lang="ru-RU" dirty="0" err="1"/>
              <a:t>розрізняють</a:t>
            </a:r>
            <a:r>
              <a:rPr lang="ru-RU" dirty="0"/>
              <a:t> атмосферу, </a:t>
            </a:r>
            <a:r>
              <a:rPr lang="ru-RU" dirty="0" err="1"/>
              <a:t>гідросферу</a:t>
            </a:r>
            <a:r>
              <a:rPr lang="ru-RU" dirty="0"/>
              <a:t>, </a:t>
            </a:r>
            <a:r>
              <a:rPr lang="ru-RU" dirty="0" err="1"/>
              <a:t>літосферу</a:t>
            </a:r>
            <a:r>
              <a:rPr lang="ru-RU" dirty="0"/>
              <a:t> і </a:t>
            </a:r>
            <a:r>
              <a:rPr lang="ru-RU" dirty="0" err="1"/>
              <a:t>біосферу</a:t>
            </a:r>
            <a:r>
              <a:rPr lang="ru-RU" dirty="0"/>
              <a:t>. </a:t>
            </a:r>
            <a:endParaRPr lang="ru-RU" dirty="0" smtClean="0"/>
          </a:p>
          <a:p>
            <a:pPr algn="ctr"/>
            <a:r>
              <a:rPr lang="ru-RU" dirty="0" err="1" smtClean="0"/>
              <a:t>Біосфера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земна </a:t>
            </a:r>
            <a:r>
              <a:rPr lang="ru-RU" dirty="0" err="1"/>
              <a:t>оболонка</a:t>
            </a:r>
            <a:r>
              <a:rPr lang="ru-RU" dirty="0"/>
              <a:t>, яка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атмосфери</a:t>
            </a:r>
            <a:r>
              <a:rPr lang="ru-RU" dirty="0"/>
              <a:t>, </a:t>
            </a:r>
            <a:r>
              <a:rPr lang="ru-RU" dirty="0" err="1"/>
              <a:t>гідросфери</a:t>
            </a:r>
            <a:r>
              <a:rPr lang="ru-RU" dirty="0"/>
              <a:t> та </a:t>
            </a:r>
            <a:r>
              <a:rPr lang="ru-RU" dirty="0" err="1"/>
              <a:t>літосфери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активне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932" y="4258720"/>
            <a:ext cx="3671257" cy="2070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95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87" b="12889"/>
          <a:stretch/>
        </p:blipFill>
        <p:spPr bwMode="auto">
          <a:xfrm>
            <a:off x="0" y="5293894"/>
            <a:ext cx="9144000" cy="156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7944" y="476672"/>
            <a:ext cx="5252528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5-16 </a:t>
            </a:r>
            <a:r>
              <a:rPr lang="ru-RU" dirty="0" err="1"/>
              <a:t>червня</a:t>
            </a:r>
            <a:r>
              <a:rPr lang="ru-RU" dirty="0"/>
              <a:t> 1972 </a:t>
            </a:r>
            <a:r>
              <a:rPr lang="ru-RU" dirty="0" smtClean="0"/>
              <a:t>року </a:t>
            </a:r>
            <a:r>
              <a:rPr lang="ru-RU" dirty="0" err="1" smtClean="0"/>
              <a:t>відбулася</a:t>
            </a:r>
            <a:endParaRPr lang="ru-RU" dirty="0"/>
          </a:p>
          <a:p>
            <a:pPr algn="ctr"/>
            <a:r>
              <a:rPr lang="ru-RU" dirty="0" smtClean="0"/>
              <a:t> </a:t>
            </a:r>
            <a:r>
              <a:rPr lang="ru-RU" dirty="0" err="1" smtClean="0"/>
              <a:t>Конференція</a:t>
            </a:r>
            <a:r>
              <a:rPr lang="ru-RU" dirty="0" smtClean="0"/>
              <a:t> </a:t>
            </a:r>
            <a:r>
              <a:rPr lang="ru-RU" dirty="0"/>
              <a:t>ООН з проблем </a:t>
            </a:r>
            <a:r>
              <a:rPr lang="ru-RU" dirty="0" err="1"/>
              <a:t>середовища</a:t>
            </a:r>
            <a:r>
              <a:rPr lang="ru-RU" dirty="0"/>
              <a:t>, </a:t>
            </a:r>
            <a:r>
              <a:rPr lang="ru-RU" dirty="0" err="1"/>
              <a:t>оточуючого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, (</a:t>
            </a:r>
            <a:r>
              <a:rPr lang="ru-RU" dirty="0" err="1"/>
              <a:t>Стокгольмська</a:t>
            </a:r>
            <a:r>
              <a:rPr lang="ru-RU" dirty="0"/>
              <a:t> </a:t>
            </a:r>
            <a:r>
              <a:rPr lang="ru-RU" dirty="0" err="1"/>
              <a:t>конференція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95936" y="1628800"/>
            <a:ext cx="4464496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 </a:t>
            </a:r>
            <a:r>
              <a:rPr lang="ru-RU" dirty="0" err="1"/>
              <a:t>конференції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створено </a:t>
            </a:r>
            <a:r>
              <a:rPr lang="ru-RU" dirty="0" err="1"/>
              <a:t>Стокгольмську</a:t>
            </a:r>
            <a:r>
              <a:rPr lang="ru-RU" dirty="0"/>
              <a:t> </a:t>
            </a:r>
            <a:r>
              <a:rPr lang="ru-RU" dirty="0" err="1" smtClean="0"/>
              <a:t>декларацію</a:t>
            </a:r>
            <a:r>
              <a:rPr lang="ru-RU" dirty="0" smtClean="0"/>
              <a:t>[ </a:t>
            </a:r>
            <a:r>
              <a:rPr lang="ru-RU" dirty="0"/>
              <a:t>яка </a:t>
            </a:r>
            <a:r>
              <a:rPr lang="ru-RU" dirty="0" err="1"/>
              <a:t>встановила</a:t>
            </a:r>
            <a:r>
              <a:rPr lang="ru-RU" dirty="0"/>
              <a:t> 26 </a:t>
            </a:r>
            <a:r>
              <a:rPr lang="ru-RU" dirty="0" err="1"/>
              <a:t>принципів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51920" y="2852936"/>
            <a:ext cx="4752528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 </a:t>
            </a:r>
            <a:r>
              <a:rPr lang="ru-RU" dirty="0" err="1"/>
              <a:t>конференції</a:t>
            </a:r>
            <a:r>
              <a:rPr lang="ru-RU" dirty="0"/>
              <a:t> 1972 року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визнано</a:t>
            </a:r>
            <a:r>
              <a:rPr lang="ru-RU" dirty="0"/>
              <a:t> права </a:t>
            </a:r>
            <a:r>
              <a:rPr lang="ru-RU" dirty="0" err="1"/>
              <a:t>людини</a:t>
            </a:r>
            <a:r>
              <a:rPr lang="ru-RU" dirty="0"/>
              <a:t> на «свободу, </a:t>
            </a:r>
            <a:r>
              <a:rPr lang="ru-RU" dirty="0" err="1"/>
              <a:t>рівність</a:t>
            </a:r>
            <a:r>
              <a:rPr lang="ru-RU" dirty="0"/>
              <a:t> і </a:t>
            </a:r>
            <a:r>
              <a:rPr lang="ru-RU" dirty="0" err="1"/>
              <a:t>адекватні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в </a:t>
            </a:r>
            <a:r>
              <a:rPr lang="ru-RU" dirty="0" err="1"/>
              <a:t>довкіллі</a:t>
            </a:r>
            <a:r>
              <a:rPr lang="ru-RU" dirty="0" smtClean="0"/>
              <a:t>».</a:t>
            </a:r>
          </a:p>
          <a:p>
            <a:pPr algn="ctr"/>
            <a:r>
              <a:rPr lang="ru-RU" dirty="0" smtClean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прийнятий</a:t>
            </a:r>
            <a:r>
              <a:rPr lang="ru-RU" dirty="0"/>
              <a:t> план </a:t>
            </a:r>
            <a:r>
              <a:rPr lang="ru-RU" dirty="0" err="1"/>
              <a:t>дій</a:t>
            </a:r>
            <a:r>
              <a:rPr lang="ru-RU" dirty="0"/>
              <a:t> з 109 </a:t>
            </a:r>
            <a:r>
              <a:rPr lang="ru-RU" dirty="0" err="1" smtClean="0"/>
              <a:t>пунктів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 </a:t>
            </a:r>
            <a:r>
              <a:rPr lang="ru-RU" dirty="0" err="1"/>
              <a:t>Б</a:t>
            </a:r>
            <a:r>
              <a:rPr lang="ru-RU" dirty="0" err="1" smtClean="0"/>
              <a:t>ув</a:t>
            </a:r>
            <a:r>
              <a:rPr lang="ru-RU" dirty="0" smtClean="0"/>
              <a:t> </a:t>
            </a:r>
            <a:r>
              <a:rPr lang="ru-RU" dirty="0" err="1"/>
              <a:t>створений</a:t>
            </a:r>
            <a:r>
              <a:rPr lang="ru-RU" dirty="0"/>
              <a:t> Фонд </a:t>
            </a:r>
            <a:r>
              <a:rPr lang="ru-RU" dirty="0" err="1"/>
              <a:t>довкілля</a:t>
            </a:r>
            <a:r>
              <a:rPr lang="ru-RU" dirty="0"/>
              <a:t>. </a:t>
            </a:r>
            <a:endParaRPr lang="ru-RU" dirty="0" smtClean="0"/>
          </a:p>
          <a:p>
            <a:pPr algn="ctr"/>
            <a:r>
              <a:rPr lang="ru-RU" dirty="0" smtClean="0"/>
              <a:t>На </a:t>
            </a:r>
            <a:r>
              <a:rPr lang="ru-RU" dirty="0"/>
              <a:t>честь </a:t>
            </a:r>
            <a:r>
              <a:rPr lang="ru-RU" dirty="0" err="1"/>
              <a:t>конференції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встановлено</a:t>
            </a:r>
            <a:r>
              <a:rPr lang="ru-RU" dirty="0"/>
              <a:t> </a:t>
            </a:r>
            <a:r>
              <a:rPr lang="ru-RU" dirty="0" err="1"/>
              <a:t>Всесвітній</a:t>
            </a:r>
            <a:r>
              <a:rPr lang="ru-RU" dirty="0"/>
              <a:t> день </a:t>
            </a:r>
            <a:r>
              <a:rPr lang="ru-RU" dirty="0" err="1"/>
              <a:t>довкілля</a:t>
            </a:r>
            <a:r>
              <a:rPr lang="ru-RU" dirty="0"/>
              <a:t> — 5 </a:t>
            </a:r>
            <a:r>
              <a:rPr lang="ru-RU" dirty="0" err="1" smtClean="0"/>
              <a:t>червня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58"/>
          <a:stretch/>
        </p:blipFill>
        <p:spPr bwMode="auto">
          <a:xfrm>
            <a:off x="370462" y="1385174"/>
            <a:ext cx="3197482" cy="213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98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87" b="12889"/>
          <a:stretch/>
        </p:blipFill>
        <p:spPr bwMode="auto">
          <a:xfrm>
            <a:off x="0" y="5293894"/>
            <a:ext cx="9144000" cy="156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728" y="609509"/>
            <a:ext cx="2164175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382854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16016" y="908720"/>
            <a:ext cx="4032448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1982 </a:t>
            </a:r>
            <a:r>
              <a:rPr lang="ru-RU" dirty="0" err="1" smtClean="0"/>
              <a:t>році</a:t>
            </a:r>
            <a:r>
              <a:rPr lang="ru-RU" dirty="0" smtClean="0"/>
              <a:t> на </a:t>
            </a:r>
            <a:r>
              <a:rPr lang="ru-RU" dirty="0" err="1"/>
              <a:t>засіданні</a:t>
            </a:r>
            <a:r>
              <a:rPr lang="ru-RU" dirty="0"/>
              <a:t> </a:t>
            </a:r>
            <a:r>
              <a:rPr lang="ru-RU" dirty="0" err="1"/>
              <a:t>Генеральної</a:t>
            </a:r>
            <a:r>
              <a:rPr lang="ru-RU" dirty="0"/>
              <a:t> </a:t>
            </a:r>
            <a:r>
              <a:rPr lang="ru-RU" dirty="0" err="1"/>
              <a:t>асамблеї</a:t>
            </a:r>
            <a:r>
              <a:rPr lang="ru-RU" dirty="0"/>
              <a:t> ООН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Всесвітню</a:t>
            </a:r>
            <a:r>
              <a:rPr lang="ru-RU" dirty="0"/>
              <a:t> </a:t>
            </a:r>
            <a:r>
              <a:rPr lang="ru-RU" dirty="0" err="1"/>
              <a:t>Хартію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 (</a:t>
            </a:r>
            <a:r>
              <a:rPr lang="en-US" dirty="0"/>
              <a:t>The World Charter of Nature Defense»), </a:t>
            </a:r>
            <a:r>
              <a:rPr lang="ru-RU" dirty="0"/>
              <a:t>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проголошується</a:t>
            </a:r>
            <a:r>
              <a:rPr lang="ru-RU" dirty="0"/>
              <a:t> ряд </a:t>
            </a:r>
            <a:r>
              <a:rPr lang="ru-RU" dirty="0" err="1"/>
              <a:t>принципів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,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яких</a:t>
            </a:r>
            <a:r>
              <a:rPr lang="ru-RU" dirty="0"/>
              <a:t> будь-яка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природу,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керованою</a:t>
            </a:r>
            <a:r>
              <a:rPr lang="ru-RU" dirty="0"/>
              <a:t> і </a:t>
            </a:r>
            <a:r>
              <a:rPr lang="ru-RU" dirty="0" err="1"/>
              <a:t>оціненою</a:t>
            </a:r>
            <a:r>
              <a:rPr lang="ru-RU" dirty="0"/>
              <a:t>. </a:t>
            </a:r>
            <a:endParaRPr lang="ru-RU" dirty="0" smtClean="0"/>
          </a:p>
          <a:p>
            <a:pPr algn="ctr"/>
            <a:r>
              <a:rPr lang="ru-RU" b="1" dirty="0" smtClean="0"/>
              <a:t>У </a:t>
            </a:r>
            <a:r>
              <a:rPr lang="ru-RU" b="1" dirty="0" err="1"/>
              <a:t>першому</a:t>
            </a:r>
            <a:r>
              <a:rPr lang="ru-RU" b="1" dirty="0"/>
              <a:t> з </a:t>
            </a:r>
            <a:r>
              <a:rPr lang="ru-RU" b="1" dirty="0" err="1"/>
              <a:t>принципів</a:t>
            </a:r>
            <a:r>
              <a:rPr lang="ru-RU" b="1" dirty="0"/>
              <a:t> </a:t>
            </a:r>
            <a:r>
              <a:rPr lang="ru-RU" b="1" dirty="0" err="1"/>
              <a:t>Хартії</a:t>
            </a:r>
            <a:r>
              <a:rPr lang="ru-RU" b="1" dirty="0"/>
              <a:t> сказано: «Природу </a:t>
            </a:r>
            <a:r>
              <a:rPr lang="ru-RU" b="1" dirty="0" err="1"/>
              <a:t>необхідно</a:t>
            </a:r>
            <a:r>
              <a:rPr lang="ru-RU" b="1" dirty="0"/>
              <a:t> </a:t>
            </a:r>
            <a:r>
              <a:rPr lang="ru-RU" b="1" dirty="0" err="1"/>
              <a:t>поважати</a:t>
            </a:r>
            <a:r>
              <a:rPr lang="ru-RU" b="1" dirty="0"/>
              <a:t> і не </a:t>
            </a:r>
            <a:r>
              <a:rPr lang="ru-RU" b="1" dirty="0" err="1"/>
              <a:t>порушувати</a:t>
            </a:r>
            <a:r>
              <a:rPr lang="ru-RU" b="1" dirty="0"/>
              <a:t>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процеси</a:t>
            </a:r>
            <a:r>
              <a:rPr lang="ru-RU" b="1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197340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87" b="12889"/>
          <a:stretch/>
        </p:blipFill>
        <p:spPr bwMode="auto">
          <a:xfrm>
            <a:off x="0" y="5293894"/>
            <a:ext cx="9144000" cy="156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48680"/>
            <a:ext cx="7920880" cy="147732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1992 </a:t>
            </a:r>
            <a:r>
              <a:rPr lang="ru-RU" dirty="0" err="1"/>
              <a:t>рік</a:t>
            </a:r>
            <a:r>
              <a:rPr lang="ru-RU" dirty="0"/>
              <a:t>, </a:t>
            </a:r>
            <a:r>
              <a:rPr lang="ru-RU" dirty="0" err="1"/>
              <a:t>Ріо</a:t>
            </a:r>
            <a:r>
              <a:rPr lang="ru-RU" dirty="0"/>
              <a:t>-де-Жанейро, </a:t>
            </a:r>
            <a:r>
              <a:rPr lang="ru-RU" dirty="0" err="1"/>
              <a:t>Бразилія</a:t>
            </a:r>
            <a:r>
              <a:rPr lang="ru-RU" dirty="0"/>
              <a:t>.</a:t>
            </a:r>
          </a:p>
          <a:p>
            <a:pPr algn="ctr"/>
            <a:r>
              <a:rPr lang="ru-RU" dirty="0" err="1"/>
              <a:t>Концепція</a:t>
            </a:r>
            <a:r>
              <a:rPr lang="ru-RU" dirty="0"/>
              <a:t> </a:t>
            </a:r>
            <a:r>
              <a:rPr lang="ru-RU" dirty="0" err="1"/>
              <a:t>збалансованого</a:t>
            </a:r>
            <a:r>
              <a:rPr lang="ru-RU" dirty="0"/>
              <a:t> 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платформою для </a:t>
            </a:r>
            <a:r>
              <a:rPr lang="ru-RU" dirty="0" err="1"/>
              <a:t>скликання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Конференції</a:t>
            </a:r>
            <a:r>
              <a:rPr lang="ru-RU" dirty="0"/>
              <a:t> ООН з </a:t>
            </a:r>
            <a:r>
              <a:rPr lang="ru-RU" dirty="0" err="1"/>
              <a:t>питань</a:t>
            </a:r>
            <a:r>
              <a:rPr lang="ru-RU" dirty="0"/>
              <a:t> природного </a:t>
            </a:r>
            <a:r>
              <a:rPr lang="ru-RU" dirty="0" err="1"/>
              <a:t>середовища</a:t>
            </a:r>
            <a:r>
              <a:rPr lang="ru-RU" dirty="0"/>
              <a:t> та </a:t>
            </a:r>
            <a:r>
              <a:rPr lang="ru-RU" dirty="0" err="1"/>
              <a:t>розвитку</a:t>
            </a:r>
            <a:r>
              <a:rPr lang="ru-RU" dirty="0"/>
              <a:t>, яка мала </a:t>
            </a:r>
            <a:r>
              <a:rPr lang="ru-RU" dirty="0" err="1"/>
              <a:t>назву</a:t>
            </a:r>
            <a:r>
              <a:rPr lang="ru-RU" dirty="0"/>
              <a:t> «</a:t>
            </a:r>
            <a:r>
              <a:rPr lang="ru-RU" dirty="0" err="1"/>
              <a:t>Саміт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».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п’ять</a:t>
            </a:r>
            <a:r>
              <a:rPr lang="ru-RU" dirty="0"/>
              <a:t> </a:t>
            </a:r>
            <a:r>
              <a:rPr lang="ru-RU" dirty="0" err="1"/>
              <a:t>підсумкових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них </a:t>
            </a:r>
            <a:r>
              <a:rPr lang="ru-RU" dirty="0" err="1"/>
              <a:t>особливе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2636912"/>
            <a:ext cx="8280920" cy="258532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dirty="0" err="1" smtClean="0"/>
              <a:t>Декларація</a:t>
            </a:r>
            <a:r>
              <a:rPr lang="ru-RU" dirty="0" smtClean="0"/>
              <a:t> </a:t>
            </a:r>
            <a:r>
              <a:rPr lang="ru-RU" dirty="0" err="1"/>
              <a:t>Ріо</a:t>
            </a:r>
            <a:r>
              <a:rPr lang="ru-RU" dirty="0"/>
              <a:t>-де-Жанейро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та </a:t>
            </a:r>
            <a:r>
              <a:rPr lang="ru-RU" dirty="0" err="1"/>
              <a:t>розвитку</a:t>
            </a:r>
            <a:r>
              <a:rPr lang="ru-RU" dirty="0"/>
              <a:t>.</a:t>
            </a:r>
          </a:p>
          <a:p>
            <a:r>
              <a:rPr lang="ru-RU" dirty="0" smtClean="0"/>
              <a:t>-Порядок </a:t>
            </a:r>
            <a:r>
              <a:rPr lang="ru-RU" dirty="0" err="1"/>
              <a:t>денний</a:t>
            </a:r>
            <a:r>
              <a:rPr lang="ru-RU" dirty="0"/>
              <a:t> на XXI </a:t>
            </a:r>
            <a:r>
              <a:rPr lang="ru-RU" dirty="0" err="1"/>
              <a:t>століття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Рамкова</a:t>
            </a:r>
            <a:r>
              <a:rPr lang="ru-RU" dirty="0" smtClean="0"/>
              <a:t> </a:t>
            </a:r>
            <a:r>
              <a:rPr lang="ru-RU" dirty="0" err="1"/>
              <a:t>конвенція</a:t>
            </a:r>
            <a:r>
              <a:rPr lang="ru-RU" dirty="0"/>
              <a:t> ООН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</a:t>
            </a:r>
            <a:r>
              <a:rPr lang="ru-RU" dirty="0" err="1"/>
              <a:t>клімату</a:t>
            </a:r>
            <a:r>
              <a:rPr lang="ru-RU" dirty="0"/>
              <a:t>.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Конвенція</a:t>
            </a:r>
            <a:r>
              <a:rPr lang="ru-RU" dirty="0" smtClean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біологічного</a:t>
            </a:r>
            <a:r>
              <a:rPr lang="ru-RU" dirty="0"/>
              <a:t> </a:t>
            </a:r>
            <a:r>
              <a:rPr lang="ru-RU" dirty="0" err="1"/>
              <a:t>різноманіття</a:t>
            </a:r>
            <a:r>
              <a:rPr lang="ru-RU" dirty="0"/>
              <a:t>.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Декларація</a:t>
            </a:r>
            <a:r>
              <a:rPr lang="ru-RU" dirty="0" smtClean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напряму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охорони</a:t>
            </a:r>
            <a:r>
              <a:rPr lang="ru-RU" dirty="0"/>
              <a:t> та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лісів</a:t>
            </a:r>
            <a:r>
              <a:rPr lang="ru-RU" dirty="0"/>
              <a:t>.</a:t>
            </a:r>
          </a:p>
          <a:p>
            <a:r>
              <a:rPr lang="ru-RU" dirty="0" smtClean="0"/>
              <a:t>-Другим </a:t>
            </a:r>
            <a:r>
              <a:rPr lang="ru-RU" dirty="0"/>
              <a:t>документом, </a:t>
            </a:r>
            <a:r>
              <a:rPr lang="ru-RU" dirty="0" err="1"/>
              <a:t>прийнятим</a:t>
            </a:r>
            <a:r>
              <a:rPr lang="ru-RU" dirty="0"/>
              <a:t> на </a:t>
            </a:r>
            <a:r>
              <a:rPr lang="ru-RU" dirty="0" err="1"/>
              <a:t>Конференції</a:t>
            </a:r>
            <a:r>
              <a:rPr lang="ru-RU" dirty="0"/>
              <a:t> в </a:t>
            </a:r>
            <a:r>
              <a:rPr lang="ru-RU" dirty="0" err="1"/>
              <a:t>Ріо</a:t>
            </a:r>
            <a:r>
              <a:rPr lang="ru-RU" dirty="0"/>
              <a:t>-де-Жанейро, став «Порядок </a:t>
            </a:r>
            <a:r>
              <a:rPr lang="ru-RU" dirty="0" err="1"/>
              <a:t>денний</a:t>
            </a:r>
            <a:r>
              <a:rPr lang="ru-RU" dirty="0"/>
              <a:t> на XXI </a:t>
            </a:r>
            <a:r>
              <a:rPr lang="ru-RU" dirty="0" err="1"/>
              <a:t>століття</a:t>
            </a:r>
            <a:r>
              <a:rPr lang="ru-RU" dirty="0"/>
              <a:t>» (</a:t>
            </a:r>
            <a:r>
              <a:rPr lang="ru-RU" dirty="0" err="1"/>
              <a:t>Agenda</a:t>
            </a:r>
            <a:r>
              <a:rPr lang="ru-RU" dirty="0"/>
              <a:t> 21),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рекомендовано </a:t>
            </a:r>
            <a:r>
              <a:rPr lang="ru-RU" dirty="0" err="1"/>
              <a:t>розробити</a:t>
            </a:r>
            <a:r>
              <a:rPr lang="ru-RU" dirty="0"/>
              <a:t> </a:t>
            </a:r>
            <a:r>
              <a:rPr lang="ru-RU" dirty="0" err="1"/>
              <a:t>національну</a:t>
            </a:r>
            <a:r>
              <a:rPr lang="ru-RU" dirty="0"/>
              <a:t> </a:t>
            </a:r>
            <a:r>
              <a:rPr lang="ru-RU" dirty="0" err="1"/>
              <a:t>стратегію</a:t>
            </a:r>
            <a:r>
              <a:rPr lang="ru-RU" dirty="0"/>
              <a:t> </a:t>
            </a:r>
            <a:r>
              <a:rPr lang="ru-RU" dirty="0" err="1"/>
              <a:t>збалансованого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необхідних</a:t>
            </a:r>
            <a:r>
              <a:rPr lang="ru-RU" dirty="0"/>
              <a:t> </a:t>
            </a:r>
            <a:r>
              <a:rPr lang="ru-RU" dirty="0" err="1"/>
              <a:t>природоохоронних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25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908720"/>
            <a:ext cx="712879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err="1" smtClean="0"/>
              <a:t>Соціосфера</a:t>
            </a:r>
            <a:r>
              <a:rPr lang="uk-UA" b="1" i="1" dirty="0" smtClean="0"/>
              <a:t> </a:t>
            </a:r>
            <a:r>
              <a:rPr lang="uk-UA" dirty="0" smtClean="0"/>
              <a:t>– «</a:t>
            </a:r>
            <a:r>
              <a:rPr lang="uk-UA" dirty="0" err="1" smtClean="0"/>
              <a:t>самоорганізована</a:t>
            </a:r>
            <a:r>
              <a:rPr lang="uk-UA" dirty="0" smtClean="0"/>
              <a:t>, саморегульована планетна система, до якої належать біосфера, охоплені виробничою діяльністю  геосфери та прилеглий до Землі космос, а також людське суспільство з усіма наслідками його діяльності». М.А.Голубець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2708920"/>
            <a:ext cx="712879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/>
              <a:t>Охорона довкілля </a:t>
            </a:r>
            <a:r>
              <a:rPr lang="uk-UA" dirty="0" smtClean="0"/>
              <a:t>– система заходів щодо раціонального використання природних ресурсів, збереження природних комплексів, забезпечення екологічної безпеки.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73330"/>
            <a:ext cx="6123012" cy="318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637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87" b="12889"/>
          <a:stretch/>
        </p:blipFill>
        <p:spPr bwMode="auto">
          <a:xfrm>
            <a:off x="0" y="5293894"/>
            <a:ext cx="9144000" cy="156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2852936"/>
            <a:ext cx="5112568" cy="233910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Глобальні екологічні проблеми:</a:t>
            </a:r>
          </a:p>
          <a:p>
            <a:pPr algn="ctr"/>
            <a:r>
              <a:rPr lang="uk-UA" dirty="0" err="1" smtClean="0"/>
              <a:t>-зміна</a:t>
            </a:r>
            <a:r>
              <a:rPr lang="uk-UA" dirty="0" smtClean="0"/>
              <a:t> глобального клімату;</a:t>
            </a:r>
          </a:p>
          <a:p>
            <a:pPr algn="ctr"/>
            <a:r>
              <a:rPr lang="uk-UA" dirty="0" err="1" smtClean="0"/>
              <a:t>-стихійні</a:t>
            </a:r>
            <a:r>
              <a:rPr lang="uk-UA" dirty="0" smtClean="0"/>
              <a:t> лиха;</a:t>
            </a:r>
          </a:p>
          <a:p>
            <a:pPr algn="ctr"/>
            <a:r>
              <a:rPr lang="uk-UA" dirty="0" err="1" smtClean="0"/>
              <a:t>-забруднення</a:t>
            </a:r>
            <a:r>
              <a:rPr lang="uk-UA" dirty="0" smtClean="0"/>
              <a:t> довкілля;</a:t>
            </a:r>
          </a:p>
          <a:p>
            <a:pPr algn="ctr"/>
            <a:r>
              <a:rPr lang="uk-UA" dirty="0" err="1" smtClean="0"/>
              <a:t>-деградвція</a:t>
            </a:r>
            <a:r>
              <a:rPr lang="uk-UA" dirty="0" smtClean="0"/>
              <a:t> земель;</a:t>
            </a:r>
          </a:p>
          <a:p>
            <a:pPr algn="ctr"/>
            <a:r>
              <a:rPr lang="uk-UA" dirty="0" err="1" smtClean="0"/>
              <a:t>-скорочення</a:t>
            </a:r>
            <a:r>
              <a:rPr lang="uk-UA" dirty="0" smtClean="0"/>
              <a:t> об</a:t>
            </a:r>
            <a:r>
              <a:rPr lang="en-US" dirty="0" smtClean="0"/>
              <a:t>’</a:t>
            </a:r>
            <a:r>
              <a:rPr lang="uk-UA" dirty="0" err="1" smtClean="0"/>
              <a:t>єму</a:t>
            </a:r>
            <a:r>
              <a:rPr lang="uk-UA" dirty="0" smtClean="0"/>
              <a:t> чистої води;</a:t>
            </a:r>
          </a:p>
          <a:p>
            <a:pPr algn="ctr"/>
            <a:r>
              <a:rPr lang="uk-UA" dirty="0" err="1" smtClean="0"/>
              <a:t>-загроза</a:t>
            </a:r>
            <a:r>
              <a:rPr lang="uk-UA" dirty="0" smtClean="0"/>
              <a:t> продовольчій безпеці;</a:t>
            </a:r>
          </a:p>
          <a:p>
            <a:pPr algn="ctr"/>
            <a:r>
              <a:rPr lang="uk-UA" dirty="0" err="1" smtClean="0"/>
              <a:t>-скорочення</a:t>
            </a:r>
            <a:r>
              <a:rPr lang="uk-UA" dirty="0" smtClean="0"/>
              <a:t> </a:t>
            </a:r>
            <a:r>
              <a:rPr lang="uk-UA" dirty="0" err="1" smtClean="0"/>
              <a:t>біорізноманіття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404664"/>
            <a:ext cx="763284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глобальних</a:t>
            </a:r>
            <a:r>
              <a:rPr lang="ru-RU" dirty="0"/>
              <a:t> проблем </a:t>
            </a:r>
            <a:r>
              <a:rPr lang="ru-RU" dirty="0" err="1"/>
              <a:t>людства</a:t>
            </a:r>
            <a:r>
              <a:rPr lang="ru-RU" dirty="0"/>
              <a:t> на початку ХХІ-</a:t>
            </a:r>
            <a:r>
              <a:rPr lang="ru-RU" dirty="0" err="1"/>
              <a:t>го</a:t>
            </a:r>
            <a:r>
              <a:rPr lang="ru-RU" dirty="0"/>
              <a:t> </a:t>
            </a:r>
            <a:r>
              <a:rPr lang="ru-RU" dirty="0" err="1"/>
              <a:t>століття</a:t>
            </a:r>
            <a:r>
              <a:rPr lang="ru-RU" dirty="0"/>
              <a:t> на перше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виходять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/>
              <a:t>екологічні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.</a:t>
            </a:r>
          </a:p>
          <a:p>
            <a:pPr algn="ctr"/>
            <a:r>
              <a:rPr lang="ru-RU" dirty="0" err="1" smtClean="0"/>
              <a:t>Сучасна</a:t>
            </a:r>
            <a:r>
              <a:rPr lang="ru-RU" dirty="0" smtClean="0"/>
              <a:t> </a:t>
            </a:r>
            <a:r>
              <a:rPr lang="ru-RU" dirty="0" err="1"/>
              <a:t>екологічна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 на </a:t>
            </a:r>
            <a:r>
              <a:rPr lang="ru-RU" dirty="0" err="1"/>
              <a:t>планеті</a:t>
            </a:r>
            <a:r>
              <a:rPr lang="ru-RU" dirty="0"/>
              <a:t> Земля </a:t>
            </a:r>
            <a:r>
              <a:rPr lang="ru-RU" dirty="0" err="1"/>
              <a:t>характеризується</a:t>
            </a:r>
            <a:r>
              <a:rPr lang="ru-RU" dirty="0"/>
              <a:t>,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повсюдно</a:t>
            </a:r>
            <a:r>
              <a:rPr lang="ru-RU" dirty="0"/>
              <a:t>, </a:t>
            </a:r>
            <a:r>
              <a:rPr lang="ru-RU" dirty="0" err="1"/>
              <a:t>різким</a:t>
            </a:r>
            <a:r>
              <a:rPr lang="ru-RU" dirty="0"/>
              <a:t> </a:t>
            </a:r>
            <a:r>
              <a:rPr lang="ru-RU" dirty="0" err="1"/>
              <a:t>погіршенням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1700808"/>
            <a:ext cx="6840760" cy="10156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Глобальні екологічні проблеми – це зміни стану довкілля в наслідок дії масштабного техногенного впливу, що порушує організацію </a:t>
            </a:r>
            <a:r>
              <a:rPr lang="uk-UA" sz="2000" b="1" dirty="0" err="1" smtClean="0"/>
              <a:t>соціосфери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04406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87" b="12889"/>
          <a:stretch/>
        </p:blipFill>
        <p:spPr bwMode="auto">
          <a:xfrm>
            <a:off x="0" y="5293894"/>
            <a:ext cx="9144000" cy="156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260648"/>
            <a:ext cx="7416824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Сучасна екологічна ситуація в Україні.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51920" y="1124744"/>
            <a:ext cx="4680520" cy="36933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Як </a:t>
            </a:r>
            <a:r>
              <a:rPr lang="ru-RU" dirty="0" err="1"/>
              <a:t>відомо</a:t>
            </a:r>
            <a:r>
              <a:rPr lang="ru-RU" dirty="0"/>
              <a:t>,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на </a:t>
            </a:r>
            <a:r>
              <a:rPr lang="ru-RU" dirty="0" err="1"/>
              <a:t>сімдесят</a:t>
            </a:r>
            <a:r>
              <a:rPr lang="ru-RU" dirty="0"/>
              <a:t> </a:t>
            </a:r>
            <a:r>
              <a:rPr lang="ru-RU" dirty="0" err="1"/>
              <a:t>відсотків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води, тому вона </a:t>
            </a:r>
            <a:r>
              <a:rPr lang="ru-RU" dirty="0" err="1"/>
              <a:t>відіграє</a:t>
            </a:r>
            <a:r>
              <a:rPr lang="ru-RU" dirty="0"/>
              <a:t> одну з </a:t>
            </a:r>
            <a:r>
              <a:rPr lang="ru-RU" dirty="0" err="1"/>
              <a:t>найважливіших</a:t>
            </a:r>
            <a:r>
              <a:rPr lang="ru-RU" dirty="0"/>
              <a:t> ролей у </a:t>
            </a:r>
            <a:r>
              <a:rPr lang="ru-RU" dirty="0" err="1"/>
              <a:t>житті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80%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використовує</a:t>
            </a:r>
            <a:r>
              <a:rPr lang="ru-RU" dirty="0"/>
              <a:t> в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житті</a:t>
            </a:r>
            <a:r>
              <a:rPr lang="ru-RU" dirty="0"/>
              <a:t> воду з </a:t>
            </a:r>
            <a:r>
              <a:rPr lang="ru-RU" dirty="0" err="1"/>
              <a:t>поверхневих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, а </a:t>
            </a:r>
            <a:r>
              <a:rPr lang="ru-RU" dirty="0" err="1"/>
              <a:t>екологічний</a:t>
            </a:r>
            <a:r>
              <a:rPr lang="ru-RU" dirty="0"/>
              <a:t> стан </a:t>
            </a:r>
            <a:r>
              <a:rPr lang="ru-RU" dirty="0" err="1"/>
              <a:t>цих</a:t>
            </a:r>
            <a:r>
              <a:rPr lang="ru-RU" dirty="0"/>
              <a:t> вод з </a:t>
            </a:r>
            <a:r>
              <a:rPr lang="ru-RU" dirty="0" err="1"/>
              <a:t>кожним</a:t>
            </a:r>
            <a:r>
              <a:rPr lang="ru-RU" dirty="0"/>
              <a:t> роком </a:t>
            </a:r>
            <a:r>
              <a:rPr lang="ru-RU" dirty="0" err="1"/>
              <a:t>погіршується</a:t>
            </a:r>
            <a:r>
              <a:rPr lang="ru-RU" dirty="0"/>
              <a:t>.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/>
              <a:t>75% </a:t>
            </a:r>
            <a:r>
              <a:rPr lang="ru-RU" dirty="0" err="1"/>
              <a:t>українців</a:t>
            </a:r>
            <a:r>
              <a:rPr lang="ru-RU" dirty="0"/>
              <a:t> </a:t>
            </a:r>
            <a:r>
              <a:rPr lang="ru-RU" dirty="0" err="1"/>
              <a:t>п'є</a:t>
            </a:r>
            <a:r>
              <a:rPr lang="ru-RU" dirty="0"/>
              <a:t> воду з </a:t>
            </a:r>
            <a:r>
              <a:rPr lang="ru-RU" dirty="0" err="1"/>
              <a:t>Дніпра</a:t>
            </a:r>
            <a:r>
              <a:rPr lang="ru-RU" dirty="0"/>
              <a:t>,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погіршується</a:t>
            </a:r>
            <a:r>
              <a:rPr lang="ru-RU" dirty="0"/>
              <a:t> вниз за </a:t>
            </a:r>
            <a:r>
              <a:rPr lang="ru-RU" dirty="0" err="1"/>
              <a:t>течією</a:t>
            </a:r>
            <a:r>
              <a:rPr lang="ru-RU" dirty="0"/>
              <a:t> </a:t>
            </a:r>
            <a:r>
              <a:rPr lang="ru-RU" dirty="0" err="1"/>
              <a:t>річки</a:t>
            </a:r>
            <a:r>
              <a:rPr lang="ru-RU" dirty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/>
              <a:t>ж </a:t>
            </a:r>
            <a:r>
              <a:rPr lang="ru-RU" dirty="0" err="1"/>
              <a:t>говорити</a:t>
            </a:r>
            <a:r>
              <a:rPr lang="ru-RU" dirty="0"/>
              <a:t> про </a:t>
            </a:r>
            <a:r>
              <a:rPr lang="ru-RU" dirty="0" err="1"/>
              <a:t>найчистішу</a:t>
            </a:r>
            <a:r>
              <a:rPr lang="ru-RU" dirty="0"/>
              <a:t> воду в </a:t>
            </a:r>
            <a:r>
              <a:rPr lang="ru-RU" dirty="0" err="1"/>
              <a:t>Україні</a:t>
            </a:r>
            <a:r>
              <a:rPr lang="ru-RU" dirty="0"/>
              <a:t>, то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спробувати</a:t>
            </a:r>
            <a:r>
              <a:rPr lang="ru-RU" dirty="0"/>
              <a:t> в </a:t>
            </a:r>
            <a:r>
              <a:rPr lang="ru-RU" dirty="0" err="1"/>
              <a:t>Полтавській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, де </a:t>
            </a:r>
            <a:r>
              <a:rPr lang="ru-RU" dirty="0" err="1"/>
              <a:t>майже</a:t>
            </a:r>
            <a:r>
              <a:rPr lang="ru-RU" dirty="0"/>
              <a:t> вся вода </a:t>
            </a:r>
            <a:r>
              <a:rPr lang="ru-RU" dirty="0" err="1"/>
              <a:t>береться</a:t>
            </a:r>
            <a:r>
              <a:rPr lang="ru-RU" dirty="0"/>
              <a:t> з </a:t>
            </a:r>
            <a:r>
              <a:rPr lang="ru-RU" dirty="0" err="1"/>
              <a:t>підземних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59154"/>
            <a:ext cx="3096344" cy="203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84" y="1268760"/>
            <a:ext cx="3044688" cy="185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6895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1350</Words>
  <Application>Microsoft Office PowerPoint</Application>
  <PresentationFormat>Экран (4:3)</PresentationFormat>
  <Paragraphs>70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D Koledg</cp:lastModifiedBy>
  <cp:revision>20</cp:revision>
  <dcterms:created xsi:type="dcterms:W3CDTF">2020-03-17T08:07:12Z</dcterms:created>
  <dcterms:modified xsi:type="dcterms:W3CDTF">2021-03-30T19:22:28Z</dcterms:modified>
</cp:coreProperties>
</file>