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53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93CFF1-6589-4275-886D-735535F484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28BA78C-B8C8-42CD-A14F-79201F488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56C373-FA77-4CA2-A518-A998A85A3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9D33-4398-44EC-B8CB-E662D3BF7C5C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9E22FC-338D-4F25-8E79-4BA0826C2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3D9C42-B123-4C51-AF87-397F91EA7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2E0D-B56C-4DA1-9E22-1E1B69FE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949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3135B6-F119-464B-AEBE-D3D10D049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DA6EC79-071C-4FD6-A857-4FB8AE8FBB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9D6866-790F-4448-A0F1-E5651BF3C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9D33-4398-44EC-B8CB-E662D3BF7C5C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6E4647-F9B0-4CCD-A4A7-EB41D4E56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588247-6AF6-44AA-85DA-60B41CBFA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2E0D-B56C-4DA1-9E22-1E1B69FE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75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F1A459C-05F2-48F9-AF4A-F13A1D3C0C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ECA9B53-B457-4C0E-8E61-E06F801DCC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ECEFC0-AD40-4930-BC45-51B477C0C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9D33-4398-44EC-B8CB-E662D3BF7C5C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CCCCE2-A43F-4E9F-B68F-BAE34AC9D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63C190-4661-49E4-A28C-D694795B3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2E0D-B56C-4DA1-9E22-1E1B69FE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228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AE9709-3CC3-4F1E-8E2F-4265FF68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4D2282-1BCD-4F82-A237-D5B224798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6EF66E-74C3-4121-B841-EE7AF338A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9D33-4398-44EC-B8CB-E662D3BF7C5C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7E42EB-E5C0-4F57-8253-4F184E7D5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8519A7-8178-49BB-BAC7-AB4E86D89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2E0D-B56C-4DA1-9E22-1E1B69FE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15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044319-05B4-468D-BEEF-EA0CF92D7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CAABB7-C32D-494B-BD5E-6867B7913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6E78F8-684D-4C09-93CB-F75D09739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9D33-4398-44EC-B8CB-E662D3BF7C5C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082C93-8A67-4B71-88C0-E445B1A4B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397B82-6773-4301-852C-FDC6A64E5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2E0D-B56C-4DA1-9E22-1E1B69FE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616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C70F0E-33FA-4E79-9904-A693CB587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A34438-21A0-4432-A48E-07E022D188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0CF08DC-02D5-4E98-B28D-E7043DE53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9E2B43-A888-4375-A2A0-732192933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9D33-4398-44EC-B8CB-E662D3BF7C5C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38E4C90-96FE-4499-A816-150364F04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66D45D-B859-4457-9668-77DFD9167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2E0D-B56C-4DA1-9E22-1E1B69FE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159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4A2130-074A-4B6C-BAB7-6A4559D6E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3E92E1-7289-4521-9184-2B18224F2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6D21D6B-D681-4B42-96A0-21CE1238B8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B34E306-8D5B-4C60-83FE-0F3AF5508F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942D226-F581-4C3F-9570-3EA5EE0D52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7643F6A-5505-4DAE-8A39-A339ABF77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9D33-4398-44EC-B8CB-E662D3BF7C5C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2D97571-94E4-448C-8AA6-2B7383933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52341AB-CECD-4289-9199-5B9A85F91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2E0D-B56C-4DA1-9E22-1E1B69FE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2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3F9BAC-FA23-4B42-A489-7B72BCC6C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D2A69D5-3F28-4804-A854-DB10BF54B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9D33-4398-44EC-B8CB-E662D3BF7C5C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FD4CEEE-E648-4F3B-84C6-BDD636CAB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FC0CE99-BADC-4283-BA6B-21B7827C9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2E0D-B56C-4DA1-9E22-1E1B69FE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89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A2F8661-736E-4561-9573-FD8D59E0D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9D33-4398-44EC-B8CB-E662D3BF7C5C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C0C60EC-06D6-4751-8EB2-4066F1BD5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9726A74-8436-4C1C-8D82-DD1876353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2E0D-B56C-4DA1-9E22-1E1B69FE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068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E3C69F-B97D-4F64-B0B2-F466B4661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BB4B08-CA17-476E-99D7-32DEBE5FB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EC9389F-038F-45BE-A9DD-7F0CB692F1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C5DC25-768D-411E-9242-0F28A3628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9D33-4398-44EC-B8CB-E662D3BF7C5C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15E8812-D293-4359-97CE-778CD35B7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42BAC98-E9DA-4398-B9BD-D0EDBC9D9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2E0D-B56C-4DA1-9E22-1E1B69FE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00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A2BE18-C19B-467E-ABCC-E26C9C0C5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5EC09B9-CF9C-432B-A0BE-BDD6F8C0CF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0CFCD14-669F-438E-A5D1-429269911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90A1D7-153A-49DC-AD91-6668A1A38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9D33-4398-44EC-B8CB-E662D3BF7C5C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95B3B6-BCE9-4171-BFCC-98A249F7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4E6454C-F908-424E-92F2-5223754FB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2E0D-B56C-4DA1-9E22-1E1B69FE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55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E6680A-B12F-4C21-A9C3-0724C8A84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78FF99-73D5-4CE5-8231-1CA7A4A79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192C39-7938-435B-9F72-6810B131AA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E9D33-4398-44EC-B8CB-E662D3BF7C5C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E1D211-A42C-44F6-A487-19B9A1894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A19125-DC0D-4E03-90D9-6936065D66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12E0D-B56C-4DA1-9E22-1E1B69FE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17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1798-12#n1635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755-1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1701-1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168887-BFA0-469F-B1B8-EB18BF369C4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uk-UA" b="1" i="1" dirty="0">
                <a:hlinkClick r:id="rId2" tooltip="§ 1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uk-UA" sz="3600" b="1" i="1" u="sng" dirty="0">
                <a:hlinkClick r:id="rId2" tooltip="§ 1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Предметна, суб’єктна, </a:t>
            </a:r>
            <a:r>
              <a:rPr lang="uk-UA" sz="3600" b="1" i="1" u="sng" dirty="0" err="1">
                <a:hlinkClick r:id="rId2" tooltip="§ 1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інстанційна</a:t>
            </a:r>
            <a:r>
              <a:rPr lang="uk-UA" sz="3600" b="1" i="1" u="sng" dirty="0">
                <a:hlinkClick r:id="rId2" tooltip="§ 1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та  територіальна юрисдикції господарських судів</a:t>
            </a:r>
            <a:r>
              <a:rPr lang="uk-UA" sz="3600" b="1" i="1" u="sng" dirty="0"/>
              <a:t>. Склад суду.</a:t>
            </a:r>
            <a:r>
              <a:rPr lang="uk-UA" sz="3600" u="sng" dirty="0"/>
              <a:t> </a:t>
            </a:r>
            <a:br>
              <a:rPr lang="ru-RU" sz="3600" u="sng" dirty="0"/>
            </a:br>
            <a:endParaRPr lang="ru-RU" sz="3600" u="sng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8826FA-D9C2-4C9E-8887-E9FA2E0F3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План:</a:t>
            </a:r>
          </a:p>
          <a:p>
            <a:r>
              <a:rPr lang="ru-RU" dirty="0"/>
              <a:t>Предметна та </a:t>
            </a:r>
            <a:r>
              <a:rPr lang="ru-RU" dirty="0" err="1"/>
              <a:t>суб’єктна</a:t>
            </a:r>
            <a:r>
              <a:rPr lang="ru-RU" dirty="0"/>
              <a:t> </a:t>
            </a:r>
            <a:r>
              <a:rPr lang="ru-RU" dirty="0" err="1"/>
              <a:t>юрисдикція</a:t>
            </a:r>
            <a:r>
              <a:rPr lang="ru-RU" dirty="0"/>
              <a:t> 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судів</a:t>
            </a:r>
            <a:endParaRPr lang="ru-RU" dirty="0"/>
          </a:p>
          <a:p>
            <a:r>
              <a:rPr lang="ru-RU" dirty="0" err="1"/>
              <a:t>інстанційна</a:t>
            </a:r>
            <a:r>
              <a:rPr lang="ru-RU" dirty="0"/>
              <a:t> </a:t>
            </a:r>
            <a:r>
              <a:rPr lang="ru-RU" dirty="0" err="1"/>
              <a:t>юрисдикція</a:t>
            </a:r>
            <a:endParaRPr lang="ru-RU" dirty="0"/>
          </a:p>
          <a:p>
            <a:r>
              <a:rPr lang="ru-RU" dirty="0" err="1"/>
              <a:t>Територіальна</a:t>
            </a:r>
            <a:r>
              <a:rPr lang="ru-RU" dirty="0"/>
              <a:t> </a:t>
            </a:r>
            <a:r>
              <a:rPr lang="ru-RU" dirty="0" err="1"/>
              <a:t>юрисдикція</a:t>
            </a:r>
            <a:r>
              <a:rPr lang="ru-RU" dirty="0"/>
              <a:t> (</a:t>
            </a:r>
            <a:r>
              <a:rPr lang="ru-RU" dirty="0" err="1"/>
              <a:t>підсудність</a:t>
            </a:r>
            <a:r>
              <a:rPr lang="ru-RU" dirty="0"/>
              <a:t>)</a:t>
            </a:r>
          </a:p>
          <a:p>
            <a:r>
              <a:rPr lang="uk-UA" dirty="0"/>
              <a:t>С</a:t>
            </a:r>
            <a:r>
              <a:rPr lang="ru-RU" dirty="0"/>
              <a:t>клад суду</a:t>
            </a:r>
          </a:p>
        </p:txBody>
      </p:sp>
    </p:spTree>
    <p:extLst>
      <p:ext uri="{BB962C8B-B14F-4D97-AF65-F5344CB8AC3E}">
        <p14:creationId xmlns:p14="http://schemas.microsoft.com/office/powerpoint/2010/main" val="1947594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298DCF-98BC-4821-BE8E-978CED0E945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ru-RU" sz="3600" b="1" i="1" dirty="0"/>
              <a:t>Вищий суд з </a:t>
            </a:r>
            <a:r>
              <a:rPr lang="ru-RU" sz="3600" b="1" i="1" dirty="0" err="1"/>
              <a:t>питань</a:t>
            </a:r>
            <a:r>
              <a:rPr lang="ru-RU" sz="3600" b="1" i="1" dirty="0"/>
              <a:t> </a:t>
            </a:r>
            <a:r>
              <a:rPr lang="ru-RU" sz="3600" b="1" i="1" dirty="0" err="1"/>
              <a:t>інтелектуальної</a:t>
            </a:r>
            <a:r>
              <a:rPr lang="ru-RU" sz="3600" b="1" i="1" dirty="0"/>
              <a:t> </a:t>
            </a:r>
            <a:r>
              <a:rPr lang="ru-RU" sz="3600" b="1" i="1" dirty="0" err="1"/>
              <a:t>власності</a:t>
            </a:r>
            <a:r>
              <a:rPr lang="ru-RU" sz="3600" b="1" i="1" dirty="0"/>
              <a:t> </a:t>
            </a:r>
            <a:r>
              <a:rPr lang="ru-RU" sz="3600" b="1" i="1" dirty="0" err="1"/>
              <a:t>розглядає</a:t>
            </a:r>
            <a:r>
              <a:rPr lang="ru-RU" sz="3600" b="1" i="1" dirty="0"/>
              <a:t> </a:t>
            </a:r>
            <a:r>
              <a:rPr lang="ru-RU" sz="3600" b="1" i="1" dirty="0" err="1"/>
              <a:t>справи</a:t>
            </a:r>
            <a:r>
              <a:rPr lang="ru-RU" sz="3600" b="1" i="1" dirty="0"/>
              <a:t> </a:t>
            </a:r>
            <a:r>
              <a:rPr lang="ru-RU" sz="3600" b="1" i="1" dirty="0" err="1"/>
              <a:t>щодо</a:t>
            </a:r>
            <a:r>
              <a:rPr lang="ru-RU" sz="3600" b="1" i="1" dirty="0"/>
              <a:t> прав </a:t>
            </a:r>
            <a:r>
              <a:rPr lang="ru-RU" sz="3600" b="1" i="1" dirty="0" err="1"/>
              <a:t>інтелектуальної</a:t>
            </a:r>
            <a:r>
              <a:rPr lang="ru-RU" sz="3600" b="1" i="1" dirty="0"/>
              <a:t> </a:t>
            </a:r>
            <a:r>
              <a:rPr lang="ru-RU" sz="3600" b="1" i="1" dirty="0" err="1"/>
              <a:t>власності</a:t>
            </a:r>
            <a:r>
              <a:rPr lang="ru-RU" sz="3600" b="1" i="1" dirty="0"/>
              <a:t>, </a:t>
            </a:r>
            <a:r>
              <a:rPr lang="ru-RU" sz="3600" b="1" i="1" dirty="0" err="1"/>
              <a:t>зокрема</a:t>
            </a:r>
            <a:r>
              <a:rPr lang="ru-RU" sz="3600" b="1" i="1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30609F-D424-452C-AC89-60FDA2A3A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/>
              <a:t>справи</a:t>
            </a:r>
            <a:r>
              <a:rPr lang="ru-RU" dirty="0"/>
              <a:t> у спорах </a:t>
            </a:r>
            <a:r>
              <a:rPr lang="ru-RU" dirty="0" err="1"/>
              <a:t>щодо</a:t>
            </a:r>
            <a:r>
              <a:rPr lang="ru-RU" dirty="0"/>
              <a:t> прав на </a:t>
            </a:r>
            <a:r>
              <a:rPr lang="ru-RU" dirty="0" err="1"/>
              <a:t>винахід</a:t>
            </a:r>
            <a:r>
              <a:rPr lang="ru-RU" dirty="0"/>
              <a:t>, </a:t>
            </a:r>
            <a:r>
              <a:rPr lang="ru-RU" dirty="0" err="1"/>
              <a:t>корисну</a:t>
            </a:r>
            <a:r>
              <a:rPr lang="ru-RU" dirty="0"/>
              <a:t> модель, </a:t>
            </a:r>
            <a:r>
              <a:rPr lang="ru-RU" dirty="0" err="1"/>
              <a:t>промисловий</a:t>
            </a:r>
            <a:r>
              <a:rPr lang="ru-RU" dirty="0"/>
              <a:t> </a:t>
            </a:r>
            <a:r>
              <a:rPr lang="ru-RU" dirty="0" err="1"/>
              <a:t>зразок</a:t>
            </a:r>
            <a:r>
              <a:rPr lang="ru-RU" dirty="0"/>
              <a:t>, </a:t>
            </a:r>
            <a:r>
              <a:rPr lang="ru-RU" dirty="0" err="1"/>
              <a:t>торговельну</a:t>
            </a:r>
            <a:r>
              <a:rPr lang="ru-RU" dirty="0"/>
              <a:t> марку (знак для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послуг</a:t>
            </a:r>
            <a:r>
              <a:rPr lang="ru-RU" dirty="0"/>
              <a:t>), </a:t>
            </a:r>
            <a:r>
              <a:rPr lang="ru-RU" dirty="0" err="1"/>
              <a:t>комерційне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права </a:t>
            </a:r>
            <a:r>
              <a:rPr lang="ru-RU" dirty="0" err="1"/>
              <a:t>попереднього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у спорах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, </a:t>
            </a:r>
            <a:r>
              <a:rPr lang="ru-RU" dirty="0" err="1"/>
              <a:t>обліку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недійсними</a:t>
            </a:r>
            <a:r>
              <a:rPr lang="ru-RU" dirty="0"/>
              <a:t>, </a:t>
            </a:r>
            <a:r>
              <a:rPr lang="ru-RU" dirty="0" err="1"/>
              <a:t>продовження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дострокового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патентів</a:t>
            </a:r>
            <a:r>
              <a:rPr lang="ru-RU" dirty="0"/>
              <a:t>, </a:t>
            </a:r>
            <a:r>
              <a:rPr lang="ru-RU" dirty="0" err="1"/>
              <a:t>свідоцтв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посвідчують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права,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порушують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права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пов’язані</a:t>
            </a:r>
            <a:r>
              <a:rPr lang="ru-RU" dirty="0"/>
              <a:t> з ними </a:t>
            </a:r>
            <a:r>
              <a:rPr lang="ru-RU" dirty="0" err="1"/>
              <a:t>законні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про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торговельної</a:t>
            </a:r>
            <a:r>
              <a:rPr lang="ru-RU" dirty="0"/>
              <a:t> марки добре </a:t>
            </a:r>
            <a:r>
              <a:rPr lang="ru-RU" dirty="0" err="1"/>
              <a:t>відомою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2186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A571A4-7DAC-44D3-BE4C-65651AEBF7F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/>
              <a:t>Вищий суд з </a:t>
            </a:r>
            <a:r>
              <a:rPr lang="ru-RU" sz="3200" b="1" i="1" dirty="0" err="1"/>
              <a:t>питань</a:t>
            </a:r>
            <a:r>
              <a:rPr lang="ru-RU" sz="3200" b="1" i="1" dirty="0"/>
              <a:t> </a:t>
            </a:r>
            <a:r>
              <a:rPr lang="ru-RU" sz="3200" b="1" i="1" dirty="0" err="1"/>
              <a:t>інтелектуальної</a:t>
            </a:r>
            <a:r>
              <a:rPr lang="ru-RU" sz="3200" b="1" i="1" dirty="0"/>
              <a:t> </a:t>
            </a:r>
            <a:r>
              <a:rPr lang="ru-RU" sz="3200" b="1" i="1" dirty="0" err="1"/>
              <a:t>власності</a:t>
            </a:r>
            <a:r>
              <a:rPr lang="ru-RU" sz="3200" b="1" i="1" dirty="0"/>
              <a:t> </a:t>
            </a:r>
            <a:r>
              <a:rPr lang="ru-RU" sz="3200" b="1" i="1" dirty="0" err="1"/>
              <a:t>розглядає</a:t>
            </a:r>
            <a:r>
              <a:rPr lang="ru-RU" sz="3200" b="1" i="1" dirty="0"/>
              <a:t> </a:t>
            </a:r>
            <a:r>
              <a:rPr lang="ru-RU" sz="3200" b="1" i="1" dirty="0" err="1"/>
              <a:t>справи</a:t>
            </a:r>
            <a:r>
              <a:rPr lang="ru-RU" sz="3200" b="1" i="1" dirty="0"/>
              <a:t> </a:t>
            </a:r>
            <a:r>
              <a:rPr lang="ru-RU" sz="3200" b="1" i="1" dirty="0" err="1"/>
              <a:t>щодо</a:t>
            </a:r>
            <a:r>
              <a:rPr lang="ru-RU" sz="3200" b="1" i="1" dirty="0"/>
              <a:t> прав </a:t>
            </a:r>
            <a:r>
              <a:rPr lang="ru-RU" sz="3200" b="1" i="1" dirty="0" err="1"/>
              <a:t>інтелектуальної</a:t>
            </a:r>
            <a:r>
              <a:rPr lang="ru-RU" sz="3200" b="1" i="1" dirty="0"/>
              <a:t> </a:t>
            </a:r>
            <a:r>
              <a:rPr lang="ru-RU" sz="3200" b="1" i="1" dirty="0" err="1"/>
              <a:t>власності</a:t>
            </a:r>
            <a:r>
              <a:rPr lang="ru-RU" sz="3200" b="1" i="1" dirty="0"/>
              <a:t>, </a:t>
            </a:r>
            <a:r>
              <a:rPr lang="ru-RU" sz="3200" b="1" i="1" dirty="0" err="1"/>
              <a:t>зокрема</a:t>
            </a:r>
            <a:r>
              <a:rPr lang="ru-RU" sz="3200" b="1" i="1" dirty="0"/>
              <a:t>: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D341FF-6628-400C-8E64-7D13DBE51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справи</a:t>
            </a:r>
            <a:r>
              <a:rPr lang="ru-RU" dirty="0"/>
              <a:t> у спорах </a:t>
            </a:r>
            <a:r>
              <a:rPr lang="ru-RU" dirty="0" err="1"/>
              <a:t>щодо</a:t>
            </a:r>
            <a:r>
              <a:rPr lang="ru-RU" dirty="0"/>
              <a:t> прав автора та </a:t>
            </a:r>
            <a:r>
              <a:rPr lang="ru-RU" dirty="0" err="1"/>
              <a:t>суміжних</a:t>
            </a:r>
            <a:r>
              <a:rPr lang="ru-RU" dirty="0"/>
              <a:t> прав, в тому </a:t>
            </a:r>
            <a:r>
              <a:rPr lang="ru-RU" dirty="0" err="1"/>
              <a:t>числі</a:t>
            </a:r>
            <a:r>
              <a:rPr lang="ru-RU" dirty="0"/>
              <a:t> спорах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колективного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майновими</a:t>
            </a:r>
            <a:r>
              <a:rPr lang="ru-RU" dirty="0"/>
              <a:t> правами автора та </a:t>
            </a:r>
            <a:r>
              <a:rPr lang="ru-RU" dirty="0" err="1"/>
              <a:t>суміжними</a:t>
            </a:r>
            <a:r>
              <a:rPr lang="ru-RU" dirty="0"/>
              <a:t> правами;</a:t>
            </a:r>
          </a:p>
          <a:p>
            <a:r>
              <a:rPr lang="ru-RU" dirty="0" err="1"/>
              <a:t>справи</a:t>
            </a:r>
            <a:r>
              <a:rPr lang="ru-RU" dirty="0"/>
              <a:t> у спорах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укладання</a:t>
            </a:r>
            <a:r>
              <a:rPr lang="ru-RU" dirty="0"/>
              <a:t>, </a:t>
            </a:r>
            <a:r>
              <a:rPr lang="ru-RU" dirty="0" err="1"/>
              <a:t>зміни</a:t>
            </a:r>
            <a:r>
              <a:rPr lang="ru-RU" dirty="0"/>
              <a:t>, </a:t>
            </a:r>
            <a:r>
              <a:rPr lang="ru-RU" dirty="0" err="1"/>
              <a:t>розірвання</a:t>
            </a:r>
            <a:r>
              <a:rPr lang="ru-RU" dirty="0"/>
              <a:t> і </a:t>
            </a:r>
            <a:r>
              <a:rPr lang="ru-RU" dirty="0" err="1"/>
              <a:t>виконання</a:t>
            </a:r>
            <a:r>
              <a:rPr lang="ru-RU" dirty="0"/>
              <a:t> договору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 </a:t>
            </a:r>
            <a:r>
              <a:rPr lang="ru-RU" dirty="0" err="1"/>
              <a:t>майновими</a:t>
            </a:r>
            <a:r>
              <a:rPr lang="ru-RU" dirty="0"/>
              <a:t> правами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комерційної</a:t>
            </a:r>
            <a:r>
              <a:rPr lang="ru-RU" dirty="0"/>
              <a:t> </a:t>
            </a:r>
            <a:r>
              <a:rPr lang="ru-RU" dirty="0" err="1"/>
              <a:t>концесії</a:t>
            </a:r>
            <a:r>
              <a:rPr lang="ru-RU" dirty="0"/>
              <a:t>;</a:t>
            </a:r>
          </a:p>
          <a:p>
            <a:r>
              <a:rPr lang="ru-RU" dirty="0" err="1"/>
              <a:t>справи</a:t>
            </a:r>
            <a:r>
              <a:rPr lang="ru-RU" dirty="0"/>
              <a:t> у спорах,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захистом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недобросовісної</a:t>
            </a:r>
            <a:r>
              <a:rPr lang="ru-RU" dirty="0"/>
              <a:t> </a:t>
            </a:r>
            <a:r>
              <a:rPr lang="ru-RU" dirty="0" err="1"/>
              <a:t>конкуренції</a:t>
            </a:r>
            <a:r>
              <a:rPr lang="ru-RU" dirty="0"/>
              <a:t>, </a:t>
            </a:r>
            <a:r>
              <a:rPr lang="ru-RU" dirty="0" err="1"/>
              <a:t>щодо</a:t>
            </a:r>
            <a:r>
              <a:rPr lang="ru-RU" dirty="0"/>
              <a:t>: </a:t>
            </a:r>
            <a:r>
              <a:rPr lang="ru-RU" dirty="0" err="1"/>
              <a:t>неправомірного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позначень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товару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виробника</a:t>
            </a:r>
            <a:r>
              <a:rPr lang="ru-RU" dirty="0"/>
              <a:t>; </a:t>
            </a:r>
            <a:r>
              <a:rPr lang="ru-RU" dirty="0" err="1"/>
              <a:t>копіювання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вигляду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; </a:t>
            </a:r>
            <a:r>
              <a:rPr lang="ru-RU" dirty="0" err="1"/>
              <a:t>збирання</a:t>
            </a:r>
            <a:r>
              <a:rPr lang="ru-RU" dirty="0"/>
              <a:t>, </a:t>
            </a:r>
            <a:r>
              <a:rPr lang="ru-RU" dirty="0" err="1"/>
              <a:t>розголошення</a:t>
            </a:r>
            <a:r>
              <a:rPr lang="ru-RU" dirty="0"/>
              <a:t> та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комерційної</a:t>
            </a:r>
            <a:r>
              <a:rPr lang="ru-RU" dirty="0"/>
              <a:t> </a:t>
            </a:r>
            <a:r>
              <a:rPr lang="ru-RU" dirty="0" err="1"/>
              <a:t>таємниці</a:t>
            </a:r>
            <a:r>
              <a:rPr lang="ru-RU" dirty="0"/>
              <a:t>; </a:t>
            </a:r>
            <a:r>
              <a:rPr lang="ru-RU" dirty="0" err="1"/>
              <a:t>оскарження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Антимонопольного </a:t>
            </a:r>
            <a:r>
              <a:rPr lang="ru-RU" dirty="0" err="1"/>
              <a:t>комітету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визначених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пунктом </a:t>
            </a:r>
            <a:r>
              <a:rPr lang="ru-RU" dirty="0" err="1"/>
              <a:t>питань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7710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8E0EED-4963-41E5-BF8F-4F0B5A72927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dirty="0"/>
              <a:t>Суд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інстанції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C0B367-D3BC-417F-AAAC-2A025B140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вирішенню</a:t>
            </a:r>
            <a:r>
              <a:rPr lang="ru-RU" dirty="0"/>
              <a:t> в порядку </a:t>
            </a:r>
            <a:r>
              <a:rPr lang="ru-RU" dirty="0" err="1"/>
              <a:t>господарського</a:t>
            </a:r>
            <a:r>
              <a:rPr lang="ru-RU" dirty="0"/>
              <a:t> </a:t>
            </a:r>
            <a:r>
              <a:rPr lang="ru-RU" dirty="0" err="1"/>
              <a:t>судочинства</a:t>
            </a:r>
            <a:r>
              <a:rPr lang="ru-RU" dirty="0"/>
              <a:t>, </a:t>
            </a:r>
            <a:r>
              <a:rPr lang="ru-RU" dirty="0" err="1"/>
              <a:t>розглядаються</a:t>
            </a:r>
            <a:r>
              <a:rPr lang="ru-RU" dirty="0"/>
              <a:t> </a:t>
            </a:r>
            <a:r>
              <a:rPr lang="ru-RU" dirty="0" err="1"/>
              <a:t>місцевими</a:t>
            </a:r>
            <a:r>
              <a:rPr lang="ru-RU" dirty="0"/>
              <a:t> </a:t>
            </a:r>
            <a:r>
              <a:rPr lang="ru-RU" dirty="0" err="1"/>
              <a:t>господарськими</a:t>
            </a:r>
            <a:r>
              <a:rPr lang="ru-RU" dirty="0"/>
              <a:t> судами як судами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інстанції</a:t>
            </a:r>
            <a:r>
              <a:rPr lang="ru-RU" dirty="0"/>
              <a:t>, </a:t>
            </a:r>
            <a:r>
              <a:rPr lang="ru-RU" b="1" i="1" dirty="0" err="1"/>
              <a:t>крім</a:t>
            </a:r>
            <a:r>
              <a:rPr lang="ru-RU" b="1" i="1" dirty="0"/>
              <a:t> справ:</a:t>
            </a:r>
          </a:p>
          <a:p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оскарження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третейських</a:t>
            </a:r>
            <a:r>
              <a:rPr lang="ru-RU" dirty="0"/>
              <a:t> </a:t>
            </a:r>
            <a:r>
              <a:rPr lang="ru-RU" dirty="0" err="1"/>
              <a:t>судів</a:t>
            </a:r>
            <a:r>
              <a:rPr lang="ru-RU" dirty="0"/>
              <a:t>, про </a:t>
            </a:r>
            <a:r>
              <a:rPr lang="ru-RU" dirty="0" err="1"/>
              <a:t>видачу</a:t>
            </a:r>
            <a:r>
              <a:rPr lang="ru-RU" dirty="0"/>
              <a:t> </a:t>
            </a:r>
            <a:r>
              <a:rPr lang="ru-RU" dirty="0" err="1"/>
              <a:t>наказів</a:t>
            </a:r>
            <a:r>
              <a:rPr lang="ru-RU" dirty="0"/>
              <a:t> на </a:t>
            </a:r>
            <a:r>
              <a:rPr lang="ru-RU" dirty="0" err="1"/>
              <a:t>примусове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третейських</a:t>
            </a:r>
            <a:r>
              <a:rPr lang="ru-RU" dirty="0"/>
              <a:t> </a:t>
            </a:r>
            <a:r>
              <a:rPr lang="ru-RU" dirty="0" err="1"/>
              <a:t>судів</a:t>
            </a:r>
            <a:r>
              <a:rPr lang="ru-RU" dirty="0"/>
              <a:t> </a:t>
            </a:r>
            <a:r>
              <a:rPr lang="ru-RU" dirty="0" err="1"/>
              <a:t>розглядаються</a:t>
            </a:r>
            <a:r>
              <a:rPr lang="ru-RU" dirty="0"/>
              <a:t> </a:t>
            </a:r>
            <a:r>
              <a:rPr lang="ru-RU" dirty="0" err="1"/>
              <a:t>апеляційними</a:t>
            </a:r>
            <a:r>
              <a:rPr lang="ru-RU" dirty="0"/>
              <a:t> </a:t>
            </a:r>
            <a:r>
              <a:rPr lang="ru-RU" dirty="0" err="1"/>
              <a:t>господарськими</a:t>
            </a:r>
            <a:r>
              <a:rPr lang="ru-RU" dirty="0"/>
              <a:t> судами як судами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інстанції</a:t>
            </a:r>
            <a:r>
              <a:rPr lang="ru-RU" dirty="0"/>
              <a:t> 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</a:t>
            </a:r>
            <a:r>
              <a:rPr lang="ru-RU" dirty="0" err="1"/>
              <a:t>третейським</a:t>
            </a:r>
            <a:r>
              <a:rPr lang="ru-RU" dirty="0"/>
              <a:t> судом.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395924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143348-478C-47A8-9390-CC5343C1ECE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/>
              <a:t>Суд </a:t>
            </a:r>
            <a:r>
              <a:rPr lang="ru-RU" sz="3200" b="1" i="1" dirty="0" err="1"/>
              <a:t>апеляційної</a:t>
            </a:r>
            <a:r>
              <a:rPr lang="ru-RU" sz="3200" b="1" i="1" dirty="0"/>
              <a:t> </a:t>
            </a:r>
            <a:r>
              <a:rPr lang="ru-RU" sz="3200" b="1" i="1" dirty="0" err="1"/>
              <a:t>інстанції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18AB79-31B0-42C2-96C8-13D4C3CB9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Апеляційні</a:t>
            </a:r>
            <a:r>
              <a:rPr lang="ru-RU" dirty="0"/>
              <a:t> </a:t>
            </a:r>
            <a:r>
              <a:rPr lang="ru-RU" dirty="0" err="1"/>
              <a:t>господарські</a:t>
            </a:r>
            <a:r>
              <a:rPr lang="ru-RU" dirty="0"/>
              <a:t> суди </a:t>
            </a:r>
            <a:r>
              <a:rPr lang="ru-RU" dirty="0" err="1"/>
              <a:t>переглядають</a:t>
            </a:r>
            <a:r>
              <a:rPr lang="ru-RU" dirty="0"/>
              <a:t> в </a:t>
            </a:r>
            <a:r>
              <a:rPr lang="ru-RU" dirty="0" err="1"/>
              <a:t>апеляційному</a:t>
            </a:r>
            <a:r>
              <a:rPr lang="ru-RU" dirty="0"/>
              <a:t> порядку </a:t>
            </a:r>
            <a:r>
              <a:rPr lang="ru-RU" dirty="0" err="1"/>
              <a:t>судові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судів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у межах </a:t>
            </a:r>
            <a:r>
              <a:rPr lang="ru-RU" dirty="0" err="1"/>
              <a:t>відповідного</a:t>
            </a:r>
            <a:r>
              <a:rPr lang="ru-RU" dirty="0"/>
              <a:t> </a:t>
            </a:r>
            <a:r>
              <a:rPr lang="ru-RU" dirty="0" err="1"/>
              <a:t>апеляційного</a:t>
            </a:r>
            <a:r>
              <a:rPr lang="ru-RU" dirty="0"/>
              <a:t> округу (</a:t>
            </a:r>
            <a:r>
              <a:rPr lang="ru-RU" dirty="0" err="1"/>
              <a:t>території</a:t>
            </a:r>
            <a:r>
              <a:rPr lang="ru-RU" dirty="0"/>
              <a:t>, на яку </a:t>
            </a:r>
            <a:r>
              <a:rPr lang="ru-RU" dirty="0" err="1"/>
              <a:t>поширюються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</a:t>
            </a:r>
            <a:r>
              <a:rPr lang="ru-RU" dirty="0" err="1"/>
              <a:t>апеляційного</a:t>
            </a:r>
            <a:r>
              <a:rPr lang="ru-RU" dirty="0"/>
              <a:t> </a:t>
            </a:r>
            <a:r>
              <a:rPr lang="ru-RU" dirty="0" err="1"/>
              <a:t>господарського</a:t>
            </a:r>
            <a:r>
              <a:rPr lang="ru-RU" dirty="0"/>
              <a:t> суду).</a:t>
            </a:r>
          </a:p>
          <a:p>
            <a:r>
              <a:rPr lang="ru-RU" dirty="0" err="1"/>
              <a:t>Верховний</a:t>
            </a:r>
            <a:r>
              <a:rPr lang="ru-RU" dirty="0"/>
              <a:t> Суд </a:t>
            </a:r>
            <a:r>
              <a:rPr lang="ru-RU" dirty="0" err="1"/>
              <a:t>переглядає</a:t>
            </a:r>
            <a:r>
              <a:rPr lang="ru-RU" dirty="0"/>
              <a:t> в </a:t>
            </a:r>
            <a:r>
              <a:rPr lang="ru-RU" dirty="0" err="1"/>
              <a:t>апеляційному</a:t>
            </a:r>
            <a:r>
              <a:rPr lang="ru-RU" dirty="0"/>
              <a:t> порядку </a:t>
            </a:r>
            <a:r>
              <a:rPr lang="ru-RU" dirty="0" err="1"/>
              <a:t>судові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апеляційних</a:t>
            </a:r>
            <a:r>
              <a:rPr lang="ru-RU" dirty="0"/>
              <a:t> 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судів</a:t>
            </a:r>
            <a:r>
              <a:rPr lang="ru-RU" dirty="0"/>
              <a:t>, </a:t>
            </a:r>
            <a:r>
              <a:rPr lang="ru-RU" dirty="0" err="1"/>
              <a:t>ухвалені</a:t>
            </a:r>
            <a:r>
              <a:rPr lang="ru-RU" dirty="0"/>
              <a:t> ними як судами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інстанції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err="1"/>
              <a:t>Апеляційна</a:t>
            </a:r>
            <a:r>
              <a:rPr lang="ru-RU" dirty="0"/>
              <a:t> палата </a:t>
            </a:r>
            <a:r>
              <a:rPr lang="ru-RU" dirty="0" err="1"/>
              <a:t>Вищого</a:t>
            </a:r>
            <a:r>
              <a:rPr lang="ru-RU" dirty="0"/>
              <a:t> суду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переглядає</a:t>
            </a:r>
            <a:r>
              <a:rPr lang="ru-RU" dirty="0"/>
              <a:t> в </a:t>
            </a:r>
            <a:r>
              <a:rPr lang="ru-RU" dirty="0" err="1"/>
              <a:t>апеляційному</a:t>
            </a:r>
            <a:r>
              <a:rPr lang="ru-RU" dirty="0"/>
              <a:t> порядку </a:t>
            </a:r>
            <a:r>
              <a:rPr lang="ru-RU" dirty="0" err="1"/>
              <a:t>судові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, </a:t>
            </a:r>
            <a:r>
              <a:rPr lang="ru-RU" dirty="0" err="1"/>
              <a:t>ухвалені</a:t>
            </a:r>
            <a:r>
              <a:rPr lang="ru-RU" dirty="0"/>
              <a:t> </a:t>
            </a:r>
            <a:r>
              <a:rPr lang="ru-RU" dirty="0" err="1"/>
              <a:t>Вищим</a:t>
            </a:r>
            <a:r>
              <a:rPr lang="ru-RU" dirty="0"/>
              <a:t> судом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4703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838E4D-7496-46AA-AF32-045A5B24189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/>
              <a:t>Суд </a:t>
            </a:r>
            <a:r>
              <a:rPr lang="ru-RU" sz="3200" b="1" i="1" dirty="0" err="1"/>
              <a:t>касаційної</a:t>
            </a:r>
            <a:r>
              <a:rPr lang="ru-RU" sz="3200" b="1" i="1" dirty="0"/>
              <a:t> </a:t>
            </a:r>
            <a:r>
              <a:rPr lang="ru-RU" sz="3200" b="1" i="1" dirty="0" err="1"/>
              <a:t>інстанції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5777AF-EC34-4FC0-BFD5-D7ADE2371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Верховний</a:t>
            </a:r>
            <a:r>
              <a:rPr lang="ru-RU" dirty="0"/>
              <a:t> Суд </a:t>
            </a:r>
            <a:r>
              <a:rPr lang="ru-RU" dirty="0" err="1"/>
              <a:t>переглядає</a:t>
            </a:r>
            <a:r>
              <a:rPr lang="ru-RU" dirty="0"/>
              <a:t> у </a:t>
            </a:r>
            <a:r>
              <a:rPr lang="ru-RU" dirty="0" err="1"/>
              <a:t>касаційному</a:t>
            </a:r>
            <a:r>
              <a:rPr lang="ru-RU" dirty="0"/>
              <a:t> порядку </a:t>
            </a:r>
            <a:r>
              <a:rPr lang="ru-RU" dirty="0" err="1"/>
              <a:t>судові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, </a:t>
            </a:r>
            <a:r>
              <a:rPr lang="ru-RU" dirty="0" err="1"/>
              <a:t>ухвалені</a:t>
            </a:r>
            <a:r>
              <a:rPr lang="ru-RU" dirty="0"/>
              <a:t> судами </a:t>
            </a:r>
            <a:r>
              <a:rPr lang="ru-RU" dirty="0" err="1"/>
              <a:t>першої</a:t>
            </a:r>
            <a:r>
              <a:rPr lang="ru-RU" dirty="0"/>
              <a:t> та </a:t>
            </a:r>
            <a:r>
              <a:rPr lang="ru-RU" dirty="0" err="1"/>
              <a:t>апеляційної</a:t>
            </a:r>
            <a:r>
              <a:rPr lang="ru-RU" dirty="0"/>
              <a:t> </a:t>
            </a:r>
            <a:r>
              <a:rPr lang="ru-RU" dirty="0" err="1"/>
              <a:t>інстанцій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5819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181C5D-F7C6-4627-A2ED-5FD3AA5B2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98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ru-RU" sz="2400" b="1" i="1" dirty="0"/>
              <a:t>Справи, </a:t>
            </a:r>
            <a:r>
              <a:rPr lang="ru-RU" sz="2400" b="1" i="1" dirty="0" err="1"/>
              <a:t>що</a:t>
            </a:r>
            <a:r>
              <a:rPr lang="ru-RU" sz="2400" b="1" i="1" dirty="0"/>
              <a:t> </a:t>
            </a:r>
            <a:r>
              <a:rPr lang="ru-RU" sz="2400" b="1" i="1" dirty="0" err="1"/>
              <a:t>відносяться</a:t>
            </a:r>
            <a:r>
              <a:rPr lang="ru-RU" sz="2400" b="1" i="1" dirty="0"/>
              <a:t> до </a:t>
            </a:r>
            <a:r>
              <a:rPr lang="ru-RU" sz="2400" b="1" i="1" dirty="0" err="1"/>
              <a:t>юрисдикції</a:t>
            </a:r>
            <a:r>
              <a:rPr lang="ru-RU" sz="2400" b="1" i="1" dirty="0"/>
              <a:t> </a:t>
            </a:r>
            <a:r>
              <a:rPr lang="ru-RU" sz="2400" b="1" i="1" dirty="0" err="1"/>
              <a:t>господарських</a:t>
            </a:r>
            <a:r>
              <a:rPr lang="ru-RU" sz="2400" b="1" i="1" dirty="0"/>
              <a:t> </a:t>
            </a:r>
            <a:r>
              <a:rPr lang="ru-RU" sz="2400" b="1" i="1" dirty="0" err="1"/>
              <a:t>судів</a:t>
            </a:r>
            <a:endParaRPr lang="ru-RU" sz="24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610489-A4BE-4BBB-A7E5-8B674E5CD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325"/>
            <a:ext cx="10515600" cy="4719638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справи</a:t>
            </a:r>
            <a:r>
              <a:rPr lang="ru-RU" dirty="0"/>
              <a:t> у спорах,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при </a:t>
            </a:r>
            <a:r>
              <a:rPr lang="ru-RU" dirty="0" err="1"/>
              <a:t>укладанні</a:t>
            </a:r>
            <a:r>
              <a:rPr lang="ru-RU" dirty="0"/>
              <a:t>, </a:t>
            </a:r>
            <a:r>
              <a:rPr lang="ru-RU" dirty="0" err="1"/>
              <a:t>зміні</a:t>
            </a:r>
            <a:r>
              <a:rPr lang="ru-RU" dirty="0"/>
              <a:t>, </a:t>
            </a:r>
            <a:r>
              <a:rPr lang="ru-RU" dirty="0" err="1"/>
              <a:t>розірванні</a:t>
            </a:r>
            <a:r>
              <a:rPr lang="ru-RU" dirty="0"/>
              <a:t> і </a:t>
            </a:r>
            <a:r>
              <a:rPr lang="ru-RU" dirty="0" err="1"/>
              <a:t>виконанні</a:t>
            </a:r>
            <a:r>
              <a:rPr lang="ru-RU" dirty="0"/>
              <a:t> </a:t>
            </a:r>
            <a:r>
              <a:rPr lang="ru-RU" dirty="0" err="1"/>
              <a:t>правочинів</a:t>
            </a:r>
            <a:r>
              <a:rPr lang="ru-RU" dirty="0"/>
              <a:t> у </a:t>
            </a:r>
            <a:r>
              <a:rPr lang="ru-RU" dirty="0" err="1"/>
              <a:t>господарській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правочинів</a:t>
            </a:r>
            <a:r>
              <a:rPr lang="ru-RU" dirty="0"/>
              <a:t>, стороною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фізична</a:t>
            </a:r>
            <a:r>
              <a:rPr lang="ru-RU" dirty="0"/>
              <a:t> особа, яка не є </a:t>
            </a:r>
            <a:r>
              <a:rPr lang="ru-RU" dirty="0" err="1"/>
              <a:t>підприємцем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у спорах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правочинів</a:t>
            </a:r>
            <a:r>
              <a:rPr lang="ru-RU" dirty="0"/>
              <a:t>, </a:t>
            </a:r>
            <a:r>
              <a:rPr lang="ru-RU" dirty="0" err="1"/>
              <a:t>укладених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, сторонами </a:t>
            </a:r>
            <a:r>
              <a:rPr lang="ru-RU" dirty="0" err="1"/>
              <a:t>якого</a:t>
            </a:r>
            <a:r>
              <a:rPr lang="ru-RU" dirty="0"/>
              <a:t> є </a:t>
            </a:r>
            <a:r>
              <a:rPr lang="ru-RU" dirty="0" err="1"/>
              <a:t>юридичні</a:t>
            </a:r>
            <a:r>
              <a:rPr lang="ru-RU" dirty="0"/>
              <a:t> особи та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фізичні</a:t>
            </a:r>
            <a:r>
              <a:rPr lang="ru-RU" dirty="0"/>
              <a:t> особи - </a:t>
            </a:r>
            <a:r>
              <a:rPr lang="ru-RU" dirty="0" err="1"/>
              <a:t>підприємці</a:t>
            </a:r>
            <a:r>
              <a:rPr lang="ru-RU" dirty="0"/>
              <a:t>;</a:t>
            </a:r>
          </a:p>
          <a:p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у спорах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приватизації</a:t>
            </a:r>
            <a:r>
              <a:rPr lang="ru-RU" dirty="0"/>
              <a:t> майна,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спорів</a:t>
            </a:r>
            <a:r>
              <a:rPr lang="ru-RU" dirty="0"/>
              <a:t> про </a:t>
            </a:r>
            <a:r>
              <a:rPr lang="ru-RU" dirty="0" err="1"/>
              <a:t>приватизацію</a:t>
            </a:r>
            <a:r>
              <a:rPr lang="ru-RU" dirty="0"/>
              <a:t> державного </a:t>
            </a:r>
            <a:r>
              <a:rPr lang="ru-RU" dirty="0" err="1"/>
              <a:t>житлового</a:t>
            </a:r>
            <a:r>
              <a:rPr lang="ru-RU" dirty="0"/>
              <a:t> фонду;</a:t>
            </a:r>
          </a:p>
          <a:p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у спорах,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з </a:t>
            </a:r>
            <a:r>
              <a:rPr lang="ru-RU" dirty="0" err="1"/>
              <a:t>корпоративних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у спорах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учасниками</a:t>
            </a:r>
            <a:r>
              <a:rPr lang="ru-RU" dirty="0"/>
              <a:t> (</a:t>
            </a:r>
            <a:r>
              <a:rPr lang="ru-RU" dirty="0" err="1"/>
              <a:t>засновниками</a:t>
            </a:r>
            <a:r>
              <a:rPr lang="ru-RU" dirty="0"/>
              <a:t>, </a:t>
            </a:r>
            <a:r>
              <a:rPr lang="ru-RU" dirty="0" err="1"/>
              <a:t>акціонерами</a:t>
            </a:r>
            <a:r>
              <a:rPr lang="ru-RU" dirty="0"/>
              <a:t>, членами) </a:t>
            </a:r>
            <a:r>
              <a:rPr lang="ru-RU" dirty="0" err="1"/>
              <a:t>юридичної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юридичною</a:t>
            </a:r>
            <a:r>
              <a:rPr lang="ru-RU" dirty="0"/>
              <a:t> особою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учасником</a:t>
            </a:r>
            <a:r>
              <a:rPr lang="ru-RU" dirty="0"/>
              <a:t> (</a:t>
            </a:r>
            <a:r>
              <a:rPr lang="ru-RU" dirty="0" err="1"/>
              <a:t>засновником</a:t>
            </a:r>
            <a:r>
              <a:rPr lang="ru-RU" dirty="0"/>
              <a:t>, </a:t>
            </a:r>
            <a:r>
              <a:rPr lang="ru-RU" dirty="0" err="1"/>
              <a:t>акціонером</a:t>
            </a:r>
            <a:r>
              <a:rPr lang="ru-RU" dirty="0"/>
              <a:t>, членом),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учасником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вибув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створенням</a:t>
            </a:r>
            <a:r>
              <a:rPr lang="ru-RU" dirty="0"/>
              <a:t>, </a:t>
            </a:r>
            <a:r>
              <a:rPr lang="ru-RU" dirty="0" err="1"/>
              <a:t>діяльністю</a:t>
            </a:r>
            <a:r>
              <a:rPr lang="ru-RU" dirty="0"/>
              <a:t>, </a:t>
            </a:r>
            <a:r>
              <a:rPr lang="ru-RU" dirty="0" err="1"/>
              <a:t>управлінням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припиненням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спорів</a:t>
            </a:r>
            <a:r>
              <a:rPr lang="ru-RU" dirty="0"/>
              <a:t>;</a:t>
            </a:r>
          </a:p>
          <a:p>
            <a:r>
              <a:rPr lang="ru-RU" dirty="0" err="1"/>
              <a:t>справи</a:t>
            </a:r>
            <a:r>
              <a:rPr lang="ru-RU" dirty="0"/>
              <a:t> у спорах,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з </a:t>
            </a:r>
            <a:r>
              <a:rPr lang="ru-RU" dirty="0" err="1"/>
              <a:t>правочинів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акцій</a:t>
            </a:r>
            <a:r>
              <a:rPr lang="ru-RU" dirty="0"/>
              <a:t>, </a:t>
            </a:r>
            <a:r>
              <a:rPr lang="ru-RU" dirty="0" err="1"/>
              <a:t>часток</a:t>
            </a:r>
            <a:r>
              <a:rPr lang="ru-RU" dirty="0"/>
              <a:t>, </a:t>
            </a:r>
            <a:r>
              <a:rPr lang="ru-RU" dirty="0" err="1"/>
              <a:t>паїв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корпоративних</a:t>
            </a:r>
            <a:r>
              <a:rPr lang="ru-RU" dirty="0"/>
              <a:t> прав в 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правочинів</a:t>
            </a:r>
            <a:r>
              <a:rPr lang="ru-RU" dirty="0"/>
              <a:t> у </a:t>
            </a:r>
            <a:r>
              <a:rPr lang="ru-RU" dirty="0" err="1"/>
              <a:t>сімейних</a:t>
            </a:r>
            <a:r>
              <a:rPr lang="ru-RU" dirty="0"/>
              <a:t> та </a:t>
            </a:r>
            <a:r>
              <a:rPr lang="ru-RU" dirty="0" err="1"/>
              <a:t>спадкових</a:t>
            </a:r>
            <a:r>
              <a:rPr lang="ru-RU" dirty="0"/>
              <a:t> </a:t>
            </a:r>
            <a:r>
              <a:rPr lang="ru-RU" dirty="0" err="1"/>
              <a:t>правовідносинах</a:t>
            </a:r>
            <a:r>
              <a:rPr lang="ru-RU" dirty="0"/>
              <a:t>;</a:t>
            </a:r>
          </a:p>
          <a:p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у спорах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пов’язані</a:t>
            </a:r>
            <a:r>
              <a:rPr lang="ru-RU" dirty="0"/>
              <a:t> з правами на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та правами,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з них, </a:t>
            </a:r>
            <a:r>
              <a:rPr lang="ru-RU" dirty="0" err="1"/>
              <a:t>емісією</a:t>
            </a:r>
            <a:r>
              <a:rPr lang="ru-RU" dirty="0"/>
              <a:t>, </a:t>
            </a:r>
            <a:r>
              <a:rPr lang="ru-RU" dirty="0" err="1"/>
              <a:t>розміщенням</a:t>
            </a:r>
            <a:r>
              <a:rPr lang="ru-RU" dirty="0"/>
              <a:t>, </a:t>
            </a:r>
            <a:r>
              <a:rPr lang="ru-RU" dirty="0" err="1"/>
              <a:t>обігом</a:t>
            </a:r>
            <a:r>
              <a:rPr lang="ru-RU" dirty="0"/>
              <a:t> та </a:t>
            </a:r>
            <a:r>
              <a:rPr lang="ru-RU" dirty="0" err="1"/>
              <a:t>погашенням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, </a:t>
            </a:r>
            <a:r>
              <a:rPr lang="ru-RU" dirty="0" err="1"/>
              <a:t>обліком</a:t>
            </a:r>
            <a:r>
              <a:rPr lang="ru-RU" dirty="0"/>
              <a:t> прав на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, </a:t>
            </a:r>
            <a:r>
              <a:rPr lang="ru-RU" dirty="0" err="1"/>
              <a:t>зобов’язаннями</a:t>
            </a:r>
            <a:r>
              <a:rPr lang="ru-RU" dirty="0"/>
              <a:t> за </a:t>
            </a:r>
            <a:r>
              <a:rPr lang="ru-RU" dirty="0" err="1"/>
              <a:t>цінними</a:t>
            </a:r>
            <a:r>
              <a:rPr lang="ru-RU" dirty="0"/>
              <a:t> </a:t>
            </a:r>
            <a:r>
              <a:rPr lang="ru-RU" dirty="0" err="1"/>
              <a:t>паперами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боргових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,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фізична</a:t>
            </a:r>
            <a:r>
              <a:rPr lang="ru-RU" dirty="0"/>
              <a:t> особа, яка не є </a:t>
            </a:r>
            <a:r>
              <a:rPr lang="ru-RU" dirty="0" err="1"/>
              <a:t>підприємцем</a:t>
            </a:r>
            <a:r>
              <a:rPr lang="ru-RU" dirty="0"/>
              <a:t>, та </a:t>
            </a:r>
            <a:r>
              <a:rPr lang="ru-RU" dirty="0" err="1"/>
              <a:t>векселів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у </a:t>
            </a:r>
            <a:r>
              <a:rPr lang="ru-RU" dirty="0" err="1"/>
              <a:t>податкових</a:t>
            </a:r>
            <a:r>
              <a:rPr lang="ru-RU" dirty="0"/>
              <a:t> та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правовідносинах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687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CD35B5-75E2-4597-B251-FE94355F7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315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ru-RU" sz="2800" b="1" i="1" dirty="0"/>
              <a:t>Справи, </a:t>
            </a:r>
            <a:r>
              <a:rPr lang="ru-RU" sz="2800" b="1" i="1" dirty="0" err="1"/>
              <a:t>що</a:t>
            </a:r>
            <a:r>
              <a:rPr lang="ru-RU" sz="2800" b="1" i="1" dirty="0"/>
              <a:t> </a:t>
            </a:r>
            <a:r>
              <a:rPr lang="ru-RU" sz="2800" b="1" i="1" dirty="0" err="1"/>
              <a:t>відносяться</a:t>
            </a:r>
            <a:r>
              <a:rPr lang="ru-RU" sz="2800" b="1" i="1" dirty="0"/>
              <a:t> до </a:t>
            </a:r>
            <a:r>
              <a:rPr lang="ru-RU" sz="2800" b="1" i="1" dirty="0" err="1"/>
              <a:t>юрисдикції</a:t>
            </a:r>
            <a:r>
              <a:rPr lang="ru-RU" sz="2800" b="1" i="1" dirty="0"/>
              <a:t> </a:t>
            </a:r>
            <a:r>
              <a:rPr lang="ru-RU" sz="2800" b="1" i="1" dirty="0" err="1"/>
              <a:t>господарських</a:t>
            </a:r>
            <a:r>
              <a:rPr lang="ru-RU" sz="2800" b="1" i="1" dirty="0"/>
              <a:t> </a:t>
            </a:r>
            <a:r>
              <a:rPr lang="ru-RU" sz="2800" b="1" i="1" dirty="0" err="1"/>
              <a:t>судів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7676F7-60BB-4AA2-AB65-7782A6C71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err="1"/>
              <a:t>справи</a:t>
            </a:r>
            <a:r>
              <a:rPr lang="ru-RU" dirty="0"/>
              <a:t> у спорах </a:t>
            </a:r>
            <a:r>
              <a:rPr lang="ru-RU" dirty="0" err="1"/>
              <a:t>щодо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речового</a:t>
            </a:r>
            <a:r>
              <a:rPr lang="ru-RU" dirty="0"/>
              <a:t> права на </a:t>
            </a:r>
            <a:r>
              <a:rPr lang="ru-RU" dirty="0" err="1"/>
              <a:t>майно</a:t>
            </a:r>
            <a:r>
              <a:rPr lang="ru-RU" dirty="0"/>
              <a:t> (</a:t>
            </a:r>
            <a:r>
              <a:rPr lang="ru-RU" dirty="0" err="1"/>
              <a:t>рухоме</a:t>
            </a:r>
            <a:r>
              <a:rPr lang="ru-RU" dirty="0"/>
              <a:t> та </a:t>
            </a:r>
            <a:r>
              <a:rPr lang="ru-RU" dirty="0" err="1"/>
              <a:t>нерухоме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землю),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прав на </a:t>
            </a:r>
            <a:r>
              <a:rPr lang="ru-RU" dirty="0" err="1"/>
              <a:t>майно</a:t>
            </a:r>
            <a:r>
              <a:rPr lang="ru-RU" dirty="0"/>
              <a:t>, яке (права на яке) є предметом спору,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недійсними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порушують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права,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спорів</a:t>
            </a:r>
            <a:r>
              <a:rPr lang="ru-RU" dirty="0"/>
              <a:t>, стороною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фізична</a:t>
            </a:r>
            <a:r>
              <a:rPr lang="ru-RU" dirty="0"/>
              <a:t> особа, яка не є </a:t>
            </a:r>
            <a:r>
              <a:rPr lang="ru-RU" dirty="0" err="1"/>
              <a:t>підприємцем</a:t>
            </a:r>
            <a:r>
              <a:rPr lang="ru-RU" dirty="0"/>
              <a:t>, та </a:t>
            </a:r>
            <a:r>
              <a:rPr lang="ru-RU" dirty="0" err="1"/>
              <a:t>спорів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вилучення</a:t>
            </a:r>
            <a:r>
              <a:rPr lang="ru-RU" dirty="0"/>
              <a:t> майна для </a:t>
            </a:r>
            <a:r>
              <a:rPr lang="ru-RU" dirty="0" err="1"/>
              <a:t>суспільних</a:t>
            </a:r>
            <a:r>
              <a:rPr lang="ru-RU" dirty="0"/>
              <a:t> потреб </a:t>
            </a:r>
            <a:r>
              <a:rPr lang="ru-RU" dirty="0" err="1"/>
              <a:t>чи</a:t>
            </a:r>
            <a:r>
              <a:rPr lang="ru-RU" dirty="0"/>
              <a:t> з </a:t>
            </a:r>
            <a:r>
              <a:rPr lang="ru-RU" dirty="0" err="1"/>
              <a:t>мотивів</a:t>
            </a:r>
            <a:r>
              <a:rPr lang="ru-RU" dirty="0"/>
              <a:t>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у спорах </a:t>
            </a:r>
            <a:r>
              <a:rPr lang="ru-RU" dirty="0" err="1"/>
              <a:t>щодо</a:t>
            </a:r>
            <a:r>
              <a:rPr lang="ru-RU" dirty="0"/>
              <a:t> майна, </a:t>
            </a:r>
            <a:r>
              <a:rPr lang="ru-RU" dirty="0" err="1"/>
              <a:t>що</a:t>
            </a:r>
            <a:r>
              <a:rPr lang="ru-RU" dirty="0"/>
              <a:t> є предметом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, сторонами </a:t>
            </a:r>
            <a:r>
              <a:rPr lang="ru-RU" dirty="0" err="1"/>
              <a:t>якого</a:t>
            </a:r>
            <a:r>
              <a:rPr lang="ru-RU" dirty="0"/>
              <a:t> є </a:t>
            </a:r>
            <a:r>
              <a:rPr lang="ru-RU" dirty="0" err="1"/>
              <a:t>юридичні</a:t>
            </a:r>
            <a:r>
              <a:rPr lang="ru-RU" dirty="0"/>
              <a:t> особи та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фізичні</a:t>
            </a:r>
            <a:r>
              <a:rPr lang="ru-RU" dirty="0"/>
              <a:t> особи - </a:t>
            </a:r>
            <a:r>
              <a:rPr lang="ru-RU" dirty="0" err="1"/>
              <a:t>підприємці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у спорах,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з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захистом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конкуренції</a:t>
            </a:r>
            <a:r>
              <a:rPr lang="ru-RU" dirty="0"/>
              <a:t>, </a:t>
            </a:r>
            <a:r>
              <a:rPr lang="ru-RU" dirty="0" err="1"/>
              <a:t>обмеженням</a:t>
            </a:r>
            <a:r>
              <a:rPr lang="ru-RU" dirty="0"/>
              <a:t> </a:t>
            </a:r>
            <a:r>
              <a:rPr lang="ru-RU" dirty="0" err="1"/>
              <a:t>монополізму</a:t>
            </a:r>
            <a:r>
              <a:rPr lang="ru-RU" dirty="0"/>
              <a:t> в </a:t>
            </a:r>
            <a:r>
              <a:rPr lang="ru-RU" dirty="0" err="1"/>
              <a:t>господарській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захистом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недобросовісної</a:t>
            </a:r>
            <a:r>
              <a:rPr lang="ru-RU" dirty="0"/>
              <a:t> </a:t>
            </a:r>
            <a:r>
              <a:rPr lang="ru-RU" dirty="0" err="1"/>
              <a:t>конкуренції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у спорах, </a:t>
            </a:r>
            <a:r>
              <a:rPr lang="ru-RU" dirty="0" err="1"/>
              <a:t>пов’язаних</a:t>
            </a:r>
            <a:r>
              <a:rPr lang="ru-RU" dirty="0"/>
              <a:t> з </a:t>
            </a:r>
            <a:r>
              <a:rPr lang="ru-RU" dirty="0" err="1"/>
              <a:t>оскарженням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Антимонопольного </a:t>
            </a:r>
            <a:r>
              <a:rPr lang="ru-RU" dirty="0" err="1"/>
              <a:t>комітету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за </a:t>
            </a:r>
            <a:r>
              <a:rPr lang="ru-RU" dirty="0" err="1"/>
              <a:t>заявами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Антимонопольного </a:t>
            </a:r>
            <a:r>
              <a:rPr lang="ru-RU" dirty="0" err="1"/>
              <a:t>комітету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, </a:t>
            </a:r>
            <a:r>
              <a:rPr lang="ru-RU" dirty="0" err="1"/>
              <a:t>віднесених</a:t>
            </a:r>
            <a:r>
              <a:rPr lang="ru-RU" dirty="0"/>
              <a:t> законом до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компетенції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спорів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віднесені</a:t>
            </a:r>
            <a:r>
              <a:rPr lang="ru-RU" dirty="0"/>
              <a:t> до </a:t>
            </a:r>
            <a:r>
              <a:rPr lang="ru-RU" dirty="0" err="1"/>
              <a:t>юрисдикції</a:t>
            </a:r>
            <a:r>
              <a:rPr lang="ru-RU" dirty="0"/>
              <a:t> </a:t>
            </a:r>
            <a:r>
              <a:rPr lang="ru-RU" dirty="0" err="1"/>
              <a:t>Вищого</a:t>
            </a:r>
            <a:r>
              <a:rPr lang="ru-RU" dirty="0"/>
              <a:t> суду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1595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921842-DA06-4C3E-9493-AB5B6D37EDA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/>
              <a:t>Справи, </a:t>
            </a:r>
            <a:r>
              <a:rPr lang="ru-RU" sz="3200" b="1" i="1" dirty="0" err="1"/>
              <a:t>що</a:t>
            </a:r>
            <a:r>
              <a:rPr lang="ru-RU" sz="3200" b="1" i="1" dirty="0"/>
              <a:t> </a:t>
            </a:r>
            <a:r>
              <a:rPr lang="ru-RU" sz="3200" b="1" i="1" dirty="0" err="1"/>
              <a:t>відносяться</a:t>
            </a:r>
            <a:r>
              <a:rPr lang="ru-RU" sz="3200" b="1" i="1" dirty="0"/>
              <a:t> до </a:t>
            </a:r>
            <a:r>
              <a:rPr lang="ru-RU" sz="3200" b="1" i="1" dirty="0" err="1"/>
              <a:t>юрисдикції</a:t>
            </a:r>
            <a:r>
              <a:rPr lang="ru-RU" sz="3200" b="1" i="1" dirty="0"/>
              <a:t> </a:t>
            </a:r>
            <a:r>
              <a:rPr lang="ru-RU" sz="3200" b="1" i="1" dirty="0" err="1"/>
              <a:t>господарських</a:t>
            </a:r>
            <a:r>
              <a:rPr lang="ru-RU" sz="3200" b="1" i="1" dirty="0"/>
              <a:t> </a:t>
            </a:r>
            <a:r>
              <a:rPr lang="ru-RU" sz="3200" b="1" i="1" dirty="0" err="1"/>
              <a:t>судів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FB5CA4-100F-436E-B2C6-974356A14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err="1"/>
              <a:t>справи</a:t>
            </a:r>
            <a:r>
              <a:rPr lang="ru-RU" dirty="0"/>
              <a:t> про </a:t>
            </a:r>
            <a:r>
              <a:rPr lang="ru-RU" dirty="0" err="1"/>
              <a:t>банкрутство</a:t>
            </a:r>
            <a:r>
              <a:rPr lang="ru-RU" dirty="0"/>
              <a:t> та </a:t>
            </a:r>
            <a:r>
              <a:rPr lang="ru-RU" dirty="0" err="1"/>
              <a:t>справи</a:t>
            </a:r>
            <a:r>
              <a:rPr lang="ru-RU" dirty="0"/>
              <a:t> у спорах з </a:t>
            </a:r>
            <a:r>
              <a:rPr lang="ru-RU" dirty="0" err="1"/>
              <a:t>майновими</a:t>
            </a:r>
            <a:r>
              <a:rPr lang="ru-RU" dirty="0"/>
              <a:t> </a:t>
            </a:r>
            <a:r>
              <a:rPr lang="ru-RU" dirty="0" err="1"/>
              <a:t>вимогами</a:t>
            </a:r>
            <a:r>
              <a:rPr lang="ru-RU" dirty="0"/>
              <a:t> до </a:t>
            </a:r>
            <a:r>
              <a:rPr lang="ru-RU" dirty="0" err="1"/>
              <a:t>боржника</a:t>
            </a:r>
            <a:r>
              <a:rPr lang="ru-RU" dirty="0"/>
              <a:t>,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відкрито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 про </a:t>
            </a:r>
            <a:r>
              <a:rPr lang="ru-RU" dirty="0" err="1"/>
              <a:t>банкрутство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у спорах про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недійсними</a:t>
            </a:r>
            <a:r>
              <a:rPr lang="ru-RU" dirty="0"/>
              <a:t>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правочинів</a:t>
            </a:r>
            <a:r>
              <a:rPr lang="ru-RU" dirty="0"/>
              <a:t> (</a:t>
            </a:r>
            <a:r>
              <a:rPr lang="ru-RU" dirty="0" err="1"/>
              <a:t>договорів</a:t>
            </a:r>
            <a:r>
              <a:rPr lang="ru-RU" dirty="0"/>
              <a:t>), </a:t>
            </a:r>
            <a:r>
              <a:rPr lang="ru-RU" dirty="0" err="1"/>
              <a:t>укладених</a:t>
            </a:r>
            <a:r>
              <a:rPr lang="ru-RU" dirty="0"/>
              <a:t> </a:t>
            </a:r>
            <a:r>
              <a:rPr lang="ru-RU" dirty="0" err="1"/>
              <a:t>боржником</a:t>
            </a:r>
            <a:r>
              <a:rPr lang="ru-RU" dirty="0"/>
              <a:t>; </a:t>
            </a:r>
            <a:r>
              <a:rPr lang="ru-RU" dirty="0" err="1"/>
              <a:t>стягнення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плати; </a:t>
            </a:r>
            <a:r>
              <a:rPr lang="ru-RU" dirty="0" err="1"/>
              <a:t>поновлення</a:t>
            </a:r>
            <a:r>
              <a:rPr lang="ru-RU" dirty="0"/>
              <a:t> на </a:t>
            </a:r>
            <a:r>
              <a:rPr lang="ru-RU" dirty="0" err="1"/>
              <a:t>роботі</a:t>
            </a:r>
            <a:r>
              <a:rPr lang="ru-RU" dirty="0"/>
              <a:t> </a:t>
            </a:r>
            <a:r>
              <a:rPr lang="ru-RU" dirty="0" err="1"/>
              <a:t>посадових</a:t>
            </a:r>
            <a:r>
              <a:rPr lang="ru-RU" dirty="0"/>
              <a:t> та </a:t>
            </a:r>
            <a:r>
              <a:rPr lang="ru-RU" dirty="0" err="1"/>
              <a:t>службових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, 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спорів</a:t>
            </a:r>
            <a:r>
              <a:rPr lang="ru-RU" dirty="0"/>
              <a:t> про </a:t>
            </a:r>
            <a:r>
              <a:rPr lang="ru-RU" dirty="0" err="1"/>
              <a:t>визначення</a:t>
            </a:r>
            <a:r>
              <a:rPr lang="ru-RU" dirty="0"/>
              <a:t> та </a:t>
            </a:r>
            <a:r>
              <a:rPr lang="ru-RU" dirty="0" err="1"/>
              <a:t>сплату</a:t>
            </a:r>
            <a:r>
              <a:rPr lang="ru-RU" dirty="0"/>
              <a:t> (</a:t>
            </a:r>
            <a:r>
              <a:rPr lang="ru-RU" dirty="0" err="1"/>
              <a:t>стягнення</a:t>
            </a:r>
            <a:r>
              <a:rPr lang="ru-RU" dirty="0"/>
              <a:t>)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(</a:t>
            </a:r>
            <a:r>
              <a:rPr lang="ru-RU" dirty="0" err="1"/>
              <a:t>податкового</a:t>
            </a:r>
            <a:r>
              <a:rPr lang="ru-RU" dirty="0"/>
              <a:t> боргу), </a:t>
            </a:r>
            <a:r>
              <a:rPr lang="ru-RU" dirty="0" err="1"/>
              <a:t>визначених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u="sng" dirty="0" err="1">
                <a:hlinkClick r:id="rId2"/>
              </a:rPr>
              <a:t>Податкового</a:t>
            </a:r>
            <a:r>
              <a:rPr lang="ru-RU" u="sng" dirty="0">
                <a:hlinkClick r:id="rId2"/>
              </a:rPr>
              <a:t> кодексу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спорів</a:t>
            </a:r>
            <a:r>
              <a:rPr lang="ru-RU" dirty="0"/>
              <a:t> про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недійсними</a:t>
            </a:r>
            <a:r>
              <a:rPr lang="ru-RU" dirty="0"/>
              <a:t> </a:t>
            </a:r>
            <a:r>
              <a:rPr lang="ru-RU" dirty="0" err="1"/>
              <a:t>правочинів</a:t>
            </a:r>
            <a:r>
              <a:rPr lang="ru-RU" dirty="0"/>
              <a:t> за </a:t>
            </a:r>
            <a:r>
              <a:rPr lang="ru-RU" dirty="0" err="1"/>
              <a:t>позовом</a:t>
            </a:r>
            <a:r>
              <a:rPr lang="ru-RU" dirty="0"/>
              <a:t> </a:t>
            </a:r>
            <a:r>
              <a:rPr lang="ru-RU" dirty="0" err="1"/>
              <a:t>контролюючого</a:t>
            </a:r>
            <a:r>
              <a:rPr lang="ru-RU" dirty="0"/>
              <a:t> органу на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 </a:t>
            </a:r>
            <a:r>
              <a:rPr lang="ru-RU" dirty="0" err="1"/>
              <a:t>Податковим</a:t>
            </a:r>
            <a:r>
              <a:rPr lang="ru-RU" dirty="0"/>
              <a:t> кодексом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pPr algn="just"/>
            <a:r>
              <a:rPr lang="ru-RU" dirty="0" err="1"/>
              <a:t>справи</a:t>
            </a:r>
            <a:r>
              <a:rPr lang="ru-RU" dirty="0"/>
              <a:t> за </a:t>
            </a:r>
            <a:r>
              <a:rPr lang="ru-RU" dirty="0" err="1"/>
              <a:t>заявами</a:t>
            </a:r>
            <a:r>
              <a:rPr lang="ru-RU" dirty="0"/>
              <a:t> про </a:t>
            </a:r>
            <a:r>
              <a:rPr lang="ru-RU" dirty="0" err="1"/>
              <a:t>затвердження</a:t>
            </a:r>
            <a:r>
              <a:rPr lang="ru-RU" dirty="0"/>
              <a:t> </a:t>
            </a:r>
            <a:r>
              <a:rPr lang="ru-RU" dirty="0" err="1"/>
              <a:t>планів</a:t>
            </a:r>
            <a:r>
              <a:rPr lang="ru-RU" dirty="0"/>
              <a:t> </a:t>
            </a:r>
            <a:r>
              <a:rPr lang="ru-RU" dirty="0" err="1"/>
              <a:t>санації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 до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 про </a:t>
            </a:r>
            <a:r>
              <a:rPr lang="ru-RU" dirty="0" err="1"/>
              <a:t>банкрутство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6184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FB95E3-976E-44F5-9CAC-2883C1D7587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/>
              <a:t>Справи, </a:t>
            </a:r>
            <a:r>
              <a:rPr lang="ru-RU" sz="3200" b="1" i="1" dirty="0" err="1"/>
              <a:t>що</a:t>
            </a:r>
            <a:r>
              <a:rPr lang="ru-RU" sz="3200" b="1" i="1" dirty="0"/>
              <a:t> </a:t>
            </a:r>
            <a:r>
              <a:rPr lang="ru-RU" sz="3200" b="1" i="1" dirty="0" err="1"/>
              <a:t>відносяться</a:t>
            </a:r>
            <a:r>
              <a:rPr lang="ru-RU" sz="3200" b="1" i="1" dirty="0"/>
              <a:t> до </a:t>
            </a:r>
            <a:r>
              <a:rPr lang="ru-RU" sz="3200" b="1" i="1" dirty="0" err="1"/>
              <a:t>юрисдикції</a:t>
            </a:r>
            <a:r>
              <a:rPr lang="ru-RU" sz="3200" b="1" i="1" dirty="0"/>
              <a:t> </a:t>
            </a:r>
            <a:r>
              <a:rPr lang="ru-RU" sz="3200" b="1" i="1" dirty="0" err="1"/>
              <a:t>господарських</a:t>
            </a:r>
            <a:r>
              <a:rPr lang="ru-RU" sz="3200" b="1" i="1" dirty="0"/>
              <a:t> </a:t>
            </a:r>
            <a:r>
              <a:rPr lang="ru-RU" sz="3200" b="1" i="1" dirty="0" err="1"/>
              <a:t>судів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99A05D-DC28-4AA9-8777-104A7AECC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/>
              <a:t>справи</a:t>
            </a:r>
            <a:r>
              <a:rPr lang="ru-RU" dirty="0"/>
              <a:t> у спорах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оскарження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(</a:t>
            </a:r>
            <a:r>
              <a:rPr lang="ru-RU" dirty="0" err="1"/>
              <a:t>рішень</a:t>
            </a:r>
            <a:r>
              <a:rPr lang="ru-RU" dirty="0"/>
              <a:t>)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посадових</a:t>
            </a:r>
            <a:r>
              <a:rPr lang="ru-RU" dirty="0"/>
              <a:t> та </a:t>
            </a:r>
            <a:r>
              <a:rPr lang="ru-RU" dirty="0" err="1"/>
              <a:t>службових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та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господарської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(</a:t>
            </a:r>
            <a:r>
              <a:rPr lang="ru-RU" dirty="0" err="1"/>
              <a:t>рішень</a:t>
            </a:r>
            <a:r>
              <a:rPr lang="ru-RU" dirty="0"/>
              <a:t>)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владних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, </a:t>
            </a:r>
            <a:r>
              <a:rPr lang="ru-RU" dirty="0" err="1"/>
              <a:t>прийнятих</a:t>
            </a:r>
            <a:r>
              <a:rPr lang="ru-RU" dirty="0"/>
              <a:t> на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владних</a:t>
            </a:r>
            <a:r>
              <a:rPr lang="ru-RU" dirty="0"/>
              <a:t> </a:t>
            </a:r>
            <a:r>
              <a:rPr lang="ru-RU" dirty="0" err="1"/>
              <a:t>управлінських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, та </a:t>
            </a:r>
            <a:r>
              <a:rPr lang="ru-RU" dirty="0" err="1"/>
              <a:t>спорів</a:t>
            </a:r>
            <a:r>
              <a:rPr lang="ru-RU" dirty="0"/>
              <a:t>, стороною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фізична</a:t>
            </a:r>
            <a:r>
              <a:rPr lang="ru-RU" dirty="0"/>
              <a:t> особа, яка не є </a:t>
            </a:r>
            <a:r>
              <a:rPr lang="ru-RU" dirty="0" err="1"/>
              <a:t>підприємцем</a:t>
            </a:r>
            <a:r>
              <a:rPr lang="ru-RU" dirty="0"/>
              <a:t>;</a:t>
            </a:r>
          </a:p>
          <a:p>
            <a:pPr algn="just"/>
            <a:r>
              <a:rPr lang="ru-RU" dirty="0" err="1"/>
              <a:t>справи</a:t>
            </a:r>
            <a:r>
              <a:rPr lang="ru-RU" dirty="0"/>
              <a:t> про </a:t>
            </a:r>
            <a:r>
              <a:rPr lang="ru-RU" dirty="0" err="1"/>
              <a:t>оскарження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третейських</a:t>
            </a:r>
            <a:r>
              <a:rPr lang="ru-RU" dirty="0"/>
              <a:t> </a:t>
            </a:r>
            <a:r>
              <a:rPr lang="ru-RU" dirty="0" err="1"/>
              <a:t>судів</a:t>
            </a:r>
            <a:r>
              <a:rPr lang="ru-RU" dirty="0"/>
              <a:t> та про </a:t>
            </a:r>
            <a:r>
              <a:rPr lang="ru-RU" dirty="0" err="1"/>
              <a:t>видачу</a:t>
            </a:r>
            <a:r>
              <a:rPr lang="ru-RU" dirty="0"/>
              <a:t> наказу на </a:t>
            </a:r>
            <a:r>
              <a:rPr lang="ru-RU" dirty="0" err="1"/>
              <a:t>примусове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третейських</a:t>
            </a:r>
            <a:r>
              <a:rPr lang="ru-RU" dirty="0"/>
              <a:t> </a:t>
            </a:r>
            <a:r>
              <a:rPr lang="ru-RU" dirty="0" err="1"/>
              <a:t>судів</a:t>
            </a:r>
            <a:r>
              <a:rPr lang="ru-RU" dirty="0"/>
              <a:t>, </a:t>
            </a:r>
            <a:r>
              <a:rPr lang="ru-RU" dirty="0" err="1"/>
              <a:t>утворених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u="sng" dirty="0">
                <a:hlinkClick r:id="rId2"/>
              </a:rPr>
              <a:t>Закону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/>
              <a:t> "Про </a:t>
            </a:r>
            <a:r>
              <a:rPr lang="ru-RU" dirty="0" err="1"/>
              <a:t>третейські</a:t>
            </a:r>
            <a:r>
              <a:rPr lang="ru-RU" dirty="0"/>
              <a:t> суди",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ухвалені</a:t>
            </a:r>
            <a:r>
              <a:rPr lang="ru-RU" dirty="0"/>
              <a:t> у спорах, </a:t>
            </a:r>
            <a:r>
              <a:rPr lang="ru-RU" dirty="0" err="1"/>
              <a:t>зазначених</a:t>
            </a:r>
            <a:r>
              <a:rPr lang="ru-RU" dirty="0"/>
              <a:t>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9302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5CB850-57FD-4375-BCAE-2E6F9375E9E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/>
              <a:t>Справи, </a:t>
            </a:r>
            <a:r>
              <a:rPr lang="ru-RU" sz="3200" b="1" i="1" dirty="0" err="1"/>
              <a:t>що</a:t>
            </a:r>
            <a:r>
              <a:rPr lang="ru-RU" sz="3200" b="1" i="1" dirty="0"/>
              <a:t> </a:t>
            </a:r>
            <a:r>
              <a:rPr lang="ru-RU" sz="3200" b="1" i="1" dirty="0" err="1"/>
              <a:t>відносяться</a:t>
            </a:r>
            <a:r>
              <a:rPr lang="ru-RU" sz="3200" b="1" i="1" dirty="0"/>
              <a:t> до </a:t>
            </a:r>
            <a:r>
              <a:rPr lang="ru-RU" sz="3200" b="1" i="1" dirty="0" err="1"/>
              <a:t>юрисдикції</a:t>
            </a:r>
            <a:r>
              <a:rPr lang="ru-RU" sz="3200" b="1" i="1" dirty="0"/>
              <a:t> </a:t>
            </a:r>
            <a:r>
              <a:rPr lang="ru-RU" sz="3200" b="1" i="1" dirty="0" err="1"/>
              <a:t>господарських</a:t>
            </a:r>
            <a:r>
              <a:rPr lang="ru-RU" sz="3200" b="1" i="1" dirty="0"/>
              <a:t> </a:t>
            </a:r>
            <a:r>
              <a:rPr lang="ru-RU" sz="3200" b="1" i="1" dirty="0" err="1"/>
              <a:t>судів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EB441F-CB6E-4C24-9A4E-2C64EA771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err="1"/>
              <a:t>справи</a:t>
            </a:r>
            <a:r>
              <a:rPr lang="ru-RU" dirty="0"/>
              <a:t> у спорах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юридичною</a:t>
            </a:r>
            <a:r>
              <a:rPr lang="ru-RU" dirty="0"/>
              <a:t> особою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посадовою</a:t>
            </a:r>
            <a:r>
              <a:rPr lang="ru-RU" dirty="0"/>
              <a:t> особою (у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посадовою</a:t>
            </a:r>
            <a:r>
              <a:rPr lang="ru-RU" dirty="0"/>
              <a:t> особою, </a:t>
            </a:r>
            <a:r>
              <a:rPr lang="ru-RU" dirty="0" err="1"/>
              <a:t>повноваження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припинені</a:t>
            </a:r>
            <a:r>
              <a:rPr lang="ru-RU" dirty="0"/>
              <a:t>) про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, </a:t>
            </a:r>
            <a:r>
              <a:rPr lang="ru-RU" dirty="0" err="1"/>
              <a:t>заподіяних</a:t>
            </a:r>
            <a:r>
              <a:rPr lang="ru-RU" dirty="0"/>
              <a:t> 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діями</a:t>
            </a:r>
            <a:r>
              <a:rPr lang="ru-RU" dirty="0"/>
              <a:t> (</a:t>
            </a:r>
            <a:r>
              <a:rPr lang="ru-RU" dirty="0" err="1"/>
              <a:t>бездіяльністю</a:t>
            </a:r>
            <a:r>
              <a:rPr lang="ru-RU" dirty="0"/>
              <a:t>)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посадової</a:t>
            </a:r>
            <a:r>
              <a:rPr lang="ru-RU" dirty="0"/>
              <a:t> особи, за </a:t>
            </a:r>
            <a:r>
              <a:rPr lang="ru-RU" dirty="0" err="1"/>
              <a:t>позовом</a:t>
            </a:r>
            <a:r>
              <a:rPr lang="ru-RU" dirty="0"/>
              <a:t> </a:t>
            </a:r>
            <a:r>
              <a:rPr lang="ru-RU" dirty="0" err="1"/>
              <a:t>власника</a:t>
            </a:r>
            <a:r>
              <a:rPr lang="ru-RU" dirty="0"/>
              <a:t> (</a:t>
            </a:r>
            <a:r>
              <a:rPr lang="ru-RU" dirty="0" err="1"/>
              <a:t>власників</a:t>
            </a:r>
            <a:r>
              <a:rPr lang="ru-RU" dirty="0"/>
              <a:t>), </a:t>
            </a:r>
            <a:r>
              <a:rPr lang="ru-RU" dirty="0" err="1"/>
              <a:t>учасника</a:t>
            </a:r>
            <a:r>
              <a:rPr lang="ru-RU" dirty="0"/>
              <a:t> (</a:t>
            </a:r>
            <a:r>
              <a:rPr lang="ru-RU" dirty="0" err="1"/>
              <a:t>учасників</a:t>
            </a:r>
            <a:r>
              <a:rPr lang="ru-RU" dirty="0"/>
              <a:t>), </a:t>
            </a:r>
            <a:r>
              <a:rPr lang="ru-RU" dirty="0" err="1"/>
              <a:t>акціонера</a:t>
            </a:r>
            <a:r>
              <a:rPr lang="ru-RU" dirty="0"/>
              <a:t> (</a:t>
            </a:r>
            <a:r>
              <a:rPr lang="ru-RU" dirty="0" err="1"/>
              <a:t>акціонерів</a:t>
            </a:r>
            <a:r>
              <a:rPr lang="ru-RU" dirty="0"/>
              <a:t>)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особи, </a:t>
            </a:r>
            <a:r>
              <a:rPr lang="ru-RU" dirty="0" err="1"/>
              <a:t>поданим</a:t>
            </a:r>
            <a:r>
              <a:rPr lang="ru-RU" dirty="0"/>
              <a:t> в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інтересах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майна та </a:t>
            </a:r>
            <a:r>
              <a:rPr lang="ru-RU" dirty="0" err="1"/>
              <a:t>майнових</a:t>
            </a:r>
            <a:r>
              <a:rPr lang="ru-RU" dirty="0"/>
              <a:t> прав,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реєстраційних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недійсними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порушують</a:t>
            </a:r>
            <a:r>
              <a:rPr lang="ru-RU" dirty="0"/>
              <a:t> права на </a:t>
            </a:r>
            <a:r>
              <a:rPr lang="ru-RU" dirty="0" err="1"/>
              <a:t>майно</a:t>
            </a:r>
            <a:r>
              <a:rPr lang="ru-RU" dirty="0"/>
              <a:t> (</a:t>
            </a:r>
            <a:r>
              <a:rPr lang="ru-RU" dirty="0" err="1"/>
              <a:t>майнові</a:t>
            </a:r>
            <a:r>
              <a:rPr lang="ru-RU" dirty="0"/>
              <a:t> права),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є </a:t>
            </a:r>
            <a:r>
              <a:rPr lang="ru-RU" dirty="0" err="1"/>
              <a:t>похідними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спору </a:t>
            </a:r>
            <a:r>
              <a:rPr lang="ru-RU" dirty="0" err="1"/>
              <a:t>щодо</a:t>
            </a:r>
            <a:r>
              <a:rPr lang="ru-RU" dirty="0"/>
              <a:t> такого майна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чи</a:t>
            </a:r>
            <a:r>
              <a:rPr lang="ru-RU" dirty="0"/>
              <a:t> спору,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</a:t>
            </a:r>
            <a:r>
              <a:rPr lang="ru-RU" dirty="0"/>
              <a:t> з </a:t>
            </a:r>
            <a:r>
              <a:rPr lang="ru-RU" dirty="0" err="1"/>
              <a:t>корпоративних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спір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в </a:t>
            </a:r>
            <a:r>
              <a:rPr lang="ru-RU" dirty="0" err="1"/>
              <a:t>господарському</a:t>
            </a:r>
            <a:r>
              <a:rPr lang="ru-RU" dirty="0"/>
              <a:t> </a:t>
            </a:r>
            <a:r>
              <a:rPr lang="ru-RU" dirty="0" err="1"/>
              <a:t>суді</a:t>
            </a:r>
            <a:r>
              <a:rPr lang="ru-RU" dirty="0"/>
              <a:t> і </a:t>
            </a:r>
            <a:r>
              <a:rPr lang="ru-RU" dirty="0" err="1"/>
              <a:t>переданий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розгляд</a:t>
            </a:r>
            <a:r>
              <a:rPr lang="ru-RU" dirty="0"/>
              <a:t> разом з такими </a:t>
            </a:r>
            <a:r>
              <a:rPr lang="ru-RU" dirty="0" err="1"/>
              <a:t>вимогами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273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00BA6E-F0D6-45A5-B5FA-CC0B11D04D6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/>
              <a:t>Справи, </a:t>
            </a:r>
            <a:r>
              <a:rPr lang="ru-RU" sz="3200" b="1" i="1" dirty="0" err="1"/>
              <a:t>що</a:t>
            </a:r>
            <a:r>
              <a:rPr lang="ru-RU" sz="3200" b="1" i="1" dirty="0"/>
              <a:t> </a:t>
            </a:r>
            <a:r>
              <a:rPr lang="ru-RU" sz="3200" b="1" i="1" dirty="0" err="1"/>
              <a:t>відносяться</a:t>
            </a:r>
            <a:r>
              <a:rPr lang="ru-RU" sz="3200" b="1" i="1" dirty="0"/>
              <a:t> до </a:t>
            </a:r>
            <a:r>
              <a:rPr lang="ru-RU" sz="3200" b="1" i="1" dirty="0" err="1"/>
              <a:t>юрисдикції</a:t>
            </a:r>
            <a:r>
              <a:rPr lang="ru-RU" sz="3200" b="1" i="1" dirty="0"/>
              <a:t> </a:t>
            </a:r>
            <a:r>
              <a:rPr lang="ru-RU" sz="3200" b="1" i="1" dirty="0" err="1"/>
              <a:t>господарських</a:t>
            </a:r>
            <a:r>
              <a:rPr lang="ru-RU" sz="3200" b="1" i="1" dirty="0"/>
              <a:t> </a:t>
            </a:r>
            <a:r>
              <a:rPr lang="ru-RU" sz="3200" b="1" i="1" dirty="0" err="1"/>
              <a:t>судів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1EC93B-3451-42A0-B4C5-1B42B739D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err="1"/>
              <a:t>справи</a:t>
            </a:r>
            <a:r>
              <a:rPr lang="ru-RU" dirty="0"/>
              <a:t> у спорах про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ділової</a:t>
            </a:r>
            <a:r>
              <a:rPr lang="ru-RU" dirty="0"/>
              <a:t> </a:t>
            </a:r>
            <a:r>
              <a:rPr lang="ru-RU" dirty="0" err="1"/>
              <a:t>репутації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спорів</a:t>
            </a:r>
            <a:r>
              <a:rPr lang="ru-RU" dirty="0"/>
              <a:t>, стороною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фізична</a:t>
            </a:r>
            <a:r>
              <a:rPr lang="ru-RU" dirty="0"/>
              <a:t> особа, яка не є </a:t>
            </a:r>
            <a:r>
              <a:rPr lang="ru-RU" dirty="0" err="1"/>
              <a:t>підприємцем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самозайнятою</a:t>
            </a:r>
            <a:r>
              <a:rPr lang="ru-RU" dirty="0"/>
              <a:t> особою;</a:t>
            </a:r>
          </a:p>
          <a:p>
            <a:pPr algn="just"/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у спорах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суб’єктами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за </a:t>
            </a:r>
            <a:r>
              <a:rPr lang="ru-RU" dirty="0" err="1"/>
              <a:t>заявами</a:t>
            </a:r>
            <a:r>
              <a:rPr lang="ru-RU" dirty="0"/>
              <a:t> про </a:t>
            </a:r>
            <a:r>
              <a:rPr lang="ru-RU" dirty="0" err="1"/>
              <a:t>видачу</a:t>
            </a:r>
            <a:r>
              <a:rPr lang="ru-RU" dirty="0"/>
              <a:t> судового наказу,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заявником</a:t>
            </a:r>
            <a:r>
              <a:rPr lang="ru-RU" dirty="0"/>
              <a:t> та </a:t>
            </a:r>
            <a:r>
              <a:rPr lang="ru-RU" dirty="0" err="1"/>
              <a:t>боржником</a:t>
            </a:r>
            <a:r>
              <a:rPr lang="ru-RU" dirty="0"/>
              <a:t> є </a:t>
            </a:r>
            <a:r>
              <a:rPr lang="ru-RU" dirty="0" err="1"/>
              <a:t>юридична</a:t>
            </a:r>
            <a:r>
              <a:rPr lang="ru-RU" dirty="0"/>
              <a:t> особа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 - </a:t>
            </a:r>
            <a:r>
              <a:rPr lang="ru-RU" dirty="0" err="1"/>
              <a:t>підприємець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при </a:t>
            </a:r>
            <a:r>
              <a:rPr lang="ru-RU" dirty="0" err="1"/>
              <a:t>укладанні</a:t>
            </a:r>
            <a:r>
              <a:rPr lang="ru-RU" dirty="0"/>
              <a:t>, </a:t>
            </a:r>
            <a:r>
              <a:rPr lang="ru-RU" dirty="0" err="1"/>
              <a:t>зміні</a:t>
            </a:r>
            <a:r>
              <a:rPr lang="ru-RU" dirty="0"/>
              <a:t>, </a:t>
            </a:r>
            <a:r>
              <a:rPr lang="ru-RU" dirty="0" err="1"/>
              <a:t>розірванні</a:t>
            </a:r>
            <a:r>
              <a:rPr lang="ru-RU" dirty="0"/>
              <a:t> та </a:t>
            </a:r>
            <a:r>
              <a:rPr lang="ru-RU" dirty="0" err="1"/>
              <a:t>виконанні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, </a:t>
            </a:r>
            <a:r>
              <a:rPr lang="ru-RU" dirty="0" err="1"/>
              <a:t>укладених</a:t>
            </a:r>
            <a:r>
              <a:rPr lang="ru-RU" dirty="0"/>
              <a:t> у рамках державно-приватного партнерства,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концесійних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спорів</a:t>
            </a:r>
            <a:r>
              <a:rPr lang="ru-RU" dirty="0"/>
              <a:t>, </a:t>
            </a:r>
            <a:r>
              <a:rPr lang="ru-RU" dirty="0" err="1"/>
              <a:t>розгляд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в порядку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судочинства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1115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363FBC-A13C-41FB-8410-31423E2C2A7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/>
              <a:t>Справи, </a:t>
            </a:r>
            <a:r>
              <a:rPr lang="ru-RU" sz="3200" b="1" i="1" dirty="0" err="1"/>
              <a:t>що</a:t>
            </a:r>
            <a:r>
              <a:rPr lang="ru-RU" sz="3200" b="1" i="1" dirty="0"/>
              <a:t> </a:t>
            </a:r>
            <a:r>
              <a:rPr lang="ru-RU" sz="3200" b="1" i="1" dirty="0" err="1"/>
              <a:t>відносяться</a:t>
            </a:r>
            <a:r>
              <a:rPr lang="ru-RU" sz="3200" b="1" i="1" dirty="0"/>
              <a:t> до </a:t>
            </a:r>
            <a:r>
              <a:rPr lang="ru-RU" sz="3200" b="1" i="1" dirty="0" err="1"/>
              <a:t>юрисдикції</a:t>
            </a:r>
            <a:r>
              <a:rPr lang="ru-RU" sz="3200" b="1" i="1" dirty="0"/>
              <a:t> </a:t>
            </a:r>
            <a:r>
              <a:rPr lang="ru-RU" sz="3200" b="1" i="1" dirty="0" err="1"/>
              <a:t>господарських</a:t>
            </a:r>
            <a:r>
              <a:rPr lang="ru-RU" sz="3200" b="1" i="1" dirty="0"/>
              <a:t> </a:t>
            </a:r>
            <a:r>
              <a:rPr lang="ru-RU" sz="3200" b="1" i="1" dirty="0" err="1"/>
              <a:t>судів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F8EEEC-7AF7-4F2E-839D-17646BE22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справи</a:t>
            </a:r>
            <a:r>
              <a:rPr lang="ru-RU" dirty="0"/>
              <a:t> у спорах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порушених</a:t>
            </a:r>
            <a:r>
              <a:rPr lang="ru-RU" dirty="0"/>
              <a:t>, </a:t>
            </a:r>
            <a:r>
              <a:rPr lang="ru-RU" dirty="0" err="1"/>
              <a:t>невизнаних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оспорюваних</a:t>
            </a:r>
            <a:r>
              <a:rPr lang="ru-RU" dirty="0"/>
              <a:t> прав та </a:t>
            </a:r>
            <a:r>
              <a:rPr lang="ru-RU" dirty="0" err="1"/>
              <a:t>законних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власників</a:t>
            </a:r>
            <a:r>
              <a:rPr lang="ru-RU" dirty="0"/>
              <a:t> </a:t>
            </a:r>
            <a:r>
              <a:rPr lang="ru-RU" dirty="0" err="1"/>
              <a:t>облігацій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адміністратором</a:t>
            </a:r>
            <a:r>
              <a:rPr lang="ru-RU" dirty="0"/>
              <a:t> за </a:t>
            </a:r>
            <a:r>
              <a:rPr lang="ru-RU" dirty="0" err="1"/>
              <a:t>випуском</a:t>
            </a:r>
            <a:r>
              <a:rPr lang="ru-RU" dirty="0"/>
              <a:t> </a:t>
            </a:r>
            <a:r>
              <a:rPr lang="ru-RU" dirty="0" err="1"/>
              <a:t>облігацій</a:t>
            </a:r>
            <a:r>
              <a:rPr lang="ru-RU" dirty="0"/>
              <a:t> та </a:t>
            </a:r>
            <a:r>
              <a:rPr lang="ru-RU" dirty="0" err="1"/>
              <a:t>емітентом</a:t>
            </a:r>
            <a:r>
              <a:rPr lang="ru-RU" dirty="0"/>
              <a:t> </a:t>
            </a:r>
            <a:r>
              <a:rPr lang="ru-RU" dirty="0" err="1"/>
              <a:t>облігацій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особами,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за такими </a:t>
            </a:r>
            <a:r>
              <a:rPr lang="ru-RU" dirty="0" err="1"/>
              <a:t>облігаціями</a:t>
            </a:r>
            <a:r>
              <a:rPr lang="ru-RU" dirty="0"/>
              <a:t>;</a:t>
            </a:r>
          </a:p>
          <a:p>
            <a:r>
              <a:rPr lang="ru-RU" dirty="0" err="1"/>
              <a:t>справи</a:t>
            </a:r>
            <a:r>
              <a:rPr lang="ru-RU" dirty="0"/>
              <a:t> у спорах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оскарження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власників</a:t>
            </a:r>
            <a:r>
              <a:rPr lang="ru-RU" dirty="0"/>
              <a:t> </a:t>
            </a:r>
            <a:r>
              <a:rPr lang="ru-RU" dirty="0" err="1"/>
              <a:t>облігацій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083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F065FC-ED95-4FF4-97FE-904A6781417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/>
              <a:t>Справи, </a:t>
            </a:r>
            <a:r>
              <a:rPr lang="ru-RU" sz="3200" b="1" i="1" dirty="0" err="1"/>
              <a:t>що</a:t>
            </a:r>
            <a:r>
              <a:rPr lang="ru-RU" sz="3200" b="1" i="1" dirty="0"/>
              <a:t> </a:t>
            </a:r>
            <a:r>
              <a:rPr lang="ru-RU" sz="3200" b="1" i="1" dirty="0" err="1"/>
              <a:t>відносяться</a:t>
            </a:r>
            <a:r>
              <a:rPr lang="ru-RU" sz="3200" b="1" i="1" dirty="0"/>
              <a:t> до </a:t>
            </a:r>
            <a:r>
              <a:rPr lang="ru-RU" sz="3200" b="1" i="1" dirty="0" err="1"/>
              <a:t>юрисдикції</a:t>
            </a:r>
            <a:r>
              <a:rPr lang="ru-RU" sz="3200" b="1" i="1" dirty="0"/>
              <a:t> </a:t>
            </a:r>
            <a:r>
              <a:rPr lang="ru-RU" sz="3200" b="1" i="1" dirty="0" err="1"/>
              <a:t>господарських</a:t>
            </a:r>
            <a:r>
              <a:rPr lang="ru-RU" sz="3200" b="1" i="1" dirty="0"/>
              <a:t> </a:t>
            </a:r>
            <a:r>
              <a:rPr lang="ru-RU" sz="3200" b="1" i="1" dirty="0" err="1"/>
              <a:t>судів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69004C-E581-4E51-A1C5-C9B617407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справи</a:t>
            </a:r>
            <a:r>
              <a:rPr lang="ru-RU" dirty="0"/>
              <a:t> у спорах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організацією</a:t>
            </a:r>
            <a:r>
              <a:rPr lang="ru-RU" dirty="0"/>
              <a:t> </a:t>
            </a:r>
            <a:r>
              <a:rPr lang="ru-RU" dirty="0" err="1"/>
              <a:t>водокористувачів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членом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власником</a:t>
            </a:r>
            <a:r>
              <a:rPr lang="ru-RU" dirty="0"/>
              <a:t> (</a:t>
            </a:r>
            <a:r>
              <a:rPr lang="ru-RU" dirty="0" err="1"/>
              <a:t>користувачем</a:t>
            </a:r>
            <a:r>
              <a:rPr lang="ru-RU" dirty="0"/>
              <a:t>) </a:t>
            </a:r>
            <a:r>
              <a:rPr lang="ru-RU" dirty="0" err="1"/>
              <a:t>земельної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 </a:t>
            </a:r>
            <a:r>
              <a:rPr lang="ru-RU" dirty="0" err="1"/>
              <a:t>сільськогосподарського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включеної</a:t>
            </a:r>
            <a:r>
              <a:rPr lang="ru-RU" dirty="0"/>
              <a:t> до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водокористувачів</a:t>
            </a:r>
            <a:r>
              <a:rPr lang="ru-RU" dirty="0"/>
              <a:t>,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набуття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членства в </a:t>
            </a:r>
            <a:r>
              <a:rPr lang="ru-RU" dirty="0" err="1"/>
              <a:t>такій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водокористувачів</a:t>
            </a:r>
            <a:r>
              <a:rPr lang="ru-RU" dirty="0"/>
              <a:t>, </a:t>
            </a:r>
            <a:r>
              <a:rPr lang="ru-RU" dirty="0" err="1"/>
              <a:t>укладання</a:t>
            </a:r>
            <a:r>
              <a:rPr lang="ru-RU" dirty="0"/>
              <a:t>, </a:t>
            </a:r>
            <a:r>
              <a:rPr lang="ru-RU" dirty="0" err="1"/>
              <a:t>зміни</a:t>
            </a:r>
            <a:r>
              <a:rPr lang="ru-RU" dirty="0"/>
              <a:t>, </a:t>
            </a:r>
            <a:r>
              <a:rPr lang="ru-RU" dirty="0" err="1"/>
              <a:t>розірвання</a:t>
            </a:r>
            <a:r>
              <a:rPr lang="ru-RU" dirty="0"/>
              <a:t>,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організацією</a:t>
            </a:r>
            <a:r>
              <a:rPr lang="ru-RU" dirty="0"/>
              <a:t> </a:t>
            </a:r>
            <a:r>
              <a:rPr lang="ru-RU" dirty="0" err="1"/>
              <a:t>водокористувачів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, </a:t>
            </a:r>
            <a:r>
              <a:rPr lang="ru-RU" dirty="0" err="1"/>
              <a:t>додаткових</a:t>
            </a:r>
            <a:r>
              <a:rPr lang="ru-RU" dirty="0"/>
              <a:t> </a:t>
            </a:r>
            <a:r>
              <a:rPr lang="ru-RU" dirty="0" err="1"/>
              <a:t>угод</a:t>
            </a:r>
            <a:r>
              <a:rPr lang="ru-RU" dirty="0"/>
              <a:t> та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документації</a:t>
            </a:r>
            <a:r>
              <a:rPr lang="ru-RU" dirty="0"/>
              <a:t>, яка </a:t>
            </a:r>
            <a:r>
              <a:rPr lang="ru-RU" dirty="0" err="1"/>
              <a:t>відповідно</a:t>
            </a:r>
            <a:r>
              <a:rPr lang="ru-RU" dirty="0"/>
              <a:t> до умов договору є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невід’ємною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, умов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організацією</a:t>
            </a:r>
            <a:r>
              <a:rPr lang="ru-RU" dirty="0"/>
              <a:t> </a:t>
            </a:r>
            <a:r>
              <a:rPr lang="ru-RU" dirty="0" err="1"/>
              <a:t>водокористувачів</a:t>
            </a:r>
            <a:r>
              <a:rPr lang="ru-RU" dirty="0"/>
              <a:t>,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недійсними</a:t>
            </a:r>
            <a:r>
              <a:rPr lang="ru-RU" dirty="0"/>
              <a:t> </a:t>
            </a:r>
            <a:r>
              <a:rPr lang="ru-RU" dirty="0" err="1"/>
              <a:t>правочинів</a:t>
            </a:r>
            <a:r>
              <a:rPr lang="ru-RU" dirty="0"/>
              <a:t>, </a:t>
            </a:r>
            <a:r>
              <a:rPr lang="ru-RU" dirty="0" err="1"/>
              <a:t>вчинених</a:t>
            </a:r>
            <a:r>
              <a:rPr lang="ru-RU" dirty="0"/>
              <a:t> </a:t>
            </a:r>
            <a:r>
              <a:rPr lang="ru-RU" dirty="0" err="1"/>
              <a:t>організацією</a:t>
            </a:r>
            <a:r>
              <a:rPr lang="ru-RU" dirty="0"/>
              <a:t> </a:t>
            </a:r>
            <a:r>
              <a:rPr lang="ru-RU" dirty="0" err="1"/>
              <a:t>водокористувачів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водокористувачів</a:t>
            </a:r>
            <a:r>
              <a:rPr lang="ru-RU" dirty="0"/>
              <a:t>; </a:t>
            </a:r>
            <a:r>
              <a:rPr lang="ru-RU" dirty="0" err="1"/>
              <a:t>справи</a:t>
            </a:r>
            <a:r>
              <a:rPr lang="ru-RU" dirty="0"/>
              <a:t> у спорах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власниками</a:t>
            </a:r>
            <a:r>
              <a:rPr lang="ru-RU" dirty="0"/>
              <a:t> </a:t>
            </a:r>
            <a:r>
              <a:rPr lang="ru-RU" dirty="0" err="1"/>
              <a:t>меліоративних</a:t>
            </a:r>
            <a:r>
              <a:rPr lang="ru-RU" dirty="0"/>
              <a:t> систем </a:t>
            </a:r>
            <a:r>
              <a:rPr lang="ru-RU" dirty="0" err="1"/>
              <a:t>або</a:t>
            </a:r>
            <a:r>
              <a:rPr lang="ru-RU" dirty="0"/>
              <a:t> мереж та </a:t>
            </a:r>
            <a:r>
              <a:rPr lang="ru-RU" dirty="0" err="1"/>
              <a:t>водокористувачами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умов забору, доставки води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відведення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6346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1427</Words>
  <Application>Microsoft Office PowerPoint</Application>
  <PresentationFormat>Широкоэкранный</PresentationFormat>
  <Paragraphs>51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 Предметна, суб’єктна, інстанційна та  територіальна юрисдикції господарських судів. Склад суду.  </vt:lpstr>
      <vt:lpstr>Справи, що відносяться до юрисдикції господарських судів</vt:lpstr>
      <vt:lpstr>Справи, що відносяться до юрисдикції господарських судів</vt:lpstr>
      <vt:lpstr>Справи, що відносяться до юрисдикції господарських судів</vt:lpstr>
      <vt:lpstr>Справи, що відносяться до юрисдикції господарських судів</vt:lpstr>
      <vt:lpstr>Справи, що відносяться до юрисдикції господарських судів</vt:lpstr>
      <vt:lpstr>Справи, що відносяться до юрисдикції господарських судів</vt:lpstr>
      <vt:lpstr>Справи, що відносяться до юрисдикції господарських судів</vt:lpstr>
      <vt:lpstr>Справи, що відносяться до юрисдикції господарських судів</vt:lpstr>
      <vt:lpstr>Вищий суд з питань інтелектуальної власності розглядає справи щодо прав інтелектуальної власності, зокрема:</vt:lpstr>
      <vt:lpstr>Вищий суд з питань інтелектуальної власності розглядає справи щодо прав інтелектуальної власності, зокрема:</vt:lpstr>
      <vt:lpstr>Суд першої інстанції</vt:lpstr>
      <vt:lpstr>Суд апеляційної інстанції</vt:lpstr>
      <vt:lpstr>Суд касаційної інстанції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Предметна, суб’єктна, інстанційна та  територіальна юрисдикції господарських судів. Склад суду.</dc:title>
  <dc:creator>ЛИЛЯ</dc:creator>
  <cp:lastModifiedBy>ЛИЛЯ</cp:lastModifiedBy>
  <cp:revision>5</cp:revision>
  <dcterms:created xsi:type="dcterms:W3CDTF">2023-03-03T10:02:46Z</dcterms:created>
  <dcterms:modified xsi:type="dcterms:W3CDTF">2023-03-03T12:30:46Z</dcterms:modified>
</cp:coreProperties>
</file>