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4" r:id="rId4"/>
    <p:sldId id="291" r:id="rId5"/>
    <p:sldId id="292" r:id="rId6"/>
    <p:sldId id="257" r:id="rId7"/>
    <p:sldId id="258" r:id="rId8"/>
    <p:sldId id="259" r:id="rId9"/>
    <p:sldId id="260" r:id="rId10"/>
    <p:sldId id="267" r:id="rId11"/>
    <p:sldId id="290" r:id="rId12"/>
    <p:sldId id="261" r:id="rId13"/>
    <p:sldId id="263" r:id="rId14"/>
    <p:sldId id="265" r:id="rId15"/>
    <p:sldId id="266" r:id="rId16"/>
    <p:sldId id="278" r:id="rId17"/>
    <p:sldId id="269" r:id="rId18"/>
    <p:sldId id="270" r:id="rId19"/>
    <p:sldId id="271" r:id="rId20"/>
    <p:sldId id="273" r:id="rId21"/>
    <p:sldId id="272" r:id="rId22"/>
    <p:sldId id="274" r:id="rId23"/>
    <p:sldId id="275" r:id="rId24"/>
    <p:sldId id="276" r:id="rId25"/>
    <p:sldId id="277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3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904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>
      <p:cViewPr varScale="1">
        <p:scale>
          <a:sx n="72" d="100"/>
          <a:sy n="72" d="100"/>
        </p:scale>
        <p:origin x="492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4BC2-0DBE-481F-988B-BCC6DD456E1C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3C34-27EB-450A-8C56-105E621AFA8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4BC2-0DBE-481F-988B-BCC6DD456E1C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3C34-27EB-450A-8C56-105E621AFA8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4BC2-0DBE-481F-988B-BCC6DD456E1C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3C34-27EB-450A-8C56-105E621AFA8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4BC2-0DBE-481F-988B-BCC6DD456E1C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3C34-27EB-450A-8C56-105E621AFA8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4BC2-0DBE-481F-988B-BCC6DD456E1C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3C34-27EB-450A-8C56-105E621AFA8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4BC2-0DBE-481F-988B-BCC6DD456E1C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3C34-27EB-450A-8C56-105E621AFA8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4BC2-0DBE-481F-988B-BCC6DD456E1C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3C34-27EB-450A-8C56-105E621AFA8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4BC2-0DBE-481F-988B-BCC6DD456E1C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3C34-27EB-450A-8C56-105E621AFA8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4BC2-0DBE-481F-988B-BCC6DD456E1C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3C34-27EB-450A-8C56-105E621AFA8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4BC2-0DBE-481F-988B-BCC6DD456E1C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B3C34-27EB-450A-8C56-105E621AFA8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4BC2-0DBE-481F-988B-BCC6DD456E1C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15B3C34-27EB-450A-8C56-105E621AFA8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654BC2-0DBE-481F-988B-BCC6DD456E1C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5B3C34-27EB-450A-8C56-105E621AFA81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2.wmf"/><Relationship Id="rId18" Type="http://schemas.openxmlformats.org/officeDocument/2006/relationships/image" Target="../media/image25.png"/><Relationship Id="rId3" Type="http://schemas.openxmlformats.org/officeDocument/2006/relationships/image" Target="../media/image7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4.wmf"/><Relationship Id="rId2" Type="http://schemas.openxmlformats.org/officeDocument/2006/relationships/oleObject" Target="../embeddings/oleObject12.bin"/><Relationship Id="rId16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26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28.bin"/><Relationship Id="rId3" Type="http://schemas.openxmlformats.org/officeDocument/2006/relationships/image" Target="../media/image27.wmf"/><Relationship Id="rId21" Type="http://schemas.openxmlformats.org/officeDocument/2006/relationships/image" Target="../media/image36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34.wmf"/><Relationship Id="rId25" Type="http://schemas.openxmlformats.org/officeDocument/2006/relationships/image" Target="../media/image38.wmf"/><Relationship Id="rId2" Type="http://schemas.openxmlformats.org/officeDocument/2006/relationships/oleObject" Target="../embeddings/oleObject20.bin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1.wmf"/><Relationship Id="rId24" Type="http://schemas.openxmlformats.org/officeDocument/2006/relationships/oleObject" Target="../embeddings/oleObject31.bin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23" Type="http://schemas.openxmlformats.org/officeDocument/2006/relationships/image" Target="../media/image37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46.wmf"/><Relationship Id="rId2" Type="http://schemas.openxmlformats.org/officeDocument/2006/relationships/oleObject" Target="../embeddings/oleObject32.bin"/><Relationship Id="rId16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3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54.wmf"/><Relationship Id="rId2" Type="http://schemas.openxmlformats.org/officeDocument/2006/relationships/oleObject" Target="../embeddings/oleObject40.bin"/><Relationship Id="rId16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4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71.png"/><Relationship Id="rId7" Type="http://schemas.openxmlformats.org/officeDocument/2006/relationships/image" Target="../media/image9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4.wmf"/><Relationship Id="rId2" Type="http://schemas.openxmlformats.org/officeDocument/2006/relationships/oleObject" Target="../embeddings/oleObject2.bin"/><Relationship Id="rId16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83399" y="1772816"/>
            <a:ext cx="7851648" cy="1828800"/>
          </a:xfrm>
        </p:spPr>
        <p:txBody>
          <a:bodyPr>
            <a:normAutofit/>
          </a:bodyPr>
          <a:lstStyle/>
          <a:p>
            <a:r>
              <a:rPr lang="uk-UA" sz="6000" i="1" dirty="0"/>
              <a:t>Показникова функція та її властивості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56240" y="5373216"/>
            <a:ext cx="1799872" cy="688040"/>
          </a:xfrm>
        </p:spPr>
        <p:txBody>
          <a:bodyPr/>
          <a:lstStyle/>
          <a:p>
            <a:r>
              <a:rPr lang="ru-RU" dirty="0"/>
              <a:t>Урок №1-2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472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800" b="1" i="1" dirty="0"/>
              <a:t>Графіки </a:t>
            </a:r>
            <a:r>
              <a:rPr lang="uk-UA" sz="4800" b="1" i="1" dirty="0" err="1"/>
              <a:t>показникових</a:t>
            </a:r>
            <a:r>
              <a:rPr lang="uk-UA" sz="4800" b="1" i="1" dirty="0"/>
              <a:t> функцій</a:t>
            </a:r>
            <a:endParaRPr lang="ru-RU" sz="48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52596" y="1785926"/>
            <a:ext cx="4040188" cy="65935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i="1" dirty="0"/>
              <a:t>a</a:t>
            </a:r>
            <a:r>
              <a:rPr lang="en-US" sz="4400" dirty="0"/>
              <a:t> &gt; 1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41032" y="1737744"/>
            <a:ext cx="4041775" cy="65484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800" dirty="0"/>
              <a:t>0 &lt; </a:t>
            </a:r>
            <a:r>
              <a:rPr lang="en-US" sz="4800" i="1" dirty="0"/>
              <a:t>a</a:t>
            </a:r>
            <a:r>
              <a:rPr lang="en-US" sz="4800" dirty="0"/>
              <a:t> &lt; 1</a:t>
            </a:r>
            <a:endParaRPr lang="ru-RU" sz="4800" dirty="0"/>
          </a:p>
        </p:txBody>
      </p: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1809721" y="2357430"/>
            <a:ext cx="8415337" cy="3797300"/>
            <a:chOff x="431" y="766"/>
            <a:chExt cx="5301" cy="2392"/>
          </a:xfrm>
        </p:grpSpPr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V="1">
              <a:off x="1292" y="981"/>
              <a:ext cx="0" cy="21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431" y="2704"/>
              <a:ext cx="249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Arc 16"/>
            <p:cNvSpPr>
              <a:spLocks/>
            </p:cNvSpPr>
            <p:nvPr/>
          </p:nvSpPr>
          <p:spPr bwMode="auto">
            <a:xfrm flipV="1">
              <a:off x="521" y="1344"/>
              <a:ext cx="1679" cy="131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 flipV="1">
              <a:off x="4014" y="1026"/>
              <a:ext cx="0" cy="21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>
              <a:off x="3198" y="2704"/>
              <a:ext cx="240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1371" y="766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1371" y="948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uk-UA"/>
                <a:t>у</a:t>
              </a:r>
              <a:endParaRPr lang="ru-RU"/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2822" y="276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uk-UA"/>
                <a:t>х</a:t>
              </a:r>
              <a:endParaRPr lang="ru-RU"/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1325" y="271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uk-UA"/>
                <a:t>0</a:t>
              </a:r>
              <a:endParaRPr lang="ru-RU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auto">
            <a:xfrm flipV="1">
              <a:off x="1247" y="2478"/>
              <a:ext cx="136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566" y="1216"/>
              <a:ext cx="72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uk-UA" sz="3600" b="1" dirty="0" err="1"/>
                <a:t>у=</a:t>
              </a:r>
              <a:r>
                <a:rPr lang="uk-UA" sz="3600" b="1" i="1" dirty="0" err="1"/>
                <a:t>а</a:t>
              </a:r>
              <a:r>
                <a:rPr lang="uk-UA" sz="3600" b="1" baseline="30000" dirty="0" err="1"/>
                <a:t>х</a:t>
              </a:r>
              <a:endParaRPr lang="uk-UA" sz="3600" b="1" baseline="30000" dirty="0"/>
            </a:p>
            <a:p>
              <a:r>
                <a:rPr lang="uk-UA" sz="3600" b="1" dirty="0"/>
                <a:t>(</a:t>
              </a:r>
              <a:r>
                <a:rPr lang="uk-UA" sz="3600" b="1" i="1" dirty="0"/>
                <a:t>а</a:t>
              </a:r>
              <a:r>
                <a:rPr lang="en-US" sz="3600" b="1" dirty="0"/>
                <a:t>&gt;1</a:t>
              </a:r>
              <a:r>
                <a:rPr lang="en-US" b="1" dirty="0"/>
                <a:t>)</a:t>
              </a:r>
              <a:endParaRPr lang="ru-RU" b="1" dirty="0"/>
            </a:p>
          </p:txBody>
        </p:sp>
        <p:sp>
          <p:nvSpPr>
            <p:cNvPr id="19" name="Line 36"/>
            <p:cNvSpPr>
              <a:spLocks noChangeShapeType="1"/>
            </p:cNvSpPr>
            <p:nvPr/>
          </p:nvSpPr>
          <p:spPr bwMode="auto">
            <a:xfrm flipV="1">
              <a:off x="1202" y="252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 Box 37"/>
            <p:cNvSpPr txBox="1">
              <a:spLocks noChangeArrowheads="1"/>
            </p:cNvSpPr>
            <p:nvPr/>
          </p:nvSpPr>
          <p:spPr bwMode="auto">
            <a:xfrm>
              <a:off x="1461" y="2399"/>
              <a:ext cx="1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  <a:endParaRPr lang="ru-RU"/>
            </a:p>
          </p:txBody>
        </p:sp>
        <p:sp>
          <p:nvSpPr>
            <p:cNvPr id="21" name="Text Box 38"/>
            <p:cNvSpPr txBox="1">
              <a:spLocks noChangeArrowheads="1"/>
            </p:cNvSpPr>
            <p:nvPr/>
          </p:nvSpPr>
          <p:spPr bwMode="auto">
            <a:xfrm>
              <a:off x="4001" y="993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у</a:t>
              </a:r>
            </a:p>
          </p:txBody>
        </p:sp>
        <p:sp>
          <p:nvSpPr>
            <p:cNvPr id="22" name="Text Box 39"/>
            <p:cNvSpPr txBox="1">
              <a:spLocks noChangeArrowheads="1"/>
            </p:cNvSpPr>
            <p:nvPr/>
          </p:nvSpPr>
          <p:spPr bwMode="auto">
            <a:xfrm>
              <a:off x="4059" y="275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0</a:t>
              </a:r>
            </a:p>
          </p:txBody>
        </p:sp>
        <p:sp>
          <p:nvSpPr>
            <p:cNvPr id="23" name="Text Box 40"/>
            <p:cNvSpPr txBox="1">
              <a:spLocks noChangeArrowheads="1"/>
            </p:cNvSpPr>
            <p:nvPr/>
          </p:nvSpPr>
          <p:spPr bwMode="auto">
            <a:xfrm>
              <a:off x="5544" y="2671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х</a:t>
              </a:r>
            </a:p>
          </p:txBody>
        </p:sp>
        <p:sp>
          <p:nvSpPr>
            <p:cNvPr id="24" name="Line 44"/>
            <p:cNvSpPr>
              <a:spLocks noChangeShapeType="1"/>
            </p:cNvSpPr>
            <p:nvPr/>
          </p:nvSpPr>
          <p:spPr bwMode="auto">
            <a:xfrm>
              <a:off x="3923" y="2478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Arc 54"/>
            <p:cNvSpPr>
              <a:spLocks/>
            </p:cNvSpPr>
            <p:nvPr/>
          </p:nvSpPr>
          <p:spPr bwMode="auto">
            <a:xfrm flipH="1" flipV="1">
              <a:off x="3197" y="1344"/>
              <a:ext cx="1724" cy="131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55"/>
            <p:cNvSpPr txBox="1">
              <a:spLocks noChangeArrowheads="1"/>
            </p:cNvSpPr>
            <p:nvPr/>
          </p:nvSpPr>
          <p:spPr bwMode="auto">
            <a:xfrm>
              <a:off x="3651" y="2387"/>
              <a:ext cx="17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/>
                <a:t>1</a:t>
              </a:r>
            </a:p>
          </p:txBody>
        </p:sp>
        <p:sp>
          <p:nvSpPr>
            <p:cNvPr id="27" name="Text Box 56"/>
            <p:cNvSpPr txBox="1">
              <a:spLocks noChangeArrowheads="1"/>
            </p:cNvSpPr>
            <p:nvPr/>
          </p:nvSpPr>
          <p:spPr bwMode="auto">
            <a:xfrm>
              <a:off x="4591" y="1084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28" name="Text Box 57"/>
            <p:cNvSpPr txBox="1">
              <a:spLocks noChangeArrowheads="1"/>
            </p:cNvSpPr>
            <p:nvPr/>
          </p:nvSpPr>
          <p:spPr bwMode="auto">
            <a:xfrm>
              <a:off x="4513" y="1117"/>
              <a:ext cx="86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3600" b="1" dirty="0" err="1"/>
                <a:t>у=</a:t>
              </a:r>
              <a:r>
                <a:rPr lang="ru-RU" sz="3600" b="1" i="1" dirty="0" err="1"/>
                <a:t>а</a:t>
              </a:r>
              <a:r>
                <a:rPr lang="ru-RU" sz="3600" b="1" baseline="30000" dirty="0" err="1"/>
                <a:t>х</a:t>
              </a:r>
              <a:endParaRPr lang="ru-RU" sz="3600" b="1" baseline="30000" dirty="0"/>
            </a:p>
            <a:p>
              <a:r>
                <a:rPr lang="ru-RU" sz="3600" b="1" dirty="0"/>
                <a:t>(</a:t>
              </a:r>
              <a:r>
                <a:rPr lang="ru-RU" sz="3600" b="1" i="1" dirty="0"/>
                <a:t>а</a:t>
              </a:r>
              <a:r>
                <a:rPr lang="en-US" sz="3600" b="1" dirty="0"/>
                <a:t>&lt;1)</a:t>
              </a:r>
              <a:endParaRPr lang="ru-RU" sz="3600" b="1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544" y="44015"/>
            <a:ext cx="12401842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08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606" y="26846"/>
            <a:ext cx="93245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/>
              <a:t>Які з наведених функцій зростають, а які спадають?</a:t>
            </a:r>
            <a:endParaRPr lang="ru-RU" b="1" i="1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2345031" y="1236230"/>
            <a:ext cx="1357322" cy="1285884"/>
            <a:chOff x="821031" y="1236230"/>
            <a:chExt cx="1357322" cy="1285884"/>
          </a:xfrm>
        </p:grpSpPr>
        <p:sp>
          <p:nvSpPr>
            <p:cNvPr id="4" name="Овал 3"/>
            <p:cNvSpPr/>
            <p:nvPr/>
          </p:nvSpPr>
          <p:spPr>
            <a:xfrm>
              <a:off x="821031" y="1236230"/>
              <a:ext cx="1357322" cy="128588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2867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132282"/>
                </p:ext>
              </p:extLst>
            </p:nvPr>
          </p:nvGraphicFramePr>
          <p:xfrm>
            <a:off x="892469" y="1593420"/>
            <a:ext cx="123825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" imgW="495000" imgH="228600" progId="Equation.3">
                    <p:embed/>
                  </p:oleObj>
                </mc:Choice>
                <mc:Fallback>
                  <p:oleObj name="Формула" r:id="rId2" imgW="495000" imgH="228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2469" y="1593420"/>
                          <a:ext cx="1238250" cy="571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Группа 20"/>
          <p:cNvGrpSpPr/>
          <p:nvPr/>
        </p:nvGrpSpPr>
        <p:grpSpPr>
          <a:xfrm>
            <a:off x="4488171" y="1236230"/>
            <a:ext cx="1381136" cy="1285884"/>
            <a:chOff x="2964171" y="1236230"/>
            <a:chExt cx="1381136" cy="1285884"/>
          </a:xfrm>
        </p:grpSpPr>
        <p:sp>
          <p:nvSpPr>
            <p:cNvPr id="6" name="Овал 5"/>
            <p:cNvSpPr/>
            <p:nvPr/>
          </p:nvSpPr>
          <p:spPr>
            <a:xfrm>
              <a:off x="2964171" y="1236230"/>
              <a:ext cx="1357322" cy="128588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3431407"/>
                </p:ext>
              </p:extLst>
            </p:nvPr>
          </p:nvGraphicFramePr>
          <p:xfrm>
            <a:off x="2972112" y="1626950"/>
            <a:ext cx="1373195" cy="5044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622080" imgH="228600" progId="Equation.3">
                    <p:embed/>
                  </p:oleObj>
                </mc:Choice>
                <mc:Fallback>
                  <p:oleObj name="Формула" r:id="rId4" imgW="62208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2112" y="1626950"/>
                          <a:ext cx="1373195" cy="5044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Группа 21"/>
          <p:cNvGrpSpPr/>
          <p:nvPr/>
        </p:nvGrpSpPr>
        <p:grpSpPr>
          <a:xfrm>
            <a:off x="6559873" y="1164792"/>
            <a:ext cx="1404950" cy="1285884"/>
            <a:chOff x="5035873" y="1164792"/>
            <a:chExt cx="1404950" cy="1285884"/>
          </a:xfrm>
        </p:grpSpPr>
        <p:sp>
          <p:nvSpPr>
            <p:cNvPr id="8" name="Овал 7"/>
            <p:cNvSpPr/>
            <p:nvPr/>
          </p:nvSpPr>
          <p:spPr>
            <a:xfrm>
              <a:off x="5035873" y="1164792"/>
              <a:ext cx="1357322" cy="128588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8222353"/>
                </p:ext>
              </p:extLst>
            </p:nvPr>
          </p:nvGraphicFramePr>
          <p:xfrm>
            <a:off x="5107311" y="1521982"/>
            <a:ext cx="1333512" cy="500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609480" imgH="228600" progId="Equation.3">
                    <p:embed/>
                  </p:oleObj>
                </mc:Choice>
                <mc:Fallback>
                  <p:oleObj name="Формула" r:id="rId6" imgW="60948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7311" y="1521982"/>
                          <a:ext cx="1333512" cy="5000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Группа 22"/>
          <p:cNvGrpSpPr/>
          <p:nvPr/>
        </p:nvGrpSpPr>
        <p:grpSpPr>
          <a:xfrm>
            <a:off x="8631575" y="1164792"/>
            <a:ext cx="1357322" cy="1285884"/>
            <a:chOff x="7107575" y="1164792"/>
            <a:chExt cx="1357322" cy="1285884"/>
          </a:xfrm>
        </p:grpSpPr>
        <p:sp>
          <p:nvSpPr>
            <p:cNvPr id="10" name="Овал 9"/>
            <p:cNvSpPr/>
            <p:nvPr/>
          </p:nvSpPr>
          <p:spPr>
            <a:xfrm>
              <a:off x="7107575" y="1164792"/>
              <a:ext cx="1357322" cy="128588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1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7364005"/>
                </p:ext>
              </p:extLst>
            </p:nvPr>
          </p:nvGraphicFramePr>
          <p:xfrm>
            <a:off x="7155203" y="1341200"/>
            <a:ext cx="123825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8" imgW="495000" imgH="228600" progId="Equation.3">
                    <p:embed/>
                  </p:oleObj>
                </mc:Choice>
                <mc:Fallback>
                  <p:oleObj name="Формула" r:id="rId8" imgW="49500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5203" y="1341200"/>
                          <a:ext cx="1238250" cy="571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Группа 28"/>
          <p:cNvGrpSpPr/>
          <p:nvPr/>
        </p:nvGrpSpPr>
        <p:grpSpPr>
          <a:xfrm>
            <a:off x="5312982" y="3922680"/>
            <a:ext cx="1395961" cy="1285884"/>
            <a:chOff x="3788981" y="3922680"/>
            <a:chExt cx="1395961" cy="1285884"/>
          </a:xfrm>
        </p:grpSpPr>
        <p:sp>
          <p:nvSpPr>
            <p:cNvPr id="12" name="Овал 11"/>
            <p:cNvSpPr/>
            <p:nvPr/>
          </p:nvSpPr>
          <p:spPr>
            <a:xfrm>
              <a:off x="3827620" y="3922680"/>
              <a:ext cx="1357322" cy="128588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1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0172707"/>
                </p:ext>
              </p:extLst>
            </p:nvPr>
          </p:nvGraphicFramePr>
          <p:xfrm>
            <a:off x="3788981" y="4025872"/>
            <a:ext cx="1301750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0" imgW="520560" imgH="431640" progId="Equation.3">
                    <p:embed/>
                  </p:oleObj>
                </mc:Choice>
                <mc:Fallback>
                  <p:oleObj name="Формула" r:id="rId10" imgW="520560" imgH="4316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8981" y="4025872"/>
                          <a:ext cx="1301750" cy="1079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Группа 23"/>
          <p:cNvGrpSpPr/>
          <p:nvPr/>
        </p:nvGrpSpPr>
        <p:grpSpPr>
          <a:xfrm>
            <a:off x="3319608" y="2416741"/>
            <a:ext cx="1357322" cy="1285884"/>
            <a:chOff x="1795608" y="2416741"/>
            <a:chExt cx="1357322" cy="1285884"/>
          </a:xfrm>
        </p:grpSpPr>
        <p:sp>
          <p:nvSpPr>
            <p:cNvPr id="14" name="Овал 13"/>
            <p:cNvSpPr/>
            <p:nvPr/>
          </p:nvSpPr>
          <p:spPr>
            <a:xfrm>
              <a:off x="1795608" y="2416741"/>
              <a:ext cx="1357322" cy="128588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6313582"/>
                </p:ext>
              </p:extLst>
            </p:nvPr>
          </p:nvGraphicFramePr>
          <p:xfrm>
            <a:off x="1795608" y="2501913"/>
            <a:ext cx="1309682" cy="1174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Уравнение" r:id="rId12" imgW="583920" imgH="469800" progId="Equation.3">
                    <p:embed/>
                  </p:oleObj>
                </mc:Choice>
                <mc:Fallback>
                  <p:oleObj name="Уравнение" r:id="rId12" imgW="583920" imgH="4698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608" y="2501913"/>
                          <a:ext cx="1309682" cy="11747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Группа 24"/>
          <p:cNvGrpSpPr/>
          <p:nvPr/>
        </p:nvGrpSpPr>
        <p:grpSpPr>
          <a:xfrm>
            <a:off x="5351620" y="2416741"/>
            <a:ext cx="1460500" cy="1285884"/>
            <a:chOff x="3827620" y="2416741"/>
            <a:chExt cx="1460500" cy="1285884"/>
          </a:xfrm>
        </p:grpSpPr>
        <p:sp>
          <p:nvSpPr>
            <p:cNvPr id="16" name="Овал 15"/>
            <p:cNvSpPr/>
            <p:nvPr/>
          </p:nvSpPr>
          <p:spPr>
            <a:xfrm>
              <a:off x="3867310" y="2416741"/>
              <a:ext cx="1357322" cy="128588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1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5171240"/>
                </p:ext>
              </p:extLst>
            </p:nvPr>
          </p:nvGraphicFramePr>
          <p:xfrm>
            <a:off x="3827620" y="2773923"/>
            <a:ext cx="14605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4" imgW="583920" imgH="228600" progId="Equation.3">
                    <p:embed/>
                  </p:oleObj>
                </mc:Choice>
                <mc:Fallback>
                  <p:oleObj name="Формула" r:id="rId14" imgW="583920" imgH="2286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7620" y="2773923"/>
                          <a:ext cx="1460500" cy="571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Группа 26"/>
          <p:cNvGrpSpPr/>
          <p:nvPr/>
        </p:nvGrpSpPr>
        <p:grpSpPr>
          <a:xfrm>
            <a:off x="7510463" y="2488179"/>
            <a:ext cx="1428750" cy="1285884"/>
            <a:chOff x="5986463" y="2488179"/>
            <a:chExt cx="1428750" cy="1285884"/>
          </a:xfrm>
        </p:grpSpPr>
        <p:sp>
          <p:nvSpPr>
            <p:cNvPr id="18" name="Овал 17"/>
            <p:cNvSpPr/>
            <p:nvPr/>
          </p:nvSpPr>
          <p:spPr>
            <a:xfrm>
              <a:off x="6010450" y="2488179"/>
              <a:ext cx="1357322" cy="128588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1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609356"/>
                </p:ext>
              </p:extLst>
            </p:nvPr>
          </p:nvGraphicFramePr>
          <p:xfrm>
            <a:off x="5986463" y="2543175"/>
            <a:ext cx="1428750" cy="1174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Уравнение" r:id="rId16" imgW="571320" imgH="469800" progId="Equation.3">
                    <p:embed/>
                  </p:oleObj>
                </mc:Choice>
                <mc:Fallback>
                  <p:oleObj name="Уравнение" r:id="rId16" imgW="571320" imgH="4698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6463" y="2543175"/>
                          <a:ext cx="1428750" cy="1174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0249" y="3420062"/>
            <a:ext cx="4002809" cy="3437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Овал 31"/>
          <p:cNvSpPr/>
          <p:nvPr/>
        </p:nvSpPr>
        <p:spPr>
          <a:xfrm>
            <a:off x="1937118" y="5661248"/>
            <a:ext cx="503456" cy="706824"/>
          </a:xfrm>
          <a:prstGeom prst="ellipse">
            <a:avLst/>
          </a:prstGeom>
          <a:solidFill>
            <a:srgbClr val="899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ym typeface="Symbol" panose="05050102010706020507" pitchFamily="18" charset="2"/>
              </a:rPr>
              <a:t></a:t>
            </a:r>
            <a:endParaRPr lang="uk-UA" sz="3200" b="1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9"/>
          <a:srcRect l="862" t="-12" r="-862" b="12"/>
          <a:stretch/>
        </p:blipFill>
        <p:spPr>
          <a:xfrm>
            <a:off x="7930681" y="3676663"/>
            <a:ext cx="4099074" cy="3069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Овал 34"/>
          <p:cNvSpPr/>
          <p:nvPr/>
        </p:nvSpPr>
        <p:spPr>
          <a:xfrm>
            <a:off x="9640969" y="5661248"/>
            <a:ext cx="422813" cy="706824"/>
          </a:xfrm>
          <a:prstGeom prst="ellipse">
            <a:avLst/>
          </a:prstGeom>
          <a:solidFill>
            <a:srgbClr val="899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ym typeface="Symbol" panose="05050102010706020507" pitchFamily="18" charset="2"/>
              </a:rPr>
              <a:t></a:t>
            </a:r>
            <a:endParaRPr lang="uk-U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5756 0.5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2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43108 0.581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45" y="2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0.42044 0.603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9" y="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9427 0.603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14" y="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14557 0.4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9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34497 0.420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7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09011 0.390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3323 0.183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Порівняти вирази і пояснити</a:t>
            </a:r>
            <a:endParaRPr lang="ru-RU" b="1" i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163705" y="1785926"/>
            <a:ext cx="2752708" cy="1107996"/>
            <a:chOff x="596900" y="1928802"/>
            <a:chExt cx="2752708" cy="1107996"/>
          </a:xfrm>
        </p:grpSpPr>
        <p:graphicFrame>
          <p:nvGraphicFramePr>
            <p:cNvPr id="31746" name="Object 2"/>
            <p:cNvGraphicFramePr>
              <a:graphicFrameLocks noChangeAspect="1"/>
            </p:cNvGraphicFramePr>
            <p:nvPr/>
          </p:nvGraphicFramePr>
          <p:xfrm>
            <a:off x="596900" y="2143125"/>
            <a:ext cx="773113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" imgW="190440" imgH="203040" progId="Equation.3">
                    <p:embed/>
                  </p:oleObj>
                </mc:Choice>
                <mc:Fallback>
                  <p:oleObj name="Формула" r:id="rId2" imgW="190440" imgH="2030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900" y="2143125"/>
                          <a:ext cx="773113" cy="825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47" name="Object 3"/>
            <p:cNvGraphicFramePr>
              <a:graphicFrameLocks noChangeAspect="1"/>
            </p:cNvGraphicFramePr>
            <p:nvPr/>
          </p:nvGraphicFramePr>
          <p:xfrm>
            <a:off x="2214546" y="2143116"/>
            <a:ext cx="1135062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279360" imgH="203040" progId="Equation.3">
                    <p:embed/>
                  </p:oleObj>
                </mc:Choice>
                <mc:Fallback>
                  <p:oleObj name="Формула" r:id="rId4" imgW="279360" imgH="2030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4546" y="2143116"/>
                          <a:ext cx="1135062" cy="825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500166" y="1928802"/>
              <a:ext cx="9286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/>
                <a:t>&gt;</a:t>
              </a:r>
            </a:p>
          </p:txBody>
        </p:sp>
      </p:grpSp>
      <p:sp>
        <p:nvSpPr>
          <p:cNvPr id="9" name="Овал 8"/>
          <p:cNvSpPr/>
          <p:nvPr/>
        </p:nvSpPr>
        <p:spPr>
          <a:xfrm>
            <a:off x="3020961" y="2071678"/>
            <a:ext cx="714380" cy="7143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977996" y="3143248"/>
            <a:ext cx="4046566" cy="1107996"/>
            <a:chOff x="339753" y="2000240"/>
            <a:chExt cx="3241675" cy="1107996"/>
          </a:xfrm>
        </p:grpSpPr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339753" y="2092314"/>
            <a:ext cx="1289050" cy="928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317160" imgH="228600" progId="Equation.3">
                    <p:embed/>
                  </p:oleObj>
                </mc:Choice>
                <mc:Fallback>
                  <p:oleObj name="Формула" r:id="rId6" imgW="31716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753" y="2092314"/>
                          <a:ext cx="1289050" cy="928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3"/>
            <p:cNvGraphicFramePr>
              <a:graphicFrameLocks noChangeAspect="1"/>
            </p:cNvGraphicFramePr>
            <p:nvPr/>
          </p:nvGraphicFramePr>
          <p:xfrm>
            <a:off x="1982815" y="2092314"/>
            <a:ext cx="1598613" cy="928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8" imgW="393480" imgH="228600" progId="Equation.3">
                    <p:embed/>
                  </p:oleObj>
                </mc:Choice>
                <mc:Fallback>
                  <p:oleObj name="Формула" r:id="rId8" imgW="39348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2815" y="2092314"/>
                          <a:ext cx="1598613" cy="928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424650" y="2000240"/>
              <a:ext cx="9286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/>
                <a:t>&gt;   </a:t>
              </a:r>
            </a:p>
          </p:txBody>
        </p:sp>
      </p:grpSp>
      <p:sp>
        <p:nvSpPr>
          <p:cNvPr id="14" name="Овал 13"/>
          <p:cNvSpPr/>
          <p:nvPr/>
        </p:nvSpPr>
        <p:spPr>
          <a:xfrm>
            <a:off x="3309918" y="3429000"/>
            <a:ext cx="714380" cy="7143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952597" y="4429132"/>
            <a:ext cx="3711571" cy="1107996"/>
            <a:chOff x="314353" y="1928802"/>
            <a:chExt cx="3216275" cy="1107996"/>
          </a:xfrm>
        </p:grpSpPr>
        <p:graphicFrame>
          <p:nvGraphicFramePr>
            <p:cNvPr id="16" name="Object 2"/>
            <p:cNvGraphicFramePr>
              <a:graphicFrameLocks noChangeAspect="1"/>
            </p:cNvGraphicFramePr>
            <p:nvPr/>
          </p:nvGraphicFramePr>
          <p:xfrm>
            <a:off x="314353" y="2092305"/>
            <a:ext cx="1339850" cy="928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0" imgW="330120" imgH="228600" progId="Equation.3">
                    <p:embed/>
                  </p:oleObj>
                </mc:Choice>
                <mc:Fallback>
                  <p:oleObj name="Формула" r:id="rId10" imgW="33012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353" y="2092305"/>
                          <a:ext cx="1339850" cy="928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3"/>
            <p:cNvGraphicFramePr>
              <a:graphicFrameLocks noChangeAspect="1"/>
            </p:cNvGraphicFramePr>
            <p:nvPr/>
          </p:nvGraphicFramePr>
          <p:xfrm>
            <a:off x="2033615" y="2092305"/>
            <a:ext cx="1497013" cy="928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2" imgW="368280" imgH="228600" progId="Equation.3">
                    <p:embed/>
                  </p:oleObj>
                </mc:Choice>
                <mc:Fallback>
                  <p:oleObj name="Формула" r:id="rId12" imgW="368280" imgH="2286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3615" y="2092305"/>
                          <a:ext cx="1497013" cy="928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1500166" y="1928802"/>
              <a:ext cx="9286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/>
                <a:t>&gt;</a:t>
              </a:r>
            </a:p>
          </p:txBody>
        </p:sp>
      </p:grpSp>
      <p:sp>
        <p:nvSpPr>
          <p:cNvPr id="19" name="Овал 18"/>
          <p:cNvSpPr/>
          <p:nvPr/>
        </p:nvSpPr>
        <p:spPr>
          <a:xfrm>
            <a:off x="3306713" y="4714884"/>
            <a:ext cx="714380" cy="7143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6303964" y="1714489"/>
            <a:ext cx="4364037" cy="1960563"/>
            <a:chOff x="236564" y="1576386"/>
            <a:chExt cx="3475037" cy="1960563"/>
          </a:xfrm>
        </p:grpSpPr>
        <p:graphicFrame>
          <p:nvGraphicFramePr>
            <p:cNvPr id="21" name="Object 2"/>
            <p:cNvGraphicFramePr>
              <a:graphicFrameLocks noChangeAspect="1"/>
            </p:cNvGraphicFramePr>
            <p:nvPr/>
          </p:nvGraphicFramePr>
          <p:xfrm>
            <a:off x="236564" y="1576386"/>
            <a:ext cx="1495425" cy="1960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4" imgW="368280" imgH="482400" progId="Equation.3">
                    <p:embed/>
                  </p:oleObj>
                </mc:Choice>
                <mc:Fallback>
                  <p:oleObj name="Формула" r:id="rId14" imgW="368280" imgH="4824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564" y="1576386"/>
                          <a:ext cx="1495425" cy="1960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3"/>
            <p:cNvGraphicFramePr>
              <a:graphicFrameLocks noChangeAspect="1"/>
            </p:cNvGraphicFramePr>
            <p:nvPr/>
          </p:nvGraphicFramePr>
          <p:xfrm>
            <a:off x="2118837" y="1576386"/>
            <a:ext cx="1592764" cy="1960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6" imgW="457200" imgH="482400" progId="Equation.3">
                    <p:embed/>
                  </p:oleObj>
                </mc:Choice>
                <mc:Fallback>
                  <p:oleObj name="Формула" r:id="rId16" imgW="457200" imgH="4824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8837" y="1576386"/>
                          <a:ext cx="1592764" cy="1960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1500166" y="1928802"/>
              <a:ext cx="9286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/>
                <a:t>&lt;</a:t>
              </a:r>
            </a:p>
          </p:txBody>
        </p:sp>
      </p:grpSp>
      <p:sp>
        <p:nvSpPr>
          <p:cNvPr id="24" name="Овал 23"/>
          <p:cNvSpPr/>
          <p:nvPr/>
        </p:nvSpPr>
        <p:spPr>
          <a:xfrm>
            <a:off x="7881950" y="2357430"/>
            <a:ext cx="714380" cy="7143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6451601" y="3500438"/>
            <a:ext cx="4216399" cy="1107996"/>
            <a:chOff x="315061" y="2000240"/>
            <a:chExt cx="3318654" cy="1107996"/>
          </a:xfrm>
        </p:grpSpPr>
        <p:graphicFrame>
          <p:nvGraphicFramePr>
            <p:cNvPr id="26" name="Object 2"/>
            <p:cNvGraphicFramePr>
              <a:graphicFrameLocks noChangeAspect="1"/>
            </p:cNvGraphicFramePr>
            <p:nvPr/>
          </p:nvGraphicFramePr>
          <p:xfrm>
            <a:off x="315061" y="2092315"/>
            <a:ext cx="1340534" cy="928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8" imgW="330120" imgH="228600" progId="Equation.3">
                    <p:embed/>
                  </p:oleObj>
                </mc:Choice>
                <mc:Fallback>
                  <p:oleObj name="Формула" r:id="rId18" imgW="330120" imgH="2286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061" y="2092315"/>
                          <a:ext cx="1340534" cy="928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3"/>
            <p:cNvGraphicFramePr>
              <a:graphicFrameLocks noChangeAspect="1"/>
            </p:cNvGraphicFramePr>
            <p:nvPr/>
          </p:nvGraphicFramePr>
          <p:xfrm>
            <a:off x="1931543" y="2092315"/>
            <a:ext cx="1702172" cy="928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0" imgW="419040" imgH="228600" progId="Equation.3">
                    <p:embed/>
                  </p:oleObj>
                </mc:Choice>
                <mc:Fallback>
                  <p:oleObj name="Формула" r:id="rId20" imgW="419040" imgH="2286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1543" y="2092315"/>
                          <a:ext cx="1702172" cy="928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1424650" y="2000240"/>
              <a:ext cx="9286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/>
                <a:t>&lt;   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524628" y="4714884"/>
            <a:ext cx="3926396" cy="1107996"/>
            <a:chOff x="340488" y="1928802"/>
            <a:chExt cx="3190140" cy="1107996"/>
          </a:xfrm>
        </p:grpSpPr>
        <p:graphicFrame>
          <p:nvGraphicFramePr>
            <p:cNvPr id="31" name="Object 2"/>
            <p:cNvGraphicFramePr>
              <a:graphicFrameLocks noChangeAspect="1"/>
            </p:cNvGraphicFramePr>
            <p:nvPr/>
          </p:nvGraphicFramePr>
          <p:xfrm>
            <a:off x="340488" y="2092305"/>
            <a:ext cx="1287612" cy="928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2" imgW="317160" imgH="228600" progId="Equation.3">
                    <p:embed/>
                  </p:oleObj>
                </mc:Choice>
                <mc:Fallback>
                  <p:oleObj name="Формула" r:id="rId22" imgW="317160" imgH="2286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488" y="2092305"/>
                          <a:ext cx="1287612" cy="928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"/>
            <p:cNvGraphicFramePr>
              <a:graphicFrameLocks noChangeAspect="1"/>
            </p:cNvGraphicFramePr>
            <p:nvPr/>
          </p:nvGraphicFramePr>
          <p:xfrm>
            <a:off x="2033615" y="2092305"/>
            <a:ext cx="1497013" cy="928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4" imgW="368280" imgH="228600" progId="Equation.3">
                    <p:embed/>
                  </p:oleObj>
                </mc:Choice>
                <mc:Fallback>
                  <p:oleObj name="Формула" r:id="rId24" imgW="368280" imgH="22860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3615" y="2092305"/>
                          <a:ext cx="1497013" cy="928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1500166" y="1928802"/>
              <a:ext cx="9286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/>
                <a:t>&lt;</a:t>
              </a:r>
            </a:p>
          </p:txBody>
        </p:sp>
      </p:grpSp>
      <p:sp>
        <p:nvSpPr>
          <p:cNvPr id="34" name="Овал 33"/>
          <p:cNvSpPr/>
          <p:nvPr/>
        </p:nvSpPr>
        <p:spPr>
          <a:xfrm>
            <a:off x="7953388" y="3786190"/>
            <a:ext cx="714380" cy="7143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893074" y="4976889"/>
            <a:ext cx="714380" cy="7143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9" grpId="0" animBg="1"/>
      <p:bldP spid="24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Порівняти степені і пояснити</a:t>
            </a:r>
            <a:endParaRPr lang="ru-RU" b="1" i="1" dirty="0"/>
          </a:p>
        </p:txBody>
      </p:sp>
      <p:grpSp>
        <p:nvGrpSpPr>
          <p:cNvPr id="3" name="Группа 7"/>
          <p:cNvGrpSpPr/>
          <p:nvPr/>
        </p:nvGrpSpPr>
        <p:grpSpPr>
          <a:xfrm>
            <a:off x="2238348" y="1643050"/>
            <a:ext cx="2571808" cy="1107996"/>
            <a:chOff x="596900" y="1928802"/>
            <a:chExt cx="2571808" cy="1107996"/>
          </a:xfrm>
        </p:grpSpPr>
        <p:graphicFrame>
          <p:nvGraphicFramePr>
            <p:cNvPr id="31746" name="Object 2"/>
            <p:cNvGraphicFramePr>
              <a:graphicFrameLocks noChangeAspect="1"/>
            </p:cNvGraphicFramePr>
            <p:nvPr/>
          </p:nvGraphicFramePr>
          <p:xfrm>
            <a:off x="596900" y="2143125"/>
            <a:ext cx="773113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" imgW="190440" imgH="203040" progId="Equation.3">
                    <p:embed/>
                  </p:oleObj>
                </mc:Choice>
                <mc:Fallback>
                  <p:oleObj name="Формула" r:id="rId2" imgW="190440" imgH="2030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900" y="2143125"/>
                          <a:ext cx="773113" cy="825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47" name="Object 3"/>
            <p:cNvGraphicFramePr>
              <a:graphicFrameLocks noChangeAspect="1"/>
            </p:cNvGraphicFramePr>
            <p:nvPr/>
          </p:nvGraphicFramePr>
          <p:xfrm>
            <a:off x="2395595" y="2143126"/>
            <a:ext cx="773113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190440" imgH="203040" progId="Equation.3">
                    <p:embed/>
                  </p:oleObj>
                </mc:Choice>
                <mc:Fallback>
                  <p:oleObj name="Формула" r:id="rId4" imgW="190440" imgH="2030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5595" y="2143126"/>
                          <a:ext cx="773113" cy="825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500166" y="1928802"/>
              <a:ext cx="9286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>
                  <a:latin typeface="Verdana" pitchFamily="34" charset="0"/>
                </a:rPr>
                <a:t>&gt;</a:t>
              </a:r>
            </a:p>
          </p:txBody>
        </p:sp>
      </p:grpSp>
      <p:grpSp>
        <p:nvGrpSpPr>
          <p:cNvPr id="4" name="Группа 9"/>
          <p:cNvGrpSpPr/>
          <p:nvPr/>
        </p:nvGrpSpPr>
        <p:grpSpPr>
          <a:xfrm>
            <a:off x="1952596" y="2928934"/>
            <a:ext cx="3821112" cy="1107996"/>
            <a:chOff x="365212" y="2000240"/>
            <a:chExt cx="3061065" cy="1107996"/>
          </a:xfrm>
        </p:grpSpPr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365212" y="2092319"/>
            <a:ext cx="1237398" cy="928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304560" imgH="228600" progId="Equation.3">
                    <p:embed/>
                  </p:oleObj>
                </mc:Choice>
                <mc:Fallback>
                  <p:oleObj name="Формула" r:id="rId6" imgW="30456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212" y="2092319"/>
                          <a:ext cx="1237398" cy="928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3"/>
            <p:cNvGraphicFramePr>
              <a:graphicFrameLocks noChangeAspect="1"/>
            </p:cNvGraphicFramePr>
            <p:nvPr/>
          </p:nvGraphicFramePr>
          <p:xfrm>
            <a:off x="2136738" y="2092319"/>
            <a:ext cx="1289539" cy="928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8" imgW="317160" imgH="228600" progId="Equation.3">
                    <p:embed/>
                  </p:oleObj>
                </mc:Choice>
                <mc:Fallback>
                  <p:oleObj name="Формула" r:id="rId8" imgW="31716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6738" y="2092319"/>
                          <a:ext cx="1289539" cy="928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424650" y="2000240"/>
              <a:ext cx="9286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/>
                <a:t>&gt;   </a:t>
              </a:r>
            </a:p>
          </p:txBody>
        </p:sp>
      </p:grpSp>
      <p:grpSp>
        <p:nvGrpSpPr>
          <p:cNvPr id="5" name="Группа 14"/>
          <p:cNvGrpSpPr/>
          <p:nvPr/>
        </p:nvGrpSpPr>
        <p:grpSpPr>
          <a:xfrm>
            <a:off x="2024034" y="5357826"/>
            <a:ext cx="3622704" cy="1107996"/>
            <a:chOff x="314353" y="1928802"/>
            <a:chExt cx="3139267" cy="1107996"/>
          </a:xfrm>
        </p:grpSpPr>
        <p:graphicFrame>
          <p:nvGraphicFramePr>
            <p:cNvPr id="16" name="Object 2"/>
            <p:cNvGraphicFramePr>
              <a:graphicFrameLocks noChangeAspect="1"/>
            </p:cNvGraphicFramePr>
            <p:nvPr/>
          </p:nvGraphicFramePr>
          <p:xfrm>
            <a:off x="314353" y="2092305"/>
            <a:ext cx="1339850" cy="928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0" imgW="330120" imgH="228600" progId="Equation.3">
                    <p:embed/>
                  </p:oleObj>
                </mc:Choice>
                <mc:Fallback>
                  <p:oleObj name="Формула" r:id="rId10" imgW="33012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353" y="2092305"/>
                          <a:ext cx="1339850" cy="928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3"/>
            <p:cNvGraphicFramePr>
              <a:graphicFrameLocks noChangeAspect="1"/>
            </p:cNvGraphicFramePr>
            <p:nvPr/>
          </p:nvGraphicFramePr>
          <p:xfrm>
            <a:off x="2110982" y="2092306"/>
            <a:ext cx="1342638" cy="928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2" imgW="330120" imgH="228600" progId="Equation.3">
                    <p:embed/>
                  </p:oleObj>
                </mc:Choice>
                <mc:Fallback>
                  <p:oleObj name="Формула" r:id="rId12" imgW="330120" imgH="2286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0982" y="2092306"/>
                          <a:ext cx="1342638" cy="928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1500166" y="1928802"/>
              <a:ext cx="9286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/>
                <a:t>&gt;</a:t>
              </a:r>
            </a:p>
          </p:txBody>
        </p:sp>
      </p:grpSp>
      <p:grpSp>
        <p:nvGrpSpPr>
          <p:cNvPr id="8" name="Группа 24"/>
          <p:cNvGrpSpPr/>
          <p:nvPr/>
        </p:nvGrpSpPr>
        <p:grpSpPr>
          <a:xfrm>
            <a:off x="1881159" y="4143380"/>
            <a:ext cx="3986241" cy="1107996"/>
            <a:chOff x="315061" y="2000240"/>
            <a:chExt cx="3137501" cy="1107996"/>
          </a:xfrm>
        </p:grpSpPr>
        <p:graphicFrame>
          <p:nvGraphicFramePr>
            <p:cNvPr id="26" name="Object 2"/>
            <p:cNvGraphicFramePr>
              <a:graphicFrameLocks noChangeAspect="1"/>
            </p:cNvGraphicFramePr>
            <p:nvPr/>
          </p:nvGraphicFramePr>
          <p:xfrm>
            <a:off x="315061" y="2092315"/>
            <a:ext cx="1340534" cy="928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4" imgW="330120" imgH="228600" progId="Equation.3">
                    <p:embed/>
                  </p:oleObj>
                </mc:Choice>
                <mc:Fallback>
                  <p:oleObj name="Формула" r:id="rId14" imgW="330120" imgH="2286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061" y="2092315"/>
                          <a:ext cx="1340534" cy="928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3"/>
            <p:cNvGraphicFramePr>
              <a:graphicFrameLocks noChangeAspect="1"/>
            </p:cNvGraphicFramePr>
            <p:nvPr/>
          </p:nvGraphicFramePr>
          <p:xfrm>
            <a:off x="2111856" y="2092311"/>
            <a:ext cx="1340706" cy="928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6" imgW="330120" imgH="228600" progId="Equation.3">
                    <p:embed/>
                  </p:oleObj>
                </mc:Choice>
                <mc:Fallback>
                  <p:oleObj name="Формула" r:id="rId16" imgW="330120" imgH="2286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1856" y="2092311"/>
                          <a:ext cx="1340706" cy="928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1424650" y="2000240"/>
              <a:ext cx="9286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/>
                <a:t>&lt;   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381620" y="1857364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ym typeface="Symbol"/>
              </a:rPr>
              <a:t></a:t>
            </a:r>
            <a:endParaRPr lang="ru-RU" sz="4000" b="1" dirty="0"/>
          </a:p>
        </p:txBody>
      </p:sp>
      <p:grpSp>
        <p:nvGrpSpPr>
          <p:cNvPr id="47" name="Группа 46"/>
          <p:cNvGrpSpPr/>
          <p:nvPr/>
        </p:nvGrpSpPr>
        <p:grpSpPr>
          <a:xfrm>
            <a:off x="6953256" y="1714488"/>
            <a:ext cx="2500330" cy="1107996"/>
            <a:chOff x="5572132" y="1643050"/>
            <a:chExt cx="2500330" cy="1107996"/>
          </a:xfrm>
        </p:grpSpPr>
        <p:sp>
          <p:nvSpPr>
            <p:cNvPr id="39" name="TextBox 38"/>
            <p:cNvSpPr txBox="1"/>
            <p:nvPr/>
          </p:nvSpPr>
          <p:spPr>
            <a:xfrm>
              <a:off x="6429388" y="1643050"/>
              <a:ext cx="9286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/>
                <a:t>&gt;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72132" y="1928802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i="1" dirty="0">
                  <a:latin typeface="Verdana" pitchFamily="34" charset="0"/>
                  <a:sym typeface="Symbol"/>
                </a:rPr>
                <a:t>а</a:t>
              </a:r>
              <a:endParaRPr lang="ru-RU" sz="4000" i="1" dirty="0">
                <a:latin typeface="Verdana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143768" y="1928802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i="1" dirty="0">
                  <a:latin typeface="Verdana" pitchFamily="34" charset="0"/>
                  <a:sym typeface="Symbol"/>
                </a:rPr>
                <a:t>b</a:t>
              </a:r>
              <a:endParaRPr lang="ru-RU" sz="4000" i="1" dirty="0">
                <a:latin typeface="Verdana" pitchFamily="34" charset="0"/>
              </a:endParaRPr>
            </a:p>
          </p:txBody>
        </p:sp>
      </p:grpSp>
      <p:sp>
        <p:nvSpPr>
          <p:cNvPr id="48" name="Овал 47"/>
          <p:cNvSpPr/>
          <p:nvPr/>
        </p:nvSpPr>
        <p:spPr>
          <a:xfrm>
            <a:off x="7810512" y="1928802"/>
            <a:ext cx="714380" cy="7143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9" name="Группа 48"/>
          <p:cNvGrpSpPr/>
          <p:nvPr/>
        </p:nvGrpSpPr>
        <p:grpSpPr>
          <a:xfrm>
            <a:off x="7096132" y="2857496"/>
            <a:ext cx="2500330" cy="1107996"/>
            <a:chOff x="5572132" y="1643050"/>
            <a:chExt cx="2500330" cy="1107996"/>
          </a:xfrm>
        </p:grpSpPr>
        <p:sp>
          <p:nvSpPr>
            <p:cNvPr id="50" name="TextBox 49"/>
            <p:cNvSpPr txBox="1"/>
            <p:nvPr/>
          </p:nvSpPr>
          <p:spPr>
            <a:xfrm>
              <a:off x="6429388" y="1643050"/>
              <a:ext cx="9286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/>
                <a:t>&gt;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572132" y="1928802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i="1" dirty="0">
                  <a:latin typeface="Verdana" pitchFamily="34" charset="0"/>
                  <a:sym typeface="Symbol"/>
                </a:rPr>
                <a:t>а</a:t>
              </a:r>
              <a:endParaRPr lang="ru-RU" sz="4000" i="1" dirty="0">
                <a:latin typeface="Verdana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143768" y="1928802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i="1" dirty="0">
                  <a:latin typeface="Verdana" pitchFamily="34" charset="0"/>
                  <a:sym typeface="Symbol"/>
                </a:rPr>
                <a:t>b</a:t>
              </a:r>
              <a:endParaRPr lang="ru-RU" sz="4000" i="1" dirty="0">
                <a:latin typeface="Verdana" pitchFamily="34" charset="0"/>
              </a:endParaRPr>
            </a:p>
          </p:txBody>
        </p:sp>
      </p:grpSp>
      <p:sp>
        <p:nvSpPr>
          <p:cNvPr id="53" name="Овал 52"/>
          <p:cNvSpPr/>
          <p:nvPr/>
        </p:nvSpPr>
        <p:spPr>
          <a:xfrm>
            <a:off x="7881950" y="3143248"/>
            <a:ext cx="714380" cy="7143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5881686" y="3143248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ym typeface="Symbol"/>
              </a:rPr>
              <a:t></a:t>
            </a:r>
            <a:endParaRPr lang="ru-RU" sz="4000" b="1" dirty="0"/>
          </a:p>
        </p:txBody>
      </p:sp>
      <p:grpSp>
        <p:nvGrpSpPr>
          <p:cNvPr id="55" name="Группа 54"/>
          <p:cNvGrpSpPr/>
          <p:nvPr/>
        </p:nvGrpSpPr>
        <p:grpSpPr>
          <a:xfrm>
            <a:off x="7096132" y="4000504"/>
            <a:ext cx="2500330" cy="1107996"/>
            <a:chOff x="5572132" y="1643050"/>
            <a:chExt cx="2500330" cy="1107996"/>
          </a:xfrm>
        </p:grpSpPr>
        <p:sp>
          <p:nvSpPr>
            <p:cNvPr id="56" name="TextBox 55"/>
            <p:cNvSpPr txBox="1"/>
            <p:nvPr/>
          </p:nvSpPr>
          <p:spPr>
            <a:xfrm>
              <a:off x="6429388" y="1643050"/>
              <a:ext cx="9286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/>
                <a:t>&gt;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572132" y="1928802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i="1" dirty="0">
                  <a:latin typeface="Verdana" pitchFamily="34" charset="0"/>
                  <a:sym typeface="Symbol"/>
                </a:rPr>
                <a:t>а</a:t>
              </a:r>
              <a:endParaRPr lang="ru-RU" sz="4000" i="1" dirty="0">
                <a:latin typeface="Verdana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143768" y="1928802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i="1" dirty="0">
                  <a:latin typeface="Verdana" pitchFamily="34" charset="0"/>
                  <a:sym typeface="Symbol"/>
                </a:rPr>
                <a:t>b</a:t>
              </a:r>
              <a:endParaRPr lang="ru-RU" sz="4000" i="1" dirty="0">
                <a:latin typeface="Verdana" pitchFamily="34" charset="0"/>
              </a:endParaRPr>
            </a:p>
          </p:txBody>
        </p:sp>
      </p:grpSp>
      <p:sp>
        <p:nvSpPr>
          <p:cNvPr id="59" name="Овал 58"/>
          <p:cNvSpPr/>
          <p:nvPr/>
        </p:nvSpPr>
        <p:spPr>
          <a:xfrm>
            <a:off x="7953388" y="4357694"/>
            <a:ext cx="714380" cy="7143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" name="Группа 60"/>
          <p:cNvGrpSpPr/>
          <p:nvPr/>
        </p:nvGrpSpPr>
        <p:grpSpPr>
          <a:xfrm>
            <a:off x="7024694" y="5286388"/>
            <a:ext cx="2500330" cy="1107996"/>
            <a:chOff x="5572132" y="1643050"/>
            <a:chExt cx="2500330" cy="1107996"/>
          </a:xfrm>
        </p:grpSpPr>
        <p:sp>
          <p:nvSpPr>
            <p:cNvPr id="62" name="TextBox 61"/>
            <p:cNvSpPr txBox="1"/>
            <p:nvPr/>
          </p:nvSpPr>
          <p:spPr>
            <a:xfrm>
              <a:off x="6429388" y="1643050"/>
              <a:ext cx="9286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/>
                <a:t>&gt;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572132" y="1928802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i="1" dirty="0">
                  <a:latin typeface="Verdana" pitchFamily="34" charset="0"/>
                  <a:sym typeface="Symbol"/>
                </a:rPr>
                <a:t>а</a:t>
              </a:r>
              <a:endParaRPr lang="ru-RU" sz="4000" i="1" dirty="0">
                <a:latin typeface="Verdana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143768" y="1928802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i="1" dirty="0">
                  <a:latin typeface="Verdana" pitchFamily="34" charset="0"/>
                  <a:sym typeface="Symbol"/>
                </a:rPr>
                <a:t>b</a:t>
              </a:r>
              <a:endParaRPr lang="ru-RU" sz="4000" i="1" dirty="0">
                <a:latin typeface="Verdana" pitchFamily="34" charset="0"/>
              </a:endParaRPr>
            </a:p>
          </p:txBody>
        </p:sp>
      </p:grpSp>
      <p:sp>
        <p:nvSpPr>
          <p:cNvPr id="65" name="Овал 64"/>
          <p:cNvSpPr/>
          <p:nvPr/>
        </p:nvSpPr>
        <p:spPr>
          <a:xfrm>
            <a:off x="7881950" y="5643578"/>
            <a:ext cx="714380" cy="7143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5953124" y="4357694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ym typeface="Symbol"/>
              </a:rPr>
              <a:t></a:t>
            </a:r>
            <a:endParaRPr lang="ru-RU" sz="4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881686" y="5500702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ym typeface="Symbol"/>
              </a:rPr>
              <a:t>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  <p:bldP spid="59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Порівняти а (</a:t>
            </a:r>
            <a:r>
              <a:rPr lang="uk-UA" b="1" i="1" dirty="0" err="1"/>
              <a:t>а</a:t>
            </a:r>
            <a:r>
              <a:rPr lang="en-US" b="1" i="1" dirty="0"/>
              <a:t>&gt;0) </a:t>
            </a:r>
            <a:r>
              <a:rPr lang="uk-UA" b="1" i="1" dirty="0"/>
              <a:t>з одиницею</a:t>
            </a:r>
            <a:endParaRPr lang="ru-RU" b="1" i="1"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2238348" y="1785926"/>
            <a:ext cx="2752752" cy="923330"/>
            <a:chOff x="714348" y="1785926"/>
            <a:chExt cx="2752752" cy="923330"/>
          </a:xfrm>
        </p:grpSpPr>
        <p:graphicFrame>
          <p:nvGraphicFramePr>
            <p:cNvPr id="31746" name="Object 2"/>
            <p:cNvGraphicFramePr>
              <a:graphicFrameLocks noChangeAspect="1"/>
            </p:cNvGraphicFramePr>
            <p:nvPr/>
          </p:nvGraphicFramePr>
          <p:xfrm>
            <a:off x="714348" y="1857373"/>
            <a:ext cx="773113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" imgW="190440" imgH="203040" progId="Equation.3">
                    <p:embed/>
                  </p:oleObj>
                </mc:Choice>
                <mc:Fallback>
                  <p:oleObj name="Формула" r:id="rId2" imgW="190440" imgH="2030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48" y="1857373"/>
                          <a:ext cx="773113" cy="825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47" name="Object 3"/>
            <p:cNvGraphicFramePr>
              <a:graphicFrameLocks noChangeAspect="1"/>
            </p:cNvGraphicFramePr>
            <p:nvPr/>
          </p:nvGraphicFramePr>
          <p:xfrm>
            <a:off x="2333625" y="1857375"/>
            <a:ext cx="1133475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279360" imgH="203040" progId="Equation.3">
                    <p:embed/>
                  </p:oleObj>
                </mc:Choice>
                <mc:Fallback>
                  <p:oleObj name="Формула" r:id="rId4" imgW="279360" imgH="2030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3625" y="1857375"/>
                          <a:ext cx="1133475" cy="825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571604" y="1785926"/>
              <a:ext cx="9286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>
                  <a:latin typeface="Verdana" pitchFamily="34" charset="0"/>
                </a:rPr>
                <a:t>&gt;</a:t>
              </a:r>
            </a:p>
          </p:txBody>
        </p:sp>
      </p:grpSp>
      <p:grpSp>
        <p:nvGrpSpPr>
          <p:cNvPr id="4" name="Группа 9"/>
          <p:cNvGrpSpPr/>
          <p:nvPr/>
        </p:nvGrpSpPr>
        <p:grpSpPr>
          <a:xfrm>
            <a:off x="2241550" y="2928934"/>
            <a:ext cx="3338514" cy="1107996"/>
            <a:chOff x="596691" y="2000240"/>
            <a:chExt cx="2674459" cy="1107996"/>
          </a:xfrm>
        </p:grpSpPr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596691" y="2143119"/>
            <a:ext cx="773215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190440" imgH="203040" progId="Equation.3">
                    <p:embed/>
                  </p:oleObj>
                </mc:Choice>
                <mc:Fallback>
                  <p:oleObj name="Формула" r:id="rId6" imgW="19044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691" y="2143119"/>
                          <a:ext cx="773215" cy="825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3"/>
            <p:cNvGraphicFramePr>
              <a:graphicFrameLocks noChangeAspect="1"/>
            </p:cNvGraphicFramePr>
            <p:nvPr/>
          </p:nvGraphicFramePr>
          <p:xfrm>
            <a:off x="2290642" y="2143119"/>
            <a:ext cx="980508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8" imgW="241200" imgH="203040" progId="Equation.3">
                    <p:embed/>
                  </p:oleObj>
                </mc:Choice>
                <mc:Fallback>
                  <p:oleObj name="Формула" r:id="rId8" imgW="241200" imgH="2030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0642" y="2143119"/>
                          <a:ext cx="980508" cy="825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424650" y="2000240"/>
              <a:ext cx="9286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/>
                <a:t>&gt;   </a:t>
              </a:r>
            </a:p>
          </p:txBody>
        </p:sp>
      </p:grpSp>
      <p:grpSp>
        <p:nvGrpSpPr>
          <p:cNvPr id="5" name="Группа 14"/>
          <p:cNvGrpSpPr/>
          <p:nvPr/>
        </p:nvGrpSpPr>
        <p:grpSpPr>
          <a:xfrm>
            <a:off x="2309786" y="5286376"/>
            <a:ext cx="3027388" cy="1289063"/>
            <a:chOff x="571625" y="1912901"/>
            <a:chExt cx="2623394" cy="1289063"/>
          </a:xfrm>
        </p:grpSpPr>
        <p:graphicFrame>
          <p:nvGraphicFramePr>
            <p:cNvPr id="16" name="Object 2"/>
            <p:cNvGraphicFramePr>
              <a:graphicFrameLocks noChangeAspect="1"/>
            </p:cNvGraphicFramePr>
            <p:nvPr/>
          </p:nvGraphicFramePr>
          <p:xfrm>
            <a:off x="571625" y="1912914"/>
            <a:ext cx="824017" cy="1289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0" imgW="203040" imgH="317160" progId="Equation.3">
                    <p:embed/>
                  </p:oleObj>
                </mc:Choice>
                <mc:Fallback>
                  <p:oleObj name="Формула" r:id="rId10" imgW="203040" imgH="31716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625" y="1912914"/>
                          <a:ext cx="824017" cy="1289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3"/>
            <p:cNvGraphicFramePr>
              <a:graphicFrameLocks noChangeAspect="1"/>
            </p:cNvGraphicFramePr>
            <p:nvPr/>
          </p:nvGraphicFramePr>
          <p:xfrm>
            <a:off x="2368252" y="1912901"/>
            <a:ext cx="826767" cy="1289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2" imgW="203040" imgH="317160" progId="Equation.3">
                    <p:embed/>
                  </p:oleObj>
                </mc:Choice>
                <mc:Fallback>
                  <p:oleObj name="Формула" r:id="rId12" imgW="203040" imgH="31716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8252" y="1912901"/>
                          <a:ext cx="826767" cy="1289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1500166" y="1928802"/>
              <a:ext cx="9286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/>
                <a:t>&lt;</a:t>
              </a:r>
            </a:p>
          </p:txBody>
        </p:sp>
      </p:grpSp>
      <p:grpSp>
        <p:nvGrpSpPr>
          <p:cNvPr id="6" name="Группа 24"/>
          <p:cNvGrpSpPr/>
          <p:nvPr/>
        </p:nvGrpSpPr>
        <p:grpSpPr>
          <a:xfrm>
            <a:off x="2241551" y="4143380"/>
            <a:ext cx="3298825" cy="1107996"/>
            <a:chOff x="598719" y="2000240"/>
            <a:chExt cx="2596448" cy="1107996"/>
          </a:xfrm>
        </p:grpSpPr>
        <p:graphicFrame>
          <p:nvGraphicFramePr>
            <p:cNvPr id="26" name="Object 2"/>
            <p:cNvGraphicFramePr>
              <a:graphicFrameLocks noChangeAspect="1"/>
            </p:cNvGraphicFramePr>
            <p:nvPr/>
          </p:nvGraphicFramePr>
          <p:xfrm>
            <a:off x="598719" y="2143110"/>
            <a:ext cx="773437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4" imgW="190440" imgH="203040" progId="Equation.3">
                    <p:embed/>
                  </p:oleObj>
                </mc:Choice>
                <mc:Fallback>
                  <p:oleObj name="Формула" r:id="rId14" imgW="190440" imgH="2030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719" y="2143110"/>
                          <a:ext cx="773437" cy="825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3"/>
            <p:cNvGraphicFramePr>
              <a:graphicFrameLocks noChangeAspect="1"/>
            </p:cNvGraphicFramePr>
            <p:nvPr/>
          </p:nvGraphicFramePr>
          <p:xfrm>
            <a:off x="2369252" y="2143110"/>
            <a:ext cx="825915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6" imgW="203040" imgH="203040" progId="Equation.3">
                    <p:embed/>
                  </p:oleObj>
                </mc:Choice>
                <mc:Fallback>
                  <p:oleObj name="Формула" r:id="rId16" imgW="203040" imgH="20304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9252" y="2143110"/>
                          <a:ext cx="825915" cy="825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1424650" y="2000240"/>
              <a:ext cx="9286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/>
                <a:t>&lt;   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381620" y="1857364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ym typeface="Symbol"/>
              </a:rPr>
              <a:t></a:t>
            </a:r>
            <a:endParaRPr lang="ru-RU" sz="4000" b="1" dirty="0"/>
          </a:p>
        </p:txBody>
      </p:sp>
      <p:grpSp>
        <p:nvGrpSpPr>
          <p:cNvPr id="8" name="Группа 46"/>
          <p:cNvGrpSpPr/>
          <p:nvPr/>
        </p:nvGrpSpPr>
        <p:grpSpPr>
          <a:xfrm>
            <a:off x="6953256" y="1714488"/>
            <a:ext cx="2500330" cy="1107996"/>
            <a:chOff x="5572132" y="1643050"/>
            <a:chExt cx="2500330" cy="1107996"/>
          </a:xfrm>
        </p:grpSpPr>
        <p:sp>
          <p:nvSpPr>
            <p:cNvPr id="39" name="TextBox 38"/>
            <p:cNvSpPr txBox="1"/>
            <p:nvPr/>
          </p:nvSpPr>
          <p:spPr>
            <a:xfrm>
              <a:off x="6429388" y="1643050"/>
              <a:ext cx="9286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/>
                <a:t>&gt;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72132" y="1928802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i="1" dirty="0">
                  <a:latin typeface="Verdana" pitchFamily="34" charset="0"/>
                  <a:sym typeface="Symbol"/>
                </a:rPr>
                <a:t>а</a:t>
              </a:r>
              <a:endParaRPr lang="ru-RU" sz="4000" i="1" dirty="0">
                <a:latin typeface="Verdana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143768" y="1928802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i="1" dirty="0">
                  <a:latin typeface="Verdana" pitchFamily="34" charset="0"/>
                  <a:sym typeface="Symbol"/>
                </a:rPr>
                <a:t>1</a:t>
              </a:r>
              <a:endParaRPr lang="ru-RU" sz="4000" i="1" dirty="0">
                <a:latin typeface="Verdana" pitchFamily="34" charset="0"/>
              </a:endParaRPr>
            </a:p>
          </p:txBody>
        </p:sp>
      </p:grpSp>
      <p:sp>
        <p:nvSpPr>
          <p:cNvPr id="48" name="Овал 47"/>
          <p:cNvSpPr/>
          <p:nvPr/>
        </p:nvSpPr>
        <p:spPr>
          <a:xfrm>
            <a:off x="7739074" y="2000240"/>
            <a:ext cx="714380" cy="7143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48"/>
          <p:cNvGrpSpPr/>
          <p:nvPr/>
        </p:nvGrpSpPr>
        <p:grpSpPr>
          <a:xfrm>
            <a:off x="7096132" y="2857496"/>
            <a:ext cx="2500330" cy="1107996"/>
            <a:chOff x="5572132" y="1643050"/>
            <a:chExt cx="2500330" cy="1107996"/>
          </a:xfrm>
        </p:grpSpPr>
        <p:sp>
          <p:nvSpPr>
            <p:cNvPr id="50" name="TextBox 49"/>
            <p:cNvSpPr txBox="1"/>
            <p:nvPr/>
          </p:nvSpPr>
          <p:spPr>
            <a:xfrm>
              <a:off x="6429388" y="1643050"/>
              <a:ext cx="9286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/>
                <a:t>&lt;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572132" y="1928802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i="1" dirty="0">
                  <a:latin typeface="Verdana" pitchFamily="34" charset="0"/>
                  <a:sym typeface="Symbol"/>
                </a:rPr>
                <a:t>а</a:t>
              </a:r>
              <a:endParaRPr lang="ru-RU" sz="4000" i="1" dirty="0">
                <a:latin typeface="Verdana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143768" y="1928802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i="1" dirty="0">
                  <a:latin typeface="Verdana" pitchFamily="34" charset="0"/>
                  <a:sym typeface="Symbol"/>
                </a:rPr>
                <a:t>1</a:t>
              </a:r>
              <a:endParaRPr lang="ru-RU" sz="4000" i="1" dirty="0">
                <a:latin typeface="Verdana" pitchFamily="34" charset="0"/>
              </a:endParaRPr>
            </a:p>
          </p:txBody>
        </p:sp>
      </p:grpSp>
      <p:sp>
        <p:nvSpPr>
          <p:cNvPr id="53" name="Овал 52"/>
          <p:cNvSpPr/>
          <p:nvPr/>
        </p:nvSpPr>
        <p:spPr>
          <a:xfrm>
            <a:off x="7953388" y="3143248"/>
            <a:ext cx="714380" cy="7143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5881686" y="3143248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ym typeface="Symbol"/>
              </a:rPr>
              <a:t></a:t>
            </a:r>
            <a:endParaRPr lang="ru-RU" sz="4000" b="1" dirty="0"/>
          </a:p>
        </p:txBody>
      </p:sp>
      <p:grpSp>
        <p:nvGrpSpPr>
          <p:cNvPr id="10" name="Группа 54"/>
          <p:cNvGrpSpPr/>
          <p:nvPr/>
        </p:nvGrpSpPr>
        <p:grpSpPr>
          <a:xfrm>
            <a:off x="7024694" y="4000504"/>
            <a:ext cx="2500330" cy="1107996"/>
            <a:chOff x="5572132" y="1643050"/>
            <a:chExt cx="2500330" cy="1107996"/>
          </a:xfrm>
        </p:grpSpPr>
        <p:sp>
          <p:nvSpPr>
            <p:cNvPr id="56" name="TextBox 55"/>
            <p:cNvSpPr txBox="1"/>
            <p:nvPr/>
          </p:nvSpPr>
          <p:spPr>
            <a:xfrm>
              <a:off x="6429388" y="1643050"/>
              <a:ext cx="9286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/>
                <a:t>&lt;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572132" y="1928802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i="1" dirty="0">
                  <a:latin typeface="Verdana" pitchFamily="34" charset="0"/>
                  <a:sym typeface="Symbol"/>
                </a:rPr>
                <a:t>а</a:t>
              </a:r>
              <a:endParaRPr lang="ru-RU" sz="4000" i="1" dirty="0">
                <a:latin typeface="Verdana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143768" y="1928802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i="1" dirty="0">
                  <a:latin typeface="Verdana" pitchFamily="34" charset="0"/>
                  <a:sym typeface="Symbol"/>
                </a:rPr>
                <a:t>1</a:t>
              </a:r>
              <a:endParaRPr lang="ru-RU" sz="4000" i="1" dirty="0">
                <a:latin typeface="Verdana" pitchFamily="34" charset="0"/>
              </a:endParaRPr>
            </a:p>
          </p:txBody>
        </p:sp>
      </p:grpSp>
      <p:sp>
        <p:nvSpPr>
          <p:cNvPr id="59" name="Овал 58"/>
          <p:cNvSpPr/>
          <p:nvPr/>
        </p:nvSpPr>
        <p:spPr>
          <a:xfrm>
            <a:off x="7881950" y="4357694"/>
            <a:ext cx="714380" cy="7143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60"/>
          <p:cNvGrpSpPr/>
          <p:nvPr/>
        </p:nvGrpSpPr>
        <p:grpSpPr>
          <a:xfrm>
            <a:off x="7024694" y="5286388"/>
            <a:ext cx="2500330" cy="1107996"/>
            <a:chOff x="5572132" y="1643050"/>
            <a:chExt cx="2500330" cy="1107996"/>
          </a:xfrm>
        </p:grpSpPr>
        <p:sp>
          <p:nvSpPr>
            <p:cNvPr id="62" name="TextBox 61"/>
            <p:cNvSpPr txBox="1"/>
            <p:nvPr/>
          </p:nvSpPr>
          <p:spPr>
            <a:xfrm>
              <a:off x="6429388" y="1643050"/>
              <a:ext cx="9286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/>
                <a:t>&gt;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572132" y="1928802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i="1" dirty="0">
                  <a:latin typeface="Verdana" pitchFamily="34" charset="0"/>
                  <a:sym typeface="Symbol"/>
                </a:rPr>
                <a:t>а</a:t>
              </a:r>
              <a:endParaRPr lang="ru-RU" sz="4000" i="1" dirty="0">
                <a:latin typeface="Verdana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143768" y="1928802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i="1" dirty="0">
                  <a:latin typeface="Verdana" pitchFamily="34" charset="0"/>
                  <a:sym typeface="Symbol"/>
                </a:rPr>
                <a:t>1</a:t>
              </a:r>
              <a:endParaRPr lang="ru-RU" sz="4000" i="1" dirty="0">
                <a:latin typeface="Verdana" pitchFamily="34" charset="0"/>
              </a:endParaRPr>
            </a:p>
          </p:txBody>
        </p:sp>
      </p:grpSp>
      <p:sp>
        <p:nvSpPr>
          <p:cNvPr id="65" name="Овал 64"/>
          <p:cNvSpPr/>
          <p:nvPr/>
        </p:nvSpPr>
        <p:spPr>
          <a:xfrm>
            <a:off x="7810512" y="5572140"/>
            <a:ext cx="714380" cy="7143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5953124" y="4357694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ym typeface="Symbol"/>
              </a:rPr>
              <a:t></a:t>
            </a:r>
            <a:endParaRPr lang="ru-RU" sz="4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881686" y="5500702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ym typeface="Symbol"/>
              </a:rPr>
              <a:t>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  <p:bldP spid="59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987" y="260648"/>
            <a:ext cx="8229600" cy="1143000"/>
          </a:xfrm>
        </p:spPr>
        <p:txBody>
          <a:bodyPr>
            <a:noAutofit/>
          </a:bodyPr>
          <a:lstStyle/>
          <a:p>
            <a:r>
              <a:rPr lang="uk-UA" sz="4800" dirty="0"/>
              <a:t>Властивості показникової функції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7" y="1556793"/>
            <a:ext cx="4225627" cy="43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72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1724"/>
          <a:stretch/>
        </p:blipFill>
        <p:spPr>
          <a:xfrm>
            <a:off x="1524000" y="1196753"/>
            <a:ext cx="9252000" cy="90719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 rot="17456473">
            <a:off x="873539" y="3380210"/>
            <a:ext cx="3192166" cy="6672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i="1" dirty="0"/>
              <a:t>Степенева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 rot="17456473">
            <a:off x="3276166" y="3411614"/>
            <a:ext cx="3259418" cy="6672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i="1" dirty="0"/>
              <a:t>Степенева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17456473">
            <a:off x="5639298" y="3479893"/>
            <a:ext cx="3384863" cy="6672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i="1" dirty="0"/>
              <a:t>Показникова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 rot="17456473">
            <a:off x="7936270" y="3465991"/>
            <a:ext cx="3375869" cy="6672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i="1" dirty="0"/>
              <a:t>Стала </a:t>
            </a:r>
          </a:p>
        </p:txBody>
      </p:sp>
    </p:spTree>
    <p:extLst>
      <p:ext uri="{BB962C8B-B14F-4D97-AF65-F5344CB8AC3E}">
        <p14:creationId xmlns:p14="http://schemas.microsoft.com/office/powerpoint/2010/main" val="104104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64616"/>
          <a:stretch/>
        </p:blipFill>
        <p:spPr>
          <a:xfrm>
            <a:off x="1524000" y="0"/>
            <a:ext cx="8878367" cy="6926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150" t="36783" r="79117" b="2086"/>
          <a:stretch/>
        </p:blipFill>
        <p:spPr>
          <a:xfrm>
            <a:off x="1919537" y="836712"/>
            <a:ext cx="3575571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3653" t="35297" r="46882" b="2307"/>
          <a:stretch/>
        </p:blipFill>
        <p:spPr>
          <a:xfrm>
            <a:off x="1631504" y="3861049"/>
            <a:ext cx="3968958" cy="2805267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5711154" y="864176"/>
            <a:ext cx="504056" cy="57606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12025" y="718838"/>
            <a:ext cx="4638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i="1" dirty="0"/>
              <a:t>так як а=10</a:t>
            </a:r>
            <a:r>
              <a:rPr lang="en-US" sz="5400" i="1" dirty="0"/>
              <a:t>&gt;1</a:t>
            </a:r>
            <a:r>
              <a:rPr lang="uk-UA" sz="3200" dirty="0"/>
              <a:t> 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711154" y="2564904"/>
            <a:ext cx="384846" cy="648072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12025" y="2132857"/>
                <a:ext cx="4638995" cy="1279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5400" i="1" dirty="0"/>
                  <a:t>так як 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 i="1" dirty="0"/>
                  <a:t>&lt;1</a:t>
                </a:r>
                <a:r>
                  <a:rPr lang="uk-UA" sz="3200" dirty="0"/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132856"/>
                <a:ext cx="4638995" cy="1279325"/>
              </a:xfrm>
              <a:prstGeom prst="rect">
                <a:avLst/>
              </a:prstGeom>
              <a:blipFill rotWithShape="0">
                <a:blip r:embed="rId3"/>
                <a:stretch>
                  <a:fillRect l="-6965" b="-1523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/>
          <p:cNvCxnSpPr/>
          <p:nvPr/>
        </p:nvCxnSpPr>
        <p:spPr>
          <a:xfrm>
            <a:off x="5495107" y="3960520"/>
            <a:ext cx="384846" cy="648072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12025" y="3642457"/>
                <a:ext cx="4638995" cy="1279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5400" i="1" dirty="0"/>
                  <a:t>так як 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i="1" dirty="0"/>
                  <a:t>&lt;1</a:t>
                </a:r>
                <a:r>
                  <a:rPr lang="uk-UA" sz="3200" dirty="0"/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642456"/>
                <a:ext cx="4638995" cy="1279325"/>
              </a:xfrm>
              <a:prstGeom prst="rect">
                <a:avLst/>
              </a:prstGeom>
              <a:blipFill rotWithShape="0">
                <a:blip r:embed="rId4"/>
                <a:stretch>
                  <a:fillRect l="-6965" b="-148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/>
          <p:cNvCxnSpPr/>
          <p:nvPr/>
        </p:nvCxnSpPr>
        <p:spPr>
          <a:xfrm flipV="1">
            <a:off x="5517409" y="5589240"/>
            <a:ext cx="504056" cy="57606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15211" y="5290714"/>
            <a:ext cx="4638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i="1" dirty="0"/>
              <a:t>так як а=</a:t>
            </a:r>
            <a:r>
              <a:rPr lang="en-US" sz="5400" i="1" dirty="0"/>
              <a:t>5&gt;1</a:t>
            </a:r>
            <a:r>
              <a:rPr lang="uk-UA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584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64616"/>
          <a:stretch/>
        </p:blipFill>
        <p:spPr>
          <a:xfrm>
            <a:off x="1524000" y="0"/>
            <a:ext cx="8878367" cy="6926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64473" t="31706" r="17114" b="44218"/>
          <a:stretch/>
        </p:blipFill>
        <p:spPr>
          <a:xfrm>
            <a:off x="1523296" y="908720"/>
            <a:ext cx="3995936" cy="1152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64473" t="57287" r="10715" b="5145"/>
          <a:stretch/>
        </p:blipFill>
        <p:spPr>
          <a:xfrm>
            <a:off x="1631504" y="2984179"/>
            <a:ext cx="5384598" cy="1797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87081" y="1067877"/>
                <a:ext cx="140100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i="1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uk-UA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081" y="1067877"/>
                <a:ext cx="1401008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23043" t="-17763" b="-3947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172740" y="1991207"/>
            <a:ext cx="4638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i="1" dirty="0"/>
              <a:t>так як а=</a:t>
            </a:r>
            <a:r>
              <a:rPr lang="en-US" sz="5400" i="1" dirty="0"/>
              <a:t>6&gt;1</a:t>
            </a:r>
            <a:r>
              <a:rPr lang="uk-UA" sz="3200" dirty="0"/>
              <a:t>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7248128" y="1216094"/>
            <a:ext cx="504056" cy="57606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92356" y="3021900"/>
                <a:ext cx="2772308" cy="17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i="1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6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num>
                              <m:den>
                                <m:r>
                                  <a:rPr lang="en-US" sz="6600" i="1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6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uk-UA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356" y="3021900"/>
                <a:ext cx="2772308" cy="1730282"/>
              </a:xfrm>
              <a:prstGeom prst="rect">
                <a:avLst/>
              </a:prstGeom>
              <a:blipFill rotWithShape="0">
                <a:blip r:embed="rId4"/>
                <a:stretch>
                  <a:fillRect l="-11648" b="-493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/>
          <p:cNvCxnSpPr/>
          <p:nvPr/>
        </p:nvCxnSpPr>
        <p:spPr>
          <a:xfrm>
            <a:off x="9512636" y="3737393"/>
            <a:ext cx="504056" cy="57606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72739" y="5136314"/>
                <a:ext cx="4638995" cy="1265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5400" i="1" dirty="0"/>
                  <a:t>так як 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5400" i="1" dirty="0"/>
                  <a:t>&lt;1</a:t>
                </a:r>
                <a:r>
                  <a:rPr lang="uk-UA" sz="3200" dirty="0"/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738" y="5136313"/>
                <a:ext cx="4638995" cy="1265731"/>
              </a:xfrm>
              <a:prstGeom prst="rect">
                <a:avLst/>
              </a:prstGeom>
              <a:blipFill rotWithShape="0">
                <a:blip r:embed="rId5"/>
                <a:stretch>
                  <a:fillRect l="-7096" r="-1840" b="-1594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89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286000" y="1295400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3600" i="1" dirty="0"/>
              <a:t>Де</a:t>
            </a:r>
            <a:r>
              <a:rPr lang="uk-UA" sz="3600" i="1" dirty="0"/>
              <a:t>віз уроку:</a:t>
            </a:r>
            <a:r>
              <a:rPr lang="uk-UA" sz="3600" dirty="0"/>
              <a:t> </a:t>
            </a:r>
            <a:br>
              <a:rPr lang="uk-UA" sz="4000" i="1" dirty="0"/>
            </a:br>
            <a:endParaRPr lang="ru-RU" sz="4000" dirty="0"/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19400" y="3200400"/>
            <a:ext cx="6400800" cy="3048000"/>
          </a:xfrm>
        </p:spPr>
        <p:txBody>
          <a:bodyPr/>
          <a:lstStyle/>
          <a:p>
            <a:pPr algn="r" eaLnBrk="1" hangingPunct="1"/>
            <a:r>
              <a:rPr lang="uk-UA" sz="5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«Щоб дійти до мети, треба перш за все йти »</a:t>
            </a:r>
          </a:p>
          <a:p>
            <a:pPr algn="r" eaLnBrk="1" hangingPunct="1"/>
            <a:br>
              <a:rPr lang="uk-UA" sz="4400" b="1" i="1" dirty="0"/>
            </a:br>
            <a:r>
              <a:rPr lang="uk-UA" b="1" i="1" dirty="0"/>
              <a:t>Оноре де Бальзак</a:t>
            </a:r>
            <a:r>
              <a:rPr lang="ru-RU" dirty="0"/>
              <a:t> </a:t>
            </a:r>
          </a:p>
        </p:txBody>
      </p:sp>
      <p:pic>
        <p:nvPicPr>
          <p:cNvPr id="8196" name="Рисунок 3" descr="C:\Documents and Settings\User\Local Settings\Temporary Internet Files\Content.IE5\QTWASUWH\MCj041471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6650" y="714356"/>
            <a:ext cx="4501350" cy="254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8818" b="77837"/>
          <a:stretch/>
        </p:blipFill>
        <p:spPr>
          <a:xfrm>
            <a:off x="1631504" y="6422"/>
            <a:ext cx="5118186" cy="836713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/>
          <a:srcRect l="4716" t="26784" r="75263" b="46431"/>
          <a:stretch/>
        </p:blipFill>
        <p:spPr>
          <a:xfrm>
            <a:off x="2053650" y="1340768"/>
            <a:ext cx="3276364" cy="1008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11834" y="2339024"/>
                <a:ext cx="84227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5400" i="1" dirty="0"/>
                  <a:t>так як а=</a:t>
                </a:r>
                <a:r>
                  <a:rPr lang="en-US" sz="5400" i="1" dirty="0"/>
                  <a:t>5&gt;1, </a:t>
                </a:r>
                <a:r>
                  <a:rPr lang="ru-RU" sz="5400" i="1" dirty="0"/>
                  <a:t>то</a:t>
                </a:r>
                <a:r>
                  <a:rPr lang="uk-UA" sz="5400" i="1" dirty="0"/>
                  <a:t> </a:t>
                </a:r>
                <a:r>
                  <a:rPr lang="en-US" sz="5400" i="1" dirty="0"/>
                  <a:t>f=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 dirty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5400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uk-UA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33" y="2339024"/>
                <a:ext cx="8422737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3910" t="-17881" b="-4039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V="1">
            <a:off x="9182442" y="2512657"/>
            <a:ext cx="504056" cy="57606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57706" y="3429001"/>
            <a:ext cx="262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3,4 &gt; 3,26</a:t>
            </a:r>
            <a:endParaRPr lang="uk-UA" sz="4400" dirty="0"/>
          </a:p>
        </p:txBody>
      </p:sp>
      <p:sp>
        <p:nvSpPr>
          <p:cNvPr id="10" name="Овал 9"/>
          <p:cNvSpPr/>
          <p:nvPr/>
        </p:nvSpPr>
        <p:spPr>
          <a:xfrm>
            <a:off x="3557072" y="1596298"/>
            <a:ext cx="648072" cy="6142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&gt;</a:t>
            </a:r>
            <a:endParaRPr lang="uk-UA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8818" b="77837"/>
          <a:stretch/>
        </p:blipFill>
        <p:spPr>
          <a:xfrm>
            <a:off x="1631504" y="6422"/>
            <a:ext cx="5118186" cy="836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11834" y="2339024"/>
                <a:ext cx="84227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5400" i="1" dirty="0"/>
                  <a:t>так як а=</a:t>
                </a:r>
                <a:r>
                  <a:rPr lang="en-US" sz="5400" i="1" dirty="0"/>
                  <a:t>0,3&lt;1, </a:t>
                </a:r>
                <a:r>
                  <a:rPr lang="ru-RU" sz="5400" i="1" dirty="0"/>
                  <a:t>то</a:t>
                </a:r>
                <a:r>
                  <a:rPr lang="uk-UA" sz="5400" i="1" dirty="0"/>
                  <a:t> </a:t>
                </a:r>
                <a:r>
                  <a:rPr lang="en-US" sz="5400" i="1" dirty="0"/>
                  <a:t>f=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 dirty="0">
                            <a:latin typeface="Cambria Math" panose="02040503050406030204" pitchFamily="18" charset="0"/>
                          </a:rPr>
                          <m:t>0,3</m:t>
                        </m:r>
                      </m:e>
                      <m:sup>
                        <m:r>
                          <a:rPr lang="en-US" sz="5400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uk-UA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33" y="2339024"/>
                <a:ext cx="8422737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3910" t="-17881" b="-4039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10082542" y="2512657"/>
            <a:ext cx="504056" cy="57606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4859" y="3417084"/>
            <a:ext cx="262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0,4 &gt; 0,3</a:t>
            </a:r>
            <a:endParaRPr lang="uk-UA" sz="4400" dirty="0"/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2"/>
          <a:srcRect l="4531" t="69920" r="70058" b="3295"/>
          <a:stretch/>
        </p:blipFill>
        <p:spPr>
          <a:xfrm>
            <a:off x="1946737" y="1292605"/>
            <a:ext cx="4176464" cy="1012476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4034969" y="1467017"/>
            <a:ext cx="648072" cy="6142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&lt;</a:t>
            </a:r>
            <a:endParaRPr lang="uk-UA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2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8818" b="77837"/>
          <a:stretch/>
        </p:blipFill>
        <p:spPr>
          <a:xfrm>
            <a:off x="1631504" y="6422"/>
            <a:ext cx="5118186" cy="836713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/>
          <a:srcRect l="36193" t="16740" r="43786" b="36387"/>
          <a:stretch/>
        </p:blipFill>
        <p:spPr>
          <a:xfrm>
            <a:off x="1703512" y="645974"/>
            <a:ext cx="4104456" cy="2210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9311" y="2779398"/>
                <a:ext cx="8422737" cy="143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5400" i="1" dirty="0"/>
                  <a:t>так як 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 dirty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i="1" dirty="0"/>
                  <a:t>&gt;1, </a:t>
                </a:r>
                <a:r>
                  <a:rPr lang="ru-RU" sz="5400" i="1" dirty="0"/>
                  <a:t>то</a:t>
                </a:r>
                <a:r>
                  <a:rPr lang="uk-UA" sz="5400" i="1" dirty="0"/>
                  <a:t> </a:t>
                </a:r>
                <a:r>
                  <a:rPr lang="en-US" sz="5400" i="1" dirty="0"/>
                  <a:t>f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i="1" dirty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54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5400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uk-UA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10" y="2779397"/>
                <a:ext cx="8422737" cy="1432443"/>
              </a:xfrm>
              <a:prstGeom prst="rect">
                <a:avLst/>
              </a:prstGeom>
              <a:blipFill rotWithShape="0">
                <a:blip r:embed="rId3"/>
                <a:stretch>
                  <a:fillRect l="-3835" b="-1191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V="1">
            <a:off x="9336360" y="3356992"/>
            <a:ext cx="504056" cy="57606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93622" y="4364531"/>
                <a:ext cx="2628292" cy="1059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0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uk-UA" sz="4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622" y="4364530"/>
                <a:ext cx="2628292" cy="1059521"/>
              </a:xfrm>
              <a:prstGeom prst="rect">
                <a:avLst/>
              </a:prstGeom>
              <a:blipFill rotWithShape="0">
                <a:blip r:embed="rId4"/>
                <a:stretch>
                  <a:fillRect l="-9513" b="-1264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Овал 12"/>
          <p:cNvSpPr/>
          <p:nvPr/>
        </p:nvSpPr>
        <p:spPr>
          <a:xfrm>
            <a:off x="3359696" y="1482688"/>
            <a:ext cx="648072" cy="6142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&lt;</a:t>
            </a:r>
            <a:endParaRPr lang="uk-UA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7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8818" b="77837"/>
          <a:stretch/>
        </p:blipFill>
        <p:spPr>
          <a:xfrm>
            <a:off x="1631504" y="6422"/>
            <a:ext cx="5118186" cy="836713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/>
          <a:srcRect l="36896" t="72710" r="42030" b="4382"/>
          <a:stretch/>
        </p:blipFill>
        <p:spPr>
          <a:xfrm>
            <a:off x="1847528" y="1214884"/>
            <a:ext cx="4320480" cy="1080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05744" y="2475462"/>
                <a:ext cx="93245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5400" i="1" dirty="0"/>
                  <a:t>так як а=</a:t>
                </a:r>
                <a14:m>
                  <m:oMath xmlns:m="http://schemas.openxmlformats.org/officeDocument/2006/math">
                    <m:r>
                      <a:rPr lang="en-US" sz="5400" i="1" dirty="0">
                        <a:latin typeface="Cambria Math" panose="02040503050406030204" pitchFamily="18" charset="0"/>
                      </a:rPr>
                      <m:t>0,17</m:t>
                    </m:r>
                  </m:oMath>
                </a14:m>
                <a:r>
                  <a:rPr lang="en-US" sz="5400" i="1" dirty="0"/>
                  <a:t>&lt;1, </a:t>
                </a:r>
                <a:r>
                  <a:rPr lang="ru-RU" sz="5400" i="1" dirty="0"/>
                  <a:t>то</a:t>
                </a:r>
                <a:r>
                  <a:rPr lang="uk-UA" sz="5400" i="1" dirty="0"/>
                  <a:t> </a:t>
                </a:r>
                <a:r>
                  <a:rPr lang="en-US" sz="5400" i="1" dirty="0"/>
                  <a:t>f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 dirty="0">
                            <a:latin typeface="Cambria Math" panose="02040503050406030204" pitchFamily="18" charset="0"/>
                          </a:rPr>
                          <m:t>0,17</m:t>
                        </m:r>
                      </m:e>
                      <m:sup>
                        <m:r>
                          <a:rPr lang="en-US" sz="5400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uk-UA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256" y="2475462"/>
                <a:ext cx="9324528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3464" t="-17763" b="-3947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9480376" y="3305597"/>
            <a:ext cx="504056" cy="57606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99656" y="3875838"/>
                <a:ext cx="26282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-3 &lt; </a:t>
                </a:r>
                <a14:m>
                  <m:oMath xmlns:m="http://schemas.openxmlformats.org/officeDocument/2006/math">
                    <m:r>
                      <a:rPr lang="en-US" sz="54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uk-UA" sz="5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875838"/>
                <a:ext cx="2628292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12297" t="-17881" b="-4039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Овал 12"/>
          <p:cNvSpPr/>
          <p:nvPr/>
        </p:nvSpPr>
        <p:spPr>
          <a:xfrm>
            <a:off x="4871864" y="1406019"/>
            <a:ext cx="648072" cy="6142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&gt;</a:t>
            </a:r>
            <a:endParaRPr lang="uk-UA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7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8818" b="77837"/>
          <a:stretch/>
        </p:blipFill>
        <p:spPr>
          <a:xfrm>
            <a:off x="1631504" y="6422"/>
            <a:ext cx="5118186" cy="836713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/>
          <a:srcRect l="69193" t="25048" r="3950" b="45934"/>
          <a:stretch/>
        </p:blipFill>
        <p:spPr>
          <a:xfrm>
            <a:off x="2174068" y="1052736"/>
            <a:ext cx="5506108" cy="1368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47528" y="2423824"/>
                <a:ext cx="9324528" cy="1100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5400" i="1" dirty="0"/>
                  <a:t>так як а=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5400" i="1" dirty="0"/>
                  <a:t>&gt;1, </a:t>
                </a:r>
                <a:r>
                  <a:rPr lang="ru-RU" sz="5400" i="1" dirty="0"/>
                  <a:t>то</a:t>
                </a:r>
                <a:r>
                  <a:rPr lang="uk-UA" sz="5400" i="1" dirty="0"/>
                  <a:t> </a:t>
                </a:r>
                <a:r>
                  <a:rPr lang="en-US" sz="5400" i="1" dirty="0"/>
                  <a:t>f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sz="54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  <m:sup>
                        <m:r>
                          <a:rPr lang="en-US" sz="5400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uk-UA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23824"/>
                <a:ext cx="9324528" cy="1100622"/>
              </a:xfrm>
              <a:prstGeom prst="rect">
                <a:avLst/>
              </a:prstGeom>
              <a:blipFill rotWithShape="0">
                <a:blip r:embed="rId3"/>
                <a:stretch>
                  <a:fillRect l="-3464" b="-3388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V="1">
            <a:off x="9912424" y="2686103"/>
            <a:ext cx="504056" cy="57606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99656" y="3875839"/>
                <a:ext cx="2628292" cy="1001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i="1" dirty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en-US" sz="5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dirty="0"/>
                  <a:t>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i="1" dirty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uk-UA" sz="5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875838"/>
                <a:ext cx="2628292" cy="1001493"/>
              </a:xfrm>
              <a:prstGeom prst="rect">
                <a:avLst/>
              </a:prstGeom>
              <a:blipFill rotWithShape="0">
                <a:blip r:embed="rId4"/>
                <a:stretch>
                  <a:fillRect t="-8537" b="-3719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Овал 12"/>
          <p:cNvSpPr/>
          <p:nvPr/>
        </p:nvSpPr>
        <p:spPr>
          <a:xfrm>
            <a:off x="4979876" y="1526788"/>
            <a:ext cx="648072" cy="6142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&lt;</a:t>
            </a:r>
            <a:endParaRPr lang="uk-UA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2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8818" b="77837"/>
          <a:stretch/>
        </p:blipFill>
        <p:spPr>
          <a:xfrm>
            <a:off x="1631504" y="6422"/>
            <a:ext cx="5118186" cy="836713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/>
          <a:srcRect l="69194" t="61701" r="2896" b="-1410"/>
          <a:stretch/>
        </p:blipFill>
        <p:spPr>
          <a:xfrm>
            <a:off x="2118810" y="788268"/>
            <a:ext cx="5722132" cy="1872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31504" y="2796569"/>
                <a:ext cx="9324528" cy="143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5400" i="1" dirty="0"/>
                  <a:t>так як 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5400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i="1" dirty="0"/>
                  <a:t>&lt;1, </a:t>
                </a:r>
                <a:r>
                  <a:rPr lang="ru-RU" sz="5400" i="1" dirty="0"/>
                  <a:t>то</a:t>
                </a:r>
                <a:r>
                  <a:rPr lang="uk-UA" sz="5400" i="1" dirty="0"/>
                  <a:t> </a:t>
                </a:r>
                <a:r>
                  <a:rPr lang="en-US" sz="5400" i="1" dirty="0"/>
                  <a:t>f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54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5400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uk-UA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796568"/>
                <a:ext cx="9324528" cy="1432443"/>
              </a:xfrm>
              <a:prstGeom prst="rect">
                <a:avLst/>
              </a:prstGeom>
              <a:blipFill rotWithShape="0">
                <a:blip r:embed="rId3"/>
                <a:stretch>
                  <a:fillRect l="-3532" b="-1191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9696400" y="3432962"/>
            <a:ext cx="504056" cy="57606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63652" y="4365104"/>
                <a:ext cx="40324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 dirty="0">
                        <a:latin typeface="Cambria Math" panose="02040503050406030204" pitchFamily="18" charset="0"/>
                      </a:rPr>
                      <m:t>−2,7 </m:t>
                    </m:r>
                  </m:oMath>
                </a14:m>
                <a:r>
                  <a:rPr lang="en-US" sz="5400" dirty="0"/>
                  <a:t>&gt; </a:t>
                </a:r>
                <a14:m>
                  <m:oMath xmlns:m="http://schemas.openxmlformats.org/officeDocument/2006/math">
                    <m:r>
                      <a:rPr lang="en-US" sz="5400" i="1" dirty="0">
                        <a:latin typeface="Cambria Math" panose="02040503050406030204" pitchFamily="18" charset="0"/>
                      </a:rPr>
                      <m:t>−2,8</m:t>
                    </m:r>
                  </m:oMath>
                </a14:m>
                <a:endParaRPr lang="uk-UA" sz="5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652" y="4365104"/>
                <a:ext cx="4032448" cy="923330"/>
              </a:xfrm>
              <a:prstGeom prst="rect">
                <a:avLst/>
              </a:prstGeom>
              <a:blipFill rotWithShape="0">
                <a:blip r:embed="rId4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Овал 12"/>
          <p:cNvSpPr/>
          <p:nvPr/>
        </p:nvSpPr>
        <p:spPr>
          <a:xfrm>
            <a:off x="5087888" y="1513555"/>
            <a:ext cx="648072" cy="6142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&lt;</a:t>
            </a:r>
            <a:endParaRPr lang="uk-UA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8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8443"/>
          <a:stretch/>
        </p:blipFill>
        <p:spPr>
          <a:xfrm>
            <a:off x="1514128" y="0"/>
            <a:ext cx="9757592" cy="11967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51784" y="615696"/>
            <a:ext cx="6984776" cy="5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47528" y="1556792"/>
                <a:ext cx="2628292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5400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5400" i="1" dirty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5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5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uk-UA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8" y="1556792"/>
                <a:ext cx="2628292" cy="16703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423592" y="3501008"/>
            <a:ext cx="9324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i="1" dirty="0"/>
              <a:t>а</a:t>
            </a:r>
            <a:r>
              <a:rPr lang="en-US" sz="5400" i="1" dirty="0"/>
              <a:t>&gt;1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76584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8443"/>
          <a:stretch/>
        </p:blipFill>
        <p:spPr>
          <a:xfrm>
            <a:off x="1514128" y="0"/>
            <a:ext cx="9757592" cy="11967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56040" y="615696"/>
            <a:ext cx="4680520" cy="5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2856148" y="3501008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/>
              <a:t>a&lt;1 </a:t>
            </a:r>
            <a:endParaRPr lang="uk-UA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63552" y="576193"/>
            <a:ext cx="1872208" cy="5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07568" y="2060849"/>
                <a:ext cx="2628292" cy="1001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i="1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5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dirty="0"/>
                  <a:t>&gt;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uk-UA" sz="5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2060849"/>
                <a:ext cx="2628292" cy="1001493"/>
              </a:xfrm>
              <a:prstGeom prst="rect">
                <a:avLst/>
              </a:prstGeom>
              <a:blipFill rotWithShape="0">
                <a:blip r:embed="rId3"/>
                <a:stretch>
                  <a:fillRect t="-8537" b="-3719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58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8443"/>
          <a:stretch/>
        </p:blipFill>
        <p:spPr>
          <a:xfrm>
            <a:off x="1514128" y="0"/>
            <a:ext cx="9757592" cy="11967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04312" y="615696"/>
            <a:ext cx="2232248" cy="5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2856148" y="3501008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/>
              <a:t>a&lt;1 </a:t>
            </a:r>
            <a:endParaRPr lang="uk-UA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63552" y="576193"/>
            <a:ext cx="4464496" cy="5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07568" y="2060848"/>
                <a:ext cx="374441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 dirty="0">
                        <a:latin typeface="Cambria Math" panose="02040503050406030204" pitchFamily="18" charset="0"/>
                      </a:rPr>
                      <m:t>−0,3 </m:t>
                    </m:r>
                  </m:oMath>
                </a14:m>
                <a:r>
                  <a:rPr lang="en-US" sz="5400" dirty="0"/>
                  <a:t>&lt;</a:t>
                </a:r>
                <a14:m>
                  <m:oMath xmlns:m="http://schemas.openxmlformats.org/officeDocument/2006/math">
                    <m:r>
                      <a:rPr lang="en-US" sz="54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i="1" dirty="0">
                        <a:latin typeface="Cambria Math" panose="02040503050406030204" pitchFamily="18" charset="0"/>
                      </a:rPr>
                      <m:t>1,4</m:t>
                    </m:r>
                  </m:oMath>
                </a14:m>
                <a:endParaRPr lang="uk-UA" sz="5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2060848"/>
                <a:ext cx="3744416" cy="923330"/>
              </a:xfrm>
              <a:prstGeom prst="rect">
                <a:avLst/>
              </a:prstGeom>
              <a:blipFill rotWithShape="0">
                <a:blip r:embed="rId3"/>
                <a:stretch>
                  <a:fillRect t="-17763" b="-3947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37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-1" b="64673"/>
          <a:stretch/>
        </p:blipFill>
        <p:spPr>
          <a:xfrm>
            <a:off x="1524000" y="-41715"/>
            <a:ext cx="9757592" cy="5183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9696" y="3501008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/>
              <a:t>a&gt;1 </a:t>
            </a:r>
            <a:endParaRPr lang="uk-UA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77765" t="42560" b="18182"/>
          <a:stretch/>
        </p:blipFill>
        <p:spPr>
          <a:xfrm>
            <a:off x="2242830" y="525450"/>
            <a:ext cx="3206349" cy="8513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41721" y="2100771"/>
                <a:ext cx="4788279" cy="100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i="1" dirty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5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i="1" dirty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en-US" sz="5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dirty="0"/>
                  <a:t>&lt; </a:t>
                </a:r>
                <a14:m>
                  <m:oMath xmlns:m="http://schemas.openxmlformats.org/officeDocument/2006/math">
                    <m:r>
                      <a:rPr lang="en-US" sz="5400" i="1" dirty="0">
                        <a:latin typeface="Cambria Math" panose="02040503050406030204" pitchFamily="18" charset="0"/>
                      </a:rPr>
                      <m:t>1,2</m:t>
                    </m:r>
                  </m:oMath>
                </a14:m>
                <a:endParaRPr lang="uk-UA" sz="5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721" y="2100771"/>
                <a:ext cx="4788279" cy="1000274"/>
              </a:xfrm>
              <a:prstGeom prst="rect">
                <a:avLst/>
              </a:prstGeom>
              <a:blipFill rotWithShape="0">
                <a:blip r:embed="rId3"/>
                <a:stretch>
                  <a:fillRect t="-8537" b="-3719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3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4724400" y="609600"/>
            <a:ext cx="5181600" cy="1143000"/>
          </a:xfrm>
        </p:spPr>
        <p:txBody>
          <a:bodyPr/>
          <a:lstStyle/>
          <a:p>
            <a:pPr>
              <a:defRPr/>
            </a:pPr>
            <a:r>
              <a:rPr lang="uk-UA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План уроку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219" name="Rectangle 6"/>
          <p:cNvSpPr>
            <a:spLocks noGrp="1" noChangeArrowheads="1"/>
          </p:cNvSpPr>
          <p:nvPr>
            <p:ph idx="1"/>
          </p:nvPr>
        </p:nvSpPr>
        <p:spPr>
          <a:xfrm>
            <a:off x="2024034" y="1643050"/>
            <a:ext cx="8229600" cy="438912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uk-UA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uk-UA" sz="3200" dirty="0"/>
              <a:t>Поняття </a:t>
            </a:r>
            <a:r>
              <a:rPr lang="uk-UA" sz="3200" dirty="0" err="1"/>
              <a:t>показникової</a:t>
            </a:r>
            <a:r>
              <a:rPr lang="uk-UA" sz="3200" dirty="0"/>
              <a:t> функції. ЇЇ графік та властивості.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uk-UA" sz="3200" dirty="0"/>
              <a:t>Застосування </a:t>
            </a:r>
            <a:r>
              <a:rPr lang="uk-UA" sz="3200" dirty="0" err="1"/>
              <a:t>показникової</a:t>
            </a:r>
            <a:r>
              <a:rPr lang="uk-UA" sz="3200" dirty="0"/>
              <a:t> функції до розв’язування вправ:</a:t>
            </a:r>
          </a:p>
          <a:p>
            <a:pPr marL="1155700" indent="-273050">
              <a:lnSpc>
                <a:spcPct val="90000"/>
              </a:lnSpc>
            </a:pPr>
            <a:r>
              <a:rPr lang="uk-UA" sz="3200" dirty="0"/>
              <a:t>порівняння </a:t>
            </a:r>
            <a:r>
              <a:rPr lang="uk-UA" sz="3200" dirty="0" err="1"/>
              <a:t>показникових</a:t>
            </a:r>
            <a:r>
              <a:rPr lang="uk-UA" sz="3200" dirty="0"/>
              <a:t>  виразів;</a:t>
            </a:r>
          </a:p>
          <a:p>
            <a:pPr marL="1155700" indent="-273050">
              <a:lnSpc>
                <a:spcPct val="90000"/>
              </a:lnSpc>
            </a:pPr>
            <a:r>
              <a:rPr lang="uk-UA" sz="3200" dirty="0"/>
              <a:t>побудова графіків функцій.</a:t>
            </a:r>
            <a:r>
              <a:rPr lang="ru-RU" sz="3200" dirty="0"/>
              <a:t> </a:t>
            </a:r>
          </a:p>
        </p:txBody>
      </p:sp>
      <p:pic>
        <p:nvPicPr>
          <p:cNvPr id="9220" name="Рисунок 3" descr="C:\Documents and Settings\User\Local Settings\Temporary Internet Files\Content.IE5\LRCXMODR\MPj043940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4881562"/>
            <a:ext cx="22098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702" y="-28258"/>
            <a:ext cx="9222223" cy="1009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199" y="1396937"/>
            <a:ext cx="4032448" cy="13160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47928" y="1396936"/>
                <a:ext cx="5062540" cy="10143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sz="4400" b="1" dirty="0">
                    <a:latin typeface="Calibri" panose="020F0502020204030204" pitchFamily="34" charset="0"/>
                  </a:rPr>
                  <a:t>=</a:t>
                </a:r>
                <a:endParaRPr lang="uk-UA" sz="44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928" y="1396936"/>
                <a:ext cx="5062540" cy="1014380"/>
              </a:xfrm>
              <a:prstGeom prst="rect">
                <a:avLst/>
              </a:prstGeom>
              <a:blipFill rotWithShape="0">
                <a:blip r:embed="rId4"/>
                <a:stretch>
                  <a:fillRect r="-4819" b="-2934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79576" y="2735435"/>
                <a:ext cx="4763868" cy="849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44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6" y="2735435"/>
                <a:ext cx="4763868" cy="8497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84824" y="2752611"/>
                <a:ext cx="169437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uk-UA" sz="44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824" y="2752611"/>
                <a:ext cx="1694375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37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702" y="-28258"/>
            <a:ext cx="9222223" cy="10091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47929" y="1396936"/>
                <a:ext cx="3303533" cy="1165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ad>
                              <m:ra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latin typeface="Calibri" panose="020F0502020204030204" pitchFamily="34" charset="0"/>
                  </a:rPr>
                  <a:t>=</a:t>
                </a:r>
                <a:endParaRPr lang="uk-UA" sz="44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929" y="1396936"/>
                <a:ext cx="3303533" cy="1165768"/>
              </a:xfrm>
              <a:prstGeom prst="rect">
                <a:avLst/>
              </a:prstGeom>
              <a:blipFill rotWithShape="0">
                <a:blip r:embed="rId3"/>
                <a:stretch>
                  <a:fillRect r="-9225" b="-2251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79576" y="2735435"/>
                <a:ext cx="2529410" cy="849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uk-UA" sz="44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6" y="2735435"/>
                <a:ext cx="2529410" cy="8497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14438" y="2729898"/>
                <a:ext cx="332142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44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438" y="2729898"/>
                <a:ext cx="3321422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7528" y="1048538"/>
            <a:ext cx="3352800" cy="1619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64153" y="2719573"/>
                <a:ext cx="210794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𝟏𝟖𝟗</m:t>
                      </m:r>
                    </m:oMath>
                  </m:oMathPara>
                </a14:m>
                <a:endParaRPr lang="uk-UA" sz="44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153" y="2719573"/>
                <a:ext cx="2107949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26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702" y="-28258"/>
            <a:ext cx="9222223" cy="10091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25796" y="1318434"/>
                <a:ext cx="5242204" cy="9396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ra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rad>
                            </m:sup>
                          </m:sSup>
                        </m:e>
                      </m:rad>
                    </m:oMath>
                  </m:oMathPara>
                </a14:m>
                <a:endParaRPr lang="uk-UA" sz="44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796" y="1318434"/>
                <a:ext cx="5242204" cy="9396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54178" y="4067256"/>
                <a:ext cx="1612493" cy="849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k-UA" sz="44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178" y="4067256"/>
                <a:ext cx="1612493" cy="8497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66671" y="4085980"/>
                <a:ext cx="169437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uk-UA" sz="44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671" y="4085980"/>
                <a:ext cx="1694375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5480" y="1078526"/>
            <a:ext cx="4286250" cy="1543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47529" y="2727955"/>
                <a:ext cx="4502707" cy="9396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rad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rad>
                            </m:sup>
                          </m:sSup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44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9" y="2727955"/>
                <a:ext cx="4502707" cy="93968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55720" y="2814709"/>
                <a:ext cx="2374688" cy="852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44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720" y="2814709"/>
                <a:ext cx="2374688" cy="85292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40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9" grpId="0"/>
      <p:bldP spid="11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7" y="1268761"/>
            <a:ext cx="3190875" cy="2143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702" y="-28258"/>
            <a:ext cx="9222223" cy="10091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98363" y="1268761"/>
                <a:ext cx="4115614" cy="17851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e>
                              </m:rad>
                            </m:e>
                          </m:d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44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363" y="1268761"/>
                <a:ext cx="4115614" cy="17851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32105" y="4005064"/>
                <a:ext cx="1612493" cy="849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uk-UA" sz="44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5" y="4005064"/>
                <a:ext cx="1612493" cy="8497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644598" y="3939522"/>
                <a:ext cx="1694375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uk-UA" sz="44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598" y="3939522"/>
                <a:ext cx="1694375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53199" y="3411886"/>
                <a:ext cx="3357971" cy="1783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e>
                          </m:rad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44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199" y="3411886"/>
                <a:ext cx="3357971" cy="17835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99857" y="3519727"/>
                <a:ext cx="2840585" cy="16705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44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57" y="3519727"/>
                <a:ext cx="2840585" cy="16705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84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9" grpId="0"/>
      <p:bldP spid="14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48" y="0"/>
            <a:ext cx="12250756" cy="1556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337746" y="1052736"/>
                <a:ext cx="12864752" cy="205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b="0" i="1" dirty="0" smtClean="0">
                          <a:latin typeface="Cambria Math" panose="02040503050406030204" pitchFamily="18" charset="0"/>
                        </a:rPr>
                        <m:t>Т</m:t>
                      </m:r>
                      <m:r>
                        <a:rPr lang="uk-UA" sz="5400" i="1" dirty="0" smtClean="0">
                          <a:latin typeface="Cambria Math" panose="02040503050406030204" pitchFamily="18" charset="0"/>
                        </a:rPr>
                        <m:t>ак як </m:t>
                      </m:r>
                      <m:r>
                        <a:rPr lang="en-US" sz="5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uk-UA" sz="54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5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5400" i="1" dirty="0" smtClean="0">
                          <a:latin typeface="Cambria Math" panose="02040503050406030204" pitchFamily="18" charset="0"/>
                        </a:rPr>
                        <m:t>&lt;1</m:t>
                      </m:r>
                      <m:r>
                        <a:rPr lang="en-US" sz="5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ru-RU" sz="5400" i="1" dirty="0">
                          <a:latin typeface="Cambria Math" panose="02040503050406030204" pitchFamily="18" charset="0"/>
                        </a:rPr>
                        <m:t>то</m:t>
                      </m:r>
                      <m:r>
                        <a:rPr lang="uk-UA" sz="5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5400" i="1" dirty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5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5400" b="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5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5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uk-UA" sz="5400" b="0" i="1" dirty="0" smtClean="0">
                          <a:latin typeface="Cambria Math" panose="02040503050406030204" pitchFamily="18" charset="0"/>
                        </a:rPr>
                        <m:t>спадна</m:t>
                      </m:r>
                    </m:oMath>
                  </m:oMathPara>
                </a14:m>
                <a:endParaRPr lang="uk-UA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7746" y="1052736"/>
                <a:ext cx="12864752" cy="20559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2609528"/>
                <a:ext cx="11878200" cy="2886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b="0" i="1" dirty="0" smtClean="0">
                          <a:latin typeface="Cambria Math" panose="02040503050406030204" pitchFamily="18" charset="0"/>
                        </a:rPr>
                        <m:t>Найбільше значення </m:t>
                      </m:r>
                      <m:r>
                        <a:rPr lang="en-US" sz="5400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5400" i="1" dirty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5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5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5400" b="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5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5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uk-UA" sz="5400" b="0" i="1" dirty="0" smtClean="0">
                        <a:latin typeface="Cambria Math" panose="02040503050406030204" pitchFamily="18" charset="0"/>
                      </a:rPr>
                      <m:t>набуває</m:t>
                    </m:r>
                    <m:r>
                      <a:rPr lang="en-US" sz="5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5400" b="0" dirty="0"/>
                  <a:t>в точці </a:t>
                </a:r>
                <a:r>
                  <a:rPr lang="en-US" sz="5400" b="0" dirty="0"/>
                  <a:t>x</a:t>
                </a:r>
                <a:r>
                  <a:rPr lang="uk-UA" sz="5400" b="0" dirty="0"/>
                  <a:t>=-2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09528"/>
                <a:ext cx="11878200" cy="2886944"/>
              </a:xfrm>
              <a:prstGeom prst="rect">
                <a:avLst/>
              </a:prstGeom>
              <a:blipFill rotWithShape="0">
                <a:blip r:embed="rId4"/>
                <a:stretch>
                  <a:fillRect b="-1202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663952" y="5302420"/>
                <a:ext cx="5783058" cy="1460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dirty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36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 dirty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uk-UA" sz="3600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52" y="5302420"/>
                <a:ext cx="5783058" cy="14607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82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3" y="517014"/>
            <a:ext cx="11745654" cy="15171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0572" y="2974250"/>
                <a:ext cx="2301784" cy="849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72" y="2974250"/>
                <a:ext cx="2301784" cy="8497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8102" y="2696770"/>
                <a:ext cx="3255699" cy="11232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102" y="2696770"/>
                <a:ext cx="3255699" cy="11232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4550" y="2833538"/>
                <a:ext cx="2604752" cy="849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550" y="2833538"/>
                <a:ext cx="2604752" cy="8497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60179" y="2930651"/>
                <a:ext cx="3786806" cy="849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179" y="2930651"/>
                <a:ext cx="3786806" cy="8497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71464" y="4221088"/>
                <a:ext cx="3425361" cy="849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64" y="4221088"/>
                <a:ext cx="3425361" cy="8497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75991" y="4194543"/>
                <a:ext cx="2640018" cy="849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uk-UA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991" y="4194543"/>
                <a:ext cx="2640018" cy="8497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олилиния 11"/>
          <p:cNvSpPr/>
          <p:nvPr/>
        </p:nvSpPr>
        <p:spPr>
          <a:xfrm>
            <a:off x="7693603" y="632968"/>
            <a:ext cx="1412818" cy="1678529"/>
          </a:xfrm>
          <a:custGeom>
            <a:avLst/>
            <a:gdLst>
              <a:gd name="connsiteX0" fmla="*/ 688397 w 1412818"/>
              <a:gd name="connsiteY0" fmla="*/ 27432 h 1678529"/>
              <a:gd name="connsiteX1" fmla="*/ 66097 w 1412818"/>
              <a:gd name="connsiteY1" fmla="*/ 167132 h 1678529"/>
              <a:gd name="connsiteX2" fmla="*/ 116897 w 1412818"/>
              <a:gd name="connsiteY2" fmla="*/ 1297432 h 1678529"/>
              <a:gd name="connsiteX3" fmla="*/ 942397 w 1412818"/>
              <a:gd name="connsiteY3" fmla="*/ 1678432 h 1678529"/>
              <a:gd name="connsiteX4" fmla="*/ 1386897 w 1412818"/>
              <a:gd name="connsiteY4" fmla="*/ 1272032 h 1678529"/>
              <a:gd name="connsiteX5" fmla="*/ 1323397 w 1412818"/>
              <a:gd name="connsiteY5" fmla="*/ 624332 h 1678529"/>
              <a:gd name="connsiteX6" fmla="*/ 1018597 w 1412818"/>
              <a:gd name="connsiteY6" fmla="*/ 65532 h 1678529"/>
              <a:gd name="connsiteX7" fmla="*/ 599497 w 1412818"/>
              <a:gd name="connsiteY7" fmla="*/ 40132 h 1678529"/>
              <a:gd name="connsiteX8" fmla="*/ 574097 w 1412818"/>
              <a:gd name="connsiteY8" fmla="*/ 40132 h 167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2818" h="1678529">
                <a:moveTo>
                  <a:pt x="688397" y="27432"/>
                </a:moveTo>
                <a:cubicBezTo>
                  <a:pt x="424872" y="-8552"/>
                  <a:pt x="161347" y="-44535"/>
                  <a:pt x="66097" y="167132"/>
                </a:cubicBezTo>
                <a:cubicBezTo>
                  <a:pt x="-29153" y="378799"/>
                  <a:pt x="-29153" y="1045549"/>
                  <a:pt x="116897" y="1297432"/>
                </a:cubicBezTo>
                <a:cubicBezTo>
                  <a:pt x="262947" y="1549315"/>
                  <a:pt x="730730" y="1682665"/>
                  <a:pt x="942397" y="1678432"/>
                </a:cubicBezTo>
                <a:cubicBezTo>
                  <a:pt x="1154064" y="1674199"/>
                  <a:pt x="1323397" y="1447715"/>
                  <a:pt x="1386897" y="1272032"/>
                </a:cubicBezTo>
                <a:cubicBezTo>
                  <a:pt x="1450397" y="1096349"/>
                  <a:pt x="1384780" y="825415"/>
                  <a:pt x="1323397" y="624332"/>
                </a:cubicBezTo>
                <a:cubicBezTo>
                  <a:pt x="1262014" y="423249"/>
                  <a:pt x="1139247" y="162899"/>
                  <a:pt x="1018597" y="65532"/>
                </a:cubicBezTo>
                <a:cubicBezTo>
                  <a:pt x="897947" y="-31835"/>
                  <a:pt x="673580" y="44365"/>
                  <a:pt x="599497" y="40132"/>
                </a:cubicBezTo>
                <a:cubicBezTo>
                  <a:pt x="525414" y="35899"/>
                  <a:pt x="549755" y="38015"/>
                  <a:pt x="574097" y="40132"/>
                </a:cubicBezTo>
              </a:path>
            </a:pathLst>
          </a:cu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04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88640"/>
            <a:ext cx="10560496" cy="636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2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16632"/>
            <a:ext cx="10441160" cy="661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2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738414" y="1000108"/>
            <a:ext cx="7215238" cy="257176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165100" h="190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611075"/>
              </p:ext>
            </p:extLst>
          </p:nvPr>
        </p:nvGraphicFramePr>
        <p:xfrm>
          <a:off x="3533775" y="1609726"/>
          <a:ext cx="5481638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2" imgW="1269720" imgH="241200" progId="Equation.3">
                  <p:embed/>
                </p:oleObj>
              </mc:Choice>
              <mc:Fallback>
                <p:oleObj name="Уравнение" r:id="rId2" imgW="126972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775" y="1609726"/>
                        <a:ext cx="5481638" cy="1281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Скругленная прямоугольная выноска 10"/>
          <p:cNvSpPr/>
          <p:nvPr/>
        </p:nvSpPr>
        <p:spPr>
          <a:xfrm flipH="1">
            <a:off x="1524000" y="4786322"/>
            <a:ext cx="4357718" cy="1571636"/>
          </a:xfrm>
          <a:prstGeom prst="wedgeRoundRectCallout">
            <a:avLst>
              <a:gd name="adj1" fmla="val 2879"/>
              <a:gd name="adj2" fmla="val -127643"/>
              <a:gd name="adj3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l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err="1">
                <a:solidFill>
                  <a:schemeClr val="accent1">
                    <a:lumMod val="50000"/>
                  </a:schemeClr>
                </a:solidFill>
              </a:rPr>
              <a:t>Показникова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</a:rPr>
              <a:t> функція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H="1">
            <a:off x="6310282" y="4786322"/>
            <a:ext cx="4357718" cy="1571636"/>
          </a:xfrm>
          <a:prstGeom prst="wedgeRoundRectCallout">
            <a:avLst>
              <a:gd name="adj1" fmla="val 2879"/>
              <a:gd name="adj2" fmla="val -127643"/>
              <a:gd name="adj3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l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</a:rPr>
              <a:t>- основа</a:t>
            </a:r>
          </a:p>
          <a:p>
            <a:pPr algn="ctr"/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</a:rPr>
              <a:t>х - показник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8282" y="785795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Які з наведених функцій зайві  і чому?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24100" y="1857364"/>
            <a:ext cx="1700218" cy="914400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786040" y="2000240"/>
          <a:ext cx="1238259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495000" imgH="228600" progId="Equation.3">
                  <p:embed/>
                </p:oleObj>
              </mc:Choice>
              <mc:Fallback>
                <p:oleObj name="Формула" r:id="rId2" imgW="4950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40" y="2000240"/>
                        <a:ext cx="1238259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Овал 7"/>
          <p:cNvSpPr/>
          <p:nvPr/>
        </p:nvSpPr>
        <p:spPr>
          <a:xfrm>
            <a:off x="5167306" y="1928802"/>
            <a:ext cx="1700218" cy="914400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881950" y="2000240"/>
            <a:ext cx="1700218" cy="914400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095736" y="3286124"/>
            <a:ext cx="1700218" cy="914400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8096264" y="4429132"/>
            <a:ext cx="1700218" cy="914400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238744" y="4572008"/>
            <a:ext cx="1700218" cy="914400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166910" y="4357694"/>
            <a:ext cx="1700218" cy="914400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667504" y="3286124"/>
            <a:ext cx="1700218" cy="914400"/>
          </a:xfrm>
          <a:prstGeom prst="ellipse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5278438" y="2071688"/>
          <a:ext cx="1587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634680" imgH="228600" progId="Equation.3">
                  <p:embed/>
                </p:oleObj>
              </mc:Choice>
              <mc:Fallback>
                <p:oleObj name="Формула" r:id="rId4" imgW="6346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2071688"/>
                        <a:ext cx="15875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4310050" y="3429000"/>
          <a:ext cx="1238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495000" imgH="228600" progId="Equation.3">
                  <p:embed/>
                </p:oleObj>
              </mc:Choice>
              <mc:Fallback>
                <p:oleObj name="Формула" r:id="rId6" imgW="4950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50" y="3429000"/>
                        <a:ext cx="12382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6798844" y="3319766"/>
          <a:ext cx="1444620" cy="881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660240" imgH="482400" progId="Equation.3">
                  <p:embed/>
                </p:oleObj>
              </mc:Choice>
              <mc:Fallback>
                <p:oleObj name="Формула" r:id="rId8" imgW="66024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8844" y="3319766"/>
                        <a:ext cx="1444620" cy="881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2381224" y="4500570"/>
          <a:ext cx="1238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495000" imgH="228600" progId="Equation.3">
                  <p:embed/>
                </p:oleObj>
              </mc:Choice>
              <mc:Fallback>
                <p:oleObj name="Формула" r:id="rId10" imgW="4950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24" y="4500570"/>
                        <a:ext cx="12382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5238750" y="4767512"/>
          <a:ext cx="1643068" cy="51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723600" imgH="228600" progId="Equation.3">
                  <p:embed/>
                </p:oleObj>
              </mc:Choice>
              <mc:Fallback>
                <p:oleObj name="Формула" r:id="rId12" imgW="72360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0" y="4767512"/>
                        <a:ext cx="1643068" cy="518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8167702" y="2214554"/>
          <a:ext cx="1238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4" imgW="495000" imgH="228600" progId="Equation.3">
                  <p:embed/>
                </p:oleObj>
              </mc:Choice>
              <mc:Fallback>
                <p:oleObj name="Формула" r:id="rId14" imgW="49500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7702" y="2214554"/>
                        <a:ext cx="12382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8199438" y="4643438"/>
          <a:ext cx="1460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6" imgW="583920" imgH="228600" progId="Equation.3">
                  <p:embed/>
                </p:oleObj>
              </mc:Choice>
              <mc:Fallback>
                <p:oleObj name="Формула" r:id="rId16" imgW="58392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9438" y="4643438"/>
                        <a:ext cx="14605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Прямая соединительная линия 22"/>
          <p:cNvCxnSpPr/>
          <p:nvPr/>
        </p:nvCxnSpPr>
        <p:spPr>
          <a:xfrm>
            <a:off x="3952860" y="3143248"/>
            <a:ext cx="2071702" cy="1214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4095736" y="3214686"/>
            <a:ext cx="1714512" cy="10715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-171400"/>
            <a:ext cx="8229600" cy="1143000"/>
          </a:xfrm>
        </p:spPr>
        <p:txBody>
          <a:bodyPr/>
          <a:lstStyle/>
          <a:p>
            <a:pPr algn="ctr"/>
            <a:r>
              <a:rPr lang="uk-UA" b="1" i="1" dirty="0"/>
              <a:t>Властивості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31504" y="1500174"/>
            <a:ext cx="9036496" cy="4824426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n-US" sz="6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r>
              <a:rPr lang="uk-UA" sz="6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(у)=</a:t>
            </a:r>
            <a:r>
              <a:rPr lang="en-US" sz="6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</a:t>
            </a:r>
            <a:endParaRPr lang="ru-RU" sz="6600" dirty="0"/>
          </a:p>
          <a:p>
            <a:pPr fontAlgn="base"/>
            <a:r>
              <a:rPr lang="en-US" sz="6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E(y)=(0</a:t>
            </a:r>
            <a:r>
              <a:rPr lang="uk-UA" sz="6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;+∞)</a:t>
            </a:r>
            <a:endParaRPr lang="ru-RU" sz="6600" dirty="0"/>
          </a:p>
          <a:p>
            <a:pPr fontAlgn="base"/>
            <a:r>
              <a:rPr lang="uk-UA" sz="6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Показникова функція не має нулів, і </a:t>
            </a:r>
            <a:r>
              <a:rPr lang="en-US" sz="6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r>
              <a:rPr lang="uk-UA" sz="6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(у)=</a:t>
            </a:r>
            <a:r>
              <a:rPr lang="en-US" sz="6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</a:t>
            </a:r>
            <a:r>
              <a:rPr lang="uk-UA" sz="6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є її проміжком </a:t>
            </a:r>
            <a:r>
              <a:rPr lang="uk-UA" sz="66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знакосталості</a:t>
            </a:r>
            <a:endParaRPr lang="ru-RU" sz="6600" dirty="0"/>
          </a:p>
          <a:p>
            <a:pPr fontAlgn="base"/>
            <a:endParaRPr lang="ru-RU" sz="6600" dirty="0"/>
          </a:p>
          <a:p>
            <a:pPr fontAlgn="base"/>
            <a:endParaRPr lang="uk-UA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0"/>
            <a:ext cx="8229600" cy="1000108"/>
          </a:xfrm>
        </p:spPr>
        <p:txBody>
          <a:bodyPr/>
          <a:lstStyle/>
          <a:p>
            <a:pPr algn="ctr"/>
            <a:r>
              <a:rPr lang="uk-UA" b="1" i="1" dirty="0"/>
              <a:t>Властивості</a:t>
            </a:r>
            <a:endParaRPr lang="ru-RU" b="1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809720" y="1285860"/>
            <a:ext cx="4040188" cy="65935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400" i="1" dirty="0"/>
              <a:t>a</a:t>
            </a:r>
            <a:r>
              <a:rPr lang="en-US" sz="4400" dirty="0"/>
              <a:t> &gt; 1</a:t>
            </a:r>
            <a:endParaRPr lang="ru-RU" sz="4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6310315" y="1285861"/>
            <a:ext cx="4041775" cy="65484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4400" dirty="0"/>
              <a:t>0 &lt; </a:t>
            </a:r>
            <a:r>
              <a:rPr lang="en-US" sz="4400" i="1" dirty="0"/>
              <a:t>a</a:t>
            </a:r>
            <a:r>
              <a:rPr lang="en-US" sz="4400" dirty="0"/>
              <a:t> &lt; 1</a:t>
            </a:r>
            <a:endParaRPr lang="ru-RU" sz="4400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524001" y="3929066"/>
          <a:ext cx="4568239" cy="100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422360" imgH="241200" progId="Equation.3">
                  <p:embed/>
                </p:oleObj>
              </mc:Choice>
              <mc:Fallback>
                <p:oleObj name="Формула" r:id="rId2" imgW="1422360" imgH="241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3929066"/>
                        <a:ext cx="4568239" cy="1000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Стрелка вниз 12"/>
          <p:cNvSpPr/>
          <p:nvPr/>
        </p:nvSpPr>
        <p:spPr>
          <a:xfrm>
            <a:off x="3595670" y="1928802"/>
            <a:ext cx="484632" cy="978408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8024826" y="1928802"/>
            <a:ext cx="484632" cy="978408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4"/>
          <p:cNvSpPr txBox="1">
            <a:spLocks/>
          </p:cNvSpPr>
          <p:nvPr/>
        </p:nvSpPr>
        <p:spPr>
          <a:xfrm>
            <a:off x="1843633" y="2942736"/>
            <a:ext cx="4040188" cy="659352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45720" tIns="0" rIns="45720" bIns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uk-UA" sz="4400" b="1" dirty="0">
                <a:solidFill>
                  <a:schemeClr val="tx2"/>
                </a:solidFill>
              </a:rPr>
              <a:t>Зростає 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16" name="Текст 4"/>
          <p:cNvSpPr txBox="1">
            <a:spLocks/>
          </p:cNvSpPr>
          <p:nvPr/>
        </p:nvSpPr>
        <p:spPr>
          <a:xfrm>
            <a:off x="6238876" y="2928934"/>
            <a:ext cx="4040188" cy="659352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45720" tIns="0" rIns="45720" bIns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uk-UA" sz="4400" b="1" dirty="0">
                <a:solidFill>
                  <a:schemeClr val="tx2"/>
                </a:solidFill>
              </a:rPr>
              <a:t>Спадає</a:t>
            </a:r>
            <a:endParaRPr lang="ru-RU" sz="4400" b="1" dirty="0">
              <a:solidFill>
                <a:schemeClr val="tx2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6238876" y="3929067"/>
          <a:ext cx="4429124" cy="983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422360" imgH="241200" progId="Equation.3">
                  <p:embed/>
                </p:oleObj>
              </mc:Choice>
              <mc:Fallback>
                <p:oleObj name="Формула" r:id="rId4" imgW="142236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6" y="3929067"/>
                        <a:ext cx="4429124" cy="9838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979</TotalTime>
  <Words>487</Words>
  <Application>Microsoft Office PowerPoint</Application>
  <PresentationFormat>Широкий екран</PresentationFormat>
  <Paragraphs>158</Paragraphs>
  <Slides>35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2</vt:i4>
      </vt:variant>
      <vt:variant>
        <vt:lpstr>Заголовки слайдів</vt:lpstr>
      </vt:variant>
      <vt:variant>
        <vt:i4>35</vt:i4>
      </vt:variant>
    </vt:vector>
  </HeadingPairs>
  <TitlesOfParts>
    <vt:vector size="45" baseType="lpstr">
      <vt:lpstr>Calibri</vt:lpstr>
      <vt:lpstr>Cambria Math</vt:lpstr>
      <vt:lpstr>Constantia</vt:lpstr>
      <vt:lpstr>Monotype Corsiva</vt:lpstr>
      <vt:lpstr>Verdana</vt:lpstr>
      <vt:lpstr>Wingdings</vt:lpstr>
      <vt:lpstr>Wingdings 2</vt:lpstr>
      <vt:lpstr>Поток</vt:lpstr>
      <vt:lpstr>Уравнение</vt:lpstr>
      <vt:lpstr>Формула</vt:lpstr>
      <vt:lpstr>Показникова функція та її властивості</vt:lpstr>
      <vt:lpstr>Девіз уроку:  </vt:lpstr>
      <vt:lpstr>План уроку</vt:lpstr>
      <vt:lpstr>Презентація PowerPoint</vt:lpstr>
      <vt:lpstr>Презентація PowerPoint</vt:lpstr>
      <vt:lpstr>Презентація PowerPoint</vt:lpstr>
      <vt:lpstr>Презентація PowerPoint</vt:lpstr>
      <vt:lpstr>Властивості</vt:lpstr>
      <vt:lpstr>Властивості</vt:lpstr>
      <vt:lpstr>Графіки показникових функцій</vt:lpstr>
      <vt:lpstr>Презентація PowerPoint</vt:lpstr>
      <vt:lpstr>Які з наведених функцій зростають, а які спадають?</vt:lpstr>
      <vt:lpstr>Порівняти вирази і пояснити</vt:lpstr>
      <vt:lpstr>Порівняти степені і пояснити</vt:lpstr>
      <vt:lpstr>Порівняти а (а&gt;0) з одиницею</vt:lpstr>
      <vt:lpstr>Властивості показникової функції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Показникова функція</dc:title>
  <dc:creator>Математика</dc:creator>
  <cp:lastModifiedBy>Olena</cp:lastModifiedBy>
  <cp:revision>72</cp:revision>
  <dcterms:created xsi:type="dcterms:W3CDTF">2012-02-16T09:23:25Z</dcterms:created>
  <dcterms:modified xsi:type="dcterms:W3CDTF">2022-09-17T23:55:30Z</dcterms:modified>
</cp:coreProperties>
</file>