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335" r:id="rId2"/>
    <p:sldId id="348" r:id="rId3"/>
    <p:sldId id="349" r:id="rId4"/>
    <p:sldId id="354" r:id="rId5"/>
    <p:sldId id="350" r:id="rId6"/>
    <p:sldId id="372" r:id="rId7"/>
    <p:sldId id="362" r:id="rId8"/>
    <p:sldId id="361" r:id="rId9"/>
    <p:sldId id="365" r:id="rId10"/>
    <p:sldId id="366" r:id="rId11"/>
    <p:sldId id="367" r:id="rId12"/>
    <p:sldId id="368" r:id="rId13"/>
    <p:sldId id="369" r:id="rId14"/>
    <p:sldId id="371" r:id="rId15"/>
    <p:sldId id="370" r:id="rId16"/>
    <p:sldId id="363" r:id="rId17"/>
    <p:sldId id="364" r:id="rId18"/>
    <p:sldId id="357" r:id="rId19"/>
    <p:sldId id="360" r:id="rId20"/>
    <p:sldId id="359" r:id="rId21"/>
    <p:sldId id="358" r:id="rId22"/>
    <p:sldId id="373" r:id="rId23"/>
    <p:sldId id="374" r:id="rId24"/>
    <p:sldId id="380" r:id="rId25"/>
    <p:sldId id="375" r:id="rId26"/>
    <p:sldId id="376" r:id="rId27"/>
    <p:sldId id="377" r:id="rId28"/>
    <p:sldId id="379" r:id="rId29"/>
    <p:sldId id="378" r:id="rId30"/>
    <p:sldId id="381" r:id="rId31"/>
    <p:sldId id="382" r:id="rId32"/>
    <p:sldId id="383"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72239AC-C852-4CED-9704-E3D58E43940F}">
          <p14:sldIdLst>
            <p14:sldId id="335"/>
            <p14:sldId id="348"/>
            <p14:sldId id="349"/>
            <p14:sldId id="354"/>
            <p14:sldId id="350"/>
            <p14:sldId id="372"/>
            <p14:sldId id="362"/>
            <p14:sldId id="361"/>
            <p14:sldId id="365"/>
            <p14:sldId id="366"/>
            <p14:sldId id="367"/>
            <p14:sldId id="368"/>
            <p14:sldId id="369"/>
            <p14:sldId id="371"/>
            <p14:sldId id="370"/>
            <p14:sldId id="363"/>
            <p14:sldId id="364"/>
            <p14:sldId id="357"/>
            <p14:sldId id="360"/>
            <p14:sldId id="359"/>
            <p14:sldId id="358"/>
            <p14:sldId id="373"/>
            <p14:sldId id="374"/>
            <p14:sldId id="380"/>
            <p14:sldId id="375"/>
            <p14:sldId id="376"/>
            <p14:sldId id="377"/>
            <p14:sldId id="379"/>
            <p14:sldId id="378"/>
            <p14:sldId id="381"/>
            <p14:sldId id="382"/>
            <p14:sldId id="383"/>
          </p14:sldIdLst>
        </p14:section>
        <p14:section name="Раздел без заголовка" id="{EC27FB59-1020-4C17-86F5-E6BFA953C7E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8733" autoAdjust="0"/>
  </p:normalViewPr>
  <p:slideViewPr>
    <p:cSldViewPr>
      <p:cViewPr varScale="1">
        <p:scale>
          <a:sx n="100" d="100"/>
          <a:sy n="100" d="100"/>
        </p:scale>
        <p:origin x="94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171F6-6E78-4DF4-BD46-3F8D6B2FE54B}" type="datetimeFigureOut">
              <a:rPr lang="uk-UA" smtClean="0"/>
              <a:pPr/>
              <a:t>06.12.2023</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FA52A-11D2-41E8-B9B5-496C94124F61}" type="slidenum">
              <a:rPr lang="uk-UA" smtClean="0"/>
              <a:pPr/>
              <a:t>‹#›</a:t>
            </a:fld>
            <a:endParaRPr lang="uk-UA"/>
          </a:p>
        </p:txBody>
      </p:sp>
    </p:spTree>
    <p:extLst>
      <p:ext uri="{BB962C8B-B14F-4D97-AF65-F5344CB8AC3E}">
        <p14:creationId xmlns:p14="http://schemas.microsoft.com/office/powerpoint/2010/main" val="87175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uk-UA" smtClean="0"/>
              <a:t>Зразок заголовка</a:t>
            </a:r>
            <a:endParaRPr kumimoji="0" lang="en-US"/>
          </a:p>
        </p:txBody>
      </p:sp>
      <p:sp>
        <p:nvSpPr>
          <p:cNvPr id="22" name="Пі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uk-UA" smtClean="0"/>
              <a:t>Зразок підзаголовка</a:t>
            </a:r>
            <a:endParaRPr kumimoji="0" lang="en-US"/>
          </a:p>
        </p:txBody>
      </p:sp>
      <p:sp>
        <p:nvSpPr>
          <p:cNvPr id="7" name="Місце для дати 6"/>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20" name="Місце для нижнього колонтитула 19"/>
          <p:cNvSpPr>
            <a:spLocks noGrp="1"/>
          </p:cNvSpPr>
          <p:nvPr>
            <p:ph type="ftr" sz="quarter" idx="11"/>
          </p:nvPr>
        </p:nvSpPr>
        <p:spPr/>
        <p:txBody>
          <a:bodyPr/>
          <a:lstStyle>
            <a:extLst/>
          </a:lstStyle>
          <a:p>
            <a:endParaRPr lang="uk-UA"/>
          </a:p>
        </p:txBody>
      </p:sp>
      <p:sp>
        <p:nvSpPr>
          <p:cNvPr id="10" name="Місце для номера слайда 9"/>
          <p:cNvSpPr>
            <a:spLocks noGrp="1"/>
          </p:cNvSpPr>
          <p:nvPr>
            <p:ph type="sldNum" sz="quarter" idx="12"/>
          </p:nvPr>
        </p:nvSpPr>
        <p:spPr/>
        <p:txBody>
          <a:bodyPr/>
          <a:lstStyle>
            <a:extLst/>
          </a:lstStyle>
          <a:p>
            <a:fld id="{28CC9D43-A80E-4FEC-A78C-2D52B0228D56}" type="slidenum">
              <a:rPr lang="uk-UA" smtClean="0"/>
              <a:pPr/>
              <a:t>‹#›</a:t>
            </a:fld>
            <a:endParaRPr lang="uk-UA"/>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28CC9D43-A80E-4FEC-A78C-2D52B0228D56}"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274639"/>
            <a:ext cx="1828800" cy="5851525"/>
          </a:xfrm>
        </p:spPr>
        <p:txBody>
          <a:bodyPr vert="eaVert"/>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1143000" y="274640"/>
            <a:ext cx="5562600" cy="5851525"/>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28CC9D43-A80E-4FEC-A78C-2D52B0228D56}"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28CC9D43-A80E-4FEC-A78C-2D52B0228D56}"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7" name="Прямокут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28CC9D43-A80E-4FEC-A78C-2D52B0228D56}" type="slidenum">
              <a:rPr lang="uk-UA" smtClean="0"/>
              <a:pPr/>
              <a:t>‹#›</a:t>
            </a:fld>
            <a:endParaRPr lang="uk-UA"/>
          </a:p>
        </p:txBody>
      </p:sp>
      <p:sp>
        <p:nvSpPr>
          <p:cNvPr id="10" name="Прямокут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28CC9D43-A80E-4FEC-A78C-2D52B0228D56}"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8" name="Місце для нижнього колонтитула 7"/>
          <p:cNvSpPr>
            <a:spLocks noGrp="1"/>
          </p:cNvSpPr>
          <p:nvPr>
            <p:ph type="ftr" sz="quarter" idx="11"/>
          </p:nvPr>
        </p:nvSpPr>
        <p:spPr/>
        <p:txBody>
          <a:bodyPr/>
          <a:lstStyle>
            <a:extLst/>
          </a:lstStyle>
          <a:p>
            <a:endParaRPr lang="uk-UA"/>
          </a:p>
        </p:txBody>
      </p:sp>
      <p:sp>
        <p:nvSpPr>
          <p:cNvPr id="9" name="Місце для номера слайда 8"/>
          <p:cNvSpPr>
            <a:spLocks noGrp="1"/>
          </p:cNvSpPr>
          <p:nvPr>
            <p:ph type="sldNum" sz="quarter" idx="12"/>
          </p:nvPr>
        </p:nvSpPr>
        <p:spPr/>
        <p:txBody>
          <a:bodyPr/>
          <a:lstStyle>
            <a:extLst/>
          </a:lstStyle>
          <a:p>
            <a:fld id="{28CC9D43-A80E-4FEC-A78C-2D52B0228D56}"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4" name="Місце для нижнього колонтитула 3"/>
          <p:cNvSpPr>
            <a:spLocks noGrp="1"/>
          </p:cNvSpPr>
          <p:nvPr>
            <p:ph type="ftr" sz="quarter" idx="11"/>
          </p:nvPr>
        </p:nvSpPr>
        <p:spPr/>
        <p:txBody>
          <a:bodyPr/>
          <a:lstStyle>
            <a:extLst/>
          </a:lstStyle>
          <a:p>
            <a:endParaRPr lang="uk-UA"/>
          </a:p>
        </p:txBody>
      </p:sp>
      <p:sp>
        <p:nvSpPr>
          <p:cNvPr id="5" name="Місце для номера слайда 4"/>
          <p:cNvSpPr>
            <a:spLocks noGrp="1"/>
          </p:cNvSpPr>
          <p:nvPr>
            <p:ph type="sldNum" sz="quarter" idx="12"/>
          </p:nvPr>
        </p:nvSpPr>
        <p:spPr/>
        <p:txBody>
          <a:bodyPr/>
          <a:lstStyle>
            <a:extLst/>
          </a:lstStyle>
          <a:p>
            <a:fld id="{28CC9D43-A80E-4FEC-A78C-2D52B0228D56}"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5" name="Прямокут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Місце для дати 1"/>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3" name="Місце для нижнього колонтитула 2"/>
          <p:cNvSpPr>
            <a:spLocks noGrp="1"/>
          </p:cNvSpPr>
          <p:nvPr>
            <p:ph type="ftr" sz="quarter" idx="11"/>
          </p:nvPr>
        </p:nvSpPr>
        <p:spPr/>
        <p:txBody>
          <a:bodyPr/>
          <a:lstStyle>
            <a:extLst/>
          </a:lstStyle>
          <a:p>
            <a:endParaRPr lang="uk-UA"/>
          </a:p>
        </p:txBody>
      </p:sp>
      <p:sp>
        <p:nvSpPr>
          <p:cNvPr id="4" name="Місце для номера слайда 3"/>
          <p:cNvSpPr>
            <a:spLocks noGrp="1"/>
          </p:cNvSpPr>
          <p:nvPr>
            <p:ph type="sldNum" sz="quarter" idx="12"/>
          </p:nvPr>
        </p:nvSpPr>
        <p:spPr/>
        <p:txBody>
          <a:bodyPr/>
          <a:lstStyle>
            <a:extLst/>
          </a:lstStyle>
          <a:p>
            <a:fld id="{28CC9D43-A80E-4FEC-A78C-2D52B0228D56}" type="slidenum">
              <a:rPr lang="uk-UA" smtClean="0"/>
              <a:pPr/>
              <a:t>‹#›</a:t>
            </a:fld>
            <a:endParaRPr lang="uk-UA"/>
          </a:p>
        </p:txBody>
      </p:sp>
      <p:sp>
        <p:nvSpPr>
          <p:cNvPr id="6" name="Прямокут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28CC9D43-A80E-4FEC-A78C-2D52B0228D56}"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uk-UA" smtClean="0"/>
              <a:t>Зразок заголовка</a:t>
            </a:r>
            <a:endParaRPr kumimoji="0" lang="en-US"/>
          </a:p>
        </p:txBody>
      </p:sp>
      <p:sp>
        <p:nvSpPr>
          <p:cNvPr id="5" name="Місце для дати 4"/>
          <p:cNvSpPr>
            <a:spLocks noGrp="1"/>
          </p:cNvSpPr>
          <p:nvPr>
            <p:ph type="dt" sz="half" idx="10"/>
          </p:nvPr>
        </p:nvSpPr>
        <p:spPr/>
        <p:txBody>
          <a:bodyPr/>
          <a:lstStyle>
            <a:extLst/>
          </a:lstStyle>
          <a:p>
            <a:fld id="{DFDE3ADE-62E6-4323-9D93-4BDCE0A921C8}" type="datetimeFigureOut">
              <a:rPr lang="uk-UA" smtClean="0"/>
              <a:pPr/>
              <a:t>06.12.2023</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28CC9D43-A80E-4FEC-A78C-2D52B0228D56}" type="slidenum">
              <a:rPr lang="uk-UA" smtClean="0"/>
              <a:pPr/>
              <a:t>‹#›</a:t>
            </a:fld>
            <a:endParaRPr lang="uk-UA"/>
          </a:p>
        </p:txBody>
      </p:sp>
      <p:sp>
        <p:nvSpPr>
          <p:cNvPr id="8" name="Прямокут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Місце для зображення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uk-UA" smtClean="0"/>
              <a:t>Клацніть піктограму, щоб додати зображення</a:t>
            </a:r>
            <a:endParaRPr kumimoji="0" lang="en-US" dirty="0"/>
          </a:p>
        </p:txBody>
      </p:sp>
      <p:sp>
        <p:nvSpPr>
          <p:cNvPr id="9" name="Блок-схема: проце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Місце для тексту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uk-UA" smtClean="0"/>
              <a:t>Зразок тексту</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Секторна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ільце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кут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Місце для заголовка 4"/>
          <p:cNvSpPr>
            <a:spLocks noGrp="1"/>
          </p:cNvSpPr>
          <p:nvPr>
            <p:ph type="title"/>
          </p:nvPr>
        </p:nvSpPr>
        <p:spPr>
          <a:xfrm>
            <a:off x="1435608" y="274638"/>
            <a:ext cx="7498080" cy="1143000"/>
          </a:xfrm>
          <a:prstGeom prst="rect">
            <a:avLst/>
          </a:prstGeom>
        </p:spPr>
        <p:txBody>
          <a:bodyPr anchor="ctr">
            <a:normAutofit/>
          </a:bodyPr>
          <a:lstStyle>
            <a:extLst/>
          </a:lstStyle>
          <a:p>
            <a:r>
              <a:rPr kumimoji="0" lang="uk-UA" smtClean="0"/>
              <a:t>Зразок заголовка</a:t>
            </a:r>
            <a:endParaRPr kumimoji="0" lang="en-US"/>
          </a:p>
        </p:txBody>
      </p:sp>
      <p:sp>
        <p:nvSpPr>
          <p:cNvPr id="9" name="Місце для тексту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24" name="Місце для дати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DE3ADE-62E6-4323-9D93-4BDCE0A921C8}" type="datetimeFigureOut">
              <a:rPr lang="uk-UA" smtClean="0"/>
              <a:pPr/>
              <a:t>06.12.2023</a:t>
            </a:fld>
            <a:endParaRPr lang="uk-UA"/>
          </a:p>
        </p:txBody>
      </p:sp>
      <p:sp>
        <p:nvSpPr>
          <p:cNvPr id="10" name="Місце для нижнього колонтитула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uk-UA"/>
          </a:p>
        </p:txBody>
      </p:sp>
      <p:sp>
        <p:nvSpPr>
          <p:cNvPr id="22" name="Місце для номера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8CC9D43-A80E-4FEC-A78C-2D52B0228D56}" type="slidenum">
              <a:rPr lang="uk-UA" smtClean="0"/>
              <a:pPr/>
              <a:t>‹#›</a:t>
            </a:fld>
            <a:endParaRPr lang="uk-UA"/>
          </a:p>
        </p:txBody>
      </p:sp>
      <p:sp>
        <p:nvSpPr>
          <p:cNvPr id="15" name="Прямокут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1143000"/>
          </a:xfrm>
        </p:spPr>
        <p:txBody>
          <a:bodyPr>
            <a:normAutofit/>
          </a:bodyPr>
          <a:lstStyle/>
          <a:p>
            <a:r>
              <a:rPr lang="uk-UA" sz="3600" b="1" dirty="0" smtClean="0">
                <a:solidFill>
                  <a:schemeClr val="accent5">
                    <a:lumMod val="60000"/>
                    <a:lumOff val="40000"/>
                  </a:schemeClr>
                </a:solidFill>
                <a:effectLst/>
                <a:latin typeface="Times New Roman" panose="02020603050405020304" pitchFamily="18" charset="0"/>
                <a:cs typeface="Times New Roman" panose="02020603050405020304" pitchFamily="18" charset="0"/>
              </a:rPr>
              <a:t>Тема: Нервова системи</a:t>
            </a:r>
            <a:endParaRPr lang="uk-UA" sz="3600" b="1" dirty="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139952" y="2060848"/>
            <a:ext cx="4536504" cy="3139321"/>
          </a:xfrm>
          <a:prstGeom prst="rect">
            <a:avLst/>
          </a:prstGeom>
        </p:spPr>
        <p:txBody>
          <a:bodyPr wrap="square">
            <a:spAutoFit/>
          </a:bodyPr>
          <a:lstStyle/>
          <a:p>
            <a:pPr marL="342900" lvl="0" indent="-342900" algn="just">
              <a:spcAft>
                <a:spcPts val="0"/>
              </a:spcAft>
              <a:buFont typeface="+mj-lt"/>
              <a:buAutoNum type="arabicPeriod"/>
            </a:pPr>
            <a:r>
              <a:rPr lang="uk-UA" dirty="0">
                <a:solidFill>
                  <a:srgbClr val="00000A"/>
                </a:solidFill>
                <a:latin typeface="Times New Roman" panose="02020603050405020304" pitchFamily="18" charset="0"/>
                <a:ea typeface="Times New Roman" panose="02020603050405020304" pitchFamily="18" charset="0"/>
              </a:rPr>
              <a:t>Нервова система.</a:t>
            </a:r>
          </a:p>
          <a:p>
            <a:pPr marL="342900" lvl="0" indent="-342900" algn="just">
              <a:spcAft>
                <a:spcPts val="0"/>
              </a:spcAft>
              <a:buFont typeface="+mj-lt"/>
              <a:buAutoNum type="arabicPeriod"/>
            </a:pPr>
            <a:r>
              <a:rPr lang="uk-UA" dirty="0">
                <a:solidFill>
                  <a:srgbClr val="00000A"/>
                </a:solidFill>
                <a:latin typeface="Times New Roman" panose="02020603050405020304" pitchFamily="18" charset="0"/>
                <a:ea typeface="Times New Roman" panose="02020603050405020304" pitchFamily="18" charset="0"/>
              </a:rPr>
              <a:t>Центральна нервова система.</a:t>
            </a:r>
          </a:p>
          <a:p>
            <a:pPr marL="342900" lvl="0" indent="-342900" algn="just">
              <a:spcAft>
                <a:spcPts val="0"/>
              </a:spcAft>
              <a:buFont typeface="+mj-lt"/>
              <a:buAutoNum type="arabicPeriod"/>
            </a:pPr>
            <a:r>
              <a:rPr lang="uk-UA" dirty="0">
                <a:solidFill>
                  <a:srgbClr val="00000A"/>
                </a:solidFill>
                <a:latin typeface="Times New Roman" panose="02020603050405020304" pitchFamily="18" charset="0"/>
                <a:ea typeface="Times New Roman" panose="02020603050405020304" pitchFamily="18" charset="0"/>
              </a:rPr>
              <a:t>Спинний мозок, його будова і функції.</a:t>
            </a:r>
          </a:p>
          <a:p>
            <a:pPr marL="342900" lvl="0" indent="-342900" algn="just">
              <a:spcAft>
                <a:spcPts val="0"/>
              </a:spcAft>
              <a:buFont typeface="+mj-lt"/>
              <a:buAutoNum type="arabicPeriod"/>
            </a:pPr>
            <a:r>
              <a:rPr lang="uk-UA" dirty="0">
                <a:solidFill>
                  <a:srgbClr val="00000A"/>
                </a:solidFill>
                <a:latin typeface="Times New Roman" panose="02020603050405020304" pitchFamily="18" charset="0"/>
                <a:ea typeface="Times New Roman" panose="02020603050405020304" pitchFamily="18" charset="0"/>
              </a:rPr>
              <a:t>Головний мозок, його будова і функції.</a:t>
            </a:r>
          </a:p>
          <a:p>
            <a:pPr marL="342900" lvl="0" indent="-342900" algn="just">
              <a:spcAft>
                <a:spcPts val="0"/>
              </a:spcAft>
              <a:buFont typeface="+mj-lt"/>
              <a:buAutoNum type="arabicPeriod"/>
            </a:pPr>
            <a:r>
              <a:rPr lang="uk-UA" dirty="0">
                <a:solidFill>
                  <a:srgbClr val="00000A"/>
                </a:solidFill>
                <a:latin typeface="Times New Roman" panose="02020603050405020304" pitchFamily="18" charset="0"/>
                <a:ea typeface="Times New Roman" panose="02020603050405020304" pitchFamily="18" charset="0"/>
              </a:rPr>
              <a:t>Периферійна нервова система.</a:t>
            </a:r>
          </a:p>
          <a:p>
            <a:pPr marL="342900" lvl="0" indent="-342900" algn="just">
              <a:spcAft>
                <a:spcPts val="0"/>
              </a:spcAft>
              <a:buFont typeface="+mj-lt"/>
              <a:buAutoNum type="arabicPeriod"/>
            </a:pPr>
            <a:r>
              <a:rPr lang="uk-UA" dirty="0">
                <a:solidFill>
                  <a:srgbClr val="00000A"/>
                </a:solidFill>
                <a:latin typeface="Times New Roman" panose="02020603050405020304" pitchFamily="18" charset="0"/>
                <a:ea typeface="Times New Roman" panose="02020603050405020304" pitchFamily="18" charset="0"/>
              </a:rPr>
              <a:t>Соматична і вегетативна (автономна) нервова системи.</a:t>
            </a:r>
          </a:p>
          <a:p>
            <a:pPr marL="342900" lvl="0" indent="-342900" algn="just">
              <a:spcAft>
                <a:spcPts val="0"/>
              </a:spcAft>
              <a:buFont typeface="+mj-lt"/>
              <a:buAutoNum type="arabicPeriod"/>
            </a:pPr>
            <a:r>
              <a:rPr lang="uk-UA" dirty="0">
                <a:solidFill>
                  <a:srgbClr val="00000A"/>
                </a:solidFill>
                <a:latin typeface="Times New Roman" panose="02020603050405020304" pitchFamily="18" charset="0"/>
                <a:ea typeface="Times New Roman" panose="02020603050405020304" pitchFamily="18" charset="0"/>
              </a:rPr>
              <a:t>Рефлекси</a:t>
            </a:r>
            <a:r>
              <a:rPr lang="uk-UA" dirty="0" smtClean="0">
                <a:solidFill>
                  <a:srgbClr val="00000A"/>
                </a:solidFill>
                <a:latin typeface="Times New Roman" panose="02020603050405020304" pitchFamily="18" charset="0"/>
                <a:ea typeface="Times New Roman" panose="02020603050405020304" pitchFamily="18" charset="0"/>
              </a:rPr>
              <a:t>.</a:t>
            </a:r>
          </a:p>
          <a:p>
            <a:pPr marL="342900" lvl="0" indent="-342900" algn="just">
              <a:spcAft>
                <a:spcPts val="0"/>
              </a:spcAft>
              <a:buFont typeface="+mj-lt"/>
              <a:buAutoNum type="arabicPeriod"/>
            </a:pPr>
            <a:endParaRPr lang="uk-UA" dirty="0">
              <a:solidFill>
                <a:srgbClr val="00000A"/>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endParaRPr lang="uk-UA" dirty="0" smtClean="0">
              <a:solidFill>
                <a:srgbClr val="00000A"/>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endParaRPr lang="uk-UA" dirty="0">
              <a:solidFill>
                <a:srgbClr val="00000A"/>
              </a:solidFill>
              <a:effectLst/>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755576" y="2060848"/>
            <a:ext cx="2857500" cy="2808312"/>
          </a:xfrm>
          <a:prstGeom prst="rect">
            <a:avLst/>
          </a:prstGeom>
        </p:spPr>
      </p:pic>
    </p:spTree>
    <p:extLst>
      <p:ext uri="{BB962C8B-B14F-4D97-AF65-F5344CB8AC3E}">
        <p14:creationId xmlns:p14="http://schemas.microsoft.com/office/powerpoint/2010/main" val="3806978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60649"/>
            <a:ext cx="7560840" cy="3139321"/>
          </a:xfrm>
          <a:prstGeom prst="rect">
            <a:avLst/>
          </a:prstGeom>
        </p:spPr>
        <p:txBody>
          <a:bodyPr wrap="square">
            <a:spAutoFit/>
          </a:bodyPr>
          <a:lstStyle/>
          <a:p>
            <a:pPr algn="just"/>
            <a:r>
              <a:rPr lang="uk-UA" b="1" dirty="0" smtClean="0">
                <a:solidFill>
                  <a:srgbClr val="76A900"/>
                </a:solidFill>
                <a:latin typeface="Open Sans"/>
              </a:rPr>
              <a:t>Задній мозок</a:t>
            </a:r>
            <a:r>
              <a:rPr lang="uk-UA" dirty="0" smtClean="0">
                <a:solidFill>
                  <a:srgbClr val="4E4E3F"/>
                </a:solidFill>
                <a:latin typeface="Open Sans"/>
              </a:rPr>
              <a:t> складається з моста і мозочка.</a:t>
            </a:r>
          </a:p>
          <a:p>
            <a:pPr algn="just"/>
            <a:r>
              <a:rPr lang="uk-UA" b="1" dirty="0"/>
              <a:t>Мозочок</a:t>
            </a:r>
            <a:r>
              <a:rPr lang="uk-UA" dirty="0"/>
              <a:t> відіграє основну роль у підтримці рівноваги тіла, координації рухів і підтримці тонусу м'язів. Хоча мозочок і пов'язаний з корою головного мозку, його діяльність не контролюється свідомістю</a:t>
            </a:r>
            <a:r>
              <a:rPr lang="uk-UA" dirty="0" smtClean="0"/>
              <a:t>.</a:t>
            </a:r>
          </a:p>
          <a:p>
            <a:pPr algn="just"/>
            <a:r>
              <a:rPr lang="uk-UA" b="1" dirty="0"/>
              <a:t>Основні функції мозочка:</a:t>
            </a:r>
            <a:endParaRPr lang="uk-UA" dirty="0"/>
          </a:p>
          <a:p>
            <a:pPr algn="just"/>
            <a:r>
              <a:rPr lang="uk-UA" dirty="0"/>
              <a:t>регуляція пози тіла і підтримка м'язового тонусу;</a:t>
            </a:r>
          </a:p>
          <a:p>
            <a:pPr algn="just"/>
            <a:r>
              <a:rPr lang="uk-UA" dirty="0"/>
              <a:t>координація повільних довільних рухів з позою всього тіла (ходьба, плавання);</a:t>
            </a:r>
          </a:p>
          <a:p>
            <a:pPr algn="just"/>
            <a:r>
              <a:rPr lang="uk-UA" dirty="0"/>
              <a:t>забезпечення точності швидких довільних рухів (писання).</a:t>
            </a:r>
          </a:p>
          <a:p>
            <a:pPr algn="just"/>
            <a:r>
              <a:rPr lang="uk-UA" dirty="0"/>
              <a:t>При ураженні мозочка його власник не може стояти з закритими очима, кінцівки тремтять, точність рухів порушена, мова робиться невиразною</a:t>
            </a:r>
            <a:r>
              <a:rPr lang="uk-UA" dirty="0" smtClean="0"/>
              <a:t>.</a:t>
            </a:r>
            <a:endParaRPr lang="uk-UA" dirty="0"/>
          </a:p>
        </p:txBody>
      </p:sp>
      <p:pic>
        <p:nvPicPr>
          <p:cNvPr id="15362" name="Picture 2" descr="мозочо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01008"/>
            <a:ext cx="40576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3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260648"/>
            <a:ext cx="7848872" cy="2031325"/>
          </a:xfrm>
          <a:prstGeom prst="rect">
            <a:avLst/>
          </a:prstGeom>
        </p:spPr>
        <p:txBody>
          <a:bodyPr wrap="square">
            <a:spAutoFit/>
          </a:bodyPr>
          <a:lstStyle/>
          <a:p>
            <a:pPr algn="just"/>
            <a:r>
              <a:rPr lang="uk-UA" dirty="0">
                <a:solidFill>
                  <a:srgbClr val="4E4E3F"/>
                </a:solidFill>
                <a:latin typeface="Open Sans"/>
              </a:rPr>
              <a:t>У </a:t>
            </a:r>
            <a:r>
              <a:rPr lang="uk-UA" b="1" dirty="0">
                <a:solidFill>
                  <a:srgbClr val="76A900"/>
                </a:solidFill>
                <a:latin typeface="Open Sans"/>
              </a:rPr>
              <a:t>середньому мозку</a:t>
            </a:r>
            <a:r>
              <a:rPr lang="uk-UA" dirty="0">
                <a:solidFill>
                  <a:srgbClr val="4E4E3F"/>
                </a:solidFill>
                <a:latin typeface="Open Sans"/>
              </a:rPr>
              <a:t> містяться ядра, які регулюють напругу м'язів, або м'язовий тонус. Імпульси, що йдуть від </a:t>
            </a:r>
            <a:r>
              <a:rPr lang="uk-UA" dirty="0" err="1">
                <a:solidFill>
                  <a:srgbClr val="4E4E3F"/>
                </a:solidFill>
                <a:latin typeface="Open Sans"/>
              </a:rPr>
              <a:t>ядер</a:t>
            </a:r>
            <a:r>
              <a:rPr lang="uk-UA" dirty="0">
                <a:solidFill>
                  <a:srgbClr val="4E4E3F"/>
                </a:solidFill>
                <a:latin typeface="Open Sans"/>
              </a:rPr>
              <a:t> забезпечують співвідношення тонус м'язів згиначів і розгиначів. </a:t>
            </a:r>
            <a:endParaRPr lang="uk-UA" dirty="0" smtClean="0">
              <a:solidFill>
                <a:srgbClr val="4E4E3F"/>
              </a:solidFill>
              <a:latin typeface="Open Sans"/>
            </a:endParaRPr>
          </a:p>
          <a:p>
            <a:pPr algn="just"/>
            <a:r>
              <a:rPr lang="uk-UA" dirty="0" smtClean="0">
                <a:solidFill>
                  <a:srgbClr val="4E4E3F"/>
                </a:solidFill>
                <a:latin typeface="Open Sans"/>
              </a:rPr>
              <a:t>Через </a:t>
            </a:r>
            <a:r>
              <a:rPr lang="uk-UA" dirty="0">
                <a:solidFill>
                  <a:srgbClr val="4E4E3F"/>
                </a:solidFill>
                <a:latin typeface="Open Sans"/>
              </a:rPr>
              <a:t>середній мозок проходять рефлекторні дуги орієнтовних рефлексів на зорові і звукові роздратування. Вони проявляються у поворотах голови і тіла в сторону світлових або звукових подразників. Бере участь у регуляції станів неспання і сну, виникнення емоцій.</a:t>
            </a:r>
            <a:endParaRPr lang="uk-UA" dirty="0"/>
          </a:p>
        </p:txBody>
      </p:sp>
      <p:pic>
        <p:nvPicPr>
          <p:cNvPr id="19458" name="Picture 2" descr="головний мозок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798" y="2852936"/>
            <a:ext cx="4428492" cy="332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40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332656"/>
            <a:ext cx="7488832" cy="1477328"/>
          </a:xfrm>
          <a:prstGeom prst="rect">
            <a:avLst/>
          </a:prstGeom>
        </p:spPr>
        <p:txBody>
          <a:bodyPr wrap="square">
            <a:spAutoFit/>
          </a:bodyPr>
          <a:lstStyle/>
          <a:p>
            <a:pPr algn="just"/>
            <a:r>
              <a:rPr lang="uk-UA" b="1" dirty="0">
                <a:solidFill>
                  <a:srgbClr val="76A900"/>
                </a:solidFill>
                <a:latin typeface="Open Sans"/>
              </a:rPr>
              <a:t>Проміжний мозок</a:t>
            </a:r>
            <a:r>
              <a:rPr lang="uk-UA" dirty="0">
                <a:solidFill>
                  <a:srgbClr val="4E4E3F"/>
                </a:solidFill>
                <a:latin typeface="Open Sans"/>
              </a:rPr>
              <a:t> включає: зорові горби (таламус), </a:t>
            </a:r>
            <a:r>
              <a:rPr lang="uk-UA" dirty="0" err="1">
                <a:solidFill>
                  <a:srgbClr val="4E4E3F"/>
                </a:solidFill>
                <a:latin typeface="Open Sans"/>
              </a:rPr>
              <a:t>надбугорну</a:t>
            </a:r>
            <a:r>
              <a:rPr lang="uk-UA" dirty="0">
                <a:solidFill>
                  <a:srgbClr val="4E4E3F"/>
                </a:solidFill>
                <a:latin typeface="Open Sans"/>
              </a:rPr>
              <a:t> ділянку (</a:t>
            </a:r>
            <a:r>
              <a:rPr lang="uk-UA" dirty="0" err="1">
                <a:solidFill>
                  <a:srgbClr val="4E4E3F"/>
                </a:solidFill>
                <a:latin typeface="Open Sans"/>
              </a:rPr>
              <a:t>епіталамус</a:t>
            </a:r>
            <a:r>
              <a:rPr lang="uk-UA" dirty="0">
                <a:solidFill>
                  <a:srgbClr val="4E4E3F"/>
                </a:solidFill>
                <a:latin typeface="Open Sans"/>
              </a:rPr>
              <a:t>), </a:t>
            </a:r>
            <a:r>
              <a:rPr lang="uk-UA" dirty="0" err="1">
                <a:solidFill>
                  <a:srgbClr val="4E4E3F"/>
                </a:solidFill>
                <a:latin typeface="Open Sans"/>
              </a:rPr>
              <a:t>підбугорну</a:t>
            </a:r>
            <a:r>
              <a:rPr lang="uk-UA" dirty="0">
                <a:solidFill>
                  <a:srgbClr val="4E4E3F"/>
                </a:solidFill>
                <a:latin typeface="Open Sans"/>
              </a:rPr>
              <a:t> ділянку (гіпоталамус) та колінчасті тіла. Проміжний мозок регулює діяльність залоз внутрішньої секреції, бере участь у процесах сну, пам'яті, інстинктивної поведінки, психічних реакцій.</a:t>
            </a:r>
            <a:endParaRPr lang="uk-UA" dirty="0"/>
          </a:p>
        </p:txBody>
      </p:sp>
      <p:pic>
        <p:nvPicPr>
          <p:cNvPr id="16386" name="Picture 2" descr="проміжни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397" y="2276872"/>
            <a:ext cx="4201270" cy="393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5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27984" y="548680"/>
            <a:ext cx="4320480" cy="5478423"/>
          </a:xfrm>
          <a:prstGeom prst="rect">
            <a:avLst/>
          </a:prstGeom>
        </p:spPr>
        <p:txBody>
          <a:bodyPr wrap="square">
            <a:spAutoFit/>
          </a:bodyPr>
          <a:lstStyle/>
          <a:p>
            <a:pPr algn="just"/>
            <a:r>
              <a:rPr lang="uk-UA" sz="1400" b="1" dirty="0">
                <a:solidFill>
                  <a:srgbClr val="4E4E3F"/>
                </a:solidFill>
                <a:latin typeface="Open Sans"/>
              </a:rPr>
              <a:t>Таламус</a:t>
            </a:r>
            <a:r>
              <a:rPr lang="uk-UA" sz="1400" dirty="0">
                <a:solidFill>
                  <a:srgbClr val="4E4E3F"/>
                </a:solidFill>
                <a:latin typeface="Open Sans"/>
              </a:rPr>
              <a:t> відповідає за усі види чутливості (крім нюхової) і координує міміку, жестикуляцію, інші прояви емоцій. Через таламус проходять до кори великих півкуль нервові імпульси від усіх органів чуття (зору, слуху, смаку, тощо). Велика частина складних рухів, таких як ходьба, біг, плавання, пов'язана з проміжним мозком. Зверху до таламуса прилягає епіфіз — залоза внутрішньої секреції. </a:t>
            </a:r>
            <a:endParaRPr lang="uk-UA" sz="1400" dirty="0" smtClean="0">
              <a:solidFill>
                <a:srgbClr val="4E4E3F"/>
              </a:solidFill>
              <a:latin typeface="Open Sans"/>
            </a:endParaRPr>
          </a:p>
          <a:p>
            <a:pPr algn="just"/>
            <a:r>
              <a:rPr lang="uk-UA" sz="1400" dirty="0" smtClean="0">
                <a:solidFill>
                  <a:srgbClr val="4E4E3F"/>
                </a:solidFill>
                <a:latin typeface="Open Sans"/>
              </a:rPr>
              <a:t>Ядра </a:t>
            </a:r>
            <a:r>
              <a:rPr lang="uk-UA" sz="1400" dirty="0">
                <a:solidFill>
                  <a:srgbClr val="4E4E3F"/>
                </a:solidFill>
                <a:latin typeface="Open Sans"/>
              </a:rPr>
              <a:t>епіфіза беруть участь у роботі нюхового аналізатора. </a:t>
            </a:r>
            <a:endParaRPr lang="uk-UA" sz="1400" dirty="0" smtClean="0">
              <a:solidFill>
                <a:srgbClr val="4E4E3F"/>
              </a:solidFill>
              <a:latin typeface="Open Sans"/>
            </a:endParaRPr>
          </a:p>
          <a:p>
            <a:pPr algn="just"/>
            <a:r>
              <a:rPr lang="uk-UA" sz="1400" dirty="0" smtClean="0">
                <a:solidFill>
                  <a:srgbClr val="4E4E3F"/>
                </a:solidFill>
                <a:latin typeface="Open Sans"/>
              </a:rPr>
              <a:t>Знизу </a:t>
            </a:r>
            <a:r>
              <a:rPr lang="uk-UA" sz="1400" dirty="0">
                <a:solidFill>
                  <a:srgbClr val="4E4E3F"/>
                </a:solidFill>
                <a:latin typeface="Open Sans"/>
              </a:rPr>
              <a:t>міститься інша залоза внутрішньої секреції — </a:t>
            </a:r>
            <a:r>
              <a:rPr lang="uk-UA" sz="1400" b="1" dirty="0">
                <a:solidFill>
                  <a:srgbClr val="4E4E3F"/>
                </a:solidFill>
                <a:latin typeface="Open Sans"/>
              </a:rPr>
              <a:t>гіпофіз.</a:t>
            </a:r>
            <a:r>
              <a:rPr lang="uk-UA" sz="1400" dirty="0">
                <a:solidFill>
                  <a:srgbClr val="4E4E3F"/>
                </a:solidFill>
                <a:latin typeface="Open Sans"/>
              </a:rPr>
              <a:t/>
            </a:r>
            <a:br>
              <a:rPr lang="uk-UA" sz="1400" dirty="0">
                <a:solidFill>
                  <a:srgbClr val="4E4E3F"/>
                </a:solidFill>
                <a:latin typeface="Open Sans"/>
              </a:rPr>
            </a:br>
            <a:endParaRPr lang="uk-UA" sz="1400" dirty="0">
              <a:solidFill>
                <a:srgbClr val="4E4E3F"/>
              </a:solidFill>
              <a:latin typeface="Open Sans"/>
            </a:endParaRPr>
          </a:p>
          <a:p>
            <a:pPr algn="just"/>
            <a:r>
              <a:rPr lang="uk-UA" sz="1400" b="1" dirty="0">
                <a:solidFill>
                  <a:srgbClr val="4E4E3F"/>
                </a:solidFill>
                <a:latin typeface="Open Sans"/>
              </a:rPr>
              <a:t>Гіпоталамус</a:t>
            </a:r>
            <a:r>
              <a:rPr lang="uk-UA" sz="1400" dirty="0">
                <a:solidFill>
                  <a:srgbClr val="4E4E3F"/>
                </a:solidFill>
                <a:latin typeface="Open Sans"/>
              </a:rPr>
              <a:t> контролює діяльність вегетативної нервової системи, бере участь у підтримці на оптимальному рівні обміну речовин і енергії, у терморегуляції, регуляції діяльності травної, серцево-судинної, дихальної та ендокринної систем. Під його контролем перебувають такі залози внутрішньої секреції, як гіпофіз, щитовидна залоза, статеві залози, підшлункова залоза, надниркові залози.</a:t>
            </a:r>
            <a:br>
              <a:rPr lang="uk-UA" sz="1400" dirty="0">
                <a:solidFill>
                  <a:srgbClr val="4E4E3F"/>
                </a:solidFill>
                <a:latin typeface="Open Sans"/>
              </a:rPr>
            </a:br>
            <a:r>
              <a:rPr lang="uk-UA" sz="1400" dirty="0">
                <a:solidFill>
                  <a:srgbClr val="4E4E3F"/>
                </a:solidFill>
                <a:latin typeface="Open Sans"/>
              </a:rPr>
              <a:t>У проміжному мозку перебувають підкоркові центри зору і слуху.</a:t>
            </a:r>
            <a:endParaRPr lang="uk-UA" sz="1400" b="0" i="0" dirty="0">
              <a:solidFill>
                <a:srgbClr val="4E4E3F"/>
              </a:solidFill>
              <a:effectLst/>
              <a:latin typeface="Open Sans"/>
            </a:endParaRPr>
          </a:p>
        </p:txBody>
      </p:sp>
      <p:pic>
        <p:nvPicPr>
          <p:cNvPr id="17410" name="Picture 2" descr="Скачать Проміжний мозок [PDF] - Все для студен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1400"/>
            <a:ext cx="3344356" cy="410445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головний мозок |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30" y="3573016"/>
            <a:ext cx="4138032" cy="310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3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головний мозок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92696"/>
            <a:ext cx="669674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6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04664"/>
            <a:ext cx="7560840" cy="2308324"/>
          </a:xfrm>
          <a:prstGeom prst="rect">
            <a:avLst/>
          </a:prstGeom>
        </p:spPr>
        <p:txBody>
          <a:bodyPr wrap="square">
            <a:spAutoFit/>
          </a:bodyPr>
          <a:lstStyle/>
          <a:p>
            <a:pPr algn="just"/>
            <a:r>
              <a:rPr lang="uk-UA" b="1" dirty="0">
                <a:solidFill>
                  <a:srgbClr val="76A900"/>
                </a:solidFill>
                <a:latin typeface="Open Sans"/>
              </a:rPr>
              <a:t>Кінцевий мозок</a:t>
            </a:r>
            <a:r>
              <a:rPr lang="uk-UA" dirty="0">
                <a:solidFill>
                  <a:srgbClr val="4E4E3F"/>
                </a:solidFill>
                <a:latin typeface="Open Sans"/>
              </a:rPr>
              <a:t> — вищий відділ центральної нервової системи, керує діяльністю інших відділів головного і спинного мозку, складається з </a:t>
            </a:r>
            <a:r>
              <a:rPr lang="uk-UA" b="1" dirty="0">
                <a:solidFill>
                  <a:srgbClr val="4E4E3F"/>
                </a:solidFill>
                <a:latin typeface="Open Sans"/>
              </a:rPr>
              <a:t>правої і лівої півкуль</a:t>
            </a:r>
            <a:r>
              <a:rPr lang="uk-UA" dirty="0">
                <a:solidFill>
                  <a:srgbClr val="4E4E3F"/>
                </a:solidFill>
                <a:latin typeface="Open Sans"/>
              </a:rPr>
              <a:t>, з'єднаних мозолистим тілом. Сіра речовина утворює </a:t>
            </a:r>
            <a:r>
              <a:rPr lang="uk-UA" b="1" dirty="0">
                <a:solidFill>
                  <a:srgbClr val="4E4E3F"/>
                </a:solidFill>
                <a:latin typeface="Open Sans"/>
              </a:rPr>
              <a:t>кору головного мозку</a:t>
            </a:r>
            <a:r>
              <a:rPr lang="uk-UA" dirty="0">
                <a:solidFill>
                  <a:srgbClr val="4E4E3F"/>
                </a:solidFill>
                <a:latin typeface="Open Sans"/>
              </a:rPr>
              <a:t>. </a:t>
            </a:r>
            <a:endParaRPr lang="uk-UA" dirty="0" smtClean="0">
              <a:solidFill>
                <a:srgbClr val="4E4E3F"/>
              </a:solidFill>
              <a:latin typeface="Open Sans"/>
            </a:endParaRPr>
          </a:p>
          <a:p>
            <a:pPr algn="just"/>
            <a:r>
              <a:rPr lang="uk-UA" dirty="0" smtClean="0">
                <a:solidFill>
                  <a:srgbClr val="4E4E3F"/>
                </a:solidFill>
                <a:latin typeface="Open Sans"/>
              </a:rPr>
              <a:t>Кора </a:t>
            </a:r>
            <a:r>
              <a:rPr lang="uk-UA" dirty="0">
                <a:solidFill>
                  <a:srgbClr val="4E4E3F"/>
                </a:solidFill>
                <a:latin typeface="Open Sans"/>
              </a:rPr>
              <a:t>головного мозку — це тонкий шар </a:t>
            </a:r>
            <a:r>
              <a:rPr lang="uk-UA" b="1" dirty="0">
                <a:solidFill>
                  <a:srgbClr val="002060"/>
                </a:solidFill>
                <a:latin typeface="Open Sans"/>
              </a:rPr>
              <a:t>сірої речовини </a:t>
            </a:r>
            <a:r>
              <a:rPr lang="uk-UA" dirty="0">
                <a:solidFill>
                  <a:srgbClr val="4E4E3F"/>
                </a:solidFill>
                <a:latin typeface="Open Sans"/>
              </a:rPr>
              <a:t>(тіл нейронів), товщиною всього кілька міліметрів, що покриває увесь передній мозок. Біла речовина утворює провідні шляхи півкуль. У білій речовині розсіяні ядра сірої речовини (підкоркові структури).</a:t>
            </a:r>
            <a:endParaRPr lang="uk-UA" dirty="0"/>
          </a:p>
        </p:txBody>
      </p:sp>
      <p:pic>
        <p:nvPicPr>
          <p:cNvPr id="18434" name="Picture 2" descr="головний мозок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852936"/>
            <a:ext cx="5256584" cy="394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3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naurok.com.ua/uploads/files/892018/275466/299960_images/thumb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80" y="116632"/>
            <a:ext cx="4320480" cy="324733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naurok.com.ua/uploads/files/892018/275466/299960_images/thumb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044" y="116632"/>
            <a:ext cx="4320480" cy="324733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naurok.com.ua/uploads/files/892018/275466/299960_images/thumb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247330"/>
            <a:ext cx="4265500" cy="320600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naurok.com.ua/uploads/files/892018/275466/299960_images/thumb_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1388" y="3247330"/>
            <a:ext cx="4365136" cy="320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9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naurok.com.ua/uploads/files/892018/275466/299960_images/thumb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6632"/>
            <a:ext cx="4311207"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naurok.com.ua/uploads/files/892018/275466/299960_images/thumb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16632"/>
            <a:ext cx="4350145" cy="345638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naurok.com.ua/uploads/files/892018/275466/299960_images/thumb_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082" y="3380968"/>
            <a:ext cx="4429868" cy="332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36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naurok.com.ua/uploads/files/450025/167585/180186_images/thumb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2" y="-12948"/>
            <a:ext cx="4579414" cy="3441948"/>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s://naurok.com.ua/uploads/files/450025/167585/180186_images/thumb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461" y="0"/>
            <a:ext cx="456218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ttps://naurok.com.ua/uploads/files/450025/167585/180186_images/thumb_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461" y="3429000"/>
            <a:ext cx="448433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Презентація &quot;Спинний мозок: будова і функції&quot;до уроку біології 8 клас"/>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13" y="3424788"/>
            <a:ext cx="4267233" cy="343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38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naurok.com.ua/uploads/files/450025/167585/180186_images/thumb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4"/>
            <a:ext cx="4654420" cy="3498324"/>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naurok.com.ua/uploads/files/450025/167585/180186_images/thumb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84"/>
            <a:ext cx="4572000" cy="3498324"/>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s://naurok.com.ua/uploads/files/450025/167585/180186_images/thumb_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 y="3502576"/>
            <a:ext cx="4429472" cy="332925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s://naurok.com.ua/uploads/files/450025/167585/180186_images/thumb_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648" y="3501008"/>
            <a:ext cx="4732352" cy="333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4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Нервова регуляція функцій організму людини” - презентація з біолог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687508"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159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naurok.com.ua/uploads/files/450025/167585/180186_images/thumb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76"/>
            <a:ext cx="4355977" cy="3111644"/>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naurok.com.ua/uploads/files/450025/167585/180186_images/thumb_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18296"/>
            <a:ext cx="4788024" cy="3111644"/>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s://naurok.com.ua/uploads/files/450025/167585/180186_images/thumb_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31820"/>
            <a:ext cx="4419183" cy="3321516"/>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https://naurok.com.ua/uploads/files/450025/167585/180186_images/thumb_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1799" y="3120459"/>
            <a:ext cx="4712202" cy="333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39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Презентація &quot;Рефлекс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52736"/>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5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Презентація &quot;Рефлекс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20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Презентація &quot;Рефлекс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5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Рефлекси - презентація з біолог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76672"/>
            <a:ext cx="7334250"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83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Презентація &quot;Рефлекс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80728"/>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5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Рефлекси - презентація з біолог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7334250"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08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Рефлекси - презентація з біолог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7334250"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9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Презентація &quot;Рефлекс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428" y="764704"/>
            <a:ext cx="6912768"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645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Презентація &quot;Рефлекс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76672"/>
            <a:ext cx="720080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941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Будова нервової тканини.&#10;Нервова тканина&#10;містить два&#10;основних типи&#10;клітин: нервові&#10;клітини (нейрони) і&#10;клітини-супутники&#10;(клітини нейроглії).&#10;Клітини-супутники&#10;(клітини нейроглії)&#10;забезпечують опору,&#10;захист і харчування&#10;нейронів, разом з&#10;нейронами беруть&#10;участь в утворенні&#10;нервових волокон.&#10;Клітини глії: 1— клітини нейроглії;&#10;2 — нейрон; 3 — кровоносна судина;&#10;4 — мієлінові оболонки&#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56991"/>
            <a:ext cx="4464496" cy="31199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Будова нейрона&#10;Нервові клітини (нейрони) здійснюють&#10;прийом, обробку та передачу&#10;інформації. Нейрон складається з тіла і&#10;відростків.&#10;Дендрити - короткі розгалужені&#10;відростки, що передають інформацію до&#10;тіла нейрона.&#10;Аксон - довгий відросток, що передає&#10;інформацію від тіла нейрона.&#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2624"/>
            <a:ext cx="3969372" cy="29856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ЦНС.&#10;Нервовий імпульс - електрична хвиля, що біжить&#10;по нервовим волокнам.&#10;Видинейронівіїхфункції&#10;Чутливі&#10;Збір (трансформація) інформації і передача&#10;нервового імпульсу від органів чуттів до ЦНС&#10;Вставні&#10;Аналіз інформації&#10;Рухові&#10;Передача імпульсу до органів руху.&#10;Виконавчі органи&#10;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93300"/>
            <a:ext cx="3969372" cy="301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959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Рефлекси - презентація з біолог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7334250"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3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Презентація &quot;Рефлекс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20688"/>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492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Рефлекси - презентація з біолог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48680"/>
            <a:ext cx="7334250"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3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Будова і функції нервової системи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68960"/>
            <a:ext cx="4187956" cy="31409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Будова і функції нервової системи |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013" y="3068960"/>
            <a:ext cx="4475987" cy="30980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Будова і функції нервової системи |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553" y="0"/>
            <a:ext cx="4335356"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Будова і функції нервової системи |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16632"/>
            <a:ext cx="4968552" cy="3272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Будова і функції нервової системи |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3389252"/>
            <a:ext cx="435597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Будова і функції нервової системи | 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541" y="3389252"/>
            <a:ext cx="4104459"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6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Презентація &quot;Поняття про автономну нервову систему&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9655" cy="309552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Презентація &quot;Поняття про автономну нервову систему&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702" y="2996952"/>
            <a:ext cx="5782298"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Вегетативна нервова система — урок. Біологія, 8 кла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59" y="3322390"/>
            <a:ext cx="3017912" cy="3048092"/>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Симпатичний і парасимпатичний відділи вегетативної нервової системи: що це?  - Журнал KOZAK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51978"/>
            <a:ext cx="2304256" cy="284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9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187624" y="-21194"/>
            <a:ext cx="7488832" cy="40061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3480" rIns="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uk-UA" altLang="uk-UA" sz="600" b="0" i="0" u="none" strike="noStrike" cap="none" normalizeH="0" baseline="0" dirty="0" smtClean="0">
                <a:ln>
                  <a:noFill/>
                </a:ln>
                <a:solidFill>
                  <a:schemeClr val="tx1"/>
                </a:solidFill>
                <a:effectLst/>
              </a:rPr>
              <a:t/>
            </a:r>
            <a:br>
              <a:rPr kumimoji="0" lang="uk-UA" altLang="uk-UA" sz="600" b="0" i="0" u="none" strike="noStrike" cap="none" normalizeH="0" baseline="0" dirty="0" smtClean="0">
                <a:ln>
                  <a:noFill/>
                </a:ln>
                <a:solidFill>
                  <a:schemeClr val="tx1"/>
                </a:solidFill>
                <a:effectLst/>
              </a:rPr>
            </a:br>
            <a:r>
              <a:rPr lang="uk-UA" altLang="uk-UA" dirty="0">
                <a:solidFill>
                  <a:srgbClr val="4E4E3F"/>
                </a:solidFill>
                <a:latin typeface="Open Sans"/>
              </a:rPr>
              <a:t>Головний мозок є головним регулятором усіх функцій організму, забезпечує вищу нервову діяльність людини.</a:t>
            </a:r>
            <a:br>
              <a:rPr lang="uk-UA" altLang="uk-UA" dirty="0">
                <a:solidFill>
                  <a:srgbClr val="4E4E3F"/>
                </a:solidFill>
                <a:latin typeface="Open Sans"/>
              </a:rPr>
            </a:br>
            <a:r>
              <a:rPr lang="uk-UA" altLang="uk-UA" dirty="0">
                <a:solidFill>
                  <a:srgbClr val="4E4E3F"/>
                </a:solidFill>
                <a:latin typeface="Open Sans"/>
              </a:rPr>
              <a:t>Головний мозок міститься у мозковій частині черепа. Маса головного мозку дорослої людини у середньому становить </a:t>
            </a:r>
            <a:r>
              <a:rPr lang="uk-UA" altLang="uk-UA" sz="2000" dirty="0">
                <a:solidFill>
                  <a:srgbClr val="76A900"/>
                </a:solidFill>
                <a:latin typeface="MathJax_Main"/>
              </a:rPr>
              <a:t>1250</a:t>
            </a:r>
            <a:r>
              <a:rPr lang="uk-UA" altLang="uk-UA" dirty="0">
                <a:solidFill>
                  <a:srgbClr val="4E4E3F"/>
                </a:solidFill>
                <a:latin typeface="Open Sans"/>
              </a:rPr>
              <a:t> — </a:t>
            </a:r>
            <a:r>
              <a:rPr lang="uk-UA" altLang="uk-UA" sz="2000" dirty="0">
                <a:solidFill>
                  <a:srgbClr val="76A900"/>
                </a:solidFill>
                <a:latin typeface="MathJax_Main"/>
              </a:rPr>
              <a:t>1400</a:t>
            </a:r>
            <a:r>
              <a:rPr lang="uk-UA" altLang="uk-UA" dirty="0">
                <a:solidFill>
                  <a:srgbClr val="4E4E3F"/>
                </a:solidFill>
                <a:latin typeface="Open Sans"/>
              </a:rPr>
              <a:t> г (у жінок — </a:t>
            </a:r>
            <a:r>
              <a:rPr lang="uk-UA" altLang="uk-UA" sz="2000" dirty="0">
                <a:solidFill>
                  <a:srgbClr val="76A900"/>
                </a:solidFill>
                <a:latin typeface="MathJax_Main"/>
              </a:rPr>
              <a:t>1275</a:t>
            </a:r>
            <a:r>
              <a:rPr lang="uk-UA" altLang="uk-UA" dirty="0">
                <a:solidFill>
                  <a:srgbClr val="4E4E3F"/>
                </a:solidFill>
                <a:latin typeface="Open Sans"/>
              </a:rPr>
              <a:t> г, у чоловіків — </a:t>
            </a:r>
            <a:r>
              <a:rPr lang="uk-UA" altLang="uk-UA" sz="2000" dirty="0">
                <a:solidFill>
                  <a:srgbClr val="76A900"/>
                </a:solidFill>
                <a:latin typeface="MathJax_Main"/>
              </a:rPr>
              <a:t>1375</a:t>
            </a:r>
            <a:r>
              <a:rPr lang="uk-UA" altLang="uk-UA" dirty="0">
                <a:solidFill>
                  <a:srgbClr val="4E4E3F"/>
                </a:solidFill>
                <a:latin typeface="Open Sans"/>
              </a:rPr>
              <a:t>, що складає близько </a:t>
            </a:r>
            <a:r>
              <a:rPr lang="uk-UA" altLang="uk-UA" sz="2000" dirty="0">
                <a:solidFill>
                  <a:srgbClr val="76A900"/>
                </a:solidFill>
                <a:latin typeface="MathJax_Main"/>
              </a:rPr>
              <a:t>2</a:t>
            </a:r>
            <a:r>
              <a:rPr lang="uk-UA" altLang="uk-UA" dirty="0">
                <a:solidFill>
                  <a:srgbClr val="4E4E3F"/>
                </a:solidFill>
                <a:latin typeface="Open Sans"/>
              </a:rPr>
              <a:t> %  до загальної маси тіла).</a:t>
            </a:r>
            <a:br>
              <a:rPr lang="uk-UA" altLang="uk-UA" dirty="0">
                <a:solidFill>
                  <a:srgbClr val="4E4E3F"/>
                </a:solidFill>
                <a:latin typeface="Open Sans"/>
              </a:rPr>
            </a:br>
            <a:endParaRPr lang="uk-UA" altLang="uk-UA" sz="800" dirty="0"/>
          </a:p>
          <a:p>
            <a:pPr lvl="0"/>
            <a:r>
              <a:rPr lang="uk-UA" altLang="uk-UA" b="1" dirty="0">
                <a:solidFill>
                  <a:srgbClr val="4E4E3F"/>
                </a:solidFill>
                <a:latin typeface="Open Sans"/>
              </a:rPr>
              <a:t>Головний мозок складається з п'яти відділів:</a:t>
            </a:r>
            <a:endParaRPr lang="uk-UA" altLang="uk-UA" sz="800" dirty="0"/>
          </a:p>
          <a:p>
            <a:pPr lvl="0">
              <a:buFontTx/>
              <a:buChar char="•"/>
            </a:pPr>
            <a:r>
              <a:rPr lang="uk-UA" altLang="uk-UA" dirty="0">
                <a:solidFill>
                  <a:srgbClr val="4E4E3F"/>
                </a:solidFill>
                <a:latin typeface="Open Sans"/>
              </a:rPr>
              <a:t>довгастий мозок;</a:t>
            </a:r>
          </a:p>
          <a:p>
            <a:pPr lvl="0">
              <a:buFontTx/>
              <a:buChar char="•"/>
            </a:pPr>
            <a:r>
              <a:rPr lang="uk-UA" altLang="uk-UA" dirty="0">
                <a:solidFill>
                  <a:srgbClr val="4E4E3F"/>
                </a:solidFill>
                <a:latin typeface="Open Sans"/>
              </a:rPr>
              <a:t>середній мозок;</a:t>
            </a:r>
          </a:p>
          <a:p>
            <a:pPr lvl="0">
              <a:buFontTx/>
              <a:buChar char="•"/>
            </a:pPr>
            <a:r>
              <a:rPr lang="uk-UA" altLang="uk-UA" dirty="0">
                <a:solidFill>
                  <a:srgbClr val="4E4E3F"/>
                </a:solidFill>
                <a:latin typeface="Open Sans"/>
              </a:rPr>
              <a:t>задній мозок (міст і мозочок);</a:t>
            </a:r>
          </a:p>
          <a:p>
            <a:pPr lvl="0">
              <a:buFontTx/>
              <a:buChar char="•"/>
            </a:pPr>
            <a:r>
              <a:rPr lang="uk-UA" altLang="uk-UA" dirty="0">
                <a:solidFill>
                  <a:srgbClr val="4E4E3F"/>
                </a:solidFill>
                <a:latin typeface="Open Sans"/>
              </a:rPr>
              <a:t>проміжний мозок;</a:t>
            </a:r>
          </a:p>
          <a:p>
            <a:pPr lvl="0">
              <a:buFontTx/>
              <a:buChar char="•"/>
            </a:pPr>
            <a:r>
              <a:rPr lang="uk-UA" altLang="uk-UA" dirty="0">
                <a:solidFill>
                  <a:srgbClr val="4E4E3F"/>
                </a:solidFill>
                <a:latin typeface="Open Sans"/>
              </a:rPr>
              <a:t>кінцевий мозок (великі півкулі мозку).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12292" name="Picture 4" descr="мозок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785157"/>
            <a:ext cx="4498479" cy="305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43608" y="135069"/>
            <a:ext cx="8100392" cy="163121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1" i="0" u="none" strike="noStrike" cap="none" normalizeH="0" baseline="0" dirty="0" smtClean="0">
                <a:ln>
                  <a:noFill/>
                </a:ln>
                <a:solidFill>
                  <a:srgbClr val="4E4E3F"/>
                </a:solidFill>
                <a:effectLst/>
                <a:latin typeface="Times New Roman" panose="02020603050405020304" pitchFamily="18" charset="0"/>
                <a:cs typeface="Times New Roman" panose="02020603050405020304" pitchFamily="18" charset="0"/>
              </a:rPr>
              <a:t>Стовбур мозку </a:t>
            </a:r>
            <a:r>
              <a:rPr kumimoji="0" lang="uk-UA" altLang="uk-UA" sz="2000" b="0" i="0" u="none" strike="noStrike" cap="none" normalizeH="0" baseline="0" dirty="0" smtClean="0">
                <a:ln>
                  <a:noFill/>
                </a:ln>
                <a:solidFill>
                  <a:srgbClr val="4E4E3F"/>
                </a:solidFill>
                <a:effectLst/>
                <a:latin typeface="Times New Roman" panose="02020603050405020304" pitchFamily="18" charset="0"/>
                <a:cs typeface="Times New Roman" panose="02020603050405020304" pitchFamily="18" charset="0"/>
              </a:rPr>
              <a:t>складають: довгастий мозок, міст, середній мозок і проміжний мозок.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2000" b="0" i="0" u="none" strike="noStrike" cap="none" normalizeH="0" baseline="0" dirty="0" smtClean="0">
                <a:ln>
                  <a:noFill/>
                </a:ln>
                <a:solidFill>
                  <a:srgbClr val="4E4E3F"/>
                </a:solidFill>
                <a:effectLst/>
                <a:latin typeface="Times New Roman" panose="02020603050405020304" pitchFamily="18" charset="0"/>
                <a:cs typeface="Times New Roman" panose="02020603050405020304" pitchFamily="18" charset="0"/>
              </a:rPr>
              <a:t>Звідси виходять </a:t>
            </a:r>
            <a:r>
              <a:rPr kumimoji="0" lang="uk-UA" altLang="uk-UA" sz="2000" b="0" i="0" u="none" strike="noStrike" cap="none" normalizeH="0" baseline="0" dirty="0" smtClean="0">
                <a:ln>
                  <a:noFill/>
                </a:ln>
                <a:solidFill>
                  <a:srgbClr val="76A900"/>
                </a:solidFill>
                <a:effectLst/>
                <a:latin typeface="Times New Roman" panose="02020603050405020304" pitchFamily="18" charset="0"/>
                <a:cs typeface="Times New Roman" panose="02020603050405020304" pitchFamily="18" charset="0"/>
              </a:rPr>
              <a:t>12</a:t>
            </a:r>
            <a:r>
              <a:rPr kumimoji="0" lang="uk-UA" altLang="uk-UA" sz="2000" b="0" i="0" u="none" strike="noStrike" cap="none" normalizeH="0" baseline="0" dirty="0" smtClean="0">
                <a:ln>
                  <a:noFill/>
                </a:ln>
                <a:solidFill>
                  <a:srgbClr val="4E4E3F"/>
                </a:solidFill>
                <a:effectLst/>
                <a:latin typeface="Times New Roman" panose="02020603050405020304" pitchFamily="18" charset="0"/>
                <a:cs typeface="Times New Roman" panose="02020603050405020304" pitchFamily="18" charset="0"/>
              </a:rPr>
              <a:t> </a:t>
            </a:r>
            <a:r>
              <a:rPr kumimoji="0" lang="uk-UA" altLang="uk-UA" sz="2000" b="1" i="0" u="none" strike="noStrike" cap="none" normalizeH="0" baseline="0" dirty="0" smtClean="0">
                <a:ln>
                  <a:noFill/>
                </a:ln>
                <a:solidFill>
                  <a:srgbClr val="4E4E3F"/>
                </a:solidFill>
                <a:effectLst/>
                <a:latin typeface="Times New Roman" panose="02020603050405020304" pitchFamily="18" charset="0"/>
                <a:cs typeface="Times New Roman" panose="02020603050405020304" pitchFamily="18" charset="0"/>
              </a:rPr>
              <a:t>пар черепно-мозкових нервів</a:t>
            </a:r>
            <a:r>
              <a:rPr kumimoji="0" lang="uk-UA" altLang="uk-UA" sz="2000" b="0" i="0" u="none" strike="noStrike" cap="none" normalizeH="0" baseline="0" dirty="0" smtClean="0">
                <a:ln>
                  <a:noFill/>
                </a:ln>
                <a:solidFill>
                  <a:srgbClr val="4E4E3F"/>
                </a:solidFill>
                <a:effectLst/>
                <a:latin typeface="Times New Roman" panose="02020603050405020304" pitchFamily="18" charset="0"/>
                <a:cs typeface="Times New Roman" panose="02020603050405020304" pitchFamily="18" charset="0"/>
              </a:rPr>
              <a:t>, які з'єднують мозок людини з органами чуття, м'язами і залозами, розташованими, в основному, в області голови.</a:t>
            </a:r>
            <a:r>
              <a:rPr kumimoji="0" lang="uk-UA" altLang="uk-UA"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13315" name="Picture 3" descr="https://resources.cdn.miyklas.com.ua/39a50e35-3dd5-4230-abc7-6ebd402ec562/%D1%87%D0%B5%D1%80%D0%B5%D0%BF%D0%BD%D1%96%D0%BD%D0%B5%D1%80%D0%B2%D0%B8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508" y="1916832"/>
            <a:ext cx="532859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80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332656"/>
            <a:ext cx="7416824" cy="923330"/>
          </a:xfrm>
          <a:prstGeom prst="rect">
            <a:avLst/>
          </a:prstGeom>
        </p:spPr>
        <p:txBody>
          <a:bodyPr wrap="square">
            <a:spAutoFit/>
          </a:bodyPr>
          <a:lstStyle/>
          <a:p>
            <a:r>
              <a:rPr lang="uk-UA" dirty="0">
                <a:solidFill>
                  <a:srgbClr val="4E4E3F"/>
                </a:solidFill>
                <a:latin typeface="Open Sans"/>
              </a:rPr>
              <a:t> </a:t>
            </a:r>
            <a:r>
              <a:rPr lang="uk-UA" dirty="0"/>
              <a:t/>
            </a:r>
            <a:br>
              <a:rPr lang="uk-UA" dirty="0"/>
            </a:br>
            <a:r>
              <a:rPr lang="uk-UA" b="1" dirty="0">
                <a:solidFill>
                  <a:srgbClr val="76A900"/>
                </a:solidFill>
                <a:latin typeface="Open Sans"/>
              </a:rPr>
              <a:t>Довгастий мозок</a:t>
            </a:r>
            <a:r>
              <a:rPr lang="uk-UA" dirty="0">
                <a:solidFill>
                  <a:srgbClr val="4E4E3F"/>
                </a:solidFill>
                <a:latin typeface="Open Sans"/>
              </a:rPr>
              <a:t> є продовженням спинного мозку. </a:t>
            </a:r>
            <a:endParaRPr lang="uk-UA" dirty="0" smtClean="0">
              <a:solidFill>
                <a:srgbClr val="4E4E3F"/>
              </a:solidFill>
              <a:latin typeface="Open Sans"/>
            </a:endParaRPr>
          </a:p>
          <a:p>
            <a:r>
              <a:rPr lang="uk-UA" dirty="0" smtClean="0">
                <a:solidFill>
                  <a:srgbClr val="4E4E3F"/>
                </a:solidFill>
                <a:latin typeface="Open Sans"/>
              </a:rPr>
              <a:t>Виконує </a:t>
            </a:r>
            <a:r>
              <a:rPr lang="uk-UA" dirty="0">
                <a:solidFill>
                  <a:srgbClr val="4E4E3F"/>
                </a:solidFill>
                <a:latin typeface="Open Sans"/>
              </a:rPr>
              <a:t>рефлекторну і провідникову функції. </a:t>
            </a:r>
            <a:endParaRPr lang="uk-UA" dirty="0"/>
          </a:p>
        </p:txBody>
      </p:sp>
      <p:sp>
        <p:nvSpPr>
          <p:cNvPr id="3" name="Прямоугольник 2"/>
          <p:cNvSpPr/>
          <p:nvPr/>
        </p:nvSpPr>
        <p:spPr>
          <a:xfrm>
            <a:off x="1134716" y="1720110"/>
            <a:ext cx="4392488" cy="3139321"/>
          </a:xfrm>
          <a:prstGeom prst="rect">
            <a:avLst/>
          </a:prstGeom>
        </p:spPr>
        <p:txBody>
          <a:bodyPr wrap="square">
            <a:spAutoFit/>
          </a:bodyPr>
          <a:lstStyle/>
          <a:p>
            <a:r>
              <a:rPr lang="uk-UA" b="1" dirty="0">
                <a:solidFill>
                  <a:srgbClr val="4E4E3F"/>
                </a:solidFill>
                <a:latin typeface="Open Sans"/>
              </a:rPr>
              <a:t>У довгастому мозку знаходяться такі центри:</a:t>
            </a:r>
            <a:endParaRPr lang="uk-UA" dirty="0">
              <a:solidFill>
                <a:srgbClr val="4E4E3F"/>
              </a:solidFill>
              <a:latin typeface="Open Sans"/>
            </a:endParaRPr>
          </a:p>
          <a:p>
            <a:pPr>
              <a:buFont typeface="Arial" panose="020B0604020202020204" pitchFamily="34" charset="0"/>
              <a:buChar char="•"/>
            </a:pPr>
            <a:r>
              <a:rPr lang="uk-UA" dirty="0">
                <a:solidFill>
                  <a:srgbClr val="4E4E3F"/>
                </a:solidFill>
                <a:latin typeface="Open Sans"/>
              </a:rPr>
              <a:t>дихальний;</a:t>
            </a:r>
          </a:p>
          <a:p>
            <a:pPr>
              <a:buFont typeface="Arial" panose="020B0604020202020204" pitchFamily="34" charset="0"/>
              <a:buChar char="•"/>
            </a:pPr>
            <a:r>
              <a:rPr lang="uk-UA" dirty="0">
                <a:solidFill>
                  <a:srgbClr val="4E4E3F"/>
                </a:solidFill>
                <a:latin typeface="Open Sans"/>
              </a:rPr>
              <a:t>травлення і обміну речовин;</a:t>
            </a:r>
          </a:p>
          <a:p>
            <a:pPr>
              <a:buFont typeface="Arial" panose="020B0604020202020204" pitchFamily="34" charset="0"/>
              <a:buChar char="•"/>
            </a:pPr>
            <a:r>
              <a:rPr lang="uk-UA" dirty="0">
                <a:solidFill>
                  <a:srgbClr val="4E4E3F"/>
                </a:solidFill>
                <a:latin typeface="Open Sans"/>
              </a:rPr>
              <a:t>серцевої діяльності;</a:t>
            </a:r>
          </a:p>
          <a:p>
            <a:pPr>
              <a:buFont typeface="Arial" panose="020B0604020202020204" pitchFamily="34" charset="0"/>
              <a:buChar char="•"/>
            </a:pPr>
            <a:r>
              <a:rPr lang="uk-UA" dirty="0">
                <a:solidFill>
                  <a:srgbClr val="4E4E3F"/>
                </a:solidFill>
                <a:latin typeface="Open Sans"/>
              </a:rPr>
              <a:t>судиноруховий;</a:t>
            </a:r>
          </a:p>
          <a:p>
            <a:pPr>
              <a:buFont typeface="Arial" panose="020B0604020202020204" pitchFamily="34" charset="0"/>
              <a:buChar char="•"/>
            </a:pPr>
            <a:r>
              <a:rPr lang="uk-UA" dirty="0">
                <a:solidFill>
                  <a:srgbClr val="4E4E3F"/>
                </a:solidFill>
                <a:latin typeface="Open Sans"/>
              </a:rPr>
              <a:t>безумовних харчових рефлексів;</a:t>
            </a:r>
          </a:p>
          <a:p>
            <a:pPr>
              <a:buFont typeface="Arial" panose="020B0604020202020204" pitchFamily="34" charset="0"/>
              <a:buChar char="•"/>
            </a:pPr>
            <a:r>
              <a:rPr lang="uk-UA" dirty="0">
                <a:solidFill>
                  <a:srgbClr val="4E4E3F"/>
                </a:solidFill>
                <a:latin typeface="Open Sans"/>
              </a:rPr>
              <a:t>захисних рефлексів (кашлю, чхання, кліпання, сльозовиділення);</a:t>
            </a:r>
          </a:p>
          <a:p>
            <a:pPr>
              <a:buFont typeface="Arial" panose="020B0604020202020204" pitchFamily="34" charset="0"/>
              <a:buChar char="•"/>
            </a:pPr>
            <a:r>
              <a:rPr lang="uk-UA" dirty="0">
                <a:solidFill>
                  <a:srgbClr val="4E4E3F"/>
                </a:solidFill>
                <a:latin typeface="Open Sans"/>
              </a:rPr>
              <a:t>центри зміни тонусу деяких груп м'язів і положення тіла</a:t>
            </a:r>
            <a:r>
              <a:rPr lang="uk-UA" dirty="0" smtClean="0">
                <a:solidFill>
                  <a:srgbClr val="4E4E3F"/>
                </a:solidFill>
                <a:latin typeface="Open Sans"/>
              </a:rPr>
              <a:t>.</a:t>
            </a:r>
            <a:endParaRPr lang="uk-UA" dirty="0">
              <a:solidFill>
                <a:srgbClr val="4E4E3F"/>
              </a:solidFill>
              <a:latin typeface="Open Sans"/>
            </a:endParaRPr>
          </a:p>
        </p:txBody>
      </p:sp>
      <p:pic>
        <p:nvPicPr>
          <p:cNvPr id="14338" name="Picture 2" descr="довгастий мозо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3"/>
            <a:ext cx="3810000"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81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нцестояння">
  <a:themeElements>
    <a:clrScheme name="Сонцестояння">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нцестояння">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нцестояння">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950</TotalTime>
  <Words>96</Words>
  <Application>Microsoft Office PowerPoint</Application>
  <PresentationFormat>Экран (4:3)</PresentationFormat>
  <Paragraphs>44</Paragraphs>
  <Slides>32</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32</vt:i4>
      </vt:variant>
    </vt:vector>
  </HeadingPairs>
  <TitlesOfParts>
    <vt:vector size="42" baseType="lpstr">
      <vt:lpstr>Arial</vt:lpstr>
      <vt:lpstr>Calibri</vt:lpstr>
      <vt:lpstr>Corbel</vt:lpstr>
      <vt:lpstr>Gill Sans MT</vt:lpstr>
      <vt:lpstr>MathJax_Main</vt:lpstr>
      <vt:lpstr>Open Sans</vt:lpstr>
      <vt:lpstr>Times New Roman</vt:lpstr>
      <vt:lpstr>Verdana</vt:lpstr>
      <vt:lpstr>Wingdings 2</vt:lpstr>
      <vt:lpstr>Сонцестояння</vt:lpstr>
      <vt:lpstr>Тема: Нервова системи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“Шоломниця байкальська”</dc:title>
  <dc:creator>Oleg</dc:creator>
  <cp:lastModifiedBy>Svitlana</cp:lastModifiedBy>
  <cp:revision>210</cp:revision>
  <dcterms:created xsi:type="dcterms:W3CDTF">2020-04-15T11:14:54Z</dcterms:created>
  <dcterms:modified xsi:type="dcterms:W3CDTF">2023-12-06T17:55:58Z</dcterms:modified>
</cp:coreProperties>
</file>