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564904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ЛЕКЦІЯ 2</a:t>
            </a:r>
            <a:r>
              <a:rPr lang="uk-UA" dirty="0"/>
              <a:t/>
            </a:r>
            <a:br>
              <a:rPr lang="uk-UA" dirty="0"/>
            </a:br>
            <a:r>
              <a:rPr lang="uk-UA" b="1" dirty="0"/>
              <a:t> Гігієна повітря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042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i="1" dirty="0"/>
              <a:t>Атмосферний (барометричний) тиск</a:t>
            </a:r>
            <a:r>
              <a:rPr lang="uk-UA" dirty="0"/>
              <a:t> на поверхні земної кулі нерівномірний і непостійний. Його величина залежить від географічних умов, пори року, доби і різних атмосферних явищ.</a:t>
            </a:r>
          </a:p>
          <a:p>
            <a:r>
              <a:rPr lang="uk-UA" dirty="0"/>
              <a:t>Нормальним атмосферним тиском прийнято вважати тиск, рівний 1 атмосфері (такий тиск, який урівноважує стовп ртуті висотою 760 мм при температурі 0 °С на рівні моря і широті 45 °, – 1 кг/см2). За цих умов атмосфера тисне на 1 см2 поверхні землі з силою, що дорівнює 1 кг. На поверхню тіла дорослої людини в 1,5 м2 тиск повітря становитиме близько 15 тис. кг.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0931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uk-UA" u="sng" dirty="0" smtClean="0"/>
              <a:t>2. Сонячна </a:t>
            </a:r>
            <a:r>
              <a:rPr lang="uk-UA" u="sng" dirty="0"/>
              <a:t>радіація, її випромінювання, вплив на здоров’я людей.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 Роль і значення Сонця здавна привертали особливу увагу людей. За сучасними уявленнями, Сонце являє собою гігантську газову кулю, в надрах якої відбуваються термоядерні реакції. Як образно висловлюються деякі вчені “Сонце – це величезний атомний реактор, що знаходиться на безпечній відстані від Землі”. Хоча Землю відокремлює від Сонця відстань понад 150 мільйонів кілометрів, проте все живе на Землі відчуває на собі його вплив.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911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Як людина сприймає сонячне світло?</a:t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753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Сонячне світло людина сприймає як прозоре, безбарвне. Але якщо пропустити його через спеціальний пристрій, виявиться, що промені сонця мають забарвлення, утворюють спектр – тонкий перехід кольорів: червоний-помаранчевий-жовтий-зелений-блакитний-синій-фіолетовий.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234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Як кольори впливають на людину?</a:t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850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Перераховані кольори складають видиму частину спектру, доступну нашому зору. Колір надає сильного впливу на формування психофізіологічного статусу організму людини. Цей вплив, в першу чергу, опосередковується діяльністю вегетативної нервової системи, її симпатичним та парасимпатичними відділами. Результати наукових робіт показують, що колір пов’язаний з емоціями на найрізноманітніших рівнях психічної діяльності людини вже з раннього дитинства.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810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Чим Сонце небезпечне?</a:t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134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8363272" cy="6192728"/>
          </a:xfrm>
        </p:spPr>
        <p:txBody>
          <a:bodyPr>
            <a:noAutofit/>
          </a:bodyPr>
          <a:lstStyle/>
          <a:p>
            <a:r>
              <a:rPr lang="uk-UA" sz="1600" b="1" dirty="0"/>
              <a:t>Правила “</a:t>
            </a:r>
            <a:r>
              <a:rPr lang="uk-UA" sz="1600" b="1" dirty="0" err="1"/>
              <a:t>засмагання</a:t>
            </a:r>
            <a:r>
              <a:rPr lang="uk-UA" sz="1600" b="1" dirty="0"/>
              <a:t>”:</a:t>
            </a:r>
            <a:endParaRPr lang="uk-UA" sz="1600" dirty="0"/>
          </a:p>
          <a:p>
            <a:r>
              <a:rPr lang="uk-UA" sz="1600" dirty="0"/>
              <a:t>1. У помірних широтах профілактичний ефект сонячної радіації досягається вже через 10-15 хвилин відкритого сонячного опромінення, або в сонячний день в затінку через 20 – 30 хвилин!</a:t>
            </a:r>
          </a:p>
          <a:p>
            <a:r>
              <a:rPr lang="uk-UA" sz="1600" dirty="0"/>
              <a:t>2. Найкраще сонячні ванни приймати в ранкові години, оскільки в ранкові години значно нижчий рівень інфрачервоної складової сонячної радіації та її надлишковий тепловий ефект.</a:t>
            </a:r>
          </a:p>
          <a:p>
            <a:r>
              <a:rPr lang="uk-UA" sz="1600" dirty="0"/>
              <a:t>3. Легкий головний убір і хороші сонцезахисні окуляри (бажано, скляні, оскільки скло не пропускає ультрафіолетове випромінювання) – обов’язкові атрибути перебування на сонці.</a:t>
            </a:r>
          </a:p>
          <a:p>
            <a:r>
              <a:rPr lang="uk-UA" sz="1600" dirty="0"/>
              <a:t>4. Уникати годин максимальної сонячної активності (з 11 до 17).</a:t>
            </a:r>
          </a:p>
          <a:p>
            <a:r>
              <a:rPr lang="uk-UA" sz="1600" dirty="0"/>
              <a:t>5. Діти молодші трьох років не повинні перебувати під прямими сонячними променями. У дитячій шкірі ще недостатньо клітин, що утворюють пігмент – меланін, роговий шар епідермісу у них майже в два рази тонший, ніж у дорослих; таким чином, ультрафіолетові промені проникають глибше в шкіру, викликаючи появу опіків і збільшуючи ризик розвитку раку шкіри.</a:t>
            </a:r>
          </a:p>
          <a:p>
            <a:r>
              <a:rPr lang="uk-UA" sz="1600" dirty="0"/>
              <a:t>6. Якщо у вас чутлива шкіра, можна засмагати в тіні. Близько 65 % ультрафіолетових променів все одно досягнуть вашої шкіри! Пам’ятайте, що навіть одяг не може нас повністю захистити. Суха бавовна пропускає 10% УФВ і 20% УФА, а волога ще більше.</a:t>
            </a:r>
          </a:p>
          <a:p>
            <a:r>
              <a:rPr lang="uk-UA" sz="1600" dirty="0"/>
              <a:t>7. Після плавання необхідно ретельно витерти шкіру; кожна маленька крапля води може подіяти як збільшувальне скло, посилюючи дію сонця і викликаючи більш сильний опік.</a:t>
            </a:r>
          </a:p>
          <a:p>
            <a:r>
              <a:rPr lang="uk-UA" sz="1600" dirty="0"/>
              <a:t>8. Використовувати антиоксидантні засоби в період максимального перебування на сонці та наносити на шкіру сонцезахисні засоби.</a:t>
            </a:r>
          </a:p>
          <a:p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69667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u="sng" dirty="0" smtClean="0">
                <a:effectLst/>
              </a:rPr>
              <a:t>3. Гігієнічне </a:t>
            </a:r>
            <a:r>
              <a:rPr lang="uk-UA" u="sng" dirty="0">
                <a:effectLst/>
              </a:rPr>
              <a:t>значення і дія ультрафіолетової радіації.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59% інфрачервоної радіації досягає поверхні Землі. Теплове (інфрачервоне) випромінювання утворюється всяким тілом, температура якого вище абсолютного нуля. Якщо температура поверхні тіла людини вище температури оточуючих поверхнею, тоді людина віддає тепло випромінюванням; якщо оточуючі поверхні мають більш високу температуру, тоді людина отримує від них тепло.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2139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657" y="468086"/>
            <a:ext cx="8273143" cy="5841274"/>
          </a:xfrm>
        </p:spPr>
        <p:txBody>
          <a:bodyPr>
            <a:normAutofit fontScale="92500"/>
          </a:bodyPr>
          <a:lstStyle/>
          <a:p>
            <a:r>
              <a:rPr lang="uk-UA" dirty="0"/>
              <a:t>У виробничих умовах на людину може впливати теплове випромінювання сонця, відкритого полум’я, нагрітого і розплавленого металу, поверхнею обладнання (мартенівські, доменні, прокатні цехи, у яких температура досягає 1100-1700</a:t>
            </a:r>
            <a:r>
              <a:rPr lang="uk-UA" baseline="30000" dirty="0"/>
              <a:t>0</a:t>
            </a:r>
            <a:r>
              <a:rPr lang="uk-UA" dirty="0"/>
              <a:t>С). В особливо несприятливих виробничих умовах при виконанні важкої фізичної роботи при високих температурах повітря в поєднанні з впливом випромінювання, високою вологістю виникає тепловий удар.</a:t>
            </a:r>
          </a:p>
          <a:p>
            <a:r>
              <a:rPr lang="uk-UA" dirty="0"/>
              <a:t>Сонячний удар виникає при інтенсивному прямому опроміненні голови, найчастіше при роботі на відкритому повітрі. Причина такого стану є набряк оболонок і тканин мозку, гемостаз і </a:t>
            </a:r>
            <a:r>
              <a:rPr lang="uk-UA" dirty="0" err="1"/>
              <a:t>геморагії</a:t>
            </a:r>
            <a:r>
              <a:rPr lang="uk-UA" dirty="0"/>
              <a:t>, тобто явища менінгіту та енцефаліту.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5100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76672"/>
            <a:ext cx="8280919" cy="6192688"/>
          </a:xfrm>
        </p:spPr>
        <p:txBody>
          <a:bodyPr>
            <a:normAutofit fontScale="40000" lnSpcReduction="20000"/>
          </a:bodyPr>
          <a:lstStyle/>
          <a:p>
            <a:r>
              <a:rPr lang="uk-UA" dirty="0"/>
              <a:t> </a:t>
            </a:r>
          </a:p>
          <a:p>
            <a:pPr algn="ctr"/>
            <a:r>
              <a:rPr lang="uk-UA" sz="4500" dirty="0" smtClean="0"/>
              <a:t>ПЛАН</a:t>
            </a:r>
            <a:r>
              <a:rPr lang="uk-UA" sz="4500" dirty="0"/>
              <a:t> </a:t>
            </a:r>
          </a:p>
          <a:p>
            <a:pPr lvl="0"/>
            <a:r>
              <a:rPr lang="uk-UA" sz="4500" dirty="0" smtClean="0"/>
              <a:t>1. Фізичні </a:t>
            </a:r>
            <a:r>
              <a:rPr lang="uk-UA" sz="4500" dirty="0"/>
              <a:t>чинники повітря та їхнє гігієнічне значення: температура, вологість, рух, атмосферний тиск.</a:t>
            </a:r>
          </a:p>
          <a:p>
            <a:pPr lvl="0"/>
            <a:r>
              <a:rPr lang="uk-UA" sz="4500" dirty="0" smtClean="0"/>
              <a:t>2. Сонячна </a:t>
            </a:r>
            <a:r>
              <a:rPr lang="uk-UA" sz="4500" dirty="0"/>
              <a:t>радіація, її випромінювання, вплив на здоров’я людей. </a:t>
            </a:r>
          </a:p>
          <a:p>
            <a:pPr lvl="0"/>
            <a:r>
              <a:rPr lang="uk-UA" sz="4500" dirty="0" smtClean="0"/>
              <a:t>3. Гігієнічне </a:t>
            </a:r>
            <a:r>
              <a:rPr lang="uk-UA" sz="4500" dirty="0"/>
              <a:t>значення і дія ультрафіолетової радіації. </a:t>
            </a:r>
          </a:p>
          <a:p>
            <a:pPr lvl="0"/>
            <a:r>
              <a:rPr lang="uk-UA" sz="4500" dirty="0" smtClean="0"/>
              <a:t>4. Погода</a:t>
            </a:r>
            <a:r>
              <a:rPr lang="uk-UA" sz="4500" dirty="0"/>
              <a:t>, клімат, мікроклімат, їх гігієнічна характеристика, вплив на здоров’я людини. </a:t>
            </a:r>
          </a:p>
          <a:p>
            <a:endParaRPr lang="uk-UA" sz="4500" dirty="0"/>
          </a:p>
          <a:p>
            <a:pPr lvl="0"/>
            <a:r>
              <a:rPr lang="uk-UA" sz="4500" i="1" dirty="0"/>
              <a:t>СРС. </a:t>
            </a:r>
            <a:r>
              <a:rPr lang="uk-UA" sz="4500" i="1" dirty="0" err="1"/>
              <a:t>Метеотропні</a:t>
            </a:r>
            <a:r>
              <a:rPr lang="uk-UA" sz="4500" i="1" dirty="0"/>
              <a:t> захворювання.</a:t>
            </a:r>
            <a:endParaRPr lang="uk-UA" sz="4500" dirty="0"/>
          </a:p>
          <a:p>
            <a:pPr lvl="0"/>
            <a:r>
              <a:rPr lang="uk-UA" sz="4500" i="1" dirty="0"/>
              <a:t>СРС. Природний хімічний склад атмосферного повітря та його гігієнічне значення.</a:t>
            </a:r>
            <a:endParaRPr lang="uk-UA" sz="4500" dirty="0"/>
          </a:p>
          <a:p>
            <a:pPr lvl="0"/>
            <a:r>
              <a:rPr lang="uk-UA" sz="4500" i="1" dirty="0"/>
              <a:t>СРС. Основні джерела, види й наслідки забруднення атмосферного повітря та повітря закритих приміщень.</a:t>
            </a:r>
            <a:endParaRPr lang="uk-UA" sz="4500" dirty="0"/>
          </a:p>
          <a:p>
            <a:pPr lvl="0"/>
            <a:r>
              <a:rPr lang="uk-UA" sz="4500" i="1" dirty="0"/>
              <a:t>СРС. Санітарна охорона атмосферного повітря населених місць.</a:t>
            </a:r>
            <a:endParaRPr lang="uk-UA" sz="4500" dirty="0"/>
          </a:p>
          <a:p>
            <a:endParaRPr lang="uk-UA" dirty="0"/>
          </a:p>
          <a:p>
            <a:endParaRPr lang="uk-UA" dirty="0"/>
          </a:p>
          <a:p>
            <a:r>
              <a:rPr lang="uk-UA" b="1" i="1" dirty="0"/>
              <a:t>Список рекомендованої літератури:</a:t>
            </a:r>
            <a:endParaRPr lang="uk-UA" dirty="0"/>
          </a:p>
          <a:p>
            <a:r>
              <a:rPr lang="uk-UA" dirty="0"/>
              <a:t> </a:t>
            </a:r>
          </a:p>
          <a:p>
            <a:pPr lvl="0"/>
            <a:r>
              <a:rPr lang="uk-UA" dirty="0" err="1"/>
              <a:t>Брехман</a:t>
            </a:r>
            <a:r>
              <a:rPr lang="uk-UA" dirty="0"/>
              <a:t> И. И. </a:t>
            </a:r>
            <a:r>
              <a:rPr lang="uk-UA" dirty="0" err="1"/>
              <a:t>Валеология</a:t>
            </a:r>
            <a:r>
              <a:rPr lang="uk-UA" dirty="0"/>
              <a:t> – наука о </a:t>
            </a:r>
            <a:r>
              <a:rPr lang="uk-UA" dirty="0" err="1"/>
              <a:t>здоровье</a:t>
            </a:r>
            <a:r>
              <a:rPr lang="uk-UA" dirty="0"/>
              <a:t>. – М.: </a:t>
            </a:r>
            <a:r>
              <a:rPr lang="uk-UA" dirty="0" err="1"/>
              <a:t>Физкультура</a:t>
            </a:r>
            <a:r>
              <a:rPr lang="uk-UA" dirty="0"/>
              <a:t> й спорт, 1990. –208с.</a:t>
            </a:r>
          </a:p>
          <a:p>
            <a:pPr lvl="0"/>
            <a:r>
              <a:rPr lang="uk-UA" dirty="0"/>
              <a:t>Войтенко В. П. </a:t>
            </a:r>
            <a:r>
              <a:rPr lang="uk-UA" dirty="0" err="1"/>
              <a:t>Здоровье</a:t>
            </a:r>
            <a:r>
              <a:rPr lang="uk-UA" dirty="0"/>
              <a:t> здорових. – </a:t>
            </a:r>
            <a:r>
              <a:rPr lang="uk-UA" dirty="0" err="1"/>
              <a:t>Киев</a:t>
            </a:r>
            <a:r>
              <a:rPr lang="uk-UA" dirty="0"/>
              <a:t>: </a:t>
            </a:r>
            <a:r>
              <a:rPr lang="uk-UA" dirty="0" err="1"/>
              <a:t>Здоровье</a:t>
            </a:r>
            <a:r>
              <a:rPr lang="uk-UA" dirty="0"/>
              <a:t>, 1991. – 248 с.</a:t>
            </a:r>
          </a:p>
          <a:p>
            <a:pPr lvl="0"/>
            <a:r>
              <a:rPr lang="uk-UA" dirty="0" err="1"/>
              <a:t>МартыненкоА</a:t>
            </a:r>
            <a:r>
              <a:rPr lang="uk-UA" dirty="0"/>
              <a:t>. В., Валентин Ю. В., </a:t>
            </a:r>
            <a:r>
              <a:rPr lang="uk-UA" dirty="0" err="1"/>
              <a:t>Подлесский</a:t>
            </a:r>
            <a:r>
              <a:rPr lang="uk-UA" dirty="0"/>
              <a:t> В. А. </a:t>
            </a:r>
            <a:r>
              <a:rPr lang="uk-UA" dirty="0" err="1"/>
              <a:t>идр</a:t>
            </a:r>
            <a:r>
              <a:rPr lang="uk-UA" dirty="0"/>
              <a:t>. </a:t>
            </a:r>
            <a:r>
              <a:rPr lang="uk-UA" dirty="0" err="1"/>
              <a:t>Формирование</a:t>
            </a:r>
            <a:r>
              <a:rPr lang="uk-UA" dirty="0"/>
              <a:t> здорового образа </a:t>
            </a:r>
            <a:r>
              <a:rPr lang="uk-UA" dirty="0" err="1"/>
              <a:t>жизни</a:t>
            </a:r>
            <a:r>
              <a:rPr lang="uk-UA" dirty="0"/>
              <a:t> (</a:t>
            </a:r>
            <a:r>
              <a:rPr lang="uk-UA" dirty="0" err="1"/>
              <a:t>медико-социальные</a:t>
            </a:r>
            <a:r>
              <a:rPr lang="uk-UA" dirty="0"/>
              <a:t> аспекти). – М.: Медицина, 1988. –192с.</a:t>
            </a:r>
          </a:p>
          <a:p>
            <a:pPr lvl="0"/>
            <a:r>
              <a:rPr lang="uk-UA" dirty="0"/>
              <a:t>Петрик О. І. </a:t>
            </a:r>
            <a:r>
              <a:rPr lang="uk-UA" dirty="0" err="1"/>
              <a:t>Медико-біологічні</a:t>
            </a:r>
            <a:r>
              <a:rPr lang="uk-UA" dirty="0"/>
              <a:t> та психолого-педагогічні основи здорового способу життя: курс лекцій. </a:t>
            </a:r>
            <a:r>
              <a:rPr lang="uk-UA" dirty="0" err="1"/>
              <a:t>–Львів</a:t>
            </a:r>
            <a:r>
              <a:rPr lang="uk-UA" dirty="0"/>
              <a:t>: Світ, 1993. – 120 с.</a:t>
            </a:r>
          </a:p>
          <a:p>
            <a:pPr marL="137160" indent="0">
              <a:buNone/>
            </a:pPr>
            <a:r>
              <a:rPr lang="uk-UA" dirty="0"/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032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uk-UA" dirty="0" smtClean="0"/>
              <a:t>4. Погода</a:t>
            </a:r>
            <a:r>
              <a:rPr lang="uk-UA" dirty="0"/>
              <a:t>, клімат, мікроклімат, їх гігієнічна характеристика, вплив на здоров’я людини.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 err="1" smtClean="0"/>
              <a:t>Пого</a:t>
            </a:r>
            <a:r>
              <a:rPr lang="uk-UA" b="1" dirty="0" smtClean="0"/>
              <a:t>да</a:t>
            </a:r>
            <a:r>
              <a:rPr lang="uk-UA" b="1" dirty="0"/>
              <a:t> </a:t>
            </a:r>
            <a:r>
              <a:rPr lang="uk-UA" dirty="0"/>
              <a:t>– </a:t>
            </a:r>
            <a:r>
              <a:rPr lang="uk-UA" b="1" dirty="0"/>
              <a:t>це сукупність фізичних властивостей приземного шару атмосфери за відносно короткий проміжок часу (години, доба, тиждень).</a:t>
            </a:r>
            <a:endParaRPr lang="uk-UA" dirty="0"/>
          </a:p>
          <a:p>
            <a:r>
              <a:rPr lang="uk-UA" b="1" dirty="0"/>
              <a:t>Клімат – це багаторічний режим погоди, який систематично повторюється у даній місцевості.</a:t>
            </a:r>
            <a:endParaRPr lang="uk-UA" dirty="0"/>
          </a:p>
          <a:p>
            <a:r>
              <a:rPr lang="uk-UA" dirty="0"/>
              <a:t>Таким чином, погода – явище мінливе, а клімат – статистично стійке, характерне для даної місцевості.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5715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709160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 err="1"/>
              <a:t>Погодоформуючі</a:t>
            </a:r>
            <a:r>
              <a:rPr lang="uk-UA" b="1" dirty="0"/>
              <a:t> фактори:</a:t>
            </a:r>
            <a:endParaRPr lang="uk-UA" dirty="0"/>
          </a:p>
          <a:p>
            <a:r>
              <a:rPr lang="uk-UA" dirty="0"/>
              <a:t>1. </a:t>
            </a:r>
            <a:r>
              <a:rPr lang="uk-UA" b="1" dirty="0"/>
              <a:t>Природні:</a:t>
            </a:r>
            <a:endParaRPr lang="uk-UA" dirty="0"/>
          </a:p>
          <a:p>
            <a:r>
              <a:rPr lang="uk-UA" dirty="0"/>
              <a:t>- Інтенсивність сонячної радіації та сонячна активність;</a:t>
            </a:r>
          </a:p>
          <a:p>
            <a:r>
              <a:rPr lang="uk-UA" dirty="0"/>
              <a:t>- Характер </a:t>
            </a:r>
            <a:r>
              <a:rPr lang="uk-UA" dirty="0" err="1"/>
              <a:t>підстилаючої</a:t>
            </a:r>
            <a:r>
              <a:rPr lang="uk-UA" dirty="0"/>
              <a:t> поверхні (сніг, вода, </a:t>
            </a:r>
            <a:r>
              <a:rPr lang="uk-UA" dirty="0" err="1"/>
              <a:t>грунт</a:t>
            </a:r>
            <a:r>
              <a:rPr lang="uk-UA" dirty="0"/>
              <a:t> тощо);</a:t>
            </a:r>
          </a:p>
          <a:p>
            <a:r>
              <a:rPr lang="uk-UA" dirty="0"/>
              <a:t>- Атмосферна циркуляція (циклони, антициклони,</a:t>
            </a:r>
            <a:r>
              <a:rPr lang="uk-UA" b="1" dirty="0"/>
              <a:t> </a:t>
            </a:r>
            <a:r>
              <a:rPr lang="uk-UA" dirty="0"/>
              <a:t>атмосферні фронти, пасати, мусони тощо).</a:t>
            </a:r>
          </a:p>
          <a:p>
            <a:pPr lvl="0"/>
            <a:r>
              <a:rPr lang="uk-UA" b="1" dirty="0"/>
              <a:t>Антропогенні:</a:t>
            </a:r>
            <a:endParaRPr lang="uk-UA" dirty="0"/>
          </a:p>
          <a:p>
            <a:r>
              <a:rPr lang="uk-UA" dirty="0"/>
              <a:t>Забруднення атмосфери промисловими викидами (смог);</a:t>
            </a:r>
          </a:p>
          <a:p>
            <a:r>
              <a:rPr lang="uk-UA" dirty="0"/>
              <a:t>Знищення лісів, меліорація, іригація, створення штучних водойм;</a:t>
            </a:r>
          </a:p>
          <a:p>
            <a:r>
              <a:rPr lang="uk-UA" dirty="0"/>
              <a:t>Тип погоди залежить від клімату місцевості та сезону року.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483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8363272" cy="6192728"/>
          </a:xfrm>
        </p:spPr>
        <p:txBody>
          <a:bodyPr>
            <a:noAutofit/>
          </a:bodyPr>
          <a:lstStyle/>
          <a:p>
            <a:r>
              <a:rPr lang="uk-UA" sz="2400" b="1" dirty="0" err="1"/>
              <a:t>Погодохарактеризуючі</a:t>
            </a:r>
            <a:r>
              <a:rPr lang="uk-UA" sz="2400" b="1" dirty="0"/>
              <a:t> фактори:</a:t>
            </a:r>
            <a:endParaRPr lang="uk-UA" sz="2400" dirty="0"/>
          </a:p>
          <a:p>
            <a:r>
              <a:rPr lang="uk-UA" sz="2400" dirty="0"/>
              <a:t>- інтенсивність сонячної радіації, сонячна активність;</a:t>
            </a:r>
          </a:p>
          <a:p>
            <a:r>
              <a:rPr lang="uk-UA" sz="2400" b="1" dirty="0"/>
              <a:t>2.</a:t>
            </a:r>
            <a:r>
              <a:rPr lang="uk-UA" sz="2400" dirty="0"/>
              <a:t> </a:t>
            </a:r>
            <a:r>
              <a:rPr lang="uk-UA" sz="2400" b="1" dirty="0"/>
              <a:t>Геофізичні:</a:t>
            </a:r>
            <a:endParaRPr lang="uk-UA" sz="2400" dirty="0"/>
          </a:p>
          <a:p>
            <a:r>
              <a:rPr lang="uk-UA" sz="2400" dirty="0"/>
              <a:t>- напруженість планетарного і аномального геомагнітного поля, геомагнітні бурі;</a:t>
            </a:r>
          </a:p>
          <a:p>
            <a:r>
              <a:rPr lang="uk-UA" sz="2400" b="1" dirty="0"/>
              <a:t>3.</a:t>
            </a:r>
            <a:r>
              <a:rPr lang="uk-UA" sz="2400" dirty="0"/>
              <a:t> </a:t>
            </a:r>
            <a:r>
              <a:rPr lang="uk-UA" sz="2400" b="1" dirty="0"/>
              <a:t>Електричний стан атмосфери:</a:t>
            </a:r>
            <a:endParaRPr lang="uk-UA" sz="2400" dirty="0"/>
          </a:p>
          <a:p>
            <a:r>
              <a:rPr lang="uk-UA" sz="2400" dirty="0"/>
              <a:t>- напруженість електричного поля атмосфери, електропровідність атмосфери, іонізація повітря, електромагнітні коливання і розряди.</a:t>
            </a:r>
          </a:p>
          <a:p>
            <a:r>
              <a:rPr lang="uk-UA" sz="2400" b="1" dirty="0"/>
              <a:t>4. Метеорологічні фактори:</a:t>
            </a:r>
            <a:endParaRPr lang="uk-UA" sz="2400" dirty="0"/>
          </a:p>
          <a:p>
            <a:r>
              <a:rPr lang="uk-UA" sz="2400" dirty="0"/>
              <a:t>- температура повітря, радіаційна температура поверхонь;</a:t>
            </a:r>
          </a:p>
          <a:p>
            <a:r>
              <a:rPr lang="uk-UA" sz="2400" dirty="0"/>
              <a:t>- вологість повітря;</a:t>
            </a:r>
          </a:p>
          <a:p>
            <a:r>
              <a:rPr lang="uk-UA" sz="2400" dirty="0"/>
              <a:t>- напрямок і швидкість руху повітря;</a:t>
            </a:r>
          </a:p>
          <a:p>
            <a:r>
              <a:rPr lang="uk-UA" sz="2400" dirty="0"/>
              <a:t>- атмосферний тиск.</a:t>
            </a:r>
          </a:p>
          <a:p>
            <a:r>
              <a:rPr lang="uk-UA" sz="2400" b="1" dirty="0"/>
              <a:t>5. Синоптичні явища:</a:t>
            </a:r>
            <a:endParaRPr lang="uk-UA" sz="2400" dirty="0"/>
          </a:p>
          <a:p>
            <a:r>
              <a:rPr lang="uk-UA" sz="2400" dirty="0"/>
              <a:t>- хмарність, опади їх характер (дощ, сніг).</a:t>
            </a:r>
          </a:p>
          <a:p>
            <a:r>
              <a:rPr lang="uk-UA" sz="2400" b="1" dirty="0"/>
              <a:t>6. Хімічний склад приземного шару атмосфери:</a:t>
            </a:r>
            <a:endParaRPr lang="uk-UA" sz="2400" dirty="0"/>
          </a:p>
          <a:p>
            <a:r>
              <a:rPr lang="uk-UA" sz="2400" dirty="0"/>
              <a:t>- концентрація кисню, вуглекислого газу, атмосферних забруднень.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57902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48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/>
              <a:t>Циклон</a:t>
            </a:r>
            <a:r>
              <a:rPr lang="uk-UA" dirty="0"/>
              <a:t> – область зниженого тиску (діаметр до 2000-3000 км), з падінням його від периферії до центру. Погода в циклоні нестійка, з великими перепадами тиску і температури, підвищеною вологістю повітря, опадами і зменшенням градієнта електричного поля Землі. Циклони на Україну вторгаються найчастіше із заходу. Вертикальний рух повітря в циклоні з периферії до центру і уверх від поверхні Землі проти годинникової стрілки</a:t>
            </a:r>
            <a:r>
              <a:rPr lang="uk-UA" dirty="0" smtClean="0"/>
              <a:t>.</a:t>
            </a:r>
          </a:p>
          <a:p>
            <a:endParaRPr lang="uk-UA" dirty="0"/>
          </a:p>
          <a:p>
            <a:r>
              <a:rPr lang="uk-UA" b="1" dirty="0"/>
              <a:t>Антициклон</a:t>
            </a:r>
            <a:r>
              <a:rPr lang="uk-UA" dirty="0"/>
              <a:t> – область підвищеного тиску (діаметр 5000-6000 км), із наростанням від периферії до центру. Погода в </a:t>
            </a:r>
            <a:r>
              <a:rPr lang="uk-UA" dirty="0" err="1"/>
              <a:t>антициклоні</a:t>
            </a:r>
            <a:r>
              <a:rPr lang="uk-UA" dirty="0"/>
              <a:t> переважно стійка, суха, без опадів і з невеликими перепадами тиску і температури. Антициклони приносять стійку, але не обов’язково приємну і ясну погоду. Рух повітря в </a:t>
            </a:r>
            <a:r>
              <a:rPr lang="uk-UA" dirty="0" err="1"/>
              <a:t>антициклоні</a:t>
            </a:r>
            <a:r>
              <a:rPr lang="uk-UA" dirty="0"/>
              <a:t> з центра на периферію.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98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56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Погода впливає як безпосередньо (прямо), так і опосередковано на здоров’я людини. Безпосередній вплив здійснюється шляхом впливу на теплообмін людини. Жарка безвітряна погода з високою вологістю повітря викликає напруження терморегуляції і може привести до перегрівання організму. Холодна погода (низька температура, висока вологість і сильний вітер) приводить до виникнення ГВРЗ, пневмонії, ангіни, гострих запальних захворювань нирок, периферичної нервової системи, і навіть, до відмороження. У жарку погоду можуть виникати харчові отруєння мікробної природи (токсикоінфекції та інтоксикації).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5893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/>
          <a:lstStyle/>
          <a:p>
            <a:r>
              <a:rPr lang="uk-UA" b="1" dirty="0"/>
              <a:t>Медична класифікація погоди за В.Ф.</a:t>
            </a:r>
            <a:r>
              <a:rPr lang="uk-UA" b="1" dirty="0" err="1"/>
              <a:t>Овчаровою</a:t>
            </a:r>
            <a:r>
              <a:rPr lang="uk-UA" b="1" dirty="0"/>
              <a:t> зі співавторами:</a:t>
            </a:r>
            <a:endParaRPr lang="uk-UA" dirty="0"/>
          </a:p>
          <a:p>
            <a:r>
              <a:rPr lang="uk-UA" dirty="0"/>
              <a:t>Виділяють 7 основних типів погоди: 1) стійка індиферентна; 2) нестійка з переходом індиферентної у спастичний тип; 3) спастична; 4) нестійка спастичного типу з елементами погоди </a:t>
            </a:r>
            <a:r>
              <a:rPr lang="uk-UA" dirty="0" err="1"/>
              <a:t>гіпоксичного</a:t>
            </a:r>
            <a:r>
              <a:rPr lang="uk-UA" dirty="0"/>
              <a:t> типу; 5) </a:t>
            </a:r>
            <a:r>
              <a:rPr lang="uk-UA" dirty="0" err="1"/>
              <a:t>гіпоксична</a:t>
            </a:r>
            <a:r>
              <a:rPr lang="uk-UA" dirty="0"/>
              <a:t>; 6) нестійка </a:t>
            </a:r>
            <a:r>
              <a:rPr lang="uk-UA" dirty="0" err="1"/>
              <a:t>гіпоксичного</a:t>
            </a:r>
            <a:r>
              <a:rPr lang="uk-UA" dirty="0"/>
              <a:t> типу з елементами погоди спастичного типу; 7) перехід погоди спастичного типу в стійку індиферентну.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266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61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836712"/>
            <a:ext cx="7524824" cy="528945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uk-UA" b="1" u="sng" dirty="0" smtClean="0"/>
              <a:t>1. Фізичні </a:t>
            </a:r>
            <a:r>
              <a:rPr lang="uk-UA" b="1" u="sng" dirty="0"/>
              <a:t>чинники повітря та їхнє гігієнічне значення: температура, вологість, рух, атмосферний тиск.</a:t>
            </a:r>
            <a:endParaRPr lang="uk-UA" dirty="0"/>
          </a:p>
          <a:p>
            <a:r>
              <a:rPr lang="uk-UA" dirty="0"/>
              <a:t> </a:t>
            </a:r>
          </a:p>
          <a:p>
            <a:r>
              <a:rPr lang="uk-UA" dirty="0"/>
              <a:t>Основні фізичні властивості повітря: температура, вологість, швидкість руху, барометричний тиск. </a:t>
            </a:r>
            <a:endParaRPr lang="uk-UA" dirty="0" smtClean="0"/>
          </a:p>
          <a:p>
            <a:r>
              <a:rPr lang="uk-UA" dirty="0" smtClean="0"/>
              <a:t>Саме </a:t>
            </a:r>
            <a:r>
              <a:rPr lang="uk-UA" dirty="0"/>
              <a:t>температура, вологість і швидкість руху впливають на теплообмін організму, значною мірою визначаючи його теплообмін з навколишнім середовищем. </a:t>
            </a:r>
            <a:endParaRPr lang="uk-UA" dirty="0" smtClean="0"/>
          </a:p>
          <a:p>
            <a:r>
              <a:rPr lang="uk-UA" dirty="0" smtClean="0"/>
              <a:t>Невеликі </a:t>
            </a:r>
            <a:r>
              <a:rPr lang="uk-UA" dirty="0"/>
              <a:t>температурні зміни довкілля викликають у людини різні поведінкові й терморегуляторні реакції. </a:t>
            </a:r>
            <a:endParaRPr lang="uk-UA" dirty="0" smtClean="0"/>
          </a:p>
          <a:p>
            <a:r>
              <a:rPr lang="uk-UA" dirty="0" smtClean="0"/>
              <a:t>Водночас </a:t>
            </a:r>
            <a:r>
              <a:rPr lang="uk-UA" dirty="0"/>
              <a:t>завдяки досконалості механізмів терморегуляції, контрольованих центральною нервовою системою, людина пристосовується до різних температурних умов і може короткочасно переносити значні відхилення від оптимальних температур.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36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7812856" cy="5184576"/>
          </a:xfrm>
        </p:spPr>
        <p:txBody>
          <a:bodyPr/>
          <a:lstStyle/>
          <a:p>
            <a:r>
              <a:rPr lang="uk-UA" b="1" i="1" dirty="0"/>
              <a:t>Температура повітря</a:t>
            </a:r>
            <a:r>
              <a:rPr lang="uk-UA" dirty="0"/>
              <a:t> – фізичний фактор навколишнього середовища, який постійно діє на людину. Основним джерелом тепла на Землі є теплове сонячне випромінювання, в результаті якого нагрівається ґрунт, а від нього – суміжні шари повітря. Температура повітря залежить від кількості сонячної енергії (добової й річної), широти і висоти місцевості над рівнем моря, віддаленості від морів та океанів, наявності рослинності.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814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1" y="620688"/>
            <a:ext cx="7488831" cy="5832648"/>
          </a:xfrm>
        </p:spPr>
        <p:txBody>
          <a:bodyPr/>
          <a:lstStyle/>
          <a:p>
            <a:r>
              <a:rPr lang="uk-UA" dirty="0"/>
              <a:t>В умовах низьких температур у людини збільшується теплопродукція і зменшується діаметр периферійних судин шкіри, зростає притік крові до глибоких тканин і внутрішніх органів. При підвищеній температурі в людини знижується рівень та інтенсивність теплопродукції і збільшується діаметр периферійних судин шкіри, зменшується притік крові до глибоких тканин та внутрішніх органів.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703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48"/>
          </a:xfrm>
        </p:spPr>
        <p:txBody>
          <a:bodyPr>
            <a:normAutofit/>
          </a:bodyPr>
          <a:lstStyle/>
          <a:p>
            <a:r>
              <a:rPr lang="uk-UA" dirty="0"/>
              <a:t>Основний відсоток тепла втрачається з поверхні шкіри шляхом</a:t>
            </a:r>
          </a:p>
          <a:p>
            <a:pPr lvl="0"/>
            <a:r>
              <a:rPr lang="uk-UA" dirty="0"/>
              <a:t>– випромінювання тепла з поверхні тіла до холодніших навколишніх предметів (у стані спокою, за різними даними, втрачається від 45 до 55 % тепла);</a:t>
            </a:r>
          </a:p>
          <a:p>
            <a:pPr lvl="0"/>
            <a:r>
              <a:rPr lang="uk-UA" dirty="0"/>
              <a:t>– конвекції – нагрівання повітря, суміжного з поверхнею тіла людини (втрачається від 15 до 30 % тепла);</a:t>
            </a:r>
          </a:p>
          <a:p>
            <a:pPr lvl="0"/>
            <a:r>
              <a:rPr lang="uk-UA" dirty="0"/>
              <a:t>– випаровування вологи з поверхні шкіри і слизових оболонок дихальних шляхів (втрачається близько 25–30 % тепла).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5722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/>
              <a:t>Вологість повітря.</a:t>
            </a:r>
            <a:r>
              <a:rPr lang="uk-UA" dirty="0"/>
              <a:t> У повітрі завжди перебуває певна кількість водяної пари, яка зумовлює вологість повітря і змінюється залежно від ряду умов: температури повітря, висоти над рівнем моря, віддалі від великих водойм, характеру рослинності тощо. Вологість повітря є потужним фактором впливу на теплообмін організму з навколишнім середовищем. Під вологістю повітря розуміють уміст водяної пари (г) в 1 м3 повітря.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0776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632"/>
          </a:xfrm>
        </p:spPr>
        <p:txBody>
          <a:bodyPr>
            <a:normAutofit/>
          </a:bodyPr>
          <a:lstStyle/>
          <a:p>
            <a:r>
              <a:rPr lang="uk-UA" dirty="0"/>
              <a:t>Основні показники вологості повітря:</a:t>
            </a:r>
          </a:p>
          <a:p>
            <a:pPr lvl="0"/>
            <a:r>
              <a:rPr lang="uk-UA" dirty="0"/>
              <a:t>– абсолютна вологість – абсолютна кількість водяної пари в 1 м3 повітря в конкретний час за конкретної температури;</a:t>
            </a:r>
          </a:p>
          <a:p>
            <a:pPr lvl="0"/>
            <a:r>
              <a:rPr lang="uk-UA" dirty="0"/>
              <a:t>– максимальна вологість – кількість водяної пари, що забезпечує повне насичення 1 м3 повітря вологою при конкретній температурі;</a:t>
            </a:r>
          </a:p>
          <a:p>
            <a:pPr lvl="0"/>
            <a:r>
              <a:rPr lang="uk-UA" dirty="0"/>
              <a:t>– відносна вологість – відношення абсолютної вологості повітря до максимальної (%);</a:t>
            </a:r>
          </a:p>
          <a:p>
            <a:pPr lvl="0"/>
            <a:r>
              <a:rPr lang="uk-UA" dirty="0"/>
              <a:t>– дефіцит насичення – різниця між максимальною й абсолютною вологістю повітря.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4876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40"/>
          </a:xfrm>
        </p:spPr>
        <p:txBody>
          <a:bodyPr>
            <a:normAutofit fontScale="92500"/>
          </a:bodyPr>
          <a:lstStyle/>
          <a:p>
            <a:r>
              <a:rPr lang="uk-UA" dirty="0"/>
              <a:t>З метою оцінки ступеня випаровування з поверхні тіла людини інколи застосовують показник </a:t>
            </a:r>
            <a:r>
              <a:rPr lang="uk-UA" b="1" i="1" dirty="0"/>
              <a:t>фізіологічної відносної вологості</a:t>
            </a:r>
            <a:r>
              <a:rPr lang="uk-UA" dirty="0"/>
              <a:t> (відсоткове відношення абсолютної вологості при даній температурі повітря до максимальної вологості при температурі +37 °С), а також </a:t>
            </a:r>
            <a:r>
              <a:rPr lang="uk-UA" b="1" i="1" dirty="0"/>
              <a:t>фізіологічного дефіциту насичення</a:t>
            </a:r>
            <a:r>
              <a:rPr lang="uk-UA" dirty="0"/>
              <a:t> (різниця між максимальною вологістю повітря при температурі +37 °С і абсолютній вологості при даній температурі). За абсолютної вологості повітря, що наближається до максимального насичення при температурі +37 °С (47 мм </a:t>
            </a:r>
            <a:r>
              <a:rPr lang="uk-UA" dirty="0" err="1"/>
              <a:t>рт</a:t>
            </a:r>
            <a:r>
              <a:rPr lang="uk-UA" dirty="0"/>
              <a:t>. ст.), випаровування вологи тілом людини стає неможливим.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5717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</TotalTime>
  <Words>977</Words>
  <Application>Microsoft Office PowerPoint</Application>
  <PresentationFormat>Экран (4:3)</PresentationFormat>
  <Paragraphs>96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Апекс</vt:lpstr>
      <vt:lpstr>ЛЕКЦІЯ 2  Гігієна повітря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Сонячна радіація, її випромінювання, вплив на здоров’я людей. </vt:lpstr>
      <vt:lpstr>Як людина сприймає сонячне світло? </vt:lpstr>
      <vt:lpstr>Презентация PowerPoint</vt:lpstr>
      <vt:lpstr>Як кольори впливають на людину? </vt:lpstr>
      <vt:lpstr>Презентация PowerPoint</vt:lpstr>
      <vt:lpstr>Чим Сонце небезпечне? </vt:lpstr>
      <vt:lpstr>Презентация PowerPoint</vt:lpstr>
      <vt:lpstr>3. Гігієнічне значення і дія ультрафіолетової радіації. </vt:lpstr>
      <vt:lpstr>Презентация PowerPoint</vt:lpstr>
      <vt:lpstr>4. Погода, клімат, мікроклімат, їх гігієнічна характеристика, вплив на здоров’я людини.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  Гігієна повітря </dc:title>
  <dc:creator>D Koledg</dc:creator>
  <cp:lastModifiedBy>D Koledg</cp:lastModifiedBy>
  <cp:revision>2</cp:revision>
  <dcterms:created xsi:type="dcterms:W3CDTF">2020-10-06T07:22:59Z</dcterms:created>
  <dcterms:modified xsi:type="dcterms:W3CDTF">2020-10-06T07:37:09Z</dcterms:modified>
</cp:coreProperties>
</file>