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59" r:id="rId4"/>
    <p:sldId id="258" r:id="rId5"/>
    <p:sldId id="257" r:id="rId6"/>
    <p:sldId id="256"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15.04.2022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15.04.2022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15.04.2022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15.04.2022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15.04.2022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15.04.2022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 </a:t>
            </a:r>
            <a:r>
              <a:rPr lang="ru-RU" sz="2000" b="1" dirty="0" err="1"/>
              <a:t>Платіжна</a:t>
            </a:r>
            <a:r>
              <a:rPr lang="ru-RU" sz="2000" b="1" dirty="0"/>
              <a:t> </a:t>
            </a:r>
            <a:r>
              <a:rPr lang="ru-RU" sz="2000" b="1" dirty="0" err="1"/>
              <a:t>вимога</a:t>
            </a:r>
            <a:r>
              <a:rPr lang="ru-RU" sz="2000" b="1" dirty="0"/>
              <a:t> </a:t>
            </a:r>
            <a:r>
              <a:rPr lang="ru-RU" sz="2000" dirty="0"/>
              <a:t>– </a:t>
            </a:r>
            <a:r>
              <a:rPr lang="ru-RU" sz="2000" dirty="0" err="1"/>
              <a:t>це</a:t>
            </a:r>
            <a:r>
              <a:rPr lang="ru-RU" sz="2000" dirty="0"/>
              <a:t> документ, </a:t>
            </a:r>
            <a:r>
              <a:rPr lang="ru-RU" sz="2000" dirty="0" err="1"/>
              <a:t>який</a:t>
            </a:r>
            <a:r>
              <a:rPr lang="ru-RU" sz="2000" dirty="0"/>
              <a:t> </a:t>
            </a:r>
            <a:r>
              <a:rPr lang="ru-RU" sz="2000" dirty="0" err="1"/>
              <a:t>містить</a:t>
            </a:r>
            <a:r>
              <a:rPr lang="ru-RU" sz="2000" dirty="0"/>
              <a:t> </a:t>
            </a:r>
            <a:r>
              <a:rPr lang="ru-RU" sz="2000" dirty="0" err="1"/>
              <a:t>вимогу</a:t>
            </a:r>
            <a:r>
              <a:rPr lang="ru-RU" sz="2000" dirty="0"/>
              <a:t> </a:t>
            </a:r>
            <a:r>
              <a:rPr lang="ru-RU" sz="2000" dirty="0" err="1"/>
              <a:t>одержувача</a:t>
            </a:r>
            <a:r>
              <a:rPr lang="ru-RU" sz="2000" dirty="0"/>
              <a:t> </a:t>
            </a:r>
            <a:r>
              <a:rPr lang="ru-RU" sz="2000" dirty="0" err="1"/>
              <a:t>коштів</a:t>
            </a:r>
            <a:r>
              <a:rPr lang="ru-RU" sz="2000" dirty="0"/>
              <a:t> </a:t>
            </a:r>
            <a:r>
              <a:rPr lang="ru-RU" sz="2000" dirty="0" err="1"/>
              <a:t>платнику</a:t>
            </a:r>
            <a:r>
              <a:rPr lang="ru-RU" sz="2000" dirty="0"/>
              <a:t> про </a:t>
            </a:r>
            <a:r>
              <a:rPr lang="ru-RU" sz="2000" dirty="0" err="1"/>
              <a:t>сплату</a:t>
            </a:r>
            <a:r>
              <a:rPr lang="ru-RU" sz="2000" dirty="0"/>
              <a:t> </a:t>
            </a:r>
            <a:r>
              <a:rPr lang="ru-RU" sz="2000" dirty="0" err="1"/>
              <a:t>певної</a:t>
            </a:r>
            <a:r>
              <a:rPr lang="ru-RU" sz="2000" dirty="0"/>
              <a:t> </a:t>
            </a:r>
            <a:r>
              <a:rPr lang="ru-RU" sz="2000" dirty="0" err="1"/>
              <a:t>суми</a:t>
            </a:r>
            <a:r>
              <a:rPr lang="ru-RU" sz="2000" dirty="0"/>
              <a:t> грошей через банк. </a:t>
            </a:r>
            <a:r>
              <a:rPr lang="ru-RU" sz="2000" dirty="0" err="1"/>
              <a:t>Механізм</a:t>
            </a:r>
            <a:r>
              <a:rPr lang="ru-RU" sz="2000" dirty="0"/>
              <a:t> </a:t>
            </a:r>
            <a:r>
              <a:rPr lang="ru-RU" sz="2000" dirty="0" err="1"/>
              <a:t>розрахунку</a:t>
            </a:r>
            <a:r>
              <a:rPr lang="ru-RU" sz="2000" dirty="0"/>
              <a:t> </a:t>
            </a:r>
            <a:r>
              <a:rPr lang="ru-RU" sz="2000" dirty="0" err="1"/>
              <a:t>платіжними</a:t>
            </a:r>
            <a:r>
              <a:rPr lang="ru-RU" sz="2000" dirty="0"/>
              <a:t> </a:t>
            </a:r>
            <a:r>
              <a:rPr lang="ru-RU" sz="2000" dirty="0" err="1"/>
              <a:t>вимогами</a:t>
            </a:r>
            <a:r>
              <a:rPr lang="ru-RU" sz="2000" dirty="0"/>
              <a:t> показаний на рисунку</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133600"/>
            <a:ext cx="6408712" cy="407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8478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8229600" cy="720080"/>
          </a:xfrm>
        </p:spPr>
        <p:txBody>
          <a:bodyPr>
            <a:normAutofit fontScale="90000"/>
          </a:bodyPr>
          <a:lstStyle/>
          <a:p>
            <a:r>
              <a:rPr lang="ru-RU" sz="2700" dirty="0"/>
              <a:t>закон, </a:t>
            </a:r>
            <a:r>
              <a:rPr lang="ru-RU" sz="2700" dirty="0" err="1"/>
              <a:t>що</a:t>
            </a:r>
            <a:r>
              <a:rPr lang="ru-RU" sz="2700" dirty="0"/>
              <a:t> </a:t>
            </a:r>
            <a:r>
              <a:rPr lang="ru-RU" sz="2700" dirty="0" err="1"/>
              <a:t>визначає</a:t>
            </a:r>
            <a:r>
              <a:rPr lang="ru-RU" sz="2700" dirty="0"/>
              <a:t> </a:t>
            </a:r>
            <a:r>
              <a:rPr lang="ru-RU" sz="2700" dirty="0" err="1"/>
              <a:t>кількість</a:t>
            </a:r>
            <a:r>
              <a:rPr lang="ru-RU" sz="2700" dirty="0"/>
              <a:t> грошей в </a:t>
            </a:r>
            <a:r>
              <a:rPr lang="ru-RU" sz="2700" dirty="0" err="1"/>
              <a:t>обігу</a:t>
            </a:r>
            <a:r>
              <a:rPr lang="ru-RU" sz="2700" dirty="0"/>
              <a:t>, </a:t>
            </a:r>
            <a:r>
              <a:rPr lang="ru-RU" sz="2700" dirty="0" err="1"/>
              <a:t>набуває</a:t>
            </a:r>
            <a:r>
              <a:rPr lang="ru-RU" sz="2700" dirty="0"/>
              <a:t> </a:t>
            </a:r>
            <a:r>
              <a:rPr lang="ru-RU" sz="2700" dirty="0" err="1"/>
              <a:t>наступного</a:t>
            </a:r>
            <a:r>
              <a:rPr lang="ru-RU" sz="2700" dirty="0"/>
              <a:t> </a:t>
            </a:r>
            <a:r>
              <a:rPr lang="ru-RU" sz="2700" dirty="0" err="1"/>
              <a:t>вигляду</a:t>
            </a:r>
            <a:r>
              <a:rPr lang="ru-RU" sz="2700" dirty="0"/>
              <a:t>:</a:t>
            </a:r>
            <a:r>
              <a:rPr lang="ru-RU" dirty="0"/>
              <a:t/>
            </a:r>
            <a:br>
              <a:rPr lang="ru-RU" dirty="0"/>
            </a:br>
            <a:endParaRPr lang="ru-R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700808"/>
            <a:ext cx="7488832"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43508" y="3356992"/>
            <a:ext cx="8712968" cy="2585323"/>
          </a:xfrm>
          <a:prstGeom prst="rect">
            <a:avLst/>
          </a:prstGeom>
        </p:spPr>
        <p:txBody>
          <a:bodyPr wrap="square">
            <a:spAutoFit/>
          </a:bodyPr>
          <a:lstStyle/>
          <a:p>
            <a:pPr algn="just"/>
            <a:r>
              <a:rPr lang="ru-RU" dirty="0" err="1"/>
              <a:t>Розвиток</a:t>
            </a:r>
            <a:r>
              <a:rPr lang="ru-RU" dirty="0"/>
              <a:t> </a:t>
            </a:r>
            <a:r>
              <a:rPr lang="ru-RU" dirty="0" err="1"/>
              <a:t>кредитних</a:t>
            </a:r>
            <a:r>
              <a:rPr lang="ru-RU" dirty="0"/>
              <a:t> </a:t>
            </a:r>
            <a:r>
              <a:rPr lang="ru-RU" dirty="0" err="1"/>
              <a:t>відносин</a:t>
            </a:r>
            <a:r>
              <a:rPr lang="ru-RU" dirty="0"/>
              <a:t> </a:t>
            </a:r>
            <a:r>
              <a:rPr lang="ru-RU" dirty="0" err="1"/>
              <a:t>обернено</a:t>
            </a:r>
            <a:r>
              <a:rPr lang="ru-RU" dirty="0"/>
              <a:t> </a:t>
            </a:r>
            <a:r>
              <a:rPr lang="ru-RU" dirty="0" err="1"/>
              <a:t>впливає</a:t>
            </a:r>
            <a:r>
              <a:rPr lang="ru-RU" dirty="0"/>
              <a:t> на </a:t>
            </a:r>
            <a:r>
              <a:rPr lang="ru-RU" dirty="0" err="1"/>
              <a:t>кількість</a:t>
            </a:r>
            <a:r>
              <a:rPr lang="ru-RU" dirty="0"/>
              <a:t> грошей. </a:t>
            </a:r>
            <a:r>
              <a:rPr lang="ru-RU" dirty="0" err="1"/>
              <a:t>Зменшення</a:t>
            </a:r>
            <a:r>
              <a:rPr lang="ru-RU" dirty="0"/>
              <a:t> </a:t>
            </a:r>
            <a:r>
              <a:rPr lang="ru-RU" dirty="0" err="1"/>
              <a:t>кількості</a:t>
            </a:r>
            <a:r>
              <a:rPr lang="ru-RU" dirty="0"/>
              <a:t> грошей </a:t>
            </a:r>
            <a:r>
              <a:rPr lang="ru-RU" dirty="0" err="1"/>
              <a:t>викликане</a:t>
            </a:r>
            <a:r>
              <a:rPr lang="ru-RU" dirty="0"/>
              <a:t> </a:t>
            </a:r>
            <a:r>
              <a:rPr lang="ru-RU" dirty="0" err="1"/>
              <a:t>погашенням</a:t>
            </a:r>
            <a:r>
              <a:rPr lang="ru-RU" dirty="0"/>
              <a:t> шляхом </a:t>
            </a:r>
            <a:r>
              <a:rPr lang="ru-RU" dirty="0" err="1"/>
              <a:t>взаємозаліку</a:t>
            </a:r>
            <a:r>
              <a:rPr lang="ru-RU" dirty="0"/>
              <a:t> </a:t>
            </a:r>
            <a:r>
              <a:rPr lang="ru-RU" dirty="0" err="1"/>
              <a:t>певної</a:t>
            </a:r>
            <a:r>
              <a:rPr lang="ru-RU" dirty="0"/>
              <a:t> </a:t>
            </a:r>
            <a:r>
              <a:rPr lang="ru-RU" dirty="0" err="1"/>
              <a:t>частини</a:t>
            </a:r>
            <a:r>
              <a:rPr lang="ru-RU" dirty="0"/>
              <a:t> </a:t>
            </a:r>
            <a:r>
              <a:rPr lang="ru-RU" dirty="0" err="1"/>
              <a:t>боргових</a:t>
            </a:r>
            <a:r>
              <a:rPr lang="ru-RU" dirty="0"/>
              <a:t> </a:t>
            </a:r>
            <a:r>
              <a:rPr lang="ru-RU" dirty="0" err="1"/>
              <a:t>вимог</a:t>
            </a:r>
            <a:r>
              <a:rPr lang="ru-RU" dirty="0"/>
              <a:t> і </a:t>
            </a:r>
            <a:r>
              <a:rPr lang="ru-RU" dirty="0" err="1"/>
              <a:t>зобов’язань</a:t>
            </a:r>
            <a:r>
              <a:rPr lang="ru-RU" dirty="0"/>
              <a:t>. </a:t>
            </a:r>
            <a:r>
              <a:rPr lang="ru-RU" dirty="0" err="1"/>
              <a:t>Кількість</a:t>
            </a:r>
            <a:r>
              <a:rPr lang="ru-RU" dirty="0"/>
              <a:t> грошей для </a:t>
            </a:r>
            <a:r>
              <a:rPr lang="ru-RU" dirty="0" err="1"/>
              <a:t>обігу</a:t>
            </a:r>
            <a:r>
              <a:rPr lang="ru-RU" dirty="0"/>
              <a:t> і платежу </a:t>
            </a:r>
            <a:r>
              <a:rPr lang="ru-RU" dirty="0" err="1"/>
              <a:t>визначається</a:t>
            </a:r>
            <a:r>
              <a:rPr lang="ru-RU" dirty="0"/>
              <a:t> в </a:t>
            </a:r>
            <a:r>
              <a:rPr lang="ru-RU" dirty="0" err="1"/>
              <a:t>умовах</a:t>
            </a:r>
            <a:r>
              <a:rPr lang="ru-RU" dirty="0"/>
              <a:t> </a:t>
            </a:r>
            <a:r>
              <a:rPr lang="ru-RU" dirty="0" err="1"/>
              <a:t>розвинутого</a:t>
            </a:r>
            <a:r>
              <a:rPr lang="ru-RU" dirty="0"/>
              <a:t> кредитного </a:t>
            </a:r>
            <a:r>
              <a:rPr lang="ru-RU" dirty="0" err="1"/>
              <a:t>господарства</a:t>
            </a:r>
            <a:r>
              <a:rPr lang="ru-RU" dirty="0"/>
              <a:t> </a:t>
            </a:r>
            <a:r>
              <a:rPr lang="ru-RU" dirty="0" err="1"/>
              <a:t>наступними</a:t>
            </a:r>
            <a:r>
              <a:rPr lang="ru-RU" dirty="0"/>
              <a:t> </a:t>
            </a:r>
            <a:r>
              <a:rPr lang="ru-RU" dirty="0" err="1"/>
              <a:t>умовами</a:t>
            </a:r>
            <a:r>
              <a:rPr lang="ru-RU" dirty="0"/>
              <a:t>: </a:t>
            </a:r>
          </a:p>
          <a:p>
            <a:pPr algn="just"/>
            <a:r>
              <a:rPr lang="ru-RU" dirty="0"/>
              <a:t>•  </a:t>
            </a:r>
            <a:r>
              <a:rPr lang="ru-RU" dirty="0" err="1" smtClean="0"/>
              <a:t>загальним</a:t>
            </a:r>
            <a:r>
              <a:rPr lang="ru-RU" dirty="0" smtClean="0"/>
              <a:t> </a:t>
            </a:r>
            <a:r>
              <a:rPr lang="ru-RU" dirty="0" err="1"/>
              <a:t>обсягом</a:t>
            </a:r>
            <a:r>
              <a:rPr lang="ru-RU" dirty="0"/>
              <a:t> </a:t>
            </a:r>
            <a:r>
              <a:rPr lang="ru-RU" dirty="0" err="1"/>
              <a:t>товарів</a:t>
            </a:r>
            <a:r>
              <a:rPr lang="ru-RU" dirty="0"/>
              <a:t> та </a:t>
            </a:r>
            <a:r>
              <a:rPr lang="ru-RU" dirty="0" err="1"/>
              <a:t>послуг</a:t>
            </a:r>
            <a:r>
              <a:rPr lang="ru-RU" dirty="0"/>
              <a:t>, </a:t>
            </a:r>
            <a:r>
              <a:rPr lang="ru-RU" dirty="0" err="1"/>
              <a:t>що</a:t>
            </a:r>
            <a:r>
              <a:rPr lang="ru-RU" dirty="0"/>
              <a:t> </a:t>
            </a:r>
            <a:r>
              <a:rPr lang="ru-RU" dirty="0" err="1"/>
              <a:t>знаходяться</a:t>
            </a:r>
            <a:r>
              <a:rPr lang="ru-RU" dirty="0"/>
              <a:t> в </a:t>
            </a:r>
            <a:r>
              <a:rPr lang="ru-RU" dirty="0" err="1"/>
              <a:t>обігу</a:t>
            </a:r>
            <a:r>
              <a:rPr lang="ru-RU" dirty="0"/>
              <a:t> (пряма </a:t>
            </a:r>
            <a:r>
              <a:rPr lang="ru-RU" dirty="0" err="1"/>
              <a:t>залежність</a:t>
            </a:r>
            <a:r>
              <a:rPr lang="ru-RU" dirty="0"/>
              <a:t>); </a:t>
            </a:r>
          </a:p>
          <a:p>
            <a:pPr algn="just"/>
            <a:r>
              <a:rPr lang="ru-RU" dirty="0"/>
              <a:t>•  </a:t>
            </a:r>
            <a:r>
              <a:rPr lang="ru-RU" dirty="0" err="1" smtClean="0"/>
              <a:t>рівнем</a:t>
            </a:r>
            <a:r>
              <a:rPr lang="ru-RU" dirty="0" smtClean="0"/>
              <a:t> </a:t>
            </a:r>
            <a:r>
              <a:rPr lang="ru-RU" dirty="0" err="1"/>
              <a:t>товарних</a:t>
            </a:r>
            <a:r>
              <a:rPr lang="ru-RU" dirty="0"/>
              <a:t> </a:t>
            </a:r>
            <a:r>
              <a:rPr lang="ru-RU" dirty="0" err="1"/>
              <a:t>цін</a:t>
            </a:r>
            <a:r>
              <a:rPr lang="ru-RU" dirty="0"/>
              <a:t> і </a:t>
            </a:r>
            <a:r>
              <a:rPr lang="ru-RU" dirty="0" err="1"/>
              <a:t>тарифів</a:t>
            </a:r>
            <a:r>
              <a:rPr lang="ru-RU" dirty="0"/>
              <a:t> на </a:t>
            </a:r>
            <a:r>
              <a:rPr lang="ru-RU" dirty="0" err="1"/>
              <a:t>послуги</a:t>
            </a:r>
            <a:r>
              <a:rPr lang="ru-RU" dirty="0"/>
              <a:t> (пряма </a:t>
            </a:r>
            <a:r>
              <a:rPr lang="ru-RU" dirty="0" err="1"/>
              <a:t>залежність</a:t>
            </a:r>
            <a:r>
              <a:rPr lang="ru-RU" dirty="0"/>
              <a:t>, так як </a:t>
            </a:r>
            <a:r>
              <a:rPr lang="ru-RU" dirty="0" err="1"/>
              <a:t>чим</a:t>
            </a:r>
            <a:r>
              <a:rPr lang="ru-RU" dirty="0"/>
              <a:t> </a:t>
            </a:r>
            <a:r>
              <a:rPr lang="ru-RU" dirty="0" err="1"/>
              <a:t>вищі</a:t>
            </a:r>
            <a:r>
              <a:rPr lang="ru-RU" dirty="0"/>
              <a:t> </a:t>
            </a:r>
            <a:r>
              <a:rPr lang="ru-RU" dirty="0" err="1"/>
              <a:t>ціни</a:t>
            </a:r>
            <a:r>
              <a:rPr lang="ru-RU" dirty="0"/>
              <a:t>, </a:t>
            </a:r>
            <a:r>
              <a:rPr lang="ru-RU" dirty="0" err="1"/>
              <a:t>тим</a:t>
            </a:r>
            <a:r>
              <a:rPr lang="ru-RU" dirty="0"/>
              <a:t> </a:t>
            </a:r>
            <a:r>
              <a:rPr lang="ru-RU" dirty="0" err="1"/>
              <a:t>більше</a:t>
            </a:r>
            <a:r>
              <a:rPr lang="ru-RU" dirty="0"/>
              <a:t> </a:t>
            </a:r>
            <a:r>
              <a:rPr lang="ru-RU" dirty="0" err="1"/>
              <a:t>потрібно</a:t>
            </a:r>
            <a:r>
              <a:rPr lang="ru-RU" dirty="0"/>
              <a:t> грошей); </a:t>
            </a:r>
          </a:p>
          <a:p>
            <a:pPr algn="just"/>
            <a:r>
              <a:rPr lang="ru-RU" dirty="0"/>
              <a:t>•  </a:t>
            </a:r>
            <a:r>
              <a:rPr lang="ru-RU" dirty="0" err="1" smtClean="0"/>
              <a:t>ступенем</a:t>
            </a:r>
            <a:r>
              <a:rPr lang="ru-RU" dirty="0" smtClean="0"/>
              <a:t> </a:t>
            </a:r>
            <a:r>
              <a:rPr lang="ru-RU" dirty="0" err="1"/>
              <a:t>розвитку</a:t>
            </a:r>
            <a:r>
              <a:rPr lang="ru-RU" dirty="0"/>
              <a:t> </a:t>
            </a:r>
            <a:r>
              <a:rPr lang="ru-RU" dirty="0" err="1"/>
              <a:t>безготівкових</a:t>
            </a:r>
            <a:r>
              <a:rPr lang="ru-RU" dirty="0"/>
              <a:t> </a:t>
            </a:r>
            <a:r>
              <a:rPr lang="ru-RU" dirty="0" err="1"/>
              <a:t>розрахунків</a:t>
            </a:r>
            <a:r>
              <a:rPr lang="ru-RU" dirty="0"/>
              <a:t> (</a:t>
            </a:r>
            <a:r>
              <a:rPr lang="ru-RU" dirty="0" err="1"/>
              <a:t>обернена</a:t>
            </a:r>
            <a:r>
              <a:rPr lang="ru-RU" dirty="0"/>
              <a:t> </a:t>
            </a:r>
            <a:r>
              <a:rPr lang="ru-RU" dirty="0" err="1"/>
              <a:t>залежність</a:t>
            </a:r>
            <a:r>
              <a:rPr lang="ru-RU" dirty="0"/>
              <a:t>); </a:t>
            </a:r>
          </a:p>
          <a:p>
            <a:pPr algn="just"/>
            <a:r>
              <a:rPr lang="ru-RU" dirty="0"/>
              <a:t>• </a:t>
            </a:r>
            <a:r>
              <a:rPr lang="ru-RU" dirty="0" smtClean="0"/>
              <a:t> </a:t>
            </a:r>
            <a:r>
              <a:rPr lang="ru-RU" dirty="0" err="1"/>
              <a:t>швидкістю</a:t>
            </a:r>
            <a:r>
              <a:rPr lang="ru-RU" dirty="0"/>
              <a:t> </a:t>
            </a:r>
            <a:r>
              <a:rPr lang="ru-RU" dirty="0" err="1"/>
              <a:t>обігу</a:t>
            </a:r>
            <a:r>
              <a:rPr lang="ru-RU" dirty="0"/>
              <a:t> грошей, в тому </a:t>
            </a:r>
            <a:r>
              <a:rPr lang="ru-RU" dirty="0" err="1"/>
              <a:t>числі</a:t>
            </a:r>
            <a:r>
              <a:rPr lang="ru-RU" dirty="0"/>
              <a:t> </a:t>
            </a:r>
            <a:r>
              <a:rPr lang="ru-RU" dirty="0" err="1"/>
              <a:t>кредитних</a:t>
            </a:r>
            <a:r>
              <a:rPr lang="ru-RU" dirty="0"/>
              <a:t> (</a:t>
            </a:r>
            <a:r>
              <a:rPr lang="ru-RU" dirty="0" err="1"/>
              <a:t>залежність</a:t>
            </a:r>
            <a:r>
              <a:rPr lang="ru-RU" dirty="0"/>
              <a:t> </a:t>
            </a:r>
            <a:r>
              <a:rPr lang="ru-RU" dirty="0" err="1"/>
              <a:t>обернена</a:t>
            </a:r>
            <a:r>
              <a:rPr lang="ru-RU" dirty="0"/>
              <a:t>).</a:t>
            </a:r>
          </a:p>
        </p:txBody>
      </p:sp>
    </p:spTree>
    <p:extLst>
      <p:ext uri="{BB962C8B-B14F-4D97-AF65-F5344CB8AC3E}">
        <p14:creationId xmlns:p14="http://schemas.microsoft.com/office/powerpoint/2010/main" val="2128803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err="1"/>
              <a:t>Грошова</a:t>
            </a:r>
            <a:r>
              <a:rPr lang="ru-RU" sz="2000" b="1" dirty="0"/>
              <a:t> </a:t>
            </a:r>
            <a:r>
              <a:rPr lang="ru-RU" sz="2000" b="1" dirty="0" err="1"/>
              <a:t>маса</a:t>
            </a:r>
            <a:r>
              <a:rPr lang="ru-RU" sz="2000" b="1" dirty="0"/>
              <a:t> </a:t>
            </a:r>
            <a:r>
              <a:rPr lang="ru-RU" sz="2000" dirty="0"/>
              <a:t>– </a:t>
            </a:r>
            <a:r>
              <a:rPr lang="ru-RU" sz="2000" dirty="0" err="1"/>
              <a:t>це</a:t>
            </a:r>
            <a:r>
              <a:rPr lang="ru-RU" sz="2000" dirty="0"/>
              <a:t> </a:t>
            </a:r>
            <a:r>
              <a:rPr lang="ru-RU" sz="2000" dirty="0" err="1"/>
              <a:t>сукупність</a:t>
            </a:r>
            <a:r>
              <a:rPr lang="ru-RU" sz="2000" dirty="0"/>
              <a:t> </a:t>
            </a:r>
            <a:r>
              <a:rPr lang="ru-RU" sz="2000" dirty="0" err="1"/>
              <a:t>купівельних</a:t>
            </a:r>
            <a:r>
              <a:rPr lang="ru-RU" sz="2000" dirty="0"/>
              <a:t>, </a:t>
            </a:r>
            <a:r>
              <a:rPr lang="ru-RU" sz="2000" dirty="0" err="1"/>
              <a:t>платіжних</a:t>
            </a:r>
            <a:r>
              <a:rPr lang="ru-RU" sz="2000" dirty="0"/>
              <a:t> та </a:t>
            </a:r>
            <a:r>
              <a:rPr lang="ru-RU" sz="2000" dirty="0" err="1"/>
              <a:t>накопичувальних</a:t>
            </a:r>
            <a:r>
              <a:rPr lang="ru-RU" sz="2000" dirty="0"/>
              <a:t> </a:t>
            </a:r>
            <a:r>
              <a:rPr lang="ru-RU" sz="2000" dirty="0" err="1"/>
              <a:t>засобів</a:t>
            </a:r>
            <a:r>
              <a:rPr lang="ru-RU" sz="2000" dirty="0"/>
              <a:t>, яка </a:t>
            </a:r>
            <a:r>
              <a:rPr lang="ru-RU" sz="2000" dirty="0" err="1"/>
              <a:t>обслуговує</a:t>
            </a:r>
            <a:r>
              <a:rPr lang="ru-RU" sz="2000" dirty="0"/>
              <a:t> </a:t>
            </a:r>
            <a:r>
              <a:rPr lang="ru-RU" sz="2000" dirty="0" err="1"/>
              <a:t>економічні</a:t>
            </a:r>
            <a:r>
              <a:rPr lang="ru-RU" sz="2000" dirty="0"/>
              <a:t> </a:t>
            </a:r>
            <a:r>
              <a:rPr lang="ru-RU" sz="2000" dirty="0" err="1"/>
              <a:t>зв’язки</a:t>
            </a:r>
            <a:r>
              <a:rPr lang="ru-RU" sz="2000" dirty="0"/>
              <a:t>, </a:t>
            </a:r>
            <a:r>
              <a:rPr lang="ru-RU" sz="2000" dirty="0" err="1"/>
              <a:t>належить</a:t>
            </a:r>
            <a:r>
              <a:rPr lang="ru-RU" sz="2000" dirty="0"/>
              <a:t> </a:t>
            </a:r>
            <a:r>
              <a:rPr lang="ru-RU" sz="2000" dirty="0" err="1"/>
              <a:t>фізичним</a:t>
            </a:r>
            <a:r>
              <a:rPr lang="ru-RU" sz="2000" dirty="0"/>
              <a:t> та </a:t>
            </a:r>
            <a:r>
              <a:rPr lang="ru-RU" sz="2000" dirty="0" err="1"/>
              <a:t>юридичним</a:t>
            </a:r>
            <a:r>
              <a:rPr lang="ru-RU" sz="2000" dirty="0"/>
              <a:t> особам, а </a:t>
            </a:r>
            <a:r>
              <a:rPr lang="ru-RU" sz="2000" dirty="0" err="1"/>
              <a:t>також</a:t>
            </a:r>
            <a:r>
              <a:rPr lang="ru-RU" sz="2000" dirty="0"/>
              <a:t> </a:t>
            </a:r>
            <a:r>
              <a:rPr lang="ru-RU" sz="2000" dirty="0" err="1"/>
              <a:t>державі</a:t>
            </a:r>
            <a:r>
              <a:rPr lang="ru-RU" sz="2000" dirty="0"/>
              <a:t>. </a:t>
            </a:r>
            <a:r>
              <a:rPr lang="ru-RU" sz="2000" dirty="0" err="1"/>
              <a:t>Це</a:t>
            </a:r>
            <a:r>
              <a:rPr lang="ru-RU" sz="2000" dirty="0"/>
              <a:t> </a:t>
            </a:r>
            <a:r>
              <a:rPr lang="ru-RU" sz="2000" dirty="0" err="1"/>
              <a:t>важливий</a:t>
            </a:r>
            <a:r>
              <a:rPr lang="ru-RU" sz="2000" dirty="0"/>
              <a:t> </a:t>
            </a:r>
            <a:r>
              <a:rPr lang="ru-RU" sz="2000" dirty="0" err="1"/>
              <a:t>кількісний</a:t>
            </a:r>
            <a:r>
              <a:rPr lang="ru-RU" sz="2000" dirty="0"/>
              <a:t> </a:t>
            </a:r>
            <a:r>
              <a:rPr lang="ru-RU" sz="2000" dirty="0" err="1"/>
              <a:t>показник</a:t>
            </a:r>
            <a:r>
              <a:rPr lang="ru-RU" sz="2000" dirty="0"/>
              <a:t> </a:t>
            </a:r>
            <a:r>
              <a:rPr lang="ru-RU" sz="2000" dirty="0" err="1"/>
              <a:t>руху</a:t>
            </a:r>
            <a:r>
              <a:rPr lang="ru-RU" sz="2000" dirty="0"/>
              <a:t> грошей. </a:t>
            </a:r>
          </a:p>
        </p:txBody>
      </p:sp>
      <p:sp>
        <p:nvSpPr>
          <p:cNvPr id="3" name="Прямоугольник 2"/>
          <p:cNvSpPr/>
          <p:nvPr/>
        </p:nvSpPr>
        <p:spPr>
          <a:xfrm>
            <a:off x="336160" y="1397675"/>
            <a:ext cx="8640960" cy="1477328"/>
          </a:xfrm>
          <a:prstGeom prst="rect">
            <a:avLst/>
          </a:prstGeom>
        </p:spPr>
        <p:txBody>
          <a:bodyPr wrap="square">
            <a:spAutoFit/>
          </a:bodyPr>
          <a:lstStyle/>
          <a:p>
            <a:r>
              <a:rPr lang="ru-RU" dirty="0"/>
              <a:t>Для </a:t>
            </a:r>
            <a:r>
              <a:rPr lang="ru-RU" dirty="0" err="1"/>
              <a:t>аналізу</a:t>
            </a:r>
            <a:r>
              <a:rPr lang="ru-RU" dirty="0"/>
              <a:t> </a:t>
            </a:r>
            <a:r>
              <a:rPr lang="ru-RU" dirty="0" err="1"/>
              <a:t>зміни</a:t>
            </a:r>
            <a:r>
              <a:rPr lang="ru-RU" dirty="0"/>
              <a:t> </a:t>
            </a:r>
            <a:r>
              <a:rPr lang="ru-RU" dirty="0" err="1"/>
              <a:t>руху</a:t>
            </a:r>
            <a:r>
              <a:rPr lang="ru-RU" dirty="0"/>
              <a:t> грошей на </a:t>
            </a:r>
            <a:r>
              <a:rPr lang="ru-RU" dirty="0" err="1"/>
              <a:t>певну</a:t>
            </a:r>
            <a:r>
              <a:rPr lang="ru-RU" dirty="0"/>
              <a:t> дату і за </a:t>
            </a:r>
            <a:r>
              <a:rPr lang="ru-RU" dirty="0" err="1"/>
              <a:t>певний</a:t>
            </a:r>
            <a:r>
              <a:rPr lang="ru-RU" dirty="0"/>
              <a:t> </a:t>
            </a:r>
            <a:r>
              <a:rPr lang="ru-RU" dirty="0" err="1"/>
              <a:t>період</a:t>
            </a:r>
            <a:r>
              <a:rPr lang="ru-RU" dirty="0"/>
              <a:t> у </a:t>
            </a:r>
            <a:r>
              <a:rPr lang="ru-RU" dirty="0" err="1"/>
              <a:t>фінансовій</a:t>
            </a:r>
            <a:r>
              <a:rPr lang="ru-RU" dirty="0"/>
              <a:t> </a:t>
            </a:r>
            <a:r>
              <a:rPr lang="ru-RU" dirty="0" err="1"/>
              <a:t>статистиці</a:t>
            </a:r>
            <a:r>
              <a:rPr lang="ru-RU" dirty="0"/>
              <a:t> </a:t>
            </a:r>
            <a:r>
              <a:rPr lang="ru-RU" dirty="0" err="1"/>
              <a:t>спочатку</a:t>
            </a:r>
            <a:r>
              <a:rPr lang="ru-RU" dirty="0"/>
              <a:t> в </a:t>
            </a:r>
            <a:r>
              <a:rPr lang="ru-RU" dirty="0" err="1"/>
              <a:t>економічно</a:t>
            </a:r>
            <a:r>
              <a:rPr lang="ru-RU" dirty="0"/>
              <a:t> </a:t>
            </a:r>
            <a:r>
              <a:rPr lang="ru-RU" dirty="0" err="1"/>
              <a:t>розвинутих</a:t>
            </a:r>
            <a:r>
              <a:rPr lang="ru-RU" dirty="0"/>
              <a:t> </a:t>
            </a:r>
            <a:r>
              <a:rPr lang="ru-RU" dirty="0" err="1"/>
              <a:t>країнах</a:t>
            </a:r>
            <a:r>
              <a:rPr lang="ru-RU" dirty="0"/>
              <a:t>, а </a:t>
            </a:r>
            <a:r>
              <a:rPr lang="ru-RU" dirty="0" err="1"/>
              <a:t>надалі</a:t>
            </a:r>
            <a:r>
              <a:rPr lang="ru-RU" dirty="0"/>
              <a:t> і в </a:t>
            </a:r>
            <a:r>
              <a:rPr lang="ru-RU" dirty="0" err="1"/>
              <a:t>нашій</a:t>
            </a:r>
            <a:r>
              <a:rPr lang="ru-RU" dirty="0"/>
              <a:t> </a:t>
            </a:r>
            <a:r>
              <a:rPr lang="ru-RU" dirty="0" err="1"/>
              <a:t>країні</a:t>
            </a:r>
            <a:r>
              <a:rPr lang="ru-RU" dirty="0"/>
              <a:t>, стали </a:t>
            </a:r>
            <a:r>
              <a:rPr lang="ru-RU" dirty="0" err="1"/>
              <a:t>використовувати</a:t>
            </a:r>
            <a:r>
              <a:rPr lang="ru-RU" dirty="0"/>
              <a:t> </a:t>
            </a:r>
            <a:r>
              <a:rPr lang="ru-RU" dirty="0" err="1"/>
              <a:t>грошові</a:t>
            </a:r>
            <a:r>
              <a:rPr lang="ru-RU" dirty="0"/>
              <a:t> </a:t>
            </a:r>
            <a:r>
              <a:rPr lang="ru-RU" dirty="0" err="1"/>
              <a:t>агрегати</a:t>
            </a:r>
            <a:r>
              <a:rPr lang="ru-RU" dirty="0"/>
              <a:t> М0, М1, М2, М3, М4. </a:t>
            </a:r>
          </a:p>
          <a:p>
            <a:r>
              <a:rPr lang="ru-RU" b="1" dirty="0"/>
              <a:t>Агрегат М0 </a:t>
            </a:r>
            <a:r>
              <a:rPr lang="ru-RU" dirty="0" err="1"/>
              <a:t>включає</a:t>
            </a:r>
            <a:r>
              <a:rPr lang="ru-RU" dirty="0"/>
              <a:t> </a:t>
            </a:r>
            <a:r>
              <a:rPr lang="ru-RU" dirty="0" err="1"/>
              <a:t>готівкові</a:t>
            </a:r>
            <a:r>
              <a:rPr lang="ru-RU" dirty="0"/>
              <a:t> </a:t>
            </a:r>
            <a:r>
              <a:rPr lang="ru-RU" dirty="0" err="1"/>
              <a:t>кошти</a:t>
            </a:r>
            <a:r>
              <a:rPr lang="ru-RU" dirty="0"/>
              <a:t> в </a:t>
            </a:r>
            <a:r>
              <a:rPr lang="ru-RU" dirty="0" err="1"/>
              <a:t>обігу</a:t>
            </a:r>
            <a:r>
              <a:rPr lang="ru-RU" dirty="0"/>
              <a:t>: </a:t>
            </a:r>
            <a:r>
              <a:rPr lang="ru-RU" dirty="0" err="1"/>
              <a:t>банкноти</a:t>
            </a:r>
            <a:r>
              <a:rPr lang="ru-RU" dirty="0"/>
              <a:t>, </a:t>
            </a:r>
            <a:r>
              <a:rPr lang="ru-RU" dirty="0" err="1"/>
              <a:t>металеві</a:t>
            </a:r>
            <a:r>
              <a:rPr lang="ru-RU" dirty="0"/>
              <a:t> </a:t>
            </a:r>
            <a:r>
              <a:rPr lang="ru-RU" dirty="0" err="1"/>
              <a:t>монети</a:t>
            </a:r>
            <a:r>
              <a:rPr lang="ru-RU" dirty="0"/>
              <a:t>, </a:t>
            </a:r>
            <a:r>
              <a:rPr lang="ru-RU" dirty="0" err="1"/>
              <a:t>казначейські</a:t>
            </a:r>
            <a:r>
              <a:rPr lang="ru-RU" dirty="0"/>
              <a:t> </a:t>
            </a:r>
            <a:r>
              <a:rPr lang="ru-RU" dirty="0" err="1"/>
              <a:t>білети</a:t>
            </a:r>
            <a:r>
              <a:rPr lang="ru-RU" dirty="0"/>
              <a:t> (в </a:t>
            </a:r>
            <a:r>
              <a:rPr lang="ru-RU" dirty="0" err="1"/>
              <a:t>деяких</a:t>
            </a:r>
            <a:r>
              <a:rPr lang="ru-RU" dirty="0"/>
              <a:t> </a:t>
            </a:r>
            <a:r>
              <a:rPr lang="ru-RU" dirty="0" err="1"/>
              <a:t>країнах</a:t>
            </a:r>
            <a:r>
              <a:rPr lang="ru-RU" dirty="0"/>
              <a:t>). </a:t>
            </a:r>
          </a:p>
        </p:txBody>
      </p:sp>
      <p:sp>
        <p:nvSpPr>
          <p:cNvPr id="4" name="Прямоугольник 3"/>
          <p:cNvSpPr/>
          <p:nvPr/>
        </p:nvSpPr>
        <p:spPr>
          <a:xfrm>
            <a:off x="467544" y="2875003"/>
            <a:ext cx="8208912" cy="369332"/>
          </a:xfrm>
          <a:prstGeom prst="rect">
            <a:avLst/>
          </a:prstGeom>
        </p:spPr>
        <p:txBody>
          <a:bodyPr wrap="square">
            <a:spAutoFit/>
          </a:bodyPr>
          <a:lstStyle/>
          <a:p>
            <a:r>
              <a:rPr lang="ru-RU" b="1" dirty="0"/>
              <a:t>Агрегат М1 </a:t>
            </a:r>
            <a:r>
              <a:rPr lang="ru-RU" dirty="0" err="1"/>
              <a:t>складається</a:t>
            </a:r>
            <a:r>
              <a:rPr lang="ru-RU" dirty="0"/>
              <a:t> з агрегату М0 і </a:t>
            </a:r>
            <a:r>
              <a:rPr lang="ru-RU" dirty="0" err="1"/>
              <a:t>засобів</a:t>
            </a:r>
            <a:r>
              <a:rPr lang="ru-RU" dirty="0"/>
              <a:t> на </a:t>
            </a:r>
            <a:r>
              <a:rPr lang="ru-RU" dirty="0" err="1"/>
              <a:t>поточних</a:t>
            </a:r>
            <a:r>
              <a:rPr lang="ru-RU" dirty="0"/>
              <a:t> </a:t>
            </a:r>
            <a:r>
              <a:rPr lang="ru-RU" dirty="0" err="1"/>
              <a:t>рахунках</a:t>
            </a:r>
            <a:r>
              <a:rPr lang="ru-RU" dirty="0"/>
              <a:t> </a:t>
            </a:r>
            <a:r>
              <a:rPr lang="ru-RU" dirty="0" err="1"/>
              <a:t>банків</a:t>
            </a:r>
            <a:r>
              <a:rPr lang="ru-RU" dirty="0"/>
              <a:t>. </a:t>
            </a:r>
          </a:p>
        </p:txBody>
      </p:sp>
      <p:sp>
        <p:nvSpPr>
          <p:cNvPr id="5" name="Прямоугольник 4"/>
          <p:cNvSpPr/>
          <p:nvPr/>
        </p:nvSpPr>
        <p:spPr>
          <a:xfrm>
            <a:off x="467544" y="3429000"/>
            <a:ext cx="8509576" cy="646331"/>
          </a:xfrm>
          <a:prstGeom prst="rect">
            <a:avLst/>
          </a:prstGeom>
        </p:spPr>
        <p:txBody>
          <a:bodyPr wrap="square">
            <a:spAutoFit/>
          </a:bodyPr>
          <a:lstStyle/>
          <a:p>
            <a:r>
              <a:rPr lang="ru-RU" b="1" dirty="0"/>
              <a:t>Агрегат М2 </a:t>
            </a:r>
            <a:r>
              <a:rPr lang="ru-RU" dirty="0" err="1"/>
              <a:t>містить</a:t>
            </a:r>
            <a:r>
              <a:rPr lang="ru-RU" dirty="0"/>
              <a:t> агрегат М1, </a:t>
            </a:r>
            <a:r>
              <a:rPr lang="ru-RU" dirty="0" err="1"/>
              <a:t>термінові</a:t>
            </a:r>
            <a:r>
              <a:rPr lang="ru-RU" dirty="0"/>
              <a:t> та </a:t>
            </a:r>
            <a:r>
              <a:rPr lang="ru-RU" dirty="0" err="1"/>
              <a:t>заощаджувальні</a:t>
            </a:r>
            <a:r>
              <a:rPr lang="ru-RU" dirty="0"/>
              <a:t> </a:t>
            </a:r>
            <a:r>
              <a:rPr lang="ru-RU" dirty="0" err="1"/>
              <a:t>депозити</a:t>
            </a:r>
            <a:r>
              <a:rPr lang="ru-RU" dirty="0"/>
              <a:t> в </a:t>
            </a:r>
            <a:r>
              <a:rPr lang="ru-RU" dirty="0" err="1"/>
              <a:t>комерційних</a:t>
            </a:r>
            <a:r>
              <a:rPr lang="ru-RU" dirty="0"/>
              <a:t> банках, а </a:t>
            </a:r>
            <a:r>
              <a:rPr lang="ru-RU" dirty="0" err="1"/>
              <a:t>також</a:t>
            </a:r>
            <a:r>
              <a:rPr lang="ru-RU" dirty="0"/>
              <a:t> </a:t>
            </a:r>
            <a:r>
              <a:rPr lang="ru-RU" dirty="0" err="1"/>
              <a:t>короткострокові</a:t>
            </a:r>
            <a:r>
              <a:rPr lang="ru-RU" dirty="0"/>
              <a:t> </a:t>
            </a:r>
            <a:r>
              <a:rPr lang="ru-RU" dirty="0" err="1"/>
              <a:t>державні</a:t>
            </a:r>
            <a:r>
              <a:rPr lang="ru-RU" dirty="0"/>
              <a:t> </a:t>
            </a:r>
            <a:r>
              <a:rPr lang="ru-RU" dirty="0" err="1"/>
              <a:t>цінні</a:t>
            </a:r>
            <a:r>
              <a:rPr lang="ru-RU" dirty="0"/>
              <a:t> </a:t>
            </a:r>
            <a:r>
              <a:rPr lang="ru-RU" dirty="0" err="1"/>
              <a:t>папери</a:t>
            </a:r>
            <a:r>
              <a:rPr lang="ru-RU" dirty="0"/>
              <a:t>. </a:t>
            </a:r>
          </a:p>
        </p:txBody>
      </p:sp>
      <p:sp>
        <p:nvSpPr>
          <p:cNvPr id="6" name="Прямоугольник 5"/>
          <p:cNvSpPr/>
          <p:nvPr/>
        </p:nvSpPr>
        <p:spPr>
          <a:xfrm>
            <a:off x="467544" y="4075331"/>
            <a:ext cx="8280920" cy="923330"/>
          </a:xfrm>
          <a:prstGeom prst="rect">
            <a:avLst/>
          </a:prstGeom>
        </p:spPr>
        <p:txBody>
          <a:bodyPr wrap="square">
            <a:spAutoFit/>
          </a:bodyPr>
          <a:lstStyle/>
          <a:p>
            <a:r>
              <a:rPr lang="ru-RU" b="1" dirty="0"/>
              <a:t>Агрегат М3 </a:t>
            </a:r>
            <a:r>
              <a:rPr lang="ru-RU" dirty="0" err="1"/>
              <a:t>містить</a:t>
            </a:r>
            <a:r>
              <a:rPr lang="ru-RU" dirty="0"/>
              <a:t> агрегат М2, </a:t>
            </a:r>
            <a:r>
              <a:rPr lang="ru-RU" dirty="0" err="1"/>
              <a:t>заощаджувальні</a:t>
            </a:r>
            <a:r>
              <a:rPr lang="ru-RU" dirty="0"/>
              <a:t> </a:t>
            </a:r>
            <a:r>
              <a:rPr lang="ru-RU" dirty="0" err="1"/>
              <a:t>вклади</a:t>
            </a:r>
            <a:r>
              <a:rPr lang="ru-RU" dirty="0"/>
              <a:t> в </a:t>
            </a:r>
            <a:r>
              <a:rPr lang="ru-RU" dirty="0" err="1"/>
              <a:t>спеціалізованих</a:t>
            </a:r>
            <a:r>
              <a:rPr lang="ru-RU" dirty="0"/>
              <a:t> </a:t>
            </a:r>
            <a:r>
              <a:rPr lang="ru-RU" dirty="0" err="1"/>
              <a:t>кредитних</a:t>
            </a:r>
            <a:r>
              <a:rPr lang="ru-RU" dirty="0"/>
              <a:t> закладах, а </a:t>
            </a:r>
            <a:r>
              <a:rPr lang="ru-RU" dirty="0" err="1"/>
              <a:t>також</a:t>
            </a:r>
            <a:r>
              <a:rPr lang="ru-RU" dirty="0"/>
              <a:t> </a:t>
            </a:r>
            <a:r>
              <a:rPr lang="ru-RU" dirty="0" err="1"/>
              <a:t>цінні</a:t>
            </a:r>
            <a:r>
              <a:rPr lang="ru-RU" dirty="0"/>
              <a:t> </a:t>
            </a:r>
            <a:r>
              <a:rPr lang="ru-RU" dirty="0" err="1"/>
              <a:t>папери</a:t>
            </a:r>
            <a:r>
              <a:rPr lang="ru-RU" dirty="0"/>
              <a:t>, </a:t>
            </a:r>
            <a:r>
              <a:rPr lang="ru-RU" dirty="0" err="1"/>
              <a:t>які</a:t>
            </a:r>
            <a:r>
              <a:rPr lang="ru-RU" dirty="0"/>
              <a:t> </a:t>
            </a:r>
            <a:r>
              <a:rPr lang="ru-RU" dirty="0" err="1"/>
              <a:t>обертаються</a:t>
            </a:r>
            <a:r>
              <a:rPr lang="ru-RU" dirty="0"/>
              <a:t> на грошовому ринку, в тому </a:t>
            </a:r>
            <a:r>
              <a:rPr lang="ru-RU" dirty="0" err="1"/>
              <a:t>числі</a:t>
            </a:r>
            <a:r>
              <a:rPr lang="ru-RU" dirty="0"/>
              <a:t> </a:t>
            </a:r>
            <a:r>
              <a:rPr lang="ru-RU" dirty="0" err="1"/>
              <a:t>комерційні</a:t>
            </a:r>
            <a:r>
              <a:rPr lang="ru-RU" dirty="0"/>
              <a:t> </a:t>
            </a:r>
            <a:r>
              <a:rPr lang="ru-RU" dirty="0" err="1"/>
              <a:t>векселі</a:t>
            </a:r>
            <a:r>
              <a:rPr lang="ru-RU" dirty="0"/>
              <a:t>, </a:t>
            </a:r>
            <a:r>
              <a:rPr lang="ru-RU" dirty="0" err="1"/>
              <a:t>які</a:t>
            </a:r>
            <a:r>
              <a:rPr lang="ru-RU" dirty="0"/>
              <a:t> </a:t>
            </a:r>
            <a:r>
              <a:rPr lang="ru-RU" dirty="0" err="1"/>
              <a:t>виписуються</a:t>
            </a:r>
            <a:r>
              <a:rPr lang="ru-RU" dirty="0"/>
              <a:t> </a:t>
            </a:r>
            <a:r>
              <a:rPr lang="ru-RU" dirty="0" err="1"/>
              <a:t>підприємствами</a:t>
            </a:r>
            <a:r>
              <a:rPr lang="ru-RU" dirty="0"/>
              <a:t>. </a:t>
            </a:r>
          </a:p>
        </p:txBody>
      </p:sp>
      <p:sp>
        <p:nvSpPr>
          <p:cNvPr id="7" name="Прямоугольник 6"/>
          <p:cNvSpPr/>
          <p:nvPr/>
        </p:nvSpPr>
        <p:spPr>
          <a:xfrm>
            <a:off x="539552" y="4998661"/>
            <a:ext cx="8208912" cy="646331"/>
          </a:xfrm>
          <a:prstGeom prst="rect">
            <a:avLst/>
          </a:prstGeom>
        </p:spPr>
        <p:txBody>
          <a:bodyPr wrap="square">
            <a:spAutoFit/>
          </a:bodyPr>
          <a:lstStyle/>
          <a:p>
            <a:r>
              <a:rPr lang="ru-RU" b="1" dirty="0"/>
              <a:t>Агрегат М4 </a:t>
            </a:r>
            <a:r>
              <a:rPr lang="ru-RU" dirty="0" err="1"/>
              <a:t>дорівнює</a:t>
            </a:r>
            <a:r>
              <a:rPr lang="ru-RU" dirty="0"/>
              <a:t> агрегату М3 плюс </a:t>
            </a:r>
            <a:r>
              <a:rPr lang="ru-RU" dirty="0" err="1"/>
              <a:t>різні</a:t>
            </a:r>
            <a:r>
              <a:rPr lang="ru-RU" dirty="0"/>
              <a:t> </a:t>
            </a:r>
            <a:r>
              <a:rPr lang="ru-RU" dirty="0" err="1"/>
              <a:t>форми</a:t>
            </a:r>
            <a:r>
              <a:rPr lang="ru-RU" dirty="0"/>
              <a:t> </a:t>
            </a:r>
            <a:r>
              <a:rPr lang="ru-RU" dirty="0" err="1"/>
              <a:t>депозитів</a:t>
            </a:r>
            <a:r>
              <a:rPr lang="ru-RU" dirty="0"/>
              <a:t> в </a:t>
            </a:r>
            <a:r>
              <a:rPr lang="ru-RU" dirty="0" err="1"/>
              <a:t>кредитних</a:t>
            </a:r>
            <a:r>
              <a:rPr lang="ru-RU" dirty="0"/>
              <a:t> закладах.</a:t>
            </a:r>
          </a:p>
        </p:txBody>
      </p:sp>
    </p:spTree>
    <p:extLst>
      <p:ext uri="{BB962C8B-B14F-4D97-AF65-F5344CB8AC3E}">
        <p14:creationId xmlns:p14="http://schemas.microsoft.com/office/powerpoint/2010/main" val="3692173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352" y="260648"/>
            <a:ext cx="8928992" cy="288032"/>
          </a:xfrm>
        </p:spPr>
        <p:txBody>
          <a:bodyPr>
            <a:normAutofit fontScale="90000"/>
          </a:bodyPr>
          <a:lstStyle/>
          <a:p>
            <a:r>
              <a:rPr lang="ru-RU" sz="1600" dirty="0" err="1"/>
              <a:t>Між</a:t>
            </a:r>
            <a:r>
              <a:rPr lang="ru-RU" sz="1600" dirty="0"/>
              <a:t> агрегатами </a:t>
            </a:r>
            <a:r>
              <a:rPr lang="ru-RU" sz="1600" dirty="0" err="1"/>
              <a:t>необхідна</a:t>
            </a:r>
            <a:r>
              <a:rPr lang="ru-RU" sz="1600" dirty="0"/>
              <a:t> </a:t>
            </a:r>
            <a:r>
              <a:rPr lang="ru-RU" sz="1600" dirty="0" err="1"/>
              <a:t>рівновага</a:t>
            </a:r>
            <a:r>
              <a:rPr lang="ru-RU" sz="1600" dirty="0"/>
              <a:t>, в </a:t>
            </a:r>
            <a:r>
              <a:rPr lang="ru-RU" sz="1600" dirty="0" err="1"/>
              <a:t>іншому</a:t>
            </a:r>
            <a:r>
              <a:rPr lang="ru-RU" sz="1600" dirty="0"/>
              <a:t> </a:t>
            </a:r>
            <a:r>
              <a:rPr lang="ru-RU" sz="1600" dirty="0" err="1"/>
              <a:t>випадку</a:t>
            </a:r>
            <a:r>
              <a:rPr lang="ru-RU" sz="1600" dirty="0"/>
              <a:t> </a:t>
            </a:r>
            <a:r>
              <a:rPr lang="ru-RU" sz="1600" dirty="0" err="1"/>
              <a:t>відбувається</a:t>
            </a:r>
            <a:r>
              <a:rPr lang="ru-RU" sz="1600" dirty="0"/>
              <a:t> </a:t>
            </a:r>
            <a:r>
              <a:rPr lang="ru-RU" sz="1600" dirty="0" err="1"/>
              <a:t>порушення</a:t>
            </a:r>
            <a:r>
              <a:rPr lang="ru-RU" sz="1600" dirty="0"/>
              <a:t> грошового </a:t>
            </a:r>
            <a:r>
              <a:rPr lang="ru-RU" sz="1600" dirty="0" err="1"/>
              <a:t>обігу</a:t>
            </a:r>
            <a:r>
              <a:rPr lang="ru-RU" sz="1600" dirty="0"/>
              <a:t>. </a:t>
            </a:r>
          </a:p>
        </p:txBody>
      </p:sp>
      <p:sp>
        <p:nvSpPr>
          <p:cNvPr id="3" name="Прямоугольник 2"/>
          <p:cNvSpPr/>
          <p:nvPr/>
        </p:nvSpPr>
        <p:spPr>
          <a:xfrm>
            <a:off x="143000" y="548680"/>
            <a:ext cx="9001000" cy="5539978"/>
          </a:xfrm>
          <a:prstGeom prst="rect">
            <a:avLst/>
          </a:prstGeom>
        </p:spPr>
        <p:txBody>
          <a:bodyPr wrap="square">
            <a:spAutoFit/>
          </a:bodyPr>
          <a:lstStyle/>
          <a:p>
            <a:r>
              <a:rPr lang="ru-RU" sz="1600" dirty="0" smtClean="0"/>
              <a:t>Практика </a:t>
            </a:r>
            <a:r>
              <a:rPr lang="ru-RU" sz="1600" dirty="0" err="1"/>
              <a:t>показує</a:t>
            </a:r>
            <a:r>
              <a:rPr lang="ru-RU" sz="1600" dirty="0"/>
              <a:t>, </a:t>
            </a:r>
            <a:r>
              <a:rPr lang="ru-RU" sz="1600" dirty="0" err="1"/>
              <a:t>що</a:t>
            </a:r>
            <a:r>
              <a:rPr lang="ru-RU" sz="1600" dirty="0"/>
              <a:t> </a:t>
            </a:r>
            <a:r>
              <a:rPr lang="ru-RU" sz="1600" dirty="0" err="1"/>
              <a:t>рівновага</a:t>
            </a:r>
            <a:r>
              <a:rPr lang="ru-RU" sz="1600" dirty="0"/>
              <a:t> буде, коли </a:t>
            </a:r>
            <a:r>
              <a:rPr lang="ru-RU" sz="1600" b="1" dirty="0"/>
              <a:t>М2 &gt; М1 </a:t>
            </a:r>
            <a:r>
              <a:rPr lang="ru-RU" sz="1600" dirty="0"/>
              <a:t>(вона </a:t>
            </a:r>
            <a:r>
              <a:rPr lang="ru-RU" sz="1600" dirty="0" err="1"/>
              <a:t>закріплюється</a:t>
            </a:r>
            <a:r>
              <a:rPr lang="ru-RU" sz="1600" dirty="0"/>
              <a:t> при М2 + М3 &gt; М1). В </a:t>
            </a:r>
            <a:r>
              <a:rPr lang="ru-RU" sz="1600" dirty="0" err="1"/>
              <a:t>цьому</a:t>
            </a:r>
            <a:r>
              <a:rPr lang="ru-RU" sz="1600" dirty="0"/>
              <a:t> </a:t>
            </a:r>
            <a:r>
              <a:rPr lang="ru-RU" sz="1600" dirty="0" err="1"/>
              <a:t>випадку</a:t>
            </a:r>
            <a:r>
              <a:rPr lang="ru-RU" sz="1600" dirty="0"/>
              <a:t> </a:t>
            </a:r>
            <a:r>
              <a:rPr lang="ru-RU" sz="1600" dirty="0" err="1"/>
              <a:t>грошовий</a:t>
            </a:r>
            <a:r>
              <a:rPr lang="ru-RU" sz="1600" dirty="0"/>
              <a:t> </a:t>
            </a:r>
            <a:r>
              <a:rPr lang="ru-RU" sz="1600" dirty="0" err="1"/>
              <a:t>капітал</a:t>
            </a:r>
            <a:r>
              <a:rPr lang="ru-RU" sz="1600" dirty="0"/>
              <a:t> переходить </a:t>
            </a:r>
            <a:r>
              <a:rPr lang="ru-RU" sz="1600" b="1" dirty="0"/>
              <a:t>з </a:t>
            </a:r>
            <a:r>
              <a:rPr lang="ru-RU" sz="1600" b="1" dirty="0" err="1"/>
              <a:t>готівкового</a:t>
            </a:r>
            <a:r>
              <a:rPr lang="ru-RU" sz="1600" b="1" dirty="0"/>
              <a:t> </a:t>
            </a:r>
            <a:r>
              <a:rPr lang="ru-RU" sz="1600" b="1" dirty="0" err="1"/>
              <a:t>обігу</a:t>
            </a:r>
            <a:r>
              <a:rPr lang="ru-RU" sz="1600" b="1" dirty="0"/>
              <a:t> в </a:t>
            </a:r>
            <a:r>
              <a:rPr lang="ru-RU" sz="1600" b="1" dirty="0" err="1"/>
              <a:t>безготівковий</a:t>
            </a:r>
            <a:r>
              <a:rPr lang="ru-RU" sz="1600" b="1" dirty="0"/>
              <a:t>.</a:t>
            </a:r>
            <a:r>
              <a:rPr lang="ru-RU" sz="1600" dirty="0"/>
              <a:t> При </a:t>
            </a:r>
            <a:r>
              <a:rPr lang="ru-RU" sz="1600" dirty="0" err="1"/>
              <a:t>порушенні</a:t>
            </a:r>
            <a:r>
              <a:rPr lang="ru-RU" sz="1600" dirty="0"/>
              <a:t> </a:t>
            </a:r>
            <a:r>
              <a:rPr lang="ru-RU" sz="1600" dirty="0" err="1"/>
              <a:t>цього</a:t>
            </a:r>
            <a:r>
              <a:rPr lang="ru-RU" sz="1600" dirty="0"/>
              <a:t> </a:t>
            </a:r>
            <a:r>
              <a:rPr lang="ru-RU" sz="1600" dirty="0" err="1"/>
              <a:t>співвідношення</a:t>
            </a:r>
            <a:r>
              <a:rPr lang="ru-RU" sz="1600" dirty="0"/>
              <a:t> </a:t>
            </a:r>
            <a:r>
              <a:rPr lang="ru-RU" sz="1600" dirty="0" err="1"/>
              <a:t>між</a:t>
            </a:r>
            <a:r>
              <a:rPr lang="ru-RU" sz="1600" dirty="0"/>
              <a:t> агрегатами в грошовому </a:t>
            </a:r>
            <a:r>
              <a:rPr lang="ru-RU" sz="1600" dirty="0" err="1"/>
              <a:t>обігу</a:t>
            </a:r>
            <a:r>
              <a:rPr lang="ru-RU" sz="1600" dirty="0"/>
              <a:t> </a:t>
            </a:r>
            <a:r>
              <a:rPr lang="ru-RU" sz="1600" dirty="0" err="1"/>
              <a:t>починаються</a:t>
            </a:r>
            <a:r>
              <a:rPr lang="ru-RU" sz="1600" dirty="0"/>
              <a:t> </a:t>
            </a:r>
            <a:r>
              <a:rPr lang="ru-RU" sz="1600" b="1" dirty="0" err="1"/>
              <a:t>ускладнення</a:t>
            </a:r>
            <a:r>
              <a:rPr lang="ru-RU" sz="1600" b="1" dirty="0"/>
              <a:t>: </a:t>
            </a:r>
            <a:r>
              <a:rPr lang="ru-RU" sz="1600" u="sng" dirty="0" err="1"/>
              <a:t>недостатність</a:t>
            </a:r>
            <a:r>
              <a:rPr lang="ru-RU" sz="1600" u="sng" dirty="0"/>
              <a:t> </a:t>
            </a:r>
            <a:r>
              <a:rPr lang="ru-RU" sz="1600" u="sng" dirty="0" err="1"/>
              <a:t>грошових</a:t>
            </a:r>
            <a:r>
              <a:rPr lang="ru-RU" sz="1600" u="sng" dirty="0"/>
              <a:t> </a:t>
            </a:r>
            <a:r>
              <a:rPr lang="ru-RU" sz="1600" u="sng" dirty="0" err="1"/>
              <a:t>знаків</a:t>
            </a:r>
            <a:r>
              <a:rPr lang="ru-RU" sz="1600" u="sng" dirty="0"/>
              <a:t>, </a:t>
            </a:r>
            <a:r>
              <a:rPr lang="ru-RU" sz="1600" u="sng" dirty="0" err="1"/>
              <a:t>зростання</a:t>
            </a:r>
            <a:r>
              <a:rPr lang="ru-RU" sz="1600" u="sng" dirty="0"/>
              <a:t> </a:t>
            </a:r>
            <a:r>
              <a:rPr lang="ru-RU" sz="1600" u="sng" dirty="0" err="1"/>
              <a:t>цін</a:t>
            </a:r>
            <a:r>
              <a:rPr lang="ru-RU" sz="1600" u="sng" dirty="0"/>
              <a:t> </a:t>
            </a:r>
            <a:r>
              <a:rPr lang="ru-RU" sz="1600" dirty="0" err="1"/>
              <a:t>тощо</a:t>
            </a:r>
            <a:r>
              <a:rPr lang="ru-RU" sz="1600" dirty="0"/>
              <a:t>. Для </a:t>
            </a:r>
            <a:r>
              <a:rPr lang="ru-RU" sz="1600" dirty="0" err="1"/>
              <a:t>визначення</a:t>
            </a:r>
            <a:r>
              <a:rPr lang="ru-RU" sz="1600" dirty="0"/>
              <a:t> </a:t>
            </a:r>
            <a:r>
              <a:rPr lang="ru-RU" sz="1600" dirty="0" err="1"/>
              <a:t>грошової</a:t>
            </a:r>
            <a:r>
              <a:rPr lang="ru-RU" sz="1600" dirty="0"/>
              <a:t> </a:t>
            </a:r>
            <a:r>
              <a:rPr lang="ru-RU" sz="1600" dirty="0" err="1"/>
              <a:t>маси</a:t>
            </a:r>
            <a:r>
              <a:rPr lang="ru-RU" sz="1600" dirty="0"/>
              <a:t> </a:t>
            </a:r>
            <a:r>
              <a:rPr lang="ru-RU" sz="1600" dirty="0" err="1"/>
              <a:t>держави</a:t>
            </a:r>
            <a:r>
              <a:rPr lang="ru-RU" sz="1600" dirty="0"/>
              <a:t> </a:t>
            </a:r>
            <a:r>
              <a:rPr lang="ru-RU" sz="1600" dirty="0" err="1"/>
              <a:t>використовують</a:t>
            </a:r>
            <a:r>
              <a:rPr lang="ru-RU" sz="1600" dirty="0"/>
              <a:t> </a:t>
            </a:r>
            <a:r>
              <a:rPr lang="ru-RU" sz="1600" dirty="0" err="1"/>
              <a:t>різну</a:t>
            </a:r>
            <a:r>
              <a:rPr lang="ru-RU" sz="1600" dirty="0"/>
              <a:t> </a:t>
            </a:r>
            <a:r>
              <a:rPr lang="ru-RU" sz="1600" dirty="0" err="1"/>
              <a:t>кількість</a:t>
            </a:r>
            <a:r>
              <a:rPr lang="ru-RU" sz="1600" dirty="0"/>
              <a:t> </a:t>
            </a:r>
            <a:r>
              <a:rPr lang="ru-RU" sz="1600" dirty="0" err="1"/>
              <a:t>агрегатів</a:t>
            </a:r>
            <a:r>
              <a:rPr lang="ru-RU" sz="1600" dirty="0"/>
              <a:t> </a:t>
            </a:r>
            <a:r>
              <a:rPr lang="ru-RU" sz="1600" dirty="0" smtClean="0"/>
              <a:t>. </a:t>
            </a:r>
            <a:r>
              <a:rPr lang="ru-RU" sz="1600" dirty="0"/>
              <a:t>В </a:t>
            </a:r>
            <a:r>
              <a:rPr lang="ru-RU" sz="1600" dirty="0" err="1" smtClean="0"/>
              <a:t>Україні</a:t>
            </a:r>
            <a:r>
              <a:rPr lang="ru-RU" sz="1600" dirty="0" smtClean="0"/>
              <a:t> </a:t>
            </a:r>
            <a:r>
              <a:rPr lang="ru-RU" sz="1600" dirty="0"/>
              <a:t>для </a:t>
            </a:r>
            <a:r>
              <a:rPr lang="ru-RU" sz="1600" dirty="0" err="1"/>
              <a:t>розрахунку</a:t>
            </a:r>
            <a:r>
              <a:rPr lang="ru-RU" sz="1600" dirty="0"/>
              <a:t> </a:t>
            </a:r>
            <a:r>
              <a:rPr lang="ru-RU" sz="1600" dirty="0" err="1"/>
              <a:t>сукупної</a:t>
            </a:r>
            <a:r>
              <a:rPr lang="ru-RU" sz="1600" dirty="0"/>
              <a:t> </a:t>
            </a:r>
            <a:r>
              <a:rPr lang="ru-RU" sz="1600" dirty="0" err="1"/>
              <a:t>грошової</a:t>
            </a:r>
            <a:r>
              <a:rPr lang="ru-RU" sz="1600" dirty="0"/>
              <a:t> </a:t>
            </a:r>
            <a:r>
              <a:rPr lang="ru-RU" sz="1600" dirty="0" err="1"/>
              <a:t>маси</a:t>
            </a:r>
            <a:r>
              <a:rPr lang="ru-RU" sz="1600" dirty="0"/>
              <a:t> </a:t>
            </a:r>
            <a:r>
              <a:rPr lang="ru-RU" sz="1600" dirty="0" err="1"/>
              <a:t>використовують</a:t>
            </a:r>
            <a:r>
              <a:rPr lang="ru-RU" sz="1600" dirty="0"/>
              <a:t> </a:t>
            </a:r>
            <a:r>
              <a:rPr lang="ru-RU" sz="1600" dirty="0" err="1"/>
              <a:t>агрегати</a:t>
            </a:r>
            <a:r>
              <a:rPr lang="ru-RU" sz="1600" dirty="0"/>
              <a:t> </a:t>
            </a:r>
            <a:r>
              <a:rPr lang="ru-RU" sz="1600" b="1" dirty="0">
                <a:solidFill>
                  <a:srgbClr val="FF0000"/>
                </a:solidFill>
              </a:rPr>
              <a:t>М0, М1 ,М2 і М3</a:t>
            </a:r>
            <a:r>
              <a:rPr lang="ru-RU" sz="1600" b="1" dirty="0" smtClean="0">
                <a:solidFill>
                  <a:srgbClr val="FF0000"/>
                </a:solidFill>
              </a:rPr>
              <a:t>.</a:t>
            </a:r>
            <a:r>
              <a:rPr lang="ru-RU" sz="1600" dirty="0" smtClean="0"/>
              <a:t> </a:t>
            </a:r>
            <a:r>
              <a:rPr lang="ru-RU" sz="1600" dirty="0" err="1"/>
              <a:t>Дані</a:t>
            </a:r>
            <a:r>
              <a:rPr lang="ru-RU" sz="1600" dirty="0"/>
              <a:t> </a:t>
            </a:r>
            <a:r>
              <a:rPr lang="ru-RU" sz="1600" dirty="0" err="1"/>
              <a:t>грошові</a:t>
            </a:r>
            <a:r>
              <a:rPr lang="ru-RU" sz="1600" dirty="0"/>
              <a:t> </a:t>
            </a:r>
            <a:r>
              <a:rPr lang="ru-RU" sz="1600" dirty="0" err="1"/>
              <a:t>агрегати</a:t>
            </a:r>
            <a:r>
              <a:rPr lang="ru-RU" sz="1600" dirty="0"/>
              <a:t> </a:t>
            </a:r>
            <a:r>
              <a:rPr lang="ru-RU" sz="1600" dirty="0" err="1"/>
              <a:t>включають</a:t>
            </a:r>
            <a:r>
              <a:rPr lang="ru-RU" sz="1600" dirty="0"/>
              <a:t>: </a:t>
            </a:r>
          </a:p>
          <a:p>
            <a:r>
              <a:rPr lang="ru-RU" sz="1600" dirty="0"/>
              <a:t>•  </a:t>
            </a:r>
            <a:r>
              <a:rPr lang="ru-RU" sz="1600" dirty="0" smtClean="0"/>
              <a:t> </a:t>
            </a:r>
            <a:r>
              <a:rPr lang="ru-RU" sz="1600" dirty="0"/>
              <a:t>– </a:t>
            </a:r>
            <a:r>
              <a:rPr lang="ru-RU" sz="1600" b="1" dirty="0"/>
              <a:t>М0 </a:t>
            </a:r>
            <a:r>
              <a:rPr lang="ru-RU" sz="1600" dirty="0"/>
              <a:t>– </a:t>
            </a:r>
            <a:r>
              <a:rPr lang="ru-RU" sz="1600" dirty="0" err="1"/>
              <a:t>готівкові</a:t>
            </a:r>
            <a:r>
              <a:rPr lang="ru-RU" sz="1600" dirty="0"/>
              <a:t> </a:t>
            </a:r>
            <a:r>
              <a:rPr lang="ru-RU" sz="1600" dirty="0" err="1"/>
              <a:t>гроші</a:t>
            </a:r>
            <a:r>
              <a:rPr lang="ru-RU" sz="1600" dirty="0"/>
              <a:t> в </a:t>
            </a:r>
            <a:r>
              <a:rPr lang="ru-RU" sz="1600" dirty="0" err="1"/>
              <a:t>обігу</a:t>
            </a:r>
            <a:r>
              <a:rPr lang="ru-RU" sz="1600" dirty="0"/>
              <a:t>; </a:t>
            </a:r>
          </a:p>
          <a:p>
            <a:r>
              <a:rPr lang="ru-RU" sz="1600" dirty="0"/>
              <a:t>•  </a:t>
            </a:r>
            <a:r>
              <a:rPr lang="ru-RU" sz="1600" dirty="0" smtClean="0"/>
              <a:t>– </a:t>
            </a:r>
            <a:r>
              <a:rPr lang="ru-RU" sz="1600" b="1" dirty="0"/>
              <a:t>М1</a:t>
            </a:r>
            <a:r>
              <a:rPr lang="ru-RU" sz="1600" dirty="0"/>
              <a:t>, </a:t>
            </a:r>
            <a:r>
              <a:rPr lang="ru-RU" sz="1600" dirty="0" err="1"/>
              <a:t>крім</a:t>
            </a:r>
            <a:r>
              <a:rPr lang="ru-RU" sz="1600" dirty="0"/>
              <a:t> </a:t>
            </a:r>
            <a:r>
              <a:rPr lang="ru-RU" sz="1600" b="1" dirty="0"/>
              <a:t>М0</a:t>
            </a:r>
            <a:r>
              <a:rPr lang="ru-RU" sz="1600" dirty="0"/>
              <a:t> – </a:t>
            </a:r>
            <a:r>
              <a:rPr lang="ru-RU" sz="1600" dirty="0" err="1"/>
              <a:t>кошти</a:t>
            </a:r>
            <a:r>
              <a:rPr lang="ru-RU" sz="1600" dirty="0"/>
              <a:t> </a:t>
            </a:r>
            <a:r>
              <a:rPr lang="ru-RU" sz="1600" dirty="0" err="1"/>
              <a:t>підприємств</a:t>
            </a:r>
            <a:r>
              <a:rPr lang="ru-RU" sz="1600" dirty="0"/>
              <a:t> на </a:t>
            </a:r>
            <a:r>
              <a:rPr lang="ru-RU" sz="1600" dirty="0" err="1"/>
              <a:t>розрахункових</a:t>
            </a:r>
            <a:r>
              <a:rPr lang="ru-RU" sz="1600" dirty="0"/>
              <a:t>, </a:t>
            </a:r>
            <a:r>
              <a:rPr lang="ru-RU" sz="1600" dirty="0" err="1"/>
              <a:t>поточних</a:t>
            </a:r>
            <a:r>
              <a:rPr lang="ru-RU" sz="1600" dirty="0"/>
              <a:t> </a:t>
            </a:r>
            <a:r>
              <a:rPr lang="ru-RU" sz="1600" dirty="0" err="1"/>
              <a:t>спеціальних</a:t>
            </a:r>
            <a:r>
              <a:rPr lang="ru-RU" sz="1600" dirty="0"/>
              <a:t> </a:t>
            </a:r>
            <a:r>
              <a:rPr lang="ru-RU" sz="1600" dirty="0" err="1"/>
              <a:t>рахунках</a:t>
            </a:r>
            <a:r>
              <a:rPr lang="ru-RU" sz="1600" dirty="0"/>
              <a:t> в банках, </a:t>
            </a:r>
            <a:r>
              <a:rPr lang="ru-RU" sz="1600" dirty="0" err="1"/>
              <a:t>депозити</a:t>
            </a:r>
            <a:r>
              <a:rPr lang="ru-RU" sz="1600" dirty="0"/>
              <a:t> </a:t>
            </a:r>
            <a:r>
              <a:rPr lang="ru-RU" sz="1600" dirty="0" err="1"/>
              <a:t>населення</a:t>
            </a:r>
            <a:r>
              <a:rPr lang="ru-RU" sz="1600" dirty="0"/>
              <a:t> в </a:t>
            </a:r>
            <a:r>
              <a:rPr lang="ru-RU" sz="1600" dirty="0" err="1"/>
              <a:t>ощадних</a:t>
            </a:r>
            <a:r>
              <a:rPr lang="ru-RU" sz="1600" dirty="0"/>
              <a:t> </a:t>
            </a:r>
            <a:r>
              <a:rPr lang="ru-RU" sz="1600" dirty="0" smtClean="0"/>
              <a:t>банках до </a:t>
            </a:r>
            <a:r>
              <a:rPr lang="ru-RU" sz="1600" dirty="0" err="1" smtClean="0"/>
              <a:t>запитання</a:t>
            </a:r>
            <a:r>
              <a:rPr lang="ru-RU" sz="1600" dirty="0" smtClean="0"/>
              <a:t>, </a:t>
            </a:r>
            <a:r>
              <a:rPr lang="ru-RU" sz="1600" dirty="0" err="1" smtClean="0"/>
              <a:t>коштів</a:t>
            </a:r>
            <a:r>
              <a:rPr lang="ru-RU" sz="1600" dirty="0" smtClean="0"/>
              <a:t> </a:t>
            </a:r>
            <a:r>
              <a:rPr lang="ru-RU" sz="1600" dirty="0" err="1" smtClean="0"/>
              <a:t>страхових</a:t>
            </a:r>
            <a:r>
              <a:rPr lang="ru-RU" sz="1600" dirty="0" smtClean="0"/>
              <a:t> </a:t>
            </a:r>
            <a:r>
              <a:rPr lang="ru-RU" sz="1600" dirty="0" err="1" smtClean="0"/>
              <a:t>компаній</a:t>
            </a:r>
            <a:r>
              <a:rPr lang="ru-RU" sz="1600" dirty="0" smtClean="0"/>
              <a:t>; </a:t>
            </a:r>
          </a:p>
          <a:p>
            <a:r>
              <a:rPr lang="ru-RU" sz="1600" dirty="0" smtClean="0"/>
              <a:t>•  – </a:t>
            </a:r>
            <a:r>
              <a:rPr lang="ru-RU" sz="1600" b="1" dirty="0" smtClean="0"/>
              <a:t>М2</a:t>
            </a:r>
            <a:r>
              <a:rPr lang="ru-RU" sz="1600" dirty="0" smtClean="0"/>
              <a:t> </a:t>
            </a:r>
            <a:r>
              <a:rPr lang="ru-RU" sz="1600" dirty="0" err="1" smtClean="0"/>
              <a:t>дорівнює</a:t>
            </a:r>
            <a:r>
              <a:rPr lang="ru-RU" sz="1600" dirty="0" smtClean="0"/>
              <a:t> </a:t>
            </a:r>
            <a:r>
              <a:rPr lang="ru-RU" sz="1600" b="1" dirty="0" smtClean="0"/>
              <a:t>М1 </a:t>
            </a:r>
            <a:r>
              <a:rPr lang="ru-RU" sz="1600" dirty="0" smtClean="0"/>
              <a:t>плюс </a:t>
            </a:r>
            <a:r>
              <a:rPr lang="ru-RU" sz="1600" dirty="0" err="1" smtClean="0"/>
              <a:t>термінові</a:t>
            </a:r>
            <a:r>
              <a:rPr lang="ru-RU" sz="1600" dirty="0" smtClean="0"/>
              <a:t> </a:t>
            </a:r>
            <a:r>
              <a:rPr lang="ru-RU" sz="1600" dirty="0" err="1" smtClean="0"/>
              <a:t>депозити</a:t>
            </a:r>
            <a:r>
              <a:rPr lang="ru-RU" sz="1600" dirty="0" smtClean="0"/>
              <a:t> </a:t>
            </a:r>
            <a:r>
              <a:rPr lang="ru-RU" sz="1600" dirty="0" err="1" smtClean="0"/>
              <a:t>населення</a:t>
            </a:r>
            <a:r>
              <a:rPr lang="ru-RU" sz="1600" dirty="0" smtClean="0"/>
              <a:t> в </a:t>
            </a:r>
            <a:r>
              <a:rPr lang="ru-RU" sz="1600" dirty="0" err="1" smtClean="0"/>
              <a:t>ощадних</a:t>
            </a:r>
            <a:r>
              <a:rPr lang="ru-RU" sz="1600" dirty="0" smtClean="0"/>
              <a:t> банках, в </a:t>
            </a:r>
            <a:r>
              <a:rPr lang="ru-RU" sz="1600" dirty="0" err="1" smtClean="0"/>
              <a:t>т.ч</a:t>
            </a:r>
            <a:r>
              <a:rPr lang="ru-RU" sz="1600" dirty="0" smtClean="0"/>
              <a:t>.  </a:t>
            </a:r>
            <a:r>
              <a:rPr lang="ru-RU" sz="1600" dirty="0" err="1" smtClean="0"/>
              <a:t>компенсація</a:t>
            </a:r>
            <a:r>
              <a:rPr lang="ru-RU" sz="1600" dirty="0" smtClean="0"/>
              <a:t>; </a:t>
            </a:r>
          </a:p>
          <a:p>
            <a:r>
              <a:rPr lang="ru-RU" sz="1600" dirty="0" smtClean="0"/>
              <a:t>•  – М3, </a:t>
            </a:r>
            <a:r>
              <a:rPr lang="ru-RU" sz="1600" dirty="0" err="1" smtClean="0"/>
              <a:t>складається</a:t>
            </a:r>
            <a:r>
              <a:rPr lang="ru-RU" sz="1600" dirty="0" smtClean="0"/>
              <a:t> з М2 і </a:t>
            </a:r>
            <a:r>
              <a:rPr lang="ru-RU" sz="1600" dirty="0" err="1" smtClean="0"/>
              <a:t>сертифікатів</a:t>
            </a:r>
            <a:r>
              <a:rPr lang="ru-RU" sz="1600" dirty="0" smtClean="0"/>
              <a:t> та </a:t>
            </a:r>
            <a:r>
              <a:rPr lang="ru-RU" sz="1600" dirty="0" err="1" smtClean="0"/>
              <a:t>облігацій</a:t>
            </a:r>
            <a:r>
              <a:rPr lang="ru-RU" sz="1600" dirty="0" smtClean="0"/>
              <a:t> </a:t>
            </a:r>
            <a:r>
              <a:rPr lang="ru-RU" sz="1600" dirty="0" err="1" smtClean="0"/>
              <a:t>державної</a:t>
            </a:r>
            <a:r>
              <a:rPr lang="ru-RU" sz="1600" dirty="0" smtClean="0"/>
              <a:t> </a:t>
            </a:r>
            <a:r>
              <a:rPr lang="ru-RU" sz="1600" dirty="0" err="1" smtClean="0"/>
              <a:t>позики</a:t>
            </a:r>
            <a:r>
              <a:rPr lang="ru-RU" sz="1600" dirty="0" smtClean="0"/>
              <a:t>. </a:t>
            </a:r>
          </a:p>
          <a:p>
            <a:r>
              <a:rPr lang="ru-RU" sz="1600" dirty="0" err="1" smtClean="0"/>
              <a:t>Близько</a:t>
            </a:r>
            <a:r>
              <a:rPr lang="ru-RU" sz="1600" dirty="0" smtClean="0"/>
              <a:t> </a:t>
            </a:r>
            <a:r>
              <a:rPr lang="ru-RU" sz="1600" b="1" dirty="0" err="1"/>
              <a:t>третини</a:t>
            </a:r>
            <a:r>
              <a:rPr lang="ru-RU" sz="1600" b="1" dirty="0"/>
              <a:t> </a:t>
            </a:r>
            <a:r>
              <a:rPr lang="ru-RU" sz="1600" b="1" dirty="0" err="1"/>
              <a:t>грошової</a:t>
            </a:r>
            <a:r>
              <a:rPr lang="ru-RU" sz="1600" b="1" dirty="0"/>
              <a:t> </a:t>
            </a:r>
            <a:r>
              <a:rPr lang="ru-RU" sz="1600" b="1" dirty="0" err="1"/>
              <a:t>маси</a:t>
            </a:r>
            <a:r>
              <a:rPr lang="ru-RU" sz="1600" b="1" dirty="0"/>
              <a:t> в </a:t>
            </a:r>
            <a:r>
              <a:rPr lang="ru-RU" sz="1600" b="1" dirty="0" err="1"/>
              <a:t>Україні</a:t>
            </a:r>
            <a:r>
              <a:rPr lang="ru-RU" sz="1600" b="1" dirty="0"/>
              <a:t> </a:t>
            </a:r>
            <a:r>
              <a:rPr lang="ru-RU" sz="1600" b="1" dirty="0" err="1"/>
              <a:t>припадає</a:t>
            </a:r>
            <a:r>
              <a:rPr lang="ru-RU" sz="1600" b="1" dirty="0"/>
              <a:t> на </a:t>
            </a:r>
            <a:r>
              <a:rPr lang="ru-RU" sz="1600" b="1" dirty="0" err="1"/>
              <a:t>готівкові</a:t>
            </a:r>
            <a:r>
              <a:rPr lang="ru-RU" sz="1600" b="1" dirty="0"/>
              <a:t> </a:t>
            </a:r>
            <a:r>
              <a:rPr lang="ru-RU" sz="1600" b="1" dirty="0" err="1"/>
              <a:t>гроші</a:t>
            </a:r>
            <a:r>
              <a:rPr lang="ru-RU" sz="1600" dirty="0"/>
              <a:t>, </a:t>
            </a:r>
            <a:r>
              <a:rPr lang="ru-RU" sz="1600" dirty="0" err="1"/>
              <a:t>причому</a:t>
            </a:r>
            <a:r>
              <a:rPr lang="ru-RU" sz="1600" dirty="0"/>
              <a:t> </a:t>
            </a:r>
            <a:r>
              <a:rPr lang="ru-RU" sz="1600" dirty="0" err="1"/>
              <a:t>має</a:t>
            </a:r>
            <a:r>
              <a:rPr lang="ru-RU" sz="1600" dirty="0"/>
              <a:t> </a:t>
            </a:r>
            <a:r>
              <a:rPr lang="ru-RU" sz="1600" dirty="0" err="1"/>
              <a:t>місце</a:t>
            </a:r>
            <a:r>
              <a:rPr lang="ru-RU" sz="1600" dirty="0"/>
              <a:t> </a:t>
            </a:r>
            <a:r>
              <a:rPr lang="ru-RU" sz="1600" dirty="0" err="1"/>
              <a:t>тенденція</a:t>
            </a:r>
            <a:r>
              <a:rPr lang="ru-RU" sz="1600" dirty="0"/>
              <a:t> </a:t>
            </a:r>
            <a:r>
              <a:rPr lang="ru-RU" sz="1600" dirty="0" err="1"/>
              <a:t>зростання</a:t>
            </a:r>
            <a:r>
              <a:rPr lang="ru-RU" sz="1600" dirty="0"/>
              <a:t> </a:t>
            </a:r>
            <a:r>
              <a:rPr lang="ru-RU" sz="1600" dirty="0" err="1"/>
              <a:t>цього</a:t>
            </a:r>
            <a:r>
              <a:rPr lang="ru-RU" sz="1600" dirty="0"/>
              <a:t> грошового агрегату (М0). </a:t>
            </a:r>
            <a:r>
              <a:rPr lang="ru-RU" sz="1600" dirty="0" err="1"/>
              <a:t>Збільшення</a:t>
            </a:r>
            <a:r>
              <a:rPr lang="ru-RU" sz="1600" dirty="0"/>
              <a:t> </a:t>
            </a:r>
            <a:r>
              <a:rPr lang="ru-RU" sz="1600" dirty="0" err="1"/>
              <a:t>кількості</a:t>
            </a:r>
            <a:r>
              <a:rPr lang="ru-RU" sz="1600" dirty="0"/>
              <a:t> </a:t>
            </a:r>
            <a:r>
              <a:rPr lang="ru-RU" sz="1600" dirty="0" err="1"/>
              <a:t>готівкових</a:t>
            </a:r>
            <a:r>
              <a:rPr lang="ru-RU" sz="1600" dirty="0"/>
              <a:t> грошей, </a:t>
            </a:r>
            <a:r>
              <a:rPr lang="ru-RU" sz="1600" dirty="0" err="1"/>
              <a:t>які</a:t>
            </a:r>
            <a:r>
              <a:rPr lang="ru-RU" sz="1600" dirty="0"/>
              <a:t> </a:t>
            </a:r>
            <a:r>
              <a:rPr lang="ru-RU" sz="1600" dirty="0" err="1"/>
              <a:t>обслуговують</a:t>
            </a:r>
            <a:r>
              <a:rPr lang="ru-RU" sz="1600" dirty="0"/>
              <a:t> </a:t>
            </a:r>
            <a:r>
              <a:rPr lang="ru-RU" sz="1600" dirty="0" err="1"/>
              <a:t>населення</a:t>
            </a:r>
            <a:r>
              <a:rPr lang="ru-RU" sz="1600" dirty="0"/>
              <a:t>, а в </a:t>
            </a:r>
            <a:r>
              <a:rPr lang="ru-RU" sz="1600" dirty="0" err="1"/>
              <a:t>сучасних</a:t>
            </a:r>
            <a:r>
              <a:rPr lang="ru-RU" sz="1600" dirty="0"/>
              <a:t> </a:t>
            </a:r>
            <a:r>
              <a:rPr lang="ru-RU" sz="1600" dirty="0" err="1"/>
              <a:t>умовах</a:t>
            </a:r>
            <a:r>
              <a:rPr lang="ru-RU" sz="1600" dirty="0"/>
              <a:t> до них часто </a:t>
            </a:r>
            <a:r>
              <a:rPr lang="ru-RU" sz="1600" dirty="0" err="1"/>
              <a:t>звертаються</a:t>
            </a:r>
            <a:r>
              <a:rPr lang="ru-RU" sz="1600" dirty="0"/>
              <a:t> </a:t>
            </a:r>
            <a:r>
              <a:rPr lang="ru-RU" sz="1600" dirty="0" err="1"/>
              <a:t>юридичні</a:t>
            </a:r>
            <a:r>
              <a:rPr lang="ru-RU" sz="1600" dirty="0"/>
              <a:t> особи, </a:t>
            </a:r>
            <a:r>
              <a:rPr lang="ru-RU" sz="1600" dirty="0" err="1"/>
              <a:t>викликає</a:t>
            </a:r>
            <a:r>
              <a:rPr lang="ru-RU" sz="1600" dirty="0"/>
              <a:t> </a:t>
            </a:r>
            <a:r>
              <a:rPr lang="ru-RU" sz="1600" dirty="0" err="1"/>
              <a:t>нестачу</a:t>
            </a:r>
            <a:r>
              <a:rPr lang="ru-RU" sz="1600" dirty="0"/>
              <a:t> грошей у </a:t>
            </a:r>
            <a:r>
              <a:rPr lang="ru-RU" sz="1600" dirty="0" err="1"/>
              <a:t>держави</a:t>
            </a:r>
            <a:r>
              <a:rPr lang="ru-RU" sz="1600" dirty="0"/>
              <a:t>. </a:t>
            </a:r>
            <a:r>
              <a:rPr lang="ru-RU" sz="1600" dirty="0" err="1"/>
              <a:t>Перехід</a:t>
            </a:r>
            <a:r>
              <a:rPr lang="ru-RU" sz="1600" dirty="0"/>
              <a:t> грошей з </a:t>
            </a:r>
            <a:r>
              <a:rPr lang="ru-RU" sz="1600" dirty="0" err="1"/>
              <a:t>безготівкового</a:t>
            </a:r>
            <a:r>
              <a:rPr lang="ru-RU" sz="1600" dirty="0"/>
              <a:t> </a:t>
            </a:r>
            <a:r>
              <a:rPr lang="ru-RU" sz="1600" dirty="0" err="1"/>
              <a:t>обігу</a:t>
            </a:r>
            <a:r>
              <a:rPr lang="ru-RU" sz="1600" dirty="0"/>
              <a:t> в </a:t>
            </a:r>
            <a:r>
              <a:rPr lang="ru-RU" sz="1600" dirty="0" err="1"/>
              <a:t>готівковий</a:t>
            </a:r>
            <a:r>
              <a:rPr lang="ru-RU" sz="1600" dirty="0"/>
              <a:t> – результат </a:t>
            </a:r>
            <a:r>
              <a:rPr lang="ru-RU" sz="1600" dirty="0" err="1"/>
              <a:t>жорсткої</a:t>
            </a:r>
            <a:r>
              <a:rPr lang="ru-RU" sz="1600" dirty="0"/>
              <a:t> </a:t>
            </a:r>
            <a:r>
              <a:rPr lang="ru-RU" sz="1600" dirty="0" err="1"/>
              <a:t>фінансової</a:t>
            </a:r>
            <a:r>
              <a:rPr lang="ru-RU" sz="1600" dirty="0"/>
              <a:t> </a:t>
            </a:r>
            <a:r>
              <a:rPr lang="ru-RU" sz="1600" dirty="0" err="1"/>
              <a:t>політики</a:t>
            </a:r>
            <a:r>
              <a:rPr lang="ru-RU" sz="1600" dirty="0"/>
              <a:t>, </a:t>
            </a:r>
            <a:r>
              <a:rPr lang="ru-RU" sz="1600" dirty="0" err="1"/>
              <a:t>який</a:t>
            </a:r>
            <a:r>
              <a:rPr lang="ru-RU" sz="1600" dirty="0"/>
              <a:t> </a:t>
            </a:r>
            <a:r>
              <a:rPr lang="ru-RU" sz="1600" dirty="0" err="1"/>
              <a:t>призведе</a:t>
            </a:r>
            <a:r>
              <a:rPr lang="ru-RU" sz="1600" dirty="0"/>
              <a:t> до </a:t>
            </a:r>
            <a:r>
              <a:rPr lang="ru-RU" sz="1600" dirty="0" err="1"/>
              <a:t>розширення</a:t>
            </a:r>
            <a:r>
              <a:rPr lang="ru-RU" sz="1600" dirty="0"/>
              <a:t> </a:t>
            </a:r>
            <a:r>
              <a:rPr lang="ru-RU" sz="1600" dirty="0" err="1"/>
              <a:t>ухилень</a:t>
            </a:r>
            <a:r>
              <a:rPr lang="ru-RU" sz="1600" dirty="0"/>
              <a:t> </a:t>
            </a:r>
            <a:r>
              <a:rPr lang="ru-RU" sz="1600" dirty="0" err="1"/>
              <a:t>від</a:t>
            </a:r>
            <a:r>
              <a:rPr lang="ru-RU" sz="1600" dirty="0"/>
              <a:t> </a:t>
            </a:r>
            <a:r>
              <a:rPr lang="ru-RU" sz="1600" dirty="0" err="1"/>
              <a:t>сплати</a:t>
            </a:r>
            <a:r>
              <a:rPr lang="ru-RU" sz="1600" dirty="0"/>
              <a:t> </a:t>
            </a:r>
            <a:r>
              <a:rPr lang="ru-RU" sz="1600" dirty="0" err="1"/>
              <a:t>податків</a:t>
            </a:r>
            <a:r>
              <a:rPr lang="ru-RU" sz="1600" dirty="0"/>
              <a:t>. </a:t>
            </a:r>
            <a:r>
              <a:rPr lang="ru-RU" sz="1600" dirty="0" err="1"/>
              <a:t>Крім</a:t>
            </a:r>
            <a:r>
              <a:rPr lang="ru-RU" sz="1600" dirty="0"/>
              <a:t> того, </a:t>
            </a:r>
            <a:r>
              <a:rPr lang="ru-RU" sz="1600" dirty="0" err="1"/>
              <a:t>скорочення</a:t>
            </a:r>
            <a:r>
              <a:rPr lang="ru-RU" sz="1600" dirty="0"/>
              <a:t> </a:t>
            </a:r>
            <a:r>
              <a:rPr lang="ru-RU" sz="1600" dirty="0" err="1"/>
              <a:t>безготівкового</a:t>
            </a:r>
            <a:r>
              <a:rPr lang="ru-RU" sz="1600" dirty="0"/>
              <a:t> обороту </a:t>
            </a:r>
            <a:r>
              <a:rPr lang="ru-RU" sz="1600" dirty="0" err="1"/>
              <a:t>свідчить</a:t>
            </a:r>
            <a:r>
              <a:rPr lang="ru-RU" sz="1600" dirty="0"/>
              <a:t> про </a:t>
            </a:r>
            <a:r>
              <a:rPr lang="ru-RU" sz="1600" dirty="0" err="1"/>
              <a:t>зниження</a:t>
            </a:r>
            <a:r>
              <a:rPr lang="ru-RU" sz="1600" dirty="0"/>
              <a:t> </a:t>
            </a:r>
            <a:r>
              <a:rPr lang="ru-RU" sz="1600" dirty="0" err="1"/>
              <a:t>здатності</a:t>
            </a:r>
            <a:r>
              <a:rPr lang="ru-RU" sz="1600" dirty="0"/>
              <a:t> </a:t>
            </a:r>
            <a:r>
              <a:rPr lang="ru-RU" sz="1600" dirty="0" err="1"/>
              <a:t>держави</a:t>
            </a:r>
            <a:r>
              <a:rPr lang="ru-RU" sz="1600" dirty="0"/>
              <a:t> </a:t>
            </a:r>
            <a:r>
              <a:rPr lang="ru-RU" sz="1600" dirty="0" err="1"/>
              <a:t>впливати</a:t>
            </a:r>
            <a:r>
              <a:rPr lang="ru-RU" sz="1600" dirty="0"/>
              <a:t> на </a:t>
            </a:r>
            <a:r>
              <a:rPr lang="ru-RU" sz="1600" dirty="0" err="1"/>
              <a:t>реальні</a:t>
            </a:r>
            <a:r>
              <a:rPr lang="ru-RU" sz="1600" dirty="0"/>
              <a:t> </a:t>
            </a:r>
            <a:r>
              <a:rPr lang="ru-RU" sz="1600" dirty="0" err="1"/>
              <a:t>господарські</a:t>
            </a:r>
            <a:r>
              <a:rPr lang="ru-RU" sz="1600" dirty="0"/>
              <a:t> </a:t>
            </a:r>
            <a:r>
              <a:rPr lang="ru-RU" sz="1600" dirty="0" err="1"/>
              <a:t>процеси</a:t>
            </a:r>
            <a:r>
              <a:rPr lang="ru-RU" sz="1600" dirty="0"/>
              <a:t>. </a:t>
            </a:r>
            <a:r>
              <a:rPr lang="ru-RU" sz="1600" b="1" dirty="0"/>
              <a:t>На </a:t>
            </a:r>
            <a:r>
              <a:rPr lang="ru-RU" sz="1600" b="1" dirty="0" err="1"/>
              <a:t>грошову</a:t>
            </a:r>
            <a:r>
              <a:rPr lang="ru-RU" sz="1600" b="1" dirty="0"/>
              <a:t> </a:t>
            </a:r>
            <a:r>
              <a:rPr lang="ru-RU" sz="1600" b="1" dirty="0" err="1"/>
              <a:t>масу</a:t>
            </a:r>
            <a:r>
              <a:rPr lang="ru-RU" sz="1600" b="1" dirty="0"/>
              <a:t> </a:t>
            </a:r>
            <a:r>
              <a:rPr lang="ru-RU" sz="1600" b="1" dirty="0" err="1"/>
              <a:t>впливають</a:t>
            </a:r>
            <a:r>
              <a:rPr lang="ru-RU" sz="1600" b="1" dirty="0"/>
              <a:t> два </a:t>
            </a:r>
            <a:r>
              <a:rPr lang="ru-RU" sz="1600" b="1" dirty="0" err="1"/>
              <a:t>фактори</a:t>
            </a:r>
            <a:r>
              <a:rPr lang="ru-RU" sz="1600" dirty="0"/>
              <a:t>: </a:t>
            </a:r>
            <a:r>
              <a:rPr lang="ru-RU" sz="1600" u="sng" dirty="0" err="1">
                <a:solidFill>
                  <a:srgbClr val="FF0000"/>
                </a:solidFill>
              </a:rPr>
              <a:t>кількість</a:t>
            </a:r>
            <a:r>
              <a:rPr lang="ru-RU" sz="1600" u="sng" dirty="0">
                <a:solidFill>
                  <a:srgbClr val="FF0000"/>
                </a:solidFill>
              </a:rPr>
              <a:t> грошей та </a:t>
            </a:r>
            <a:r>
              <a:rPr lang="ru-RU" sz="1600" u="sng" dirty="0" err="1">
                <a:solidFill>
                  <a:srgbClr val="FF0000"/>
                </a:solidFill>
              </a:rPr>
              <a:t>швидкість</a:t>
            </a:r>
            <a:r>
              <a:rPr lang="ru-RU" sz="1600" u="sng" dirty="0">
                <a:solidFill>
                  <a:srgbClr val="FF0000"/>
                </a:solidFill>
              </a:rPr>
              <a:t> </a:t>
            </a:r>
            <a:r>
              <a:rPr lang="ru-RU" sz="1600" u="sng" dirty="0" err="1">
                <a:solidFill>
                  <a:srgbClr val="FF0000"/>
                </a:solidFill>
              </a:rPr>
              <a:t>їх</a:t>
            </a:r>
            <a:r>
              <a:rPr lang="ru-RU" sz="1600" u="sng" dirty="0">
                <a:solidFill>
                  <a:srgbClr val="FF0000"/>
                </a:solidFill>
              </a:rPr>
              <a:t> </a:t>
            </a:r>
            <a:r>
              <a:rPr lang="ru-RU" sz="1600" u="sng" dirty="0" err="1">
                <a:solidFill>
                  <a:srgbClr val="FF0000"/>
                </a:solidFill>
              </a:rPr>
              <a:t>обертання</a:t>
            </a:r>
            <a:r>
              <a:rPr lang="ru-RU" sz="1600" dirty="0"/>
              <a:t>. </a:t>
            </a:r>
          </a:p>
          <a:p>
            <a:r>
              <a:rPr lang="ru-RU" sz="1600" dirty="0" err="1"/>
              <a:t>Кількість</a:t>
            </a:r>
            <a:r>
              <a:rPr lang="ru-RU" sz="1600" dirty="0"/>
              <a:t> </a:t>
            </a:r>
            <a:r>
              <a:rPr lang="ru-RU" sz="1600" dirty="0" err="1"/>
              <a:t>грошової</a:t>
            </a:r>
            <a:r>
              <a:rPr lang="ru-RU" sz="1600" dirty="0"/>
              <a:t> </a:t>
            </a:r>
            <a:r>
              <a:rPr lang="ru-RU" sz="1600" dirty="0" err="1"/>
              <a:t>маси</a:t>
            </a:r>
            <a:r>
              <a:rPr lang="ru-RU" sz="1600" dirty="0"/>
              <a:t> </a:t>
            </a:r>
            <a:r>
              <a:rPr lang="ru-RU" sz="1600" dirty="0" err="1"/>
              <a:t>визначається</a:t>
            </a:r>
            <a:r>
              <a:rPr lang="ru-RU" sz="1600" dirty="0"/>
              <a:t> державою – </a:t>
            </a:r>
            <a:r>
              <a:rPr lang="ru-RU" sz="1600" dirty="0" err="1"/>
              <a:t>емітентом</a:t>
            </a:r>
            <a:r>
              <a:rPr lang="ru-RU" sz="1600" dirty="0"/>
              <a:t> грошей, а </a:t>
            </a:r>
            <a:r>
              <a:rPr lang="ru-RU" sz="1600" dirty="0" err="1"/>
              <a:t>саме</a:t>
            </a:r>
            <a:r>
              <a:rPr lang="ru-RU" sz="1600" dirty="0"/>
              <a:t>: </a:t>
            </a:r>
            <a:r>
              <a:rPr lang="ru-RU" sz="1600" dirty="0" err="1"/>
              <a:t>його</a:t>
            </a:r>
            <a:r>
              <a:rPr lang="ru-RU" sz="1600" dirty="0"/>
              <a:t> </a:t>
            </a:r>
            <a:r>
              <a:rPr lang="ru-RU" sz="1600" dirty="0" err="1"/>
              <a:t>законодавчою</a:t>
            </a:r>
            <a:r>
              <a:rPr lang="ru-RU" sz="1600" dirty="0"/>
              <a:t> </a:t>
            </a:r>
            <a:r>
              <a:rPr lang="ru-RU" sz="1600" dirty="0" err="1"/>
              <a:t>владою</a:t>
            </a:r>
            <a:r>
              <a:rPr lang="ru-RU" sz="1600" dirty="0"/>
              <a:t>. </a:t>
            </a:r>
            <a:r>
              <a:rPr lang="ru-RU" sz="1600" dirty="0" err="1"/>
              <a:t>Збільшення</a:t>
            </a:r>
            <a:r>
              <a:rPr lang="ru-RU" sz="1600" dirty="0"/>
              <a:t> </a:t>
            </a:r>
            <a:r>
              <a:rPr lang="ru-RU" sz="1600" dirty="0" err="1"/>
              <a:t>емісії</a:t>
            </a:r>
            <a:r>
              <a:rPr lang="ru-RU" sz="1600" dirty="0"/>
              <a:t> </a:t>
            </a:r>
            <a:r>
              <a:rPr lang="ru-RU" sz="1600" dirty="0" err="1"/>
              <a:t>обумовлене</a:t>
            </a:r>
            <a:r>
              <a:rPr lang="ru-RU" sz="1600" dirty="0"/>
              <a:t> потребами товарного обороту і </a:t>
            </a:r>
            <a:r>
              <a:rPr lang="ru-RU" sz="1600" dirty="0" err="1"/>
              <a:t>держави</a:t>
            </a:r>
            <a:r>
              <a:rPr lang="ru-RU" sz="1600" dirty="0"/>
              <a:t>. В </a:t>
            </a:r>
            <a:r>
              <a:rPr lang="ru-RU" sz="1600" dirty="0" err="1"/>
              <a:t>Україні</a:t>
            </a:r>
            <a:r>
              <a:rPr lang="ru-RU" sz="1600" dirty="0"/>
              <a:t> </a:t>
            </a:r>
            <a:r>
              <a:rPr lang="ru-RU" sz="1600" dirty="0" err="1"/>
              <a:t>головна</a:t>
            </a:r>
            <a:r>
              <a:rPr lang="ru-RU" sz="1600" dirty="0"/>
              <a:t> причина </a:t>
            </a:r>
            <a:r>
              <a:rPr lang="ru-RU" sz="1600" dirty="0" err="1"/>
              <a:t>збільшення</a:t>
            </a:r>
            <a:r>
              <a:rPr lang="ru-RU" sz="1600" dirty="0"/>
              <a:t> </a:t>
            </a:r>
            <a:r>
              <a:rPr lang="ru-RU" sz="1600" dirty="0" err="1"/>
              <a:t>грошової</a:t>
            </a:r>
            <a:r>
              <a:rPr lang="ru-RU" sz="1600" dirty="0"/>
              <a:t> </a:t>
            </a:r>
            <a:r>
              <a:rPr lang="ru-RU" sz="1600" dirty="0" err="1"/>
              <a:t>маси</a:t>
            </a:r>
            <a:r>
              <a:rPr lang="ru-RU" sz="1600" dirty="0"/>
              <a:t> – держава, </a:t>
            </a:r>
            <a:r>
              <a:rPr lang="ru-RU" sz="1600" dirty="0" err="1"/>
              <a:t>точніше</a:t>
            </a:r>
            <a:r>
              <a:rPr lang="ru-RU" sz="1600" dirty="0"/>
              <a:t> великий </a:t>
            </a:r>
            <a:r>
              <a:rPr lang="ru-RU" sz="1600" dirty="0" err="1"/>
              <a:t>дефіцит</a:t>
            </a:r>
            <a:r>
              <a:rPr lang="ru-RU" sz="1600" dirty="0"/>
              <a:t> державного бюджету, </a:t>
            </a:r>
            <a:r>
              <a:rPr lang="ru-RU" sz="1600" dirty="0" err="1"/>
              <a:t>який</a:t>
            </a:r>
            <a:r>
              <a:rPr lang="ru-RU" sz="1600" dirty="0"/>
              <a:t> в </a:t>
            </a:r>
            <a:r>
              <a:rPr lang="ru-RU" sz="1600" dirty="0" err="1"/>
              <a:t>значній</a:t>
            </a:r>
            <a:r>
              <a:rPr lang="ru-RU" sz="1600" dirty="0"/>
              <a:t> </a:t>
            </a:r>
            <a:r>
              <a:rPr lang="ru-RU" sz="1600" dirty="0" err="1"/>
              <a:t>мірі</a:t>
            </a:r>
            <a:r>
              <a:rPr lang="ru-RU" sz="1600" dirty="0"/>
              <a:t> </a:t>
            </a:r>
            <a:r>
              <a:rPr lang="ru-RU" sz="1600" dirty="0" err="1"/>
              <a:t>погашався</a:t>
            </a:r>
            <a:r>
              <a:rPr lang="ru-RU" sz="1600" dirty="0"/>
              <a:t> в 1992–1994 </a:t>
            </a:r>
            <a:r>
              <a:rPr lang="ru-RU" sz="1600" dirty="0" err="1"/>
              <a:t>рр</a:t>
            </a:r>
            <a:r>
              <a:rPr lang="ru-RU" sz="1600" dirty="0"/>
              <a:t>. </a:t>
            </a:r>
            <a:r>
              <a:rPr lang="ru-RU" sz="1600" dirty="0" err="1"/>
              <a:t>випуском</a:t>
            </a:r>
            <a:r>
              <a:rPr lang="ru-RU" sz="1600" dirty="0"/>
              <a:t> </a:t>
            </a:r>
            <a:r>
              <a:rPr lang="ru-RU" sz="1600" dirty="0" err="1"/>
              <a:t>додаткових</a:t>
            </a:r>
            <a:r>
              <a:rPr lang="ru-RU" sz="1600" dirty="0"/>
              <a:t> грошей в </a:t>
            </a:r>
            <a:r>
              <a:rPr lang="ru-RU" sz="1600" dirty="0" err="1"/>
              <a:t>обіг</a:t>
            </a:r>
            <a:r>
              <a:rPr lang="ru-RU" sz="1600" dirty="0"/>
              <a:t>. </a:t>
            </a:r>
          </a:p>
        </p:txBody>
      </p:sp>
    </p:spTree>
    <p:extLst>
      <p:ext uri="{BB962C8B-B14F-4D97-AF65-F5344CB8AC3E}">
        <p14:creationId xmlns:p14="http://schemas.microsoft.com/office/powerpoint/2010/main" val="3495563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42394"/>
          </a:xfrm>
        </p:spPr>
        <p:txBody>
          <a:bodyPr>
            <a:normAutofit fontScale="90000"/>
          </a:bodyPr>
          <a:lstStyle/>
          <a:p>
            <a:r>
              <a:rPr lang="ru-RU" sz="2000" b="1" dirty="0" smtClean="0"/>
              <a:t/>
            </a:r>
            <a:br>
              <a:rPr lang="ru-RU" sz="2000" b="1" dirty="0" smtClean="0"/>
            </a:br>
            <a:r>
              <a:rPr lang="ru-RU" sz="2000" b="1" dirty="0" smtClean="0"/>
              <a:t>Для </a:t>
            </a:r>
            <a:r>
              <a:rPr lang="ru-RU" sz="2000" b="1" dirty="0" err="1"/>
              <a:t>розрахунку</a:t>
            </a:r>
            <a:r>
              <a:rPr lang="ru-RU" sz="2000" b="1" dirty="0"/>
              <a:t> </a:t>
            </a:r>
            <a:r>
              <a:rPr lang="ru-RU" sz="2000" b="1" dirty="0" err="1"/>
              <a:t>цього</a:t>
            </a:r>
            <a:r>
              <a:rPr lang="ru-RU" sz="2000" b="1" dirty="0"/>
              <a:t> </a:t>
            </a:r>
            <a:r>
              <a:rPr lang="ru-RU" sz="2000" b="1" dirty="0" err="1"/>
              <a:t>показника</a:t>
            </a:r>
            <a:r>
              <a:rPr lang="ru-RU" sz="2000" b="1" dirty="0"/>
              <a:t> </a:t>
            </a:r>
            <a:r>
              <a:rPr lang="ru-RU" sz="2000" b="1" dirty="0" err="1"/>
              <a:t>використовують</a:t>
            </a:r>
            <a:r>
              <a:rPr lang="ru-RU" sz="2000" b="1" dirty="0"/>
              <a:t> </a:t>
            </a:r>
            <a:r>
              <a:rPr lang="ru-RU" sz="2000" b="1" dirty="0" err="1">
                <a:solidFill>
                  <a:srgbClr val="FF0000"/>
                </a:solidFill>
              </a:rPr>
              <a:t>непрямі</a:t>
            </a:r>
            <a:r>
              <a:rPr lang="ru-RU" sz="2000" b="1" dirty="0">
                <a:solidFill>
                  <a:srgbClr val="FF0000"/>
                </a:solidFill>
              </a:rPr>
              <a:t> </a:t>
            </a:r>
            <a:r>
              <a:rPr lang="ru-RU" sz="2000" b="1" dirty="0" err="1">
                <a:solidFill>
                  <a:srgbClr val="FF0000"/>
                </a:solidFill>
              </a:rPr>
              <a:t>методи</a:t>
            </a:r>
            <a:r>
              <a:rPr lang="ru-RU" sz="2000" b="1" dirty="0"/>
              <a:t>, </a:t>
            </a:r>
            <a:r>
              <a:rPr lang="ru-RU" sz="2000" b="1" dirty="0" err="1"/>
              <a:t>серед</a:t>
            </a:r>
            <a:r>
              <a:rPr lang="ru-RU" sz="2000" b="1" dirty="0"/>
              <a:t> </a:t>
            </a:r>
            <a:r>
              <a:rPr lang="ru-RU" sz="2000" b="1" dirty="0" err="1"/>
              <a:t>яких</a:t>
            </a:r>
            <a:r>
              <a:rPr lang="ru-RU" sz="2000" b="1" dirty="0"/>
              <a:t>: </a:t>
            </a:r>
            <a:br>
              <a:rPr lang="ru-RU" sz="2000" b="1" dirty="0"/>
            </a:br>
            <a:r>
              <a:rPr lang="ru-RU" sz="2000" b="1" dirty="0"/>
              <a:t>•  </a:t>
            </a:r>
            <a:r>
              <a:rPr lang="ru-RU" sz="2000" dirty="0" err="1"/>
              <a:t>швидкість</a:t>
            </a:r>
            <a:r>
              <a:rPr lang="ru-RU" sz="2000" dirty="0"/>
              <a:t> </a:t>
            </a:r>
            <a:r>
              <a:rPr lang="ru-RU" sz="2000" dirty="0" err="1"/>
              <a:t>руху</a:t>
            </a:r>
            <a:r>
              <a:rPr lang="ru-RU" sz="2000" dirty="0"/>
              <a:t> грошей в </a:t>
            </a:r>
            <a:r>
              <a:rPr lang="ru-RU" sz="2000" dirty="0" err="1"/>
              <a:t>кругообігу</a:t>
            </a:r>
            <a:r>
              <a:rPr lang="ru-RU" sz="2000" dirty="0"/>
              <a:t> </a:t>
            </a:r>
            <a:r>
              <a:rPr lang="ru-RU" sz="2000" dirty="0" err="1"/>
              <a:t>вартості</a:t>
            </a:r>
            <a:r>
              <a:rPr lang="ru-RU" sz="2000" dirty="0"/>
              <a:t> </a:t>
            </a:r>
            <a:r>
              <a:rPr lang="ru-RU" sz="2000" dirty="0" err="1"/>
              <a:t>суспільного</a:t>
            </a:r>
            <a:r>
              <a:rPr lang="ru-RU" sz="2000" dirty="0"/>
              <a:t> продукту </a:t>
            </a:r>
            <a:r>
              <a:rPr lang="ru-RU" sz="2000" dirty="0" err="1"/>
              <a:t>або</a:t>
            </a:r>
            <a:r>
              <a:rPr lang="ru-RU" sz="2000" dirty="0"/>
              <a:t> </a:t>
            </a:r>
            <a:r>
              <a:rPr lang="ru-RU" sz="2000" dirty="0" err="1"/>
              <a:t>кругообігу</a:t>
            </a:r>
            <a:r>
              <a:rPr lang="ru-RU" sz="2000" dirty="0"/>
              <a:t> </a:t>
            </a:r>
            <a:r>
              <a:rPr lang="ru-RU" sz="2000" dirty="0" err="1"/>
              <a:t>прибутків</a:t>
            </a:r>
            <a:r>
              <a:rPr lang="ru-RU" sz="2000" dirty="0"/>
              <a:t> </a:t>
            </a:r>
            <a:r>
              <a:rPr lang="ru-RU" sz="2000" dirty="0" err="1"/>
              <a:t>визначається</a:t>
            </a:r>
            <a:r>
              <a:rPr lang="ru-RU" sz="2000" dirty="0"/>
              <a:t> як </a:t>
            </a:r>
            <a:r>
              <a:rPr lang="ru-RU" sz="2000" dirty="0" err="1"/>
              <a:t>відношення</a:t>
            </a:r>
            <a:r>
              <a:rPr lang="ru-RU" sz="2000" b="1" dirty="0"/>
              <a:t>: </a:t>
            </a:r>
            <a:br>
              <a:rPr lang="ru-RU" sz="2000" b="1" dirty="0"/>
            </a:br>
            <a:r>
              <a:rPr lang="ru-RU" sz="2000" b="1" dirty="0" err="1"/>
              <a:t>Валовий</a:t>
            </a:r>
            <a:r>
              <a:rPr lang="ru-RU" sz="2000" b="1" dirty="0"/>
              <a:t> </a:t>
            </a:r>
            <a:r>
              <a:rPr lang="ru-RU" sz="2000" b="1" dirty="0" err="1"/>
              <a:t>національний</a:t>
            </a:r>
            <a:r>
              <a:rPr lang="ru-RU" sz="2000" b="1" dirty="0"/>
              <a:t> продукт, </a:t>
            </a:r>
            <a:r>
              <a:rPr lang="ru-RU" sz="2000" b="1" dirty="0" err="1"/>
              <a:t>або</a:t>
            </a:r>
            <a:r>
              <a:rPr lang="ru-RU" sz="2000" b="1" dirty="0"/>
              <a:t> </a:t>
            </a:r>
            <a:r>
              <a:rPr lang="ru-RU" sz="2000" b="1" dirty="0" err="1"/>
              <a:t>національний</a:t>
            </a:r>
            <a:r>
              <a:rPr lang="ru-RU" sz="2000" b="1" dirty="0"/>
              <a:t> </a:t>
            </a:r>
            <a:r>
              <a:rPr lang="ru-RU" sz="2000" b="1" dirty="0" err="1"/>
              <a:t>прибуток</a:t>
            </a:r>
            <a:r>
              <a:rPr lang="ru-RU" sz="2000" b="1" dirty="0"/>
              <a:t> / </a:t>
            </a:r>
            <a:r>
              <a:rPr lang="ru-RU" sz="2000" b="1" dirty="0" err="1"/>
              <a:t>Грошова</a:t>
            </a:r>
            <a:r>
              <a:rPr lang="ru-RU" sz="2000" b="1" dirty="0"/>
              <a:t> </a:t>
            </a:r>
            <a:r>
              <a:rPr lang="ru-RU" sz="2000" b="1" dirty="0" err="1"/>
              <a:t>маса</a:t>
            </a:r>
            <a:r>
              <a:rPr lang="ru-RU" sz="2000" b="1" dirty="0"/>
              <a:t> (</a:t>
            </a:r>
            <a:r>
              <a:rPr lang="ru-RU" sz="2000" b="1" dirty="0" err="1"/>
              <a:t>агрегати</a:t>
            </a:r>
            <a:r>
              <a:rPr lang="ru-RU" sz="2000" b="1" dirty="0"/>
              <a:t> М1, </a:t>
            </a:r>
            <a:r>
              <a:rPr lang="ru-RU" sz="2000" b="1" dirty="0" err="1"/>
              <a:t>або</a:t>
            </a:r>
            <a:r>
              <a:rPr lang="ru-RU" sz="2000" b="1" dirty="0"/>
              <a:t> М2) </a:t>
            </a:r>
            <a:br>
              <a:rPr lang="ru-RU" sz="2000" b="1" dirty="0"/>
            </a:br>
            <a:r>
              <a:rPr lang="ru-RU" sz="2000" b="1" dirty="0" err="1"/>
              <a:t>цей</a:t>
            </a:r>
            <a:r>
              <a:rPr lang="ru-RU" sz="2000" b="1" dirty="0"/>
              <a:t> </a:t>
            </a:r>
            <a:r>
              <a:rPr lang="ru-RU" sz="2000" b="1" dirty="0" err="1"/>
              <a:t>показник</a:t>
            </a:r>
            <a:r>
              <a:rPr lang="ru-RU" sz="2000" b="1" dirty="0"/>
              <a:t> </a:t>
            </a:r>
            <a:r>
              <a:rPr lang="ru-RU" sz="2000" b="1" dirty="0" err="1"/>
              <a:t>свідчить</a:t>
            </a:r>
            <a:r>
              <a:rPr lang="ru-RU" sz="2000" b="1" dirty="0"/>
              <a:t> про </a:t>
            </a:r>
            <a:r>
              <a:rPr lang="ru-RU" sz="2000" b="1" dirty="0" err="1"/>
              <a:t>зв’язок</a:t>
            </a:r>
            <a:r>
              <a:rPr lang="ru-RU" sz="2000" b="1" dirty="0"/>
              <a:t> </a:t>
            </a:r>
            <a:r>
              <a:rPr lang="ru-RU" sz="2000" b="1" dirty="0" err="1"/>
              <a:t>між</a:t>
            </a:r>
            <a:r>
              <a:rPr lang="ru-RU" sz="2000" b="1" dirty="0"/>
              <a:t> </a:t>
            </a:r>
            <a:r>
              <a:rPr lang="ru-RU" sz="2000" b="1" dirty="0" err="1"/>
              <a:t>грошовим</a:t>
            </a:r>
            <a:r>
              <a:rPr lang="ru-RU" sz="2000" b="1" dirty="0"/>
              <a:t> </a:t>
            </a:r>
            <a:r>
              <a:rPr lang="ru-RU" sz="2000" b="1" dirty="0" err="1"/>
              <a:t>обігом</a:t>
            </a:r>
            <a:r>
              <a:rPr lang="ru-RU" sz="2000" b="1" dirty="0"/>
              <a:t> і </a:t>
            </a:r>
            <a:r>
              <a:rPr lang="ru-RU" sz="2000" b="1" dirty="0" err="1"/>
              <a:t>процесами</a:t>
            </a:r>
            <a:r>
              <a:rPr lang="ru-RU" sz="2000" b="1" dirty="0"/>
              <a:t> </a:t>
            </a:r>
            <a:r>
              <a:rPr lang="ru-RU" sz="2000" b="1" dirty="0" err="1"/>
              <a:t>економічного</a:t>
            </a:r>
            <a:r>
              <a:rPr lang="ru-RU" sz="2000" b="1" dirty="0"/>
              <a:t> </a:t>
            </a:r>
            <a:r>
              <a:rPr lang="ru-RU" sz="2000" b="1" dirty="0" err="1"/>
              <a:t>розвитку</a:t>
            </a:r>
            <a:r>
              <a:rPr lang="ru-RU" sz="2000" b="1" dirty="0"/>
              <a:t>; </a:t>
            </a:r>
            <a:br>
              <a:rPr lang="ru-RU" sz="2000" b="1" dirty="0"/>
            </a:br>
            <a:r>
              <a:rPr lang="ru-RU" sz="2000" b="1" dirty="0"/>
              <a:t>•  </a:t>
            </a:r>
            <a:r>
              <a:rPr lang="ru-RU" sz="2000" dirty="0" err="1"/>
              <a:t>обертання</a:t>
            </a:r>
            <a:r>
              <a:rPr lang="ru-RU" sz="2000" dirty="0"/>
              <a:t> грошей в </a:t>
            </a:r>
            <a:r>
              <a:rPr lang="ru-RU" sz="2000" dirty="0" err="1"/>
              <a:t>платіжному</a:t>
            </a:r>
            <a:r>
              <a:rPr lang="ru-RU" sz="2000" dirty="0"/>
              <a:t> </a:t>
            </a:r>
            <a:r>
              <a:rPr lang="ru-RU" sz="2000" dirty="0" err="1"/>
              <a:t>обороті</a:t>
            </a:r>
            <a:r>
              <a:rPr lang="ru-RU" sz="2000" dirty="0"/>
              <a:t> </a:t>
            </a:r>
            <a:r>
              <a:rPr lang="ru-RU" sz="2000" dirty="0" err="1"/>
              <a:t>визначається</a:t>
            </a:r>
            <a:r>
              <a:rPr lang="ru-RU" sz="2000" dirty="0"/>
              <a:t> </a:t>
            </a:r>
            <a:r>
              <a:rPr lang="ru-RU" sz="2000" dirty="0" err="1"/>
              <a:t>співвідношенням</a:t>
            </a:r>
            <a:r>
              <a:rPr lang="ru-RU" sz="2000" dirty="0"/>
              <a:t>:</a:t>
            </a:r>
            <a:br>
              <a:rPr lang="ru-RU" sz="2000" dirty="0"/>
            </a:br>
            <a:r>
              <a:rPr lang="ru-RU" sz="2000" dirty="0"/>
              <a:t>Сума грошей на </a:t>
            </a:r>
            <a:r>
              <a:rPr lang="ru-RU" sz="2000" dirty="0" err="1"/>
              <a:t>банківських</a:t>
            </a:r>
            <a:r>
              <a:rPr lang="ru-RU" sz="2000" dirty="0"/>
              <a:t> </a:t>
            </a:r>
            <a:r>
              <a:rPr lang="ru-RU" sz="2000" dirty="0" err="1"/>
              <a:t>рахунка</a:t>
            </a:r>
            <a:r>
              <a:rPr lang="ru-RU" sz="2000" dirty="0"/>
              <a:t>/ </a:t>
            </a:r>
            <a:r>
              <a:rPr lang="ru-RU" sz="2000" dirty="0" err="1"/>
              <a:t>Середньорічна</a:t>
            </a:r>
            <a:r>
              <a:rPr lang="ru-RU" sz="2000" dirty="0"/>
              <a:t> величина </a:t>
            </a:r>
            <a:r>
              <a:rPr lang="ru-RU" sz="2000" dirty="0" err="1"/>
              <a:t>грошової</a:t>
            </a:r>
            <a:r>
              <a:rPr lang="ru-RU" sz="2000" dirty="0"/>
              <a:t> </a:t>
            </a:r>
            <a:r>
              <a:rPr lang="ru-RU" sz="2000" dirty="0" err="1"/>
              <a:t>маси</a:t>
            </a:r>
            <a:r>
              <a:rPr lang="ru-RU" sz="2000" dirty="0"/>
              <a:t> в </a:t>
            </a:r>
            <a:r>
              <a:rPr lang="ru-RU" sz="2000" dirty="0" err="1"/>
              <a:t>обігу</a:t>
            </a:r>
            <a:r>
              <a:rPr lang="ru-RU" sz="2000" dirty="0"/>
              <a:t> </a:t>
            </a:r>
            <a:br>
              <a:rPr lang="ru-RU" sz="2000" dirty="0"/>
            </a:br>
            <a:r>
              <a:rPr lang="ru-RU" sz="2000" b="1" dirty="0"/>
              <a:t> </a:t>
            </a:r>
            <a:r>
              <a:rPr lang="ru-RU" sz="2000" b="1" dirty="0" err="1"/>
              <a:t>Цей</a:t>
            </a:r>
            <a:r>
              <a:rPr lang="ru-RU" sz="2000" b="1" dirty="0"/>
              <a:t> </a:t>
            </a:r>
            <a:r>
              <a:rPr lang="ru-RU" sz="2000" b="1" dirty="0" err="1"/>
              <a:t>показник</a:t>
            </a:r>
            <a:r>
              <a:rPr lang="ru-RU" sz="2000" b="1" dirty="0"/>
              <a:t> </a:t>
            </a:r>
            <a:r>
              <a:rPr lang="ru-RU" sz="2000" b="1" dirty="0" err="1"/>
              <a:t>свідчить</a:t>
            </a:r>
            <a:r>
              <a:rPr lang="ru-RU" sz="2000" b="1" dirty="0"/>
              <a:t> про </a:t>
            </a:r>
            <a:r>
              <a:rPr lang="ru-RU" sz="2000" b="1" dirty="0" err="1"/>
              <a:t>швидкість</a:t>
            </a:r>
            <a:r>
              <a:rPr lang="ru-RU" sz="2000" b="1" dirty="0"/>
              <a:t> </a:t>
            </a:r>
            <a:r>
              <a:rPr lang="ru-RU" sz="2000" b="1" dirty="0" err="1"/>
              <a:t>безготівкових</a:t>
            </a:r>
            <a:r>
              <a:rPr lang="ru-RU" sz="2000" b="1" dirty="0"/>
              <a:t> </a:t>
            </a:r>
            <a:r>
              <a:rPr lang="ru-RU" sz="2000" b="1" dirty="0" err="1"/>
              <a:t>розрахунків</a:t>
            </a:r>
            <a:r>
              <a:rPr lang="ru-RU" sz="2000" b="1" dirty="0"/>
              <a:t>. </a:t>
            </a:r>
            <a:endParaRPr lang="ru-RU" sz="2000" dirty="0"/>
          </a:p>
        </p:txBody>
      </p:sp>
      <p:sp>
        <p:nvSpPr>
          <p:cNvPr id="3" name="Прямоугольник 2"/>
          <p:cNvSpPr/>
          <p:nvPr/>
        </p:nvSpPr>
        <p:spPr>
          <a:xfrm>
            <a:off x="363592" y="4005064"/>
            <a:ext cx="8496944" cy="1754326"/>
          </a:xfrm>
          <a:prstGeom prst="rect">
            <a:avLst/>
          </a:prstGeom>
        </p:spPr>
        <p:txBody>
          <a:bodyPr wrap="square">
            <a:spAutoFit/>
          </a:bodyPr>
          <a:lstStyle/>
          <a:p>
            <a:r>
              <a:rPr lang="ru-RU" b="1" dirty="0" err="1"/>
              <a:t>швидкість</a:t>
            </a:r>
            <a:r>
              <a:rPr lang="ru-RU" b="1" dirty="0"/>
              <a:t> </a:t>
            </a:r>
            <a:r>
              <a:rPr lang="ru-RU" b="1" dirty="0" err="1"/>
              <a:t>обігу</a:t>
            </a:r>
            <a:r>
              <a:rPr lang="ru-RU" b="1" dirty="0"/>
              <a:t> грошей </a:t>
            </a:r>
            <a:r>
              <a:rPr lang="ru-RU" dirty="0" err="1"/>
              <a:t>залежить</a:t>
            </a:r>
            <a:r>
              <a:rPr lang="ru-RU" dirty="0"/>
              <a:t> </a:t>
            </a:r>
            <a:r>
              <a:rPr lang="ru-RU" dirty="0" err="1"/>
              <a:t>від</a:t>
            </a:r>
            <a:r>
              <a:rPr lang="ru-RU" dirty="0"/>
              <a:t> </a:t>
            </a:r>
            <a:r>
              <a:rPr lang="ru-RU" dirty="0" err="1"/>
              <a:t>періодичності</a:t>
            </a:r>
            <a:r>
              <a:rPr lang="ru-RU" dirty="0"/>
              <a:t> </a:t>
            </a:r>
            <a:r>
              <a:rPr lang="ru-RU" dirty="0" err="1"/>
              <a:t>виплати</a:t>
            </a:r>
            <a:r>
              <a:rPr lang="ru-RU" dirty="0"/>
              <a:t> </a:t>
            </a:r>
            <a:r>
              <a:rPr lang="ru-RU" dirty="0" err="1"/>
              <a:t>доходів</a:t>
            </a:r>
            <a:r>
              <a:rPr lang="ru-RU" dirty="0"/>
              <a:t>, </a:t>
            </a:r>
            <a:r>
              <a:rPr lang="ru-RU" dirty="0" err="1"/>
              <a:t>рівномірності</a:t>
            </a:r>
            <a:r>
              <a:rPr lang="ru-RU" dirty="0"/>
              <a:t> </a:t>
            </a:r>
            <a:r>
              <a:rPr lang="ru-RU" dirty="0" err="1"/>
              <a:t>витрат</a:t>
            </a:r>
            <a:r>
              <a:rPr lang="ru-RU" dirty="0"/>
              <a:t> </a:t>
            </a:r>
            <a:r>
              <a:rPr lang="ru-RU" dirty="0" err="1"/>
              <a:t>населенням</a:t>
            </a:r>
            <a:r>
              <a:rPr lang="ru-RU" dirty="0"/>
              <a:t> </a:t>
            </a:r>
            <a:r>
              <a:rPr lang="ru-RU" dirty="0" err="1"/>
              <a:t>своїх</a:t>
            </a:r>
            <a:r>
              <a:rPr lang="ru-RU" dirty="0"/>
              <a:t> </a:t>
            </a:r>
            <a:r>
              <a:rPr lang="ru-RU" dirty="0" err="1"/>
              <a:t>коштів</a:t>
            </a:r>
            <a:r>
              <a:rPr lang="ru-RU" dirty="0"/>
              <a:t>, </a:t>
            </a:r>
            <a:r>
              <a:rPr lang="ru-RU" dirty="0" err="1"/>
              <a:t>рівня</a:t>
            </a:r>
            <a:r>
              <a:rPr lang="ru-RU" dirty="0"/>
              <a:t> </a:t>
            </a:r>
            <a:r>
              <a:rPr lang="ru-RU" dirty="0" err="1"/>
              <a:t>заощадження</a:t>
            </a:r>
            <a:r>
              <a:rPr lang="ru-RU" dirty="0"/>
              <a:t> і </a:t>
            </a:r>
            <a:r>
              <a:rPr lang="ru-RU" dirty="0" err="1"/>
              <a:t>накопичення</a:t>
            </a:r>
            <a:r>
              <a:rPr lang="ru-RU" dirty="0"/>
              <a:t>. Але так як </a:t>
            </a:r>
            <a:r>
              <a:rPr lang="ru-RU" dirty="0" err="1"/>
              <a:t>швидкість</a:t>
            </a:r>
            <a:r>
              <a:rPr lang="ru-RU" dirty="0"/>
              <a:t> </a:t>
            </a:r>
            <a:r>
              <a:rPr lang="ru-RU" dirty="0" err="1"/>
              <a:t>обігу</a:t>
            </a:r>
            <a:r>
              <a:rPr lang="ru-RU" dirty="0"/>
              <a:t> грошей </a:t>
            </a:r>
            <a:r>
              <a:rPr lang="ru-RU" dirty="0" err="1"/>
              <a:t>обернено</a:t>
            </a:r>
            <a:r>
              <a:rPr lang="ru-RU" dirty="0"/>
              <a:t> </a:t>
            </a:r>
            <a:r>
              <a:rPr lang="ru-RU" dirty="0" err="1"/>
              <a:t>пропорційна</a:t>
            </a:r>
            <a:r>
              <a:rPr lang="ru-RU" dirty="0"/>
              <a:t> </a:t>
            </a:r>
            <a:r>
              <a:rPr lang="ru-RU" dirty="0" err="1"/>
              <a:t>кількості</a:t>
            </a:r>
            <a:r>
              <a:rPr lang="ru-RU" dirty="0"/>
              <a:t> грошей в </a:t>
            </a:r>
            <a:r>
              <a:rPr lang="ru-RU" dirty="0" err="1"/>
              <a:t>обігу</a:t>
            </a:r>
            <a:r>
              <a:rPr lang="ru-RU" dirty="0"/>
              <a:t>, </a:t>
            </a:r>
            <a:r>
              <a:rPr lang="ru-RU" dirty="0" err="1"/>
              <a:t>прискорення</a:t>
            </a:r>
            <a:r>
              <a:rPr lang="ru-RU" dirty="0"/>
              <a:t> </a:t>
            </a:r>
            <a:r>
              <a:rPr lang="ru-RU" dirty="0" err="1"/>
              <a:t>їх</a:t>
            </a:r>
            <a:r>
              <a:rPr lang="ru-RU" dirty="0"/>
              <a:t> </a:t>
            </a:r>
            <a:r>
              <a:rPr lang="ru-RU" dirty="0" err="1"/>
              <a:t>оборотності</a:t>
            </a:r>
            <a:r>
              <a:rPr lang="ru-RU" dirty="0"/>
              <a:t> </a:t>
            </a:r>
            <a:r>
              <a:rPr lang="ru-RU" dirty="0" err="1"/>
              <a:t>означає</a:t>
            </a:r>
            <a:r>
              <a:rPr lang="ru-RU" dirty="0"/>
              <a:t> </a:t>
            </a:r>
            <a:r>
              <a:rPr lang="ru-RU" dirty="0" err="1"/>
              <a:t>збільшення</a:t>
            </a:r>
            <a:r>
              <a:rPr lang="ru-RU" dirty="0"/>
              <a:t> </a:t>
            </a:r>
            <a:r>
              <a:rPr lang="ru-RU" dirty="0" err="1"/>
              <a:t>грошової</a:t>
            </a:r>
            <a:r>
              <a:rPr lang="ru-RU" dirty="0"/>
              <a:t> </a:t>
            </a:r>
            <a:r>
              <a:rPr lang="ru-RU" dirty="0" err="1"/>
              <a:t>маси</a:t>
            </a:r>
            <a:r>
              <a:rPr lang="ru-RU" dirty="0"/>
              <a:t>. </a:t>
            </a:r>
            <a:r>
              <a:rPr lang="ru-RU" dirty="0" err="1"/>
              <a:t>Збільшена</a:t>
            </a:r>
            <a:r>
              <a:rPr lang="ru-RU" dirty="0"/>
              <a:t> </a:t>
            </a:r>
            <a:r>
              <a:rPr lang="ru-RU" dirty="0" err="1"/>
              <a:t>грошова</a:t>
            </a:r>
            <a:r>
              <a:rPr lang="ru-RU" dirty="0"/>
              <a:t> </a:t>
            </a:r>
            <a:r>
              <a:rPr lang="ru-RU" dirty="0" err="1"/>
              <a:t>маса</a:t>
            </a:r>
            <a:r>
              <a:rPr lang="ru-RU" dirty="0"/>
              <a:t> при тому ж </a:t>
            </a:r>
            <a:r>
              <a:rPr lang="ru-RU" dirty="0" err="1"/>
              <a:t>обсягу</a:t>
            </a:r>
            <a:r>
              <a:rPr lang="ru-RU" dirty="0"/>
              <a:t> </a:t>
            </a:r>
            <a:r>
              <a:rPr lang="ru-RU" dirty="0" err="1"/>
              <a:t>товарів</a:t>
            </a:r>
            <a:r>
              <a:rPr lang="ru-RU" dirty="0"/>
              <a:t> і </a:t>
            </a:r>
            <a:r>
              <a:rPr lang="ru-RU" dirty="0" err="1"/>
              <a:t>послуг</a:t>
            </a:r>
            <a:r>
              <a:rPr lang="ru-RU" dirty="0"/>
              <a:t> на ринку </a:t>
            </a:r>
            <a:r>
              <a:rPr lang="ru-RU" dirty="0" err="1"/>
              <a:t>призводить</a:t>
            </a:r>
            <a:r>
              <a:rPr lang="ru-RU" dirty="0"/>
              <a:t> до </a:t>
            </a:r>
            <a:r>
              <a:rPr lang="ru-RU" dirty="0" err="1"/>
              <a:t>знецінення</a:t>
            </a:r>
            <a:r>
              <a:rPr lang="ru-RU" dirty="0"/>
              <a:t> грошей, </a:t>
            </a:r>
            <a:r>
              <a:rPr lang="ru-RU" dirty="0" err="1"/>
              <a:t>тобто</a:t>
            </a:r>
            <a:r>
              <a:rPr lang="ru-RU" dirty="0"/>
              <a:t> в </a:t>
            </a:r>
            <a:r>
              <a:rPr lang="ru-RU" dirty="0" err="1"/>
              <a:t>кінцевому</a:t>
            </a:r>
            <a:r>
              <a:rPr lang="ru-RU" dirty="0"/>
              <a:t> </a:t>
            </a:r>
            <a:r>
              <a:rPr lang="ru-RU" dirty="0" err="1"/>
              <a:t>підсумку</a:t>
            </a:r>
            <a:r>
              <a:rPr lang="ru-RU" dirty="0"/>
              <a:t> є одним з </a:t>
            </a:r>
            <a:r>
              <a:rPr lang="ru-RU" dirty="0" err="1"/>
              <a:t>факторів</a:t>
            </a:r>
            <a:r>
              <a:rPr lang="ru-RU" dirty="0"/>
              <a:t> </a:t>
            </a:r>
            <a:r>
              <a:rPr lang="ru-RU" dirty="0" err="1"/>
              <a:t>інфляційного</a:t>
            </a:r>
            <a:r>
              <a:rPr lang="ru-RU" dirty="0"/>
              <a:t> </a:t>
            </a:r>
            <a:r>
              <a:rPr lang="ru-RU" dirty="0" err="1"/>
              <a:t>процесу</a:t>
            </a:r>
            <a:r>
              <a:rPr lang="ru-RU" dirty="0"/>
              <a:t>.</a:t>
            </a:r>
          </a:p>
        </p:txBody>
      </p:sp>
    </p:spTree>
    <p:extLst>
      <p:ext uri="{BB962C8B-B14F-4D97-AF65-F5344CB8AC3E}">
        <p14:creationId xmlns:p14="http://schemas.microsoft.com/office/powerpoint/2010/main" val="4166331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a:t> </a:t>
            </a:r>
            <a:r>
              <a:rPr lang="ru-RU" sz="2000" b="1" dirty="0" err="1"/>
              <a:t>Платіжне</a:t>
            </a:r>
            <a:r>
              <a:rPr lang="ru-RU" sz="2000" b="1" dirty="0"/>
              <a:t> </a:t>
            </a:r>
            <a:r>
              <a:rPr lang="ru-RU" sz="2000" b="1" dirty="0" err="1"/>
              <a:t>доручення</a:t>
            </a:r>
            <a:r>
              <a:rPr lang="ru-RU" sz="2000" b="1" dirty="0"/>
              <a:t> </a:t>
            </a:r>
            <a:r>
              <a:rPr lang="ru-RU" sz="2000" dirty="0"/>
              <a:t>– </a:t>
            </a:r>
            <a:r>
              <a:rPr lang="ru-RU" sz="2000" dirty="0" err="1"/>
              <a:t>це</a:t>
            </a:r>
            <a:r>
              <a:rPr lang="ru-RU" sz="2000" dirty="0"/>
              <a:t> документ, </a:t>
            </a:r>
            <a:r>
              <a:rPr lang="ru-RU" sz="2000" dirty="0" err="1"/>
              <a:t>який</a:t>
            </a:r>
            <a:r>
              <a:rPr lang="ru-RU" sz="2000" dirty="0"/>
              <a:t> </a:t>
            </a:r>
            <a:r>
              <a:rPr lang="ru-RU" sz="2000" dirty="0" err="1"/>
              <a:t>містить</a:t>
            </a:r>
            <a:r>
              <a:rPr lang="ru-RU" sz="2000" dirty="0"/>
              <a:t> наказ </a:t>
            </a:r>
            <a:r>
              <a:rPr lang="ru-RU" sz="2000" dirty="0" err="1"/>
              <a:t>платника</a:t>
            </a:r>
            <a:r>
              <a:rPr lang="ru-RU" sz="2000" dirty="0"/>
              <a:t> банку про </a:t>
            </a:r>
            <a:r>
              <a:rPr lang="ru-RU" sz="2000" dirty="0" err="1"/>
              <a:t>списання</a:t>
            </a:r>
            <a:r>
              <a:rPr lang="ru-RU" sz="2000" dirty="0"/>
              <a:t> з </a:t>
            </a:r>
            <a:r>
              <a:rPr lang="ru-RU" sz="2000" dirty="0" err="1"/>
              <a:t>його</a:t>
            </a:r>
            <a:r>
              <a:rPr lang="ru-RU" sz="2000" dirty="0"/>
              <a:t> </a:t>
            </a:r>
            <a:r>
              <a:rPr lang="ru-RU" sz="2000" dirty="0" err="1"/>
              <a:t>рахунку</a:t>
            </a:r>
            <a:r>
              <a:rPr lang="ru-RU" sz="2000" dirty="0"/>
              <a:t> </a:t>
            </a:r>
            <a:r>
              <a:rPr lang="ru-RU" sz="2000" dirty="0" err="1"/>
              <a:t>певної</a:t>
            </a:r>
            <a:r>
              <a:rPr lang="ru-RU" sz="2000" dirty="0"/>
              <a:t> </a:t>
            </a:r>
            <a:r>
              <a:rPr lang="ru-RU" sz="2000" dirty="0" err="1"/>
              <a:t>суми</a:t>
            </a:r>
            <a:r>
              <a:rPr lang="ru-RU" sz="2000" dirty="0"/>
              <a:t> та </a:t>
            </a:r>
            <a:r>
              <a:rPr lang="ru-RU" sz="2000" dirty="0" err="1"/>
              <a:t>перерахування</a:t>
            </a:r>
            <a:r>
              <a:rPr lang="ru-RU" sz="2000" dirty="0"/>
              <a:t> </a:t>
            </a:r>
            <a:r>
              <a:rPr lang="ru-RU" sz="2000" dirty="0" err="1"/>
              <a:t>її</a:t>
            </a:r>
            <a:r>
              <a:rPr lang="ru-RU" sz="2000" dirty="0"/>
              <a:t> на </a:t>
            </a:r>
            <a:r>
              <a:rPr lang="ru-RU" sz="2000" dirty="0" err="1"/>
              <a:t>рахунок</a:t>
            </a:r>
            <a:r>
              <a:rPr lang="ru-RU" sz="2000" dirty="0"/>
              <a:t> </a:t>
            </a:r>
            <a:r>
              <a:rPr lang="ru-RU" sz="2000" dirty="0" err="1"/>
              <a:t>одержувача</a:t>
            </a:r>
            <a:r>
              <a:rPr lang="ru-RU" sz="2000" dirty="0"/>
              <a:t> </a:t>
            </a:r>
            <a:r>
              <a:rPr lang="en-US" sz="2000" dirty="0" smtClean="0"/>
              <a:t>. </a:t>
            </a:r>
            <a:r>
              <a:rPr lang="ru-RU" sz="2000" dirty="0" err="1" smtClean="0"/>
              <a:t>Платіжні</a:t>
            </a:r>
            <a:r>
              <a:rPr lang="ru-RU" sz="2000" dirty="0" smtClean="0"/>
              <a:t> </a:t>
            </a:r>
            <a:r>
              <a:rPr lang="ru-RU" sz="2000" dirty="0" err="1"/>
              <a:t>доручення</a:t>
            </a:r>
            <a:r>
              <a:rPr lang="ru-RU" sz="2000" dirty="0"/>
              <a:t> </a:t>
            </a:r>
            <a:r>
              <a:rPr lang="ru-RU" sz="2000" dirty="0" err="1"/>
              <a:t>зручні</a:t>
            </a:r>
            <a:r>
              <a:rPr lang="ru-RU" sz="2000" dirty="0"/>
              <a:t> при </a:t>
            </a:r>
            <a:r>
              <a:rPr lang="ru-RU" sz="2000" dirty="0" err="1"/>
              <a:t>авансовій</a:t>
            </a:r>
            <a:r>
              <a:rPr lang="ru-RU" sz="2000" dirty="0"/>
              <a:t> </a:t>
            </a:r>
            <a:r>
              <a:rPr lang="ru-RU" sz="2000" dirty="0" err="1"/>
              <a:t>оплаті</a:t>
            </a:r>
            <a:r>
              <a:rPr lang="ru-RU" sz="2000" dirty="0"/>
              <a:t> за </a:t>
            </a:r>
            <a:r>
              <a:rPr lang="ru-RU" sz="2000" dirty="0" err="1"/>
              <a:t>товари</a:t>
            </a:r>
            <a:r>
              <a:rPr lang="ru-RU" sz="2000" dirty="0"/>
              <a:t>, при </a:t>
            </a:r>
            <a:r>
              <a:rPr lang="ru-RU" sz="2000" dirty="0" err="1"/>
              <a:t>виконанні</a:t>
            </a:r>
            <a:r>
              <a:rPr lang="ru-RU" sz="2000" dirty="0"/>
              <a:t> </a:t>
            </a:r>
            <a:r>
              <a:rPr lang="ru-RU" sz="2000" dirty="0" err="1"/>
              <a:t>платежів</a:t>
            </a:r>
            <a:r>
              <a:rPr lang="ru-RU" sz="2000" dirty="0"/>
              <a:t> до бюджету </a:t>
            </a:r>
            <a:r>
              <a:rPr lang="ru-RU" sz="2000" dirty="0" err="1"/>
              <a:t>тощо</a:t>
            </a:r>
            <a:r>
              <a:rPr lang="ru-RU" sz="2000" dirty="0"/>
              <a:t>.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309812"/>
            <a:ext cx="6480720" cy="3845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5735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86210"/>
          </a:xfrm>
        </p:spPr>
        <p:txBody>
          <a:bodyPr>
            <a:normAutofit fontScale="90000"/>
          </a:bodyPr>
          <a:lstStyle/>
          <a:p>
            <a:r>
              <a:rPr lang="ru-RU" sz="2000" b="1" dirty="0" err="1"/>
              <a:t>Платіжна</a:t>
            </a:r>
            <a:r>
              <a:rPr lang="ru-RU" sz="2000" b="1" dirty="0"/>
              <a:t> </a:t>
            </a:r>
            <a:r>
              <a:rPr lang="ru-RU" sz="2000" b="1" dirty="0" err="1"/>
              <a:t>вимога-доручення</a:t>
            </a:r>
            <a:r>
              <a:rPr lang="ru-RU" sz="2000" b="1" dirty="0"/>
              <a:t> </a:t>
            </a:r>
            <a:r>
              <a:rPr lang="ru-RU" sz="2000" dirty="0"/>
              <a:t>– </a:t>
            </a:r>
            <a:r>
              <a:rPr lang="ru-RU" sz="2000" dirty="0" err="1"/>
              <a:t>це</a:t>
            </a:r>
            <a:r>
              <a:rPr lang="ru-RU" sz="2000" dirty="0"/>
              <a:t> </a:t>
            </a:r>
            <a:r>
              <a:rPr lang="ru-RU" sz="2000" dirty="0" err="1"/>
              <a:t>комбінований</a:t>
            </a:r>
            <a:r>
              <a:rPr lang="ru-RU" sz="2000" dirty="0"/>
              <a:t> </a:t>
            </a:r>
            <a:r>
              <a:rPr lang="ru-RU" sz="2000" dirty="0" err="1"/>
              <a:t>розрахунковий</a:t>
            </a:r>
            <a:r>
              <a:rPr lang="ru-RU" sz="2000" dirty="0"/>
              <a:t> документ, </a:t>
            </a:r>
            <a:r>
              <a:rPr lang="ru-RU" sz="2000" dirty="0" err="1"/>
              <a:t>який</a:t>
            </a:r>
            <a:r>
              <a:rPr lang="ru-RU" sz="2000" dirty="0"/>
              <a:t> </a:t>
            </a:r>
            <a:r>
              <a:rPr lang="ru-RU" sz="2000" dirty="0" err="1"/>
              <a:t>об’єднує</a:t>
            </a:r>
            <a:r>
              <a:rPr lang="ru-RU" sz="2000" dirty="0"/>
              <a:t> </a:t>
            </a:r>
            <a:r>
              <a:rPr lang="ru-RU" sz="2000" dirty="0" err="1"/>
              <a:t>платіжну</a:t>
            </a:r>
            <a:r>
              <a:rPr lang="ru-RU" sz="2000" dirty="0"/>
              <a:t> </a:t>
            </a:r>
            <a:r>
              <a:rPr lang="ru-RU" sz="2000" dirty="0" err="1"/>
              <a:t>вимогу</a:t>
            </a:r>
            <a:r>
              <a:rPr lang="ru-RU" sz="2000" dirty="0"/>
              <a:t> і </a:t>
            </a:r>
            <a:r>
              <a:rPr lang="ru-RU" sz="2000" dirty="0" err="1"/>
              <a:t>платіжне</a:t>
            </a:r>
            <a:r>
              <a:rPr lang="ru-RU" sz="2000" dirty="0"/>
              <a:t> </a:t>
            </a:r>
            <a:r>
              <a:rPr lang="ru-RU" sz="2000" dirty="0" err="1"/>
              <a:t>доручення</a:t>
            </a:r>
            <a:r>
              <a:rPr lang="ru-RU" sz="2000" dirty="0"/>
              <a:t>. </a:t>
            </a:r>
            <a:r>
              <a:rPr lang="ru-RU" sz="2000" dirty="0" err="1"/>
              <a:t>Частину</a:t>
            </a:r>
            <a:r>
              <a:rPr lang="ru-RU" sz="2000" dirty="0"/>
              <a:t> документу “</a:t>
            </a:r>
            <a:r>
              <a:rPr lang="ru-RU" sz="2000" dirty="0" err="1"/>
              <a:t>платіжна</a:t>
            </a:r>
            <a:r>
              <a:rPr lang="ru-RU" sz="2000" dirty="0"/>
              <a:t> </a:t>
            </a:r>
            <a:r>
              <a:rPr lang="ru-RU" sz="2000" dirty="0" err="1"/>
              <a:t>вимога</a:t>
            </a:r>
            <a:r>
              <a:rPr lang="ru-RU" sz="2000" dirty="0"/>
              <a:t>” </a:t>
            </a:r>
            <a:r>
              <a:rPr lang="ru-RU" sz="2000" dirty="0" err="1"/>
              <a:t>заповнює</a:t>
            </a:r>
            <a:r>
              <a:rPr lang="ru-RU" sz="2000" dirty="0"/>
              <a:t> </a:t>
            </a:r>
            <a:r>
              <a:rPr lang="ru-RU" sz="2000" dirty="0" err="1"/>
              <a:t>одержувач</a:t>
            </a:r>
            <a:r>
              <a:rPr lang="ru-RU" sz="2000" dirty="0"/>
              <a:t>, а другу </a:t>
            </a:r>
            <a:r>
              <a:rPr lang="ru-RU" sz="2000" dirty="0" err="1"/>
              <a:t>частину</a:t>
            </a:r>
            <a:r>
              <a:rPr lang="ru-RU" sz="2000" dirty="0"/>
              <a:t> – “</a:t>
            </a:r>
            <a:r>
              <a:rPr lang="ru-RU" sz="2000" dirty="0" err="1"/>
              <a:t>доручення</a:t>
            </a:r>
            <a:r>
              <a:rPr lang="ru-RU" sz="2000" dirty="0"/>
              <a:t>” – </a:t>
            </a:r>
            <a:r>
              <a:rPr lang="ru-RU" sz="2000" dirty="0" err="1"/>
              <a:t>заповнює</a:t>
            </a:r>
            <a:r>
              <a:rPr lang="ru-RU" sz="2000" dirty="0"/>
              <a:t> </a:t>
            </a:r>
            <a:r>
              <a:rPr lang="ru-RU" sz="2000" dirty="0" err="1"/>
              <a:t>платник</a:t>
            </a:r>
            <a:r>
              <a:rPr lang="ru-RU" sz="2000" dirty="0"/>
              <a:t> при </a:t>
            </a:r>
            <a:r>
              <a:rPr lang="ru-RU" sz="2000" dirty="0" err="1"/>
              <a:t>згоді</a:t>
            </a:r>
            <a:r>
              <a:rPr lang="ru-RU" sz="2000" dirty="0"/>
              <a:t> на оплату. На рисунку </a:t>
            </a:r>
            <a:r>
              <a:rPr lang="ru-RU" sz="2000" dirty="0" smtClean="0"/>
              <a:t> </a:t>
            </a:r>
            <a:r>
              <a:rPr lang="ru-RU" sz="2000" dirty="0" err="1"/>
              <a:t>поетапно</a:t>
            </a:r>
            <a:r>
              <a:rPr lang="ru-RU" sz="2000" dirty="0"/>
              <a:t> </a:t>
            </a:r>
            <a:r>
              <a:rPr lang="ru-RU" sz="2000" dirty="0" err="1"/>
              <a:t>відображено</a:t>
            </a:r>
            <a:r>
              <a:rPr lang="ru-RU" sz="2000" dirty="0"/>
              <a:t> </a:t>
            </a:r>
            <a:r>
              <a:rPr lang="ru-RU" sz="2000" dirty="0" err="1"/>
              <a:t>процес</a:t>
            </a:r>
            <a:r>
              <a:rPr lang="ru-RU" sz="2000" dirty="0"/>
              <a:t> </a:t>
            </a:r>
            <a:r>
              <a:rPr lang="ru-RU" sz="2000" dirty="0" err="1"/>
              <a:t>розрахунків</a:t>
            </a:r>
            <a:r>
              <a:rPr lang="ru-RU" sz="2000" dirty="0"/>
              <a:t> </a:t>
            </a:r>
            <a:r>
              <a:rPr lang="ru-RU" sz="2000" dirty="0" err="1"/>
              <a:t>платіжними</a:t>
            </a:r>
            <a:r>
              <a:rPr lang="ru-RU" sz="2000" dirty="0"/>
              <a:t> </a:t>
            </a:r>
            <a:r>
              <a:rPr lang="ru-RU" sz="2000" dirty="0" err="1"/>
              <a:t>вимогами-дорученнями</a:t>
            </a:r>
            <a:r>
              <a:rPr lang="ru-RU" sz="2000" dirty="0"/>
              <a:t>.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492896"/>
            <a:ext cx="6264696" cy="349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541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42194"/>
          </a:xfrm>
        </p:spPr>
        <p:txBody>
          <a:bodyPr>
            <a:normAutofit fontScale="90000"/>
          </a:bodyPr>
          <a:lstStyle/>
          <a:p>
            <a:r>
              <a:rPr lang="ru-RU" sz="2400" b="1" dirty="0" err="1"/>
              <a:t>Акредитив</a:t>
            </a:r>
            <a:r>
              <a:rPr lang="ru-RU" sz="2400" b="1" dirty="0"/>
              <a:t> </a:t>
            </a:r>
            <a:r>
              <a:rPr lang="ru-RU" sz="2400" dirty="0"/>
              <a:t>– </a:t>
            </a:r>
            <a:r>
              <a:rPr lang="ru-RU" sz="2400" dirty="0" err="1"/>
              <a:t>це</a:t>
            </a:r>
            <a:r>
              <a:rPr lang="ru-RU" sz="2400" dirty="0"/>
              <a:t> </a:t>
            </a:r>
            <a:r>
              <a:rPr lang="ru-RU" sz="2400" dirty="0" err="1"/>
              <a:t>розрахунковий</a:t>
            </a:r>
            <a:r>
              <a:rPr lang="ru-RU" sz="2400" dirty="0"/>
              <a:t> документ, </a:t>
            </a:r>
            <a:r>
              <a:rPr lang="ru-RU" sz="2400" dirty="0" err="1"/>
              <a:t>який</a:t>
            </a:r>
            <a:r>
              <a:rPr lang="ru-RU" sz="2400" dirty="0"/>
              <a:t> </a:t>
            </a:r>
            <a:r>
              <a:rPr lang="ru-RU" sz="2400" dirty="0" err="1"/>
              <a:t>містить</a:t>
            </a:r>
            <a:r>
              <a:rPr lang="ru-RU" sz="2400" dirty="0"/>
              <a:t> </a:t>
            </a:r>
            <a:r>
              <a:rPr lang="ru-RU" sz="2400" dirty="0" err="1"/>
              <a:t>доручення</a:t>
            </a:r>
            <a:r>
              <a:rPr lang="ru-RU" sz="2400" dirty="0"/>
              <a:t> банка </a:t>
            </a:r>
            <a:r>
              <a:rPr lang="ru-RU" sz="2400" dirty="0" err="1"/>
              <a:t>платника</a:t>
            </a:r>
            <a:r>
              <a:rPr lang="ru-RU" sz="2400" dirty="0"/>
              <a:t> банку </a:t>
            </a:r>
            <a:r>
              <a:rPr lang="ru-RU" sz="2400" dirty="0" err="1"/>
              <a:t>одержувача</a:t>
            </a:r>
            <a:r>
              <a:rPr lang="ru-RU" sz="2400" dirty="0"/>
              <a:t> </a:t>
            </a:r>
            <a:r>
              <a:rPr lang="ru-RU" sz="2400" dirty="0" err="1"/>
              <a:t>оплатити</a:t>
            </a:r>
            <a:r>
              <a:rPr lang="ru-RU" sz="2400" dirty="0"/>
              <a:t> товар (</a:t>
            </a:r>
            <a:r>
              <a:rPr lang="ru-RU" sz="2400" dirty="0" err="1"/>
              <a:t>послуги</a:t>
            </a:r>
            <a:r>
              <a:rPr lang="ru-RU" sz="2400" dirty="0"/>
              <a:t>) </a:t>
            </a:r>
            <a:r>
              <a:rPr lang="ru-RU" sz="2400" dirty="0" err="1"/>
              <a:t>лише</a:t>
            </a:r>
            <a:r>
              <a:rPr lang="ru-RU" sz="2400" dirty="0"/>
              <a:t> при </a:t>
            </a:r>
            <a:r>
              <a:rPr lang="ru-RU" sz="2400" dirty="0" err="1"/>
              <a:t>виконанні</a:t>
            </a:r>
            <a:r>
              <a:rPr lang="ru-RU" sz="2400" dirty="0"/>
              <a:t> </a:t>
            </a:r>
            <a:r>
              <a:rPr lang="ru-RU" sz="2400" dirty="0" err="1"/>
              <a:t>одержувачем</a:t>
            </a:r>
            <a:r>
              <a:rPr lang="ru-RU" sz="2400" dirty="0"/>
              <a:t> умов, </a:t>
            </a:r>
            <a:r>
              <a:rPr lang="ru-RU" sz="2400" dirty="0" err="1"/>
              <a:t>вказаних</a:t>
            </a:r>
            <a:r>
              <a:rPr lang="ru-RU" sz="2400" dirty="0"/>
              <a:t> в </a:t>
            </a:r>
            <a:r>
              <a:rPr lang="ru-RU" sz="2400" dirty="0" err="1"/>
              <a:t>акредитиві</a:t>
            </a:r>
            <a:r>
              <a:rPr lang="ru-RU" sz="2400" dirty="0"/>
              <a:t> </a:t>
            </a:r>
            <a:r>
              <a:rPr lang="ru-RU" sz="2400" dirty="0" smtClean="0"/>
              <a:t>рис</a:t>
            </a:r>
            <a:r>
              <a:rPr lang="uk-UA" sz="2400" dirty="0" err="1" smtClean="0"/>
              <a:t>унок</a:t>
            </a:r>
            <a:r>
              <a:rPr lang="ru-RU" sz="2400" dirty="0" smtClean="0"/>
              <a:t>. </a:t>
            </a:r>
            <a:r>
              <a:rPr lang="ru-RU" sz="2400" dirty="0" err="1"/>
              <a:t>Акредитив</a:t>
            </a:r>
            <a:r>
              <a:rPr lang="ru-RU" sz="2400" dirty="0"/>
              <a:t> </a:t>
            </a:r>
            <a:r>
              <a:rPr lang="ru-RU" sz="2400" dirty="0" err="1"/>
              <a:t>вигідно</a:t>
            </a:r>
            <a:r>
              <a:rPr lang="ru-RU" sz="2400" dirty="0"/>
              <a:t> </a:t>
            </a:r>
            <a:r>
              <a:rPr lang="ru-RU" sz="2400" dirty="0" err="1"/>
              <a:t>використовувати</a:t>
            </a:r>
            <a:r>
              <a:rPr lang="ru-RU" sz="2400" dirty="0"/>
              <a:t> у </a:t>
            </a:r>
            <a:r>
              <a:rPr lang="ru-RU" sz="2400" dirty="0" err="1"/>
              <a:t>відносинах</a:t>
            </a:r>
            <a:r>
              <a:rPr lang="ru-RU" sz="2400" dirty="0"/>
              <a:t> з </a:t>
            </a:r>
            <a:r>
              <a:rPr lang="ru-RU" sz="2400" dirty="0" err="1"/>
              <a:t>неакуратними</a:t>
            </a:r>
            <a:r>
              <a:rPr lang="ru-RU" sz="2400" dirty="0"/>
              <a:t> </a:t>
            </a:r>
            <a:r>
              <a:rPr lang="ru-RU" sz="2400" dirty="0" err="1"/>
              <a:t>платниками</a:t>
            </a:r>
            <a:r>
              <a:rPr lang="ru-RU" sz="2400" dirty="0"/>
              <a:t>.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276872"/>
            <a:ext cx="5472608" cy="3926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1339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a:t> </a:t>
            </a:r>
            <a:r>
              <a:rPr lang="ru-RU" sz="1800" b="1" dirty="0" err="1"/>
              <a:t>Розрахунковий</a:t>
            </a:r>
            <a:r>
              <a:rPr lang="ru-RU" sz="1800" b="1" dirty="0"/>
              <a:t> чек </a:t>
            </a:r>
            <a:r>
              <a:rPr lang="ru-RU" sz="1800" dirty="0"/>
              <a:t>– документ, </a:t>
            </a:r>
            <a:r>
              <a:rPr lang="ru-RU" sz="1800" dirty="0" err="1"/>
              <a:t>який</a:t>
            </a:r>
            <a:r>
              <a:rPr lang="ru-RU" sz="1800" dirty="0"/>
              <a:t> </a:t>
            </a:r>
            <a:r>
              <a:rPr lang="ru-RU" sz="1800" dirty="0" err="1"/>
              <a:t>містить</a:t>
            </a:r>
            <a:r>
              <a:rPr lang="ru-RU" sz="1800" dirty="0"/>
              <a:t> </a:t>
            </a:r>
            <a:r>
              <a:rPr lang="ru-RU" sz="1800" dirty="0" err="1"/>
              <a:t>доручення</a:t>
            </a:r>
            <a:r>
              <a:rPr lang="ru-RU" sz="1800" dirty="0"/>
              <a:t> </a:t>
            </a:r>
            <a:r>
              <a:rPr lang="ru-RU" sz="1800" dirty="0" err="1"/>
              <a:t>чекодавця</a:t>
            </a:r>
            <a:r>
              <a:rPr lang="ru-RU" sz="1800" dirty="0"/>
              <a:t> (</a:t>
            </a:r>
            <a:r>
              <a:rPr lang="ru-RU" sz="1800" dirty="0" err="1"/>
              <a:t>платника</a:t>
            </a:r>
            <a:r>
              <a:rPr lang="ru-RU" sz="1800" dirty="0"/>
              <a:t>) банку про </a:t>
            </a:r>
            <a:r>
              <a:rPr lang="ru-RU" sz="1800" dirty="0" err="1"/>
              <a:t>перерахування</a:t>
            </a:r>
            <a:r>
              <a:rPr lang="ru-RU" sz="1800" dirty="0"/>
              <a:t> з </a:t>
            </a:r>
            <a:r>
              <a:rPr lang="ru-RU" sz="1800" dirty="0" err="1"/>
              <a:t>його</a:t>
            </a:r>
            <a:r>
              <a:rPr lang="ru-RU" sz="1800" dirty="0"/>
              <a:t> </a:t>
            </a:r>
            <a:r>
              <a:rPr lang="ru-RU" sz="1800" dirty="0" err="1"/>
              <a:t>рахунку</a:t>
            </a:r>
            <a:r>
              <a:rPr lang="ru-RU" sz="1800" dirty="0"/>
              <a:t> </a:t>
            </a:r>
            <a:r>
              <a:rPr lang="ru-RU" sz="1800" dirty="0" err="1"/>
              <a:t>певної</a:t>
            </a:r>
            <a:r>
              <a:rPr lang="ru-RU" sz="1800" dirty="0"/>
              <a:t> </a:t>
            </a:r>
            <a:r>
              <a:rPr lang="ru-RU" sz="1800" dirty="0" err="1"/>
              <a:t>суми</a:t>
            </a:r>
            <a:r>
              <a:rPr lang="ru-RU" sz="1800" dirty="0"/>
              <a:t> грошей на </a:t>
            </a:r>
            <a:r>
              <a:rPr lang="ru-RU" sz="1800" dirty="0" err="1"/>
              <a:t>рахунок</a:t>
            </a:r>
            <a:r>
              <a:rPr lang="ru-RU" sz="1800" dirty="0"/>
              <a:t> чекодержателя (</a:t>
            </a:r>
            <a:r>
              <a:rPr lang="ru-RU" sz="1800" dirty="0" err="1"/>
              <a:t>одержувача</a:t>
            </a:r>
            <a:r>
              <a:rPr lang="ru-RU" sz="1800" dirty="0"/>
              <a:t>) при </a:t>
            </a:r>
            <a:r>
              <a:rPr lang="ru-RU" sz="1800" dirty="0" err="1"/>
              <a:t>здачі</a:t>
            </a:r>
            <a:r>
              <a:rPr lang="ru-RU" sz="1800" dirty="0"/>
              <a:t> ним чека в банк. Схема </a:t>
            </a:r>
            <a:r>
              <a:rPr lang="ru-RU" sz="1800" dirty="0" err="1"/>
              <a:t>розрахунків</a:t>
            </a:r>
            <a:r>
              <a:rPr lang="ru-RU" sz="1800" dirty="0"/>
              <a:t> чеками наведена на рисунку</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6984776" cy="470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908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74638"/>
            <a:ext cx="8075240" cy="2866330"/>
          </a:xfrm>
        </p:spPr>
        <p:txBody>
          <a:bodyPr>
            <a:normAutofit/>
          </a:bodyPr>
          <a:lstStyle/>
          <a:p>
            <a:r>
              <a:rPr lang="ru-RU" sz="1800" b="1" dirty="0"/>
              <a:t>Вексель </a:t>
            </a:r>
            <a:r>
              <a:rPr lang="ru-RU" sz="1800" dirty="0" err="1"/>
              <a:t>представляє</a:t>
            </a:r>
            <a:r>
              <a:rPr lang="ru-RU" sz="1800" dirty="0"/>
              <a:t> собою </a:t>
            </a:r>
            <a:r>
              <a:rPr lang="ru-RU" sz="1800" dirty="0" err="1"/>
              <a:t>цінний</a:t>
            </a:r>
            <a:r>
              <a:rPr lang="ru-RU" sz="1800" dirty="0"/>
              <a:t> </a:t>
            </a:r>
            <a:r>
              <a:rPr lang="ru-RU" sz="1800" dirty="0" err="1"/>
              <a:t>папір</a:t>
            </a:r>
            <a:r>
              <a:rPr lang="ru-RU" sz="1800" dirty="0"/>
              <a:t>, </a:t>
            </a:r>
            <a:r>
              <a:rPr lang="ru-RU" sz="1800" dirty="0" err="1"/>
              <a:t>який</a:t>
            </a:r>
            <a:r>
              <a:rPr lang="ru-RU" sz="1800" dirty="0"/>
              <a:t> </a:t>
            </a:r>
            <a:r>
              <a:rPr lang="ru-RU" sz="1800" dirty="0" err="1"/>
              <a:t>містить</a:t>
            </a:r>
            <a:r>
              <a:rPr lang="ru-RU" sz="1800" dirty="0"/>
              <a:t> </a:t>
            </a:r>
            <a:r>
              <a:rPr lang="ru-RU" sz="1800" dirty="0" err="1"/>
              <a:t>зобов’язання</a:t>
            </a:r>
            <a:r>
              <a:rPr lang="ru-RU" sz="1800" dirty="0"/>
              <a:t> – </a:t>
            </a:r>
            <a:r>
              <a:rPr lang="ru-RU" sz="1800" dirty="0" err="1"/>
              <a:t>нічим</a:t>
            </a:r>
            <a:r>
              <a:rPr lang="ru-RU" sz="1800" dirty="0"/>
              <a:t> не </a:t>
            </a:r>
            <a:r>
              <a:rPr lang="ru-RU" sz="1800" dirty="0" err="1"/>
              <a:t>обумовлену</a:t>
            </a:r>
            <a:r>
              <a:rPr lang="ru-RU" sz="1800" dirty="0"/>
              <a:t> </a:t>
            </a:r>
            <a:r>
              <a:rPr lang="ru-RU" sz="1800" dirty="0" err="1"/>
              <a:t>обіцянку</a:t>
            </a:r>
            <a:r>
              <a:rPr lang="ru-RU" sz="1800" dirty="0"/>
              <a:t> </a:t>
            </a:r>
            <a:r>
              <a:rPr lang="ru-RU" sz="1800" dirty="0" err="1"/>
              <a:t>векселедавця</a:t>
            </a:r>
            <a:r>
              <a:rPr lang="ru-RU" sz="1800" dirty="0"/>
              <a:t> </a:t>
            </a:r>
            <a:r>
              <a:rPr lang="ru-RU" sz="1800" dirty="0" err="1"/>
              <a:t>сплатити</a:t>
            </a:r>
            <a:r>
              <a:rPr lang="ru-RU" sz="1800" dirty="0"/>
              <a:t> </a:t>
            </a:r>
            <a:r>
              <a:rPr lang="ru-RU" sz="1800" dirty="0" err="1"/>
              <a:t>певну</a:t>
            </a:r>
            <a:r>
              <a:rPr lang="ru-RU" sz="1800" dirty="0"/>
              <a:t> суму </a:t>
            </a:r>
            <a:r>
              <a:rPr lang="ru-RU" sz="1800" dirty="0" err="1"/>
              <a:t>грошових</a:t>
            </a:r>
            <a:r>
              <a:rPr lang="ru-RU" sz="1800" dirty="0"/>
              <a:t> </a:t>
            </a:r>
            <a:r>
              <a:rPr lang="ru-RU" sz="1800" dirty="0" err="1"/>
              <a:t>коштів</a:t>
            </a:r>
            <a:r>
              <a:rPr lang="ru-RU" sz="1800" dirty="0"/>
              <a:t> (</a:t>
            </a:r>
            <a:r>
              <a:rPr lang="ru-RU" sz="1800" dirty="0" err="1"/>
              <a:t>розрізняють</a:t>
            </a:r>
            <a:r>
              <a:rPr lang="ru-RU" sz="1800" dirty="0"/>
              <a:t> </a:t>
            </a:r>
            <a:r>
              <a:rPr lang="ru-RU" sz="1800" dirty="0" err="1"/>
              <a:t>простий</a:t>
            </a:r>
            <a:r>
              <a:rPr lang="ru-RU" sz="1800" dirty="0"/>
              <a:t> – “соло-вексель” та </a:t>
            </a:r>
            <a:r>
              <a:rPr lang="ru-RU" sz="1800" dirty="0" err="1"/>
              <a:t>переказний</a:t>
            </a:r>
            <a:r>
              <a:rPr lang="ru-RU" sz="1800" dirty="0"/>
              <a:t> –“трата”).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852936"/>
            <a:ext cx="5391550" cy="116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35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1570186"/>
          </a:xfrm>
        </p:spPr>
        <p:txBody>
          <a:bodyPr>
            <a:normAutofit fontScale="90000"/>
          </a:bodyPr>
          <a:lstStyle/>
          <a:p>
            <a:r>
              <a:rPr lang="ru-RU" sz="2000" b="1" dirty="0" err="1"/>
              <a:t>Переказний</a:t>
            </a:r>
            <a:r>
              <a:rPr lang="ru-RU" sz="2000" b="1" dirty="0"/>
              <a:t> вексель </a:t>
            </a:r>
            <a:r>
              <a:rPr lang="ru-RU" sz="2000" dirty="0" err="1"/>
              <a:t>представляє</a:t>
            </a:r>
            <a:r>
              <a:rPr lang="ru-RU" sz="2000" dirty="0"/>
              <a:t> собою </a:t>
            </a:r>
            <a:r>
              <a:rPr lang="ru-RU" sz="2000" dirty="0" err="1"/>
              <a:t>письмову</a:t>
            </a:r>
            <a:r>
              <a:rPr lang="ru-RU" sz="2000" dirty="0"/>
              <a:t> </a:t>
            </a:r>
            <a:r>
              <a:rPr lang="ru-RU" sz="2000" dirty="0" err="1"/>
              <a:t>пропозицію</a:t>
            </a:r>
            <a:r>
              <a:rPr lang="ru-RU" sz="2000" dirty="0"/>
              <a:t> </a:t>
            </a:r>
            <a:r>
              <a:rPr lang="ru-RU" sz="2000" dirty="0" err="1"/>
              <a:t>векселедавця</a:t>
            </a:r>
            <a:r>
              <a:rPr lang="ru-RU" sz="2000" dirty="0"/>
              <a:t>, </a:t>
            </a:r>
            <a:r>
              <a:rPr lang="ru-RU" sz="2000" dirty="0" err="1"/>
              <a:t>звернене</a:t>
            </a:r>
            <a:r>
              <a:rPr lang="ru-RU" sz="2000" dirty="0"/>
              <a:t> до </a:t>
            </a:r>
            <a:r>
              <a:rPr lang="ru-RU" sz="2000" dirty="0" err="1"/>
              <a:t>платника</a:t>
            </a:r>
            <a:r>
              <a:rPr lang="ru-RU" sz="2000" dirty="0"/>
              <a:t>, </a:t>
            </a:r>
            <a:r>
              <a:rPr lang="ru-RU" sz="2000" dirty="0" err="1"/>
              <a:t>сплатити</a:t>
            </a:r>
            <a:r>
              <a:rPr lang="ru-RU" sz="2000" dirty="0"/>
              <a:t> </a:t>
            </a:r>
            <a:r>
              <a:rPr lang="ru-RU" sz="2000" dirty="0" err="1"/>
              <a:t>певну</a:t>
            </a:r>
            <a:r>
              <a:rPr lang="ru-RU" sz="2000" dirty="0"/>
              <a:t> суму </a:t>
            </a:r>
            <a:r>
              <a:rPr lang="ru-RU" sz="2000" dirty="0" err="1"/>
              <a:t>векселедаржателю</a:t>
            </a:r>
            <a:r>
              <a:rPr lang="ru-RU" sz="2000" dirty="0"/>
              <a:t>. </a:t>
            </a:r>
            <a:r>
              <a:rPr lang="ru-RU" sz="2000" dirty="0" err="1"/>
              <a:t>Переказний</a:t>
            </a:r>
            <a:r>
              <a:rPr lang="ru-RU" sz="2000" dirty="0"/>
              <a:t> вексель </a:t>
            </a:r>
            <a:r>
              <a:rPr lang="ru-RU" sz="2000" dirty="0" err="1"/>
              <a:t>може</a:t>
            </a:r>
            <a:r>
              <a:rPr lang="ru-RU" sz="2000" dirty="0"/>
              <a:t> бути </a:t>
            </a:r>
            <a:r>
              <a:rPr lang="ru-RU" sz="2000" dirty="0" err="1"/>
              <a:t>проданий</a:t>
            </a:r>
            <a:r>
              <a:rPr lang="ru-RU" sz="2000" dirty="0"/>
              <a:t> за </a:t>
            </a:r>
            <a:r>
              <a:rPr lang="ru-RU" sz="2000" dirty="0" err="1"/>
              <a:t>допомогою</a:t>
            </a:r>
            <a:r>
              <a:rPr lang="ru-RU" sz="2000" dirty="0"/>
              <a:t> </a:t>
            </a:r>
            <a:r>
              <a:rPr lang="ru-RU" sz="2000" dirty="0" err="1"/>
              <a:t>індосаменту</a:t>
            </a:r>
            <a:r>
              <a:rPr lang="ru-RU" sz="2000" dirty="0"/>
              <a:t> (</a:t>
            </a:r>
            <a:r>
              <a:rPr lang="ru-RU" sz="2000" dirty="0" err="1"/>
              <a:t>передавального</a:t>
            </a:r>
            <a:r>
              <a:rPr lang="ru-RU" sz="2000" dirty="0"/>
              <a:t> </a:t>
            </a:r>
            <a:r>
              <a:rPr lang="ru-RU" sz="2000" dirty="0" err="1"/>
              <a:t>напису</a:t>
            </a:r>
            <a:r>
              <a:rPr lang="ru-RU" sz="2000" dirty="0"/>
              <a:t>). Строк платежу </a:t>
            </a:r>
            <a:r>
              <a:rPr lang="ru-RU" sz="2000" dirty="0" err="1"/>
              <a:t>визначається</a:t>
            </a:r>
            <a:r>
              <a:rPr lang="ru-RU" sz="2000" dirty="0"/>
              <a:t> </a:t>
            </a:r>
            <a:r>
              <a:rPr lang="ru-RU" sz="2000" dirty="0" err="1"/>
              <a:t>або</a:t>
            </a:r>
            <a:r>
              <a:rPr lang="ru-RU" sz="2000" dirty="0"/>
              <a:t> датою акцепта, </a:t>
            </a:r>
            <a:r>
              <a:rPr lang="ru-RU" sz="2000" dirty="0" err="1"/>
              <a:t>або</a:t>
            </a:r>
            <a:r>
              <a:rPr lang="ru-RU" sz="2000" dirty="0"/>
              <a:t> ж датою протеста. </a:t>
            </a:r>
            <a:r>
              <a:rPr lang="ru-RU" sz="2000" dirty="0" err="1"/>
              <a:t>Спрощена</a:t>
            </a:r>
            <a:r>
              <a:rPr lang="ru-RU" sz="2000" dirty="0"/>
              <a:t> схема </a:t>
            </a:r>
            <a:r>
              <a:rPr lang="ru-RU" sz="2000" dirty="0" err="1"/>
              <a:t>видачі</a:t>
            </a:r>
            <a:r>
              <a:rPr lang="ru-RU" sz="2000" dirty="0"/>
              <a:t> </a:t>
            </a:r>
            <a:r>
              <a:rPr lang="ru-RU" sz="2000" dirty="0" err="1"/>
              <a:t>переказного</a:t>
            </a:r>
            <a:r>
              <a:rPr lang="ru-RU" sz="2000" dirty="0"/>
              <a:t> векселя представлена на рисунку</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708920"/>
            <a:ext cx="6846655" cy="1656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8817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err="1"/>
              <a:t>Міжбанківські</a:t>
            </a:r>
            <a:r>
              <a:rPr lang="ru-RU" sz="2000" b="1" dirty="0"/>
              <a:t> </a:t>
            </a:r>
            <a:r>
              <a:rPr lang="ru-RU" sz="2000" b="1" dirty="0" err="1"/>
              <a:t>розрахунки</a:t>
            </a:r>
            <a:r>
              <a:rPr lang="ru-RU" sz="2000" b="1" dirty="0"/>
              <a:t> через </a:t>
            </a:r>
            <a:r>
              <a:rPr lang="ru-RU" sz="2000" b="1" dirty="0" err="1"/>
              <a:t>центральний</a:t>
            </a:r>
            <a:r>
              <a:rPr lang="ru-RU" sz="2000" b="1" dirty="0"/>
              <a:t> банк</a:t>
            </a:r>
            <a:r>
              <a:rPr lang="ru-RU" sz="2000" dirty="0"/>
              <a:t>. </a:t>
            </a:r>
            <a:r>
              <a:rPr lang="ru-RU" sz="2000" dirty="0" err="1"/>
              <a:t>Комерційні</a:t>
            </a:r>
            <a:r>
              <a:rPr lang="ru-RU" sz="2000" dirty="0"/>
              <a:t> банки </a:t>
            </a:r>
            <a:r>
              <a:rPr lang="ru-RU" sz="2000" dirty="0" err="1"/>
              <a:t>відкривають</a:t>
            </a:r>
            <a:r>
              <a:rPr lang="ru-RU" sz="2000" dirty="0"/>
              <a:t> </a:t>
            </a:r>
            <a:r>
              <a:rPr lang="ru-RU" sz="2000" dirty="0" err="1"/>
              <a:t>рахунки</a:t>
            </a:r>
            <a:r>
              <a:rPr lang="ru-RU" sz="2000" dirty="0"/>
              <a:t> в </a:t>
            </a:r>
            <a:r>
              <a:rPr lang="ru-RU" sz="2000" dirty="0" err="1"/>
              <a:t>установах</a:t>
            </a:r>
            <a:r>
              <a:rPr lang="ru-RU" sz="2000" dirty="0"/>
              <a:t> центрального банку –</a:t>
            </a:r>
            <a:r>
              <a:rPr lang="ru-RU" sz="2000" dirty="0" err="1"/>
              <a:t>розрахунково-касових</a:t>
            </a:r>
            <a:r>
              <a:rPr lang="ru-RU" sz="2000" dirty="0"/>
              <a:t> центрах (РКЦ).</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995" y="1916832"/>
            <a:ext cx="6885373" cy="3688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294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Закон грошового </a:t>
            </a:r>
            <a:r>
              <a:rPr lang="ru-RU" dirty="0" err="1"/>
              <a:t>обігу</a:t>
            </a:r>
            <a:r>
              <a:rPr lang="ru-RU" dirty="0"/>
              <a:t> </a:t>
            </a:r>
          </a:p>
        </p:txBody>
      </p:sp>
      <p:sp>
        <p:nvSpPr>
          <p:cNvPr id="3" name="Прямоугольник 2"/>
          <p:cNvSpPr/>
          <p:nvPr/>
        </p:nvSpPr>
        <p:spPr>
          <a:xfrm>
            <a:off x="1115616" y="1412776"/>
            <a:ext cx="7488832" cy="923330"/>
          </a:xfrm>
          <a:prstGeom prst="rect">
            <a:avLst/>
          </a:prstGeom>
        </p:spPr>
        <p:txBody>
          <a:bodyPr wrap="square">
            <a:spAutoFit/>
          </a:bodyPr>
          <a:lstStyle/>
          <a:p>
            <a:r>
              <a:rPr lang="ru-RU" dirty="0"/>
              <a:t>Закон грошового </a:t>
            </a:r>
            <a:r>
              <a:rPr lang="ru-RU" dirty="0" err="1"/>
              <a:t>обігу</a:t>
            </a:r>
            <a:r>
              <a:rPr lang="ru-RU" dirty="0"/>
              <a:t> </a:t>
            </a:r>
            <a:r>
              <a:rPr lang="ru-RU" dirty="0" err="1"/>
              <a:t>виражає</a:t>
            </a:r>
            <a:r>
              <a:rPr lang="ru-RU" dirty="0"/>
              <a:t> </a:t>
            </a:r>
            <a:r>
              <a:rPr lang="ru-RU" dirty="0" err="1"/>
              <a:t>економічну</a:t>
            </a:r>
            <a:r>
              <a:rPr lang="ru-RU" dirty="0"/>
              <a:t> </a:t>
            </a:r>
            <a:r>
              <a:rPr lang="ru-RU" dirty="0" err="1"/>
              <a:t>взаємозалежність</a:t>
            </a:r>
            <a:r>
              <a:rPr lang="ru-RU" dirty="0"/>
              <a:t> </a:t>
            </a:r>
            <a:r>
              <a:rPr lang="ru-RU" dirty="0" err="1"/>
              <a:t>між</a:t>
            </a:r>
            <a:r>
              <a:rPr lang="ru-RU" dirty="0"/>
              <a:t> </a:t>
            </a:r>
            <a:r>
              <a:rPr lang="ru-RU" dirty="0" err="1"/>
              <a:t>масою</a:t>
            </a:r>
            <a:r>
              <a:rPr lang="ru-RU" dirty="0"/>
              <a:t> </a:t>
            </a:r>
            <a:r>
              <a:rPr lang="ru-RU" dirty="0" err="1"/>
              <a:t>товарів</a:t>
            </a:r>
            <a:r>
              <a:rPr lang="ru-RU" dirty="0"/>
              <a:t> в </a:t>
            </a:r>
            <a:r>
              <a:rPr lang="ru-RU" dirty="0" err="1"/>
              <a:t>обігу</a:t>
            </a:r>
            <a:r>
              <a:rPr lang="ru-RU" dirty="0"/>
              <a:t>, </a:t>
            </a:r>
            <a:r>
              <a:rPr lang="ru-RU" dirty="0" err="1"/>
              <a:t>рівнем</a:t>
            </a:r>
            <a:r>
              <a:rPr lang="ru-RU" dirty="0"/>
              <a:t> </a:t>
            </a:r>
            <a:r>
              <a:rPr lang="ru-RU" dirty="0" err="1"/>
              <a:t>їх</a:t>
            </a:r>
            <a:r>
              <a:rPr lang="ru-RU" dirty="0"/>
              <a:t> </a:t>
            </a:r>
            <a:r>
              <a:rPr lang="ru-RU" dirty="0" err="1"/>
              <a:t>цін</a:t>
            </a:r>
            <a:r>
              <a:rPr lang="ru-RU" dirty="0"/>
              <a:t> і </a:t>
            </a:r>
            <a:r>
              <a:rPr lang="ru-RU" dirty="0" err="1"/>
              <a:t>швидкістю</a:t>
            </a:r>
            <a:r>
              <a:rPr lang="ru-RU" dirty="0"/>
              <a:t> </a:t>
            </a:r>
            <a:r>
              <a:rPr lang="ru-RU" dirty="0" err="1"/>
              <a:t>обігу</a:t>
            </a:r>
            <a:r>
              <a:rPr lang="ru-RU" dirty="0"/>
              <a:t> грошей. </a:t>
            </a:r>
          </a:p>
          <a:p>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009900"/>
            <a:ext cx="6840759" cy="2435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03187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1006</Words>
  <Application>Microsoft Office PowerPoint</Application>
  <PresentationFormat>Экран (4:3)</PresentationFormat>
  <Paragraphs>33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 Платіжна вимога – це документ, який містить вимогу одержувача коштів платнику про сплату певної суми грошей через банк. Механізм розрахунку платіжними вимогами показаний на рисунку</vt:lpstr>
      <vt:lpstr> Платіжне доручення – це документ, який містить наказ платника банку про списання з його рахунку певної суми та перерахування її на рахунок одержувача . Платіжні доручення зручні при авансовій оплаті за товари, при виконанні платежів до бюджету тощо. </vt:lpstr>
      <vt:lpstr>Платіжна вимога-доручення – це комбінований розрахунковий документ, який об’єднує платіжну вимогу і платіжне доручення. Частину документу “платіжна вимога” заповнює одержувач, а другу частину – “доручення” – заповнює платник при згоді на оплату. На рисунку  поетапно відображено процес розрахунків платіжними вимогами-дорученнями. </vt:lpstr>
      <vt:lpstr>Акредитив – це розрахунковий документ, який містить доручення банка платника банку одержувача оплатити товар (послуги) лише при виконанні одержувачем умов, вказаних в акредитиві рисунок. Акредитив вигідно використовувати у відносинах з неакуратними платниками. </vt:lpstr>
      <vt:lpstr> Розрахунковий чек – документ, який містить доручення чекодавця (платника) банку про перерахування з його рахунку певної суми грошей на рахунок чекодержателя (одержувача) при здачі ним чека в банк. Схема розрахунків чеками наведена на рисунку</vt:lpstr>
      <vt:lpstr>Вексель представляє собою цінний папір, який містить зобов’язання – нічим не обумовлену обіцянку векселедавця сплатити певну суму грошових коштів (розрізняють простий – “соло-вексель” та переказний –“трата”). </vt:lpstr>
      <vt:lpstr>Переказний вексель представляє собою письмову пропозицію векселедавця, звернене до платника, сплатити певну суму векселедаржателю. Переказний вексель може бути проданий за допомогою індосаменту (передавального напису). Строк платежу визначається або датою акцепта, або ж датою протеста. Спрощена схема видачі переказного векселя представлена на рисунку</vt:lpstr>
      <vt:lpstr>Міжбанківські розрахунки через центральний банк. Комерційні банки відкривають рахунки в установах центрального банку –розрахунково-касових центрах (РКЦ).</vt:lpstr>
      <vt:lpstr>Закон грошового обігу </vt:lpstr>
      <vt:lpstr>закон, що визначає кількість грошей в обігу, набуває наступного вигляду: </vt:lpstr>
      <vt:lpstr>Грошова маса – це сукупність купівельних, платіжних та накопичувальних засобів, яка обслуговує економічні зв’язки, належить фізичним та юридичним особам, а також державі. Це важливий кількісний показник руху грошей. </vt:lpstr>
      <vt:lpstr>Між агрегатами необхідна рівновага, в іншому випадку відбувається порушення грошового обігу. </vt:lpstr>
      <vt:lpstr> Для розрахунку цього показника використовують непрямі методи, серед яких:  •  швидкість руху грошей в кругообігу вартості суспільного продукту або кругообігу прибутків визначається як відношення:  Валовий національний продукт, або національний прибуток / Грошова маса (агрегати М1, або М2)  цей показник свідчить про зв’язок між грошовим обігом і процесами економічного розвитку;  •  обертання грошей в платіжному обороті визначається співвідношенням: Сума грошей на банківських рахунка/ Середньорічна величина грошової маси в обігу   Цей показник свідчить про швидкість безготівкових розрахунків.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Платіжна вимога – це документ, який містить вимогу одержувача коштів платнику про сплату певної суми грошей через банк. Механізм розрахунку платіжними вимогами показаний на рисунку</dc:title>
  <cp:lastModifiedBy>User</cp:lastModifiedBy>
  <cp:revision>8</cp:revision>
  <dcterms:modified xsi:type="dcterms:W3CDTF">2022-04-15T07:42:32Z</dcterms:modified>
</cp:coreProperties>
</file>