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7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92B005-5A98-4682-BBC6-1F227FA3FDB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BF13B5-F83A-4598-991B-73051476E9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соціально-педагогічні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Підготувала</a:t>
            </a:r>
            <a:r>
              <a:rPr lang="ru-RU" dirty="0" smtClean="0"/>
              <a:t>: </a:t>
            </a:r>
            <a:r>
              <a:rPr lang="ru-RU" dirty="0" err="1" smtClean="0"/>
              <a:t>ст.викл.кафедри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РІУУ</a:t>
            </a:r>
          </a:p>
          <a:p>
            <a:r>
              <a:rPr lang="ru-RU" dirty="0" err="1" smtClean="0"/>
              <a:t>Вронська</a:t>
            </a:r>
            <a:r>
              <a:rPr lang="ru-RU" dirty="0" smtClean="0"/>
              <a:t> В.М.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59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</a:t>
            </a:r>
            <a:r>
              <a:rPr lang="ru-RU" dirty="0" err="1" smtClean="0"/>
              <a:t>ринципи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1</a:t>
            </a:r>
            <a:r>
              <a:rPr lang="ru-RU" sz="1800" dirty="0" smtClean="0"/>
              <a:t>.</a:t>
            </a:r>
            <a:r>
              <a:rPr lang="ru-RU" sz="7200" dirty="0" smtClean="0"/>
              <a:t>Змістовні</a:t>
            </a:r>
            <a:r>
              <a:rPr lang="ru-RU" sz="8000" dirty="0" smtClean="0"/>
              <a:t> </a:t>
            </a:r>
            <a:r>
              <a:rPr lang="ru-RU" sz="8000" dirty="0" err="1" smtClean="0"/>
              <a:t>принципи</a:t>
            </a:r>
            <a:r>
              <a:rPr lang="ru-RU" sz="8000" dirty="0" smtClean="0"/>
              <a:t> </a:t>
            </a:r>
            <a:r>
              <a:rPr lang="ru-RU" sz="8000" dirty="0" err="1" smtClean="0"/>
              <a:t>соціальної</a:t>
            </a:r>
            <a:r>
              <a:rPr lang="ru-RU" sz="8000" dirty="0" smtClean="0"/>
              <a:t> </a:t>
            </a:r>
            <a:r>
              <a:rPr lang="ru-RU" sz="8000" dirty="0" err="1" smtClean="0"/>
              <a:t>роботи</a:t>
            </a:r>
            <a:endParaRPr lang="ru-RU" sz="8000" dirty="0" smtClean="0"/>
          </a:p>
          <a:p>
            <a:r>
              <a:rPr lang="ru-RU" sz="8000" dirty="0" smtClean="0"/>
              <a:t>2.	психолого-</a:t>
            </a:r>
            <a:r>
              <a:rPr lang="ru-RU" sz="8000" dirty="0" err="1" smtClean="0"/>
              <a:t>педагогічні</a:t>
            </a:r>
            <a:r>
              <a:rPr lang="ru-RU" sz="8000" dirty="0" smtClean="0"/>
              <a:t> </a:t>
            </a:r>
            <a:r>
              <a:rPr lang="ru-RU" sz="8000" dirty="0" err="1" smtClean="0"/>
              <a:t>принципи</a:t>
            </a:r>
            <a:endParaRPr lang="ru-RU" sz="8000" dirty="0" smtClean="0"/>
          </a:p>
          <a:p>
            <a:r>
              <a:rPr lang="ru-RU" sz="8000" dirty="0" smtClean="0"/>
              <a:t>3.	</a:t>
            </a:r>
            <a:r>
              <a:rPr lang="ru-RU" sz="8000" dirty="0" err="1" smtClean="0"/>
              <a:t>методологічні</a:t>
            </a:r>
            <a:r>
              <a:rPr lang="ru-RU" sz="8000" dirty="0" smtClean="0"/>
              <a:t> </a:t>
            </a:r>
            <a:r>
              <a:rPr lang="ru-RU" sz="8000" dirty="0" err="1" smtClean="0"/>
              <a:t>принципи</a:t>
            </a:r>
            <a:endParaRPr lang="ru-RU" sz="8000" dirty="0" smtClean="0"/>
          </a:p>
          <a:p>
            <a:r>
              <a:rPr lang="ru-RU" sz="8000" dirty="0" smtClean="0"/>
              <a:t>4.	</a:t>
            </a:r>
            <a:r>
              <a:rPr lang="ru-RU" sz="8000" dirty="0" err="1" smtClean="0"/>
              <a:t>організаційні</a:t>
            </a:r>
            <a:r>
              <a:rPr lang="ru-RU" sz="8000" dirty="0" smtClean="0"/>
              <a:t> </a:t>
            </a:r>
            <a:r>
              <a:rPr lang="ru-RU" sz="8000" dirty="0" err="1" smtClean="0"/>
              <a:t>принципи</a:t>
            </a:r>
            <a:endParaRPr lang="ru-RU" sz="8000" dirty="0" smtClean="0"/>
          </a:p>
          <a:p>
            <a:endParaRPr lang="ru-RU" sz="8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620689"/>
            <a:ext cx="4464496" cy="4824536"/>
          </a:xfrm>
        </p:spPr>
        <p:txBody>
          <a:bodyPr>
            <a:normAutofit fontScale="25000" lnSpcReduction="20000"/>
          </a:bodyPr>
          <a:lstStyle/>
          <a:p>
            <a:r>
              <a:rPr lang="ru-RU" sz="5500" dirty="0" smtClean="0"/>
              <a:t>У </a:t>
            </a:r>
            <a:r>
              <a:rPr lang="ru-RU" sz="5500" dirty="0" err="1" smtClean="0"/>
              <a:t>законодавчому</a:t>
            </a:r>
            <a:r>
              <a:rPr lang="ru-RU" sz="5500" dirty="0" smtClean="0"/>
              <a:t> й </a:t>
            </a:r>
            <a:r>
              <a:rPr lang="ru-RU" sz="5500" dirty="0" err="1" smtClean="0"/>
              <a:t>іншому</a:t>
            </a:r>
            <a:r>
              <a:rPr lang="ru-RU" sz="5500" dirty="0" smtClean="0"/>
              <a:t> нормативному актах </a:t>
            </a:r>
            <a:r>
              <a:rPr lang="ru-RU" sz="5500" dirty="0" err="1" smtClean="0"/>
              <a:t>України</a:t>
            </a:r>
            <a:r>
              <a:rPr lang="ru-RU" sz="5500" dirty="0" smtClean="0"/>
              <a:t> </a:t>
            </a:r>
            <a:r>
              <a:rPr lang="ru-RU" sz="5500" dirty="0" err="1" smtClean="0"/>
              <a:t>сформульовані</a:t>
            </a:r>
            <a:r>
              <a:rPr lang="ru-RU" sz="5500" dirty="0" smtClean="0"/>
              <a:t> </a:t>
            </a:r>
            <a:r>
              <a:rPr lang="ru-RU" sz="5500" dirty="0" err="1" smtClean="0"/>
              <a:t>деякі</a:t>
            </a:r>
            <a:r>
              <a:rPr lang="ru-RU" sz="5500" dirty="0" smtClean="0"/>
              <a:t> </a:t>
            </a:r>
            <a:r>
              <a:rPr lang="ru-RU" sz="5500" dirty="0" err="1" smtClean="0"/>
              <a:t>конкретні</a:t>
            </a:r>
            <a:r>
              <a:rPr lang="ru-RU" sz="5500" dirty="0" smtClean="0"/>
              <a:t> </a:t>
            </a:r>
            <a:r>
              <a:rPr lang="ru-RU" sz="5500" dirty="0" err="1" smtClean="0"/>
              <a:t>принципи</a:t>
            </a:r>
            <a:r>
              <a:rPr lang="ru-RU" sz="5500" dirty="0" smtClean="0"/>
              <a:t>, </a:t>
            </a:r>
            <a:r>
              <a:rPr lang="ru-RU" sz="5500" dirty="0" err="1" smtClean="0"/>
              <a:t>що</a:t>
            </a:r>
            <a:r>
              <a:rPr lang="ru-RU" sz="5500" dirty="0" smtClean="0"/>
              <a:t> </a:t>
            </a:r>
            <a:r>
              <a:rPr lang="ru-RU" sz="5500" dirty="0" err="1" smtClean="0"/>
              <a:t>випливають</a:t>
            </a:r>
            <a:r>
              <a:rPr lang="ru-RU" sz="5500" dirty="0" smtClean="0"/>
              <a:t> </a:t>
            </a:r>
            <a:r>
              <a:rPr lang="ru-RU" sz="5500" dirty="0" err="1" smtClean="0"/>
              <a:t>із</a:t>
            </a:r>
            <a:r>
              <a:rPr lang="ru-RU" sz="5500" dirty="0" smtClean="0"/>
              <a:t> </a:t>
            </a:r>
            <a:r>
              <a:rPr lang="ru-RU" sz="5500" dirty="0" err="1" smtClean="0"/>
              <a:t>узагальнення</a:t>
            </a:r>
            <a:r>
              <a:rPr lang="ru-RU" sz="5500" dirty="0" smtClean="0"/>
              <a:t> </a:t>
            </a:r>
            <a:r>
              <a:rPr lang="ru-RU" sz="5500" dirty="0" err="1" smtClean="0"/>
              <a:t>досвіду</a:t>
            </a:r>
            <a:r>
              <a:rPr lang="ru-RU" sz="5500" dirty="0" smtClean="0"/>
              <a:t> </a:t>
            </a:r>
            <a:r>
              <a:rPr lang="ru-RU" sz="5500" dirty="0" err="1" smtClean="0"/>
              <a:t>соціальної</a:t>
            </a:r>
            <a:r>
              <a:rPr lang="ru-RU" sz="5500" dirty="0" smtClean="0"/>
              <a:t> </a:t>
            </a:r>
            <a:r>
              <a:rPr lang="ru-RU" sz="5500" dirty="0" err="1" smtClean="0"/>
              <a:t>роботи</a:t>
            </a:r>
            <a:r>
              <a:rPr lang="ru-RU" sz="5500" dirty="0" smtClean="0"/>
              <a:t> в </a:t>
            </a:r>
            <a:r>
              <a:rPr lang="ru-RU" sz="5500" dirty="0" err="1" smtClean="0"/>
              <a:t>країні</a:t>
            </a:r>
            <a:r>
              <a:rPr lang="ru-RU" sz="5500" dirty="0" smtClean="0"/>
              <a:t>.</a:t>
            </a:r>
          </a:p>
          <a:p>
            <a:r>
              <a:rPr lang="ru-RU" sz="5500" dirty="0" err="1" smtClean="0"/>
              <a:t>Серед</a:t>
            </a:r>
            <a:r>
              <a:rPr lang="ru-RU" sz="5500" dirty="0" smtClean="0"/>
              <a:t> них </a:t>
            </a:r>
            <a:r>
              <a:rPr lang="ru-RU" sz="5500" dirty="0" err="1" smtClean="0"/>
              <a:t>називаються</a:t>
            </a:r>
            <a:r>
              <a:rPr lang="ru-RU" sz="5500" dirty="0" smtClean="0"/>
              <a:t> </a:t>
            </a:r>
            <a:r>
              <a:rPr lang="ru-RU" sz="5500" dirty="0" err="1" smtClean="0"/>
              <a:t>такі</a:t>
            </a:r>
            <a:r>
              <a:rPr lang="ru-RU" sz="5500" dirty="0" smtClean="0"/>
              <a:t> </a:t>
            </a:r>
            <a:r>
              <a:rPr lang="ru-RU" sz="5500" dirty="0" err="1" smtClean="0"/>
              <a:t>принципи</a:t>
            </a:r>
            <a:r>
              <a:rPr lang="ru-RU" sz="5500" dirty="0" smtClean="0"/>
              <a:t>: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дотримання</a:t>
            </a:r>
            <a:r>
              <a:rPr lang="ru-RU" sz="5500" dirty="0" smtClean="0"/>
              <a:t> прав </a:t>
            </a:r>
            <a:r>
              <a:rPr lang="ru-RU" sz="5500" dirty="0" err="1" smtClean="0"/>
              <a:t>людину</a:t>
            </a:r>
            <a:r>
              <a:rPr lang="ru-RU" sz="5500" dirty="0" smtClean="0"/>
              <a:t> й </a:t>
            </a:r>
            <a:r>
              <a:rPr lang="ru-RU" sz="5500" dirty="0" err="1" smtClean="0"/>
              <a:t>громадянина</a:t>
            </a:r>
            <a:r>
              <a:rPr lang="ru-RU" sz="5500" dirty="0" smtClean="0"/>
              <a:t> в </a:t>
            </a:r>
            <a:r>
              <a:rPr lang="ru-RU" sz="5500" dirty="0" err="1" smtClean="0"/>
              <a:t>сфері</a:t>
            </a:r>
            <a:r>
              <a:rPr lang="ru-RU" sz="5500" dirty="0" smtClean="0"/>
              <a:t> </a:t>
            </a:r>
            <a:r>
              <a:rPr lang="ru-RU" sz="5500" dirty="0" err="1" smtClean="0"/>
              <a:t>соціального</a:t>
            </a:r>
            <a:r>
              <a:rPr lang="ru-RU" sz="5500" dirty="0" smtClean="0"/>
              <a:t> </a:t>
            </a:r>
            <a:r>
              <a:rPr lang="ru-RU" sz="5500" dirty="0" err="1" smtClean="0"/>
              <a:t>обслу</a:t>
            </a:r>
            <a:r>
              <a:rPr lang="ru-RU" sz="5500" dirty="0" smtClean="0"/>
              <a:t>- </a:t>
            </a:r>
            <a:r>
              <a:rPr lang="ru-RU" sz="5500" dirty="0" err="1" smtClean="0"/>
              <a:t>говування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рівних</a:t>
            </a:r>
            <a:r>
              <a:rPr lang="ru-RU" sz="5500" dirty="0" smtClean="0"/>
              <a:t> </a:t>
            </a:r>
            <a:r>
              <a:rPr lang="ru-RU" sz="5500" dirty="0" err="1" smtClean="0"/>
              <a:t>можливостей</a:t>
            </a:r>
            <a:r>
              <a:rPr lang="ru-RU" sz="5500" dirty="0" smtClean="0"/>
              <a:t> для </a:t>
            </a:r>
            <a:r>
              <a:rPr lang="ru-RU" sz="5500" dirty="0" err="1" smtClean="0"/>
              <a:t>громадян</a:t>
            </a:r>
            <a:r>
              <a:rPr lang="ru-RU" sz="5500" dirty="0" smtClean="0"/>
              <a:t> при </a:t>
            </a:r>
            <a:r>
              <a:rPr lang="ru-RU" sz="5500" dirty="0" err="1" smtClean="0"/>
              <a:t>одержанні</a:t>
            </a:r>
            <a:r>
              <a:rPr lang="ru-RU" sz="5500" dirty="0" smtClean="0"/>
              <a:t> </a:t>
            </a:r>
            <a:r>
              <a:rPr lang="ru-RU" sz="5500" dirty="0" err="1" smtClean="0"/>
              <a:t>соціальних</a:t>
            </a:r>
            <a:r>
              <a:rPr lang="ru-RU" sz="5500" dirty="0" smtClean="0"/>
              <a:t> </a:t>
            </a:r>
            <a:r>
              <a:rPr lang="ru-RU" sz="5500" dirty="0" err="1" smtClean="0"/>
              <a:t>послуг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добровільної</a:t>
            </a:r>
            <a:r>
              <a:rPr lang="ru-RU" sz="5500" dirty="0" smtClean="0"/>
              <a:t> </a:t>
            </a:r>
            <a:r>
              <a:rPr lang="ru-RU" sz="5500" dirty="0" err="1" smtClean="0"/>
              <a:t>згоди</a:t>
            </a:r>
            <a:r>
              <a:rPr lang="ru-RU" sz="5500" dirty="0" smtClean="0"/>
              <a:t> </a:t>
            </a:r>
            <a:r>
              <a:rPr lang="ru-RU" sz="5500" dirty="0" err="1" smtClean="0"/>
              <a:t>громадян</a:t>
            </a:r>
            <a:r>
              <a:rPr lang="ru-RU" sz="5500" dirty="0" smtClean="0"/>
              <a:t> на </a:t>
            </a:r>
            <a:r>
              <a:rPr lang="ru-RU" sz="5500" dirty="0" err="1" smtClean="0"/>
              <a:t>одержання</a:t>
            </a:r>
            <a:r>
              <a:rPr lang="ru-RU" sz="5500" dirty="0" smtClean="0"/>
              <a:t> </a:t>
            </a:r>
            <a:r>
              <a:rPr lang="ru-RU" sz="5500" dirty="0" err="1" smtClean="0"/>
              <a:t>послуг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доступності</a:t>
            </a:r>
            <a:r>
              <a:rPr lang="ru-RU" sz="5500" dirty="0" smtClean="0"/>
              <a:t> </a:t>
            </a:r>
            <a:r>
              <a:rPr lang="ru-RU" sz="5500" dirty="0" err="1" smtClean="0"/>
              <a:t>соціального</a:t>
            </a:r>
            <a:r>
              <a:rPr lang="ru-RU" sz="5500" dirty="0" smtClean="0"/>
              <a:t> </a:t>
            </a:r>
            <a:r>
              <a:rPr lang="ru-RU" sz="5500" dirty="0" err="1" smtClean="0"/>
              <a:t>обслуговування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дотримання</a:t>
            </a:r>
            <a:r>
              <a:rPr lang="ru-RU" sz="5500" dirty="0" smtClean="0"/>
              <a:t> </a:t>
            </a:r>
            <a:r>
              <a:rPr lang="ru-RU" sz="5500" dirty="0" err="1" smtClean="0"/>
              <a:t>конфіденційності</a:t>
            </a:r>
            <a:r>
              <a:rPr lang="ru-RU" sz="5500" dirty="0" smtClean="0"/>
              <a:t> в </a:t>
            </a:r>
            <a:r>
              <a:rPr lang="ru-RU" sz="5500" dirty="0" err="1" smtClean="0"/>
              <a:t>роботі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адресності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пріоритету</a:t>
            </a:r>
            <a:r>
              <a:rPr lang="ru-RU" sz="5500" dirty="0" smtClean="0"/>
              <a:t> </a:t>
            </a:r>
            <a:r>
              <a:rPr lang="ru-RU" sz="5500" dirty="0" err="1" smtClean="0"/>
              <a:t>сприяння</a:t>
            </a:r>
            <a:r>
              <a:rPr lang="ru-RU" sz="5500" dirty="0" smtClean="0"/>
              <a:t> </a:t>
            </a:r>
            <a:r>
              <a:rPr lang="ru-RU" sz="5500" dirty="0" err="1" smtClean="0"/>
              <a:t>громадянам</a:t>
            </a:r>
            <a:r>
              <a:rPr lang="ru-RU" sz="5500" dirty="0" smtClean="0"/>
              <a:t>, </a:t>
            </a:r>
            <a:r>
              <a:rPr lang="ru-RU" sz="5500" dirty="0" err="1" smtClean="0"/>
              <a:t>що</a:t>
            </a:r>
            <a:r>
              <a:rPr lang="ru-RU" sz="5500" dirty="0" smtClean="0"/>
              <a:t> </a:t>
            </a:r>
            <a:r>
              <a:rPr lang="ru-RU" sz="5500" dirty="0" err="1" smtClean="0"/>
              <a:t>перебувають</a:t>
            </a:r>
            <a:r>
              <a:rPr lang="ru-RU" sz="5500" dirty="0" smtClean="0"/>
              <a:t> у </a:t>
            </a:r>
            <a:r>
              <a:rPr lang="ru-RU" sz="5500" dirty="0" err="1" smtClean="0"/>
              <a:t>ситуації</a:t>
            </a:r>
            <a:r>
              <a:rPr lang="ru-RU" sz="5500" dirty="0" smtClean="0"/>
              <a:t>, </a:t>
            </a:r>
            <a:r>
              <a:rPr lang="ru-RU" sz="5500" dirty="0" err="1" smtClean="0"/>
              <a:t>що</a:t>
            </a:r>
            <a:r>
              <a:rPr lang="ru-RU" sz="5500" dirty="0" smtClean="0"/>
              <a:t> за- </a:t>
            </a:r>
            <a:r>
              <a:rPr lang="ru-RU" sz="5500" dirty="0" err="1" smtClean="0"/>
              <a:t>грожує</a:t>
            </a:r>
            <a:r>
              <a:rPr lang="ru-RU" sz="5500" dirty="0" smtClean="0"/>
              <a:t> </a:t>
            </a:r>
            <a:r>
              <a:rPr lang="ru-RU" sz="5500" dirty="0" err="1" smtClean="0"/>
              <a:t>їхньому</a:t>
            </a:r>
            <a:r>
              <a:rPr lang="ru-RU" sz="5500" dirty="0" smtClean="0"/>
              <a:t> </a:t>
            </a:r>
            <a:r>
              <a:rPr lang="ru-RU" sz="5500" dirty="0" err="1" smtClean="0"/>
              <a:t>здоров'ю</a:t>
            </a:r>
            <a:r>
              <a:rPr lang="ru-RU" sz="5500" dirty="0" smtClean="0"/>
              <a:t> </a:t>
            </a:r>
            <a:r>
              <a:rPr lang="ru-RU" sz="5500" dirty="0" err="1" smtClean="0"/>
              <a:t>або</a:t>
            </a:r>
            <a:r>
              <a:rPr lang="ru-RU" sz="5500" dirty="0" smtClean="0"/>
              <a:t> </a:t>
            </a:r>
            <a:r>
              <a:rPr lang="ru-RU" sz="5500" dirty="0" err="1" smtClean="0"/>
              <a:t>життю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державної</a:t>
            </a:r>
            <a:r>
              <a:rPr lang="ru-RU" sz="5500" dirty="0" smtClean="0"/>
              <a:t> </a:t>
            </a:r>
            <a:r>
              <a:rPr lang="ru-RU" sz="5500" dirty="0" err="1" smtClean="0"/>
              <a:t>підтримки</a:t>
            </a:r>
            <a:r>
              <a:rPr lang="ru-RU" sz="5500" dirty="0" smtClean="0"/>
              <a:t> </a:t>
            </a:r>
            <a:r>
              <a:rPr lang="ru-RU" sz="5500" dirty="0" err="1" smtClean="0"/>
              <a:t>добровільної</a:t>
            </a:r>
            <a:r>
              <a:rPr lang="ru-RU" sz="5500" dirty="0" smtClean="0"/>
              <a:t> </a:t>
            </a:r>
            <a:r>
              <a:rPr lang="ru-RU" sz="5500" dirty="0" err="1" smtClean="0"/>
              <a:t>суспільної</a:t>
            </a:r>
            <a:r>
              <a:rPr lang="ru-RU" sz="5500" dirty="0" smtClean="0"/>
              <a:t> </a:t>
            </a:r>
            <a:r>
              <a:rPr lang="ru-RU" sz="5500" dirty="0" err="1" smtClean="0"/>
              <a:t>діяльності</a:t>
            </a:r>
            <a:r>
              <a:rPr lang="ru-RU" sz="5500" dirty="0" smtClean="0"/>
              <a:t> по </a:t>
            </a:r>
            <a:r>
              <a:rPr lang="ru-RU" sz="5500" dirty="0" err="1" smtClean="0"/>
              <a:t>наданню</a:t>
            </a:r>
            <a:r>
              <a:rPr lang="ru-RU" sz="5500" dirty="0" smtClean="0"/>
              <a:t> </a:t>
            </a:r>
            <a:r>
              <a:rPr lang="ru-RU" sz="5500" dirty="0" err="1" smtClean="0"/>
              <a:t>соціальних</a:t>
            </a:r>
            <a:r>
              <a:rPr lang="ru-RU" sz="5500" dirty="0" smtClean="0"/>
              <a:t> </a:t>
            </a:r>
            <a:r>
              <a:rPr lang="ru-RU" sz="5500" dirty="0" err="1" smtClean="0"/>
              <a:t>послуг</a:t>
            </a:r>
            <a:r>
              <a:rPr lang="ru-RU" sz="5500" dirty="0" smtClean="0"/>
              <a:t> і </a:t>
            </a:r>
            <a:r>
              <a:rPr lang="ru-RU" sz="5500" dirty="0" err="1" smtClean="0"/>
              <a:t>допомоги</a:t>
            </a:r>
            <a:r>
              <a:rPr lang="ru-RU" sz="5500" dirty="0" smtClean="0"/>
              <a:t> </a:t>
            </a:r>
            <a:r>
              <a:rPr lang="ru-RU" sz="5500" dirty="0" err="1" smtClean="0"/>
              <a:t>населенню</a:t>
            </a:r>
            <a:r>
              <a:rPr lang="ru-RU" sz="5500" dirty="0" smtClean="0"/>
              <a:t>.</a:t>
            </a:r>
          </a:p>
          <a:p>
            <a:r>
              <a:rPr lang="ru-RU" sz="5500" dirty="0" smtClean="0"/>
              <a:t>•	</a:t>
            </a:r>
            <a:r>
              <a:rPr lang="ru-RU" sz="5500" dirty="0" err="1" smtClean="0"/>
              <a:t>законність</a:t>
            </a:r>
            <a:r>
              <a:rPr lang="ru-RU" sz="5500" dirty="0" smtClean="0"/>
              <a:t> і </a:t>
            </a:r>
            <a:r>
              <a:rPr lang="ru-RU" sz="5500" dirty="0" err="1" smtClean="0"/>
              <a:t>справедливість</a:t>
            </a:r>
            <a:r>
              <a:rPr lang="ru-RU" sz="5500" dirty="0" smtClean="0"/>
              <a:t> </a:t>
            </a:r>
            <a:r>
              <a:rPr lang="ru-RU" sz="5500" dirty="0" err="1" smtClean="0"/>
              <a:t>дій</a:t>
            </a:r>
            <a:r>
              <a:rPr lang="ru-RU" sz="5500" dirty="0" smtClean="0"/>
              <a:t> </a:t>
            </a:r>
            <a:r>
              <a:rPr lang="ru-RU" sz="5500" dirty="0" err="1" smtClean="0"/>
              <a:t>соціального</a:t>
            </a:r>
            <a:r>
              <a:rPr lang="ru-RU" sz="5500" dirty="0" smtClean="0"/>
              <a:t> </a:t>
            </a:r>
            <a:r>
              <a:rPr lang="ru-RU" sz="5500" dirty="0" err="1" smtClean="0"/>
              <a:t>працівника</a:t>
            </a:r>
            <a:r>
              <a:rPr lang="ru-RU" sz="5500" dirty="0" smtClean="0"/>
              <a:t>.</a:t>
            </a:r>
          </a:p>
          <a:p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7"/>
            <a:ext cx="3312368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95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967413" cy="429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245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</a:rPr>
              <a:t>У </a:t>
            </a:r>
            <a:r>
              <a:rPr lang="ru-RU" sz="1600" dirty="0" err="1">
                <a:solidFill>
                  <a:prstClr val="black"/>
                </a:solidFill>
              </a:rPr>
              <a:t>процесі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роботи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соціальний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працівник</a:t>
            </a:r>
            <a:r>
              <a:rPr lang="ru-RU" sz="1600" dirty="0">
                <a:solidFill>
                  <a:prstClr val="black"/>
                </a:solidFill>
              </a:rPr>
              <a:t> повинен: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визначити</a:t>
            </a:r>
            <a:r>
              <a:rPr lang="ru-RU" sz="1600" dirty="0">
                <a:solidFill>
                  <a:prstClr val="black"/>
                </a:solidFill>
              </a:rPr>
              <a:t> потреби </a:t>
            </a:r>
            <a:r>
              <a:rPr lang="ru-RU" sz="1600" dirty="0" err="1">
                <a:solidFill>
                  <a:prstClr val="black"/>
                </a:solidFill>
              </a:rPr>
              <a:t>клієнта</a:t>
            </a:r>
            <a:r>
              <a:rPr lang="ru-RU" sz="1600" dirty="0">
                <a:solidFill>
                  <a:prstClr val="black"/>
                </a:solidFill>
              </a:rPr>
              <a:t> в </a:t>
            </a:r>
            <a:r>
              <a:rPr lang="ru-RU" sz="1600" dirty="0" err="1">
                <a:solidFill>
                  <a:prstClr val="black"/>
                </a:solidFill>
              </a:rPr>
              <a:t>соціальних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послугах</a:t>
            </a:r>
            <a:r>
              <a:rPr lang="ru-RU" sz="1600" dirty="0">
                <a:solidFill>
                  <a:prstClr val="black"/>
                </a:solidFill>
              </a:rPr>
              <a:t>;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вивчити</a:t>
            </a:r>
            <a:r>
              <a:rPr lang="ru-RU" sz="1600" dirty="0">
                <a:solidFill>
                  <a:prstClr val="black"/>
                </a:solidFill>
              </a:rPr>
              <a:t> й </a:t>
            </a:r>
            <a:r>
              <a:rPr lang="ru-RU" sz="1600" dirty="0" err="1">
                <a:solidFill>
                  <a:prstClr val="black"/>
                </a:solidFill>
              </a:rPr>
              <a:t>усвідомити</a:t>
            </a:r>
            <a:r>
              <a:rPr lang="ru-RU" sz="1600" dirty="0">
                <a:solidFill>
                  <a:prstClr val="black"/>
                </a:solidFill>
              </a:rPr>
              <a:t> проблему;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мотивувати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необхідність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соціальної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допомоги</a:t>
            </a:r>
            <a:r>
              <a:rPr lang="ru-RU" sz="1600" dirty="0">
                <a:solidFill>
                  <a:prstClr val="black"/>
                </a:solidFill>
              </a:rPr>
              <a:t>;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вибрати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стратегічний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напрямок</a:t>
            </a:r>
            <a:r>
              <a:rPr lang="ru-RU" sz="1600" dirty="0">
                <a:solidFill>
                  <a:prstClr val="black"/>
                </a:solidFill>
              </a:rPr>
              <a:t>;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досліджувати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передбачуване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рішення</a:t>
            </a:r>
            <a:r>
              <a:rPr lang="ru-RU" sz="1600" dirty="0">
                <a:solidFill>
                  <a:prstClr val="black"/>
                </a:solidFill>
              </a:rPr>
              <a:t>;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реалізувати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рішення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проблеми</a:t>
            </a:r>
            <a:r>
              <a:rPr lang="ru-RU" sz="1600" dirty="0">
                <a:solidFill>
                  <a:prstClr val="black"/>
                </a:solidFill>
              </a:rPr>
              <a:t> й </a:t>
            </a:r>
            <a:r>
              <a:rPr lang="ru-RU" sz="1600" dirty="0" err="1">
                <a:solidFill>
                  <a:prstClr val="black"/>
                </a:solidFill>
              </a:rPr>
              <a:t>ін</a:t>
            </a:r>
            <a:r>
              <a:rPr lang="ru-RU" sz="1600" dirty="0">
                <a:solidFill>
                  <a:prstClr val="black"/>
                </a:solidFill>
              </a:rPr>
              <a:t>.</a:t>
            </a:r>
          </a:p>
          <a:p>
            <a:r>
              <a:rPr lang="ru-RU" sz="1600" dirty="0">
                <a:solidFill>
                  <a:prstClr val="black"/>
                </a:solidFill>
              </a:rPr>
              <a:t>Метод </a:t>
            </a:r>
            <a:r>
              <a:rPr lang="ru-RU" sz="1600" dirty="0" err="1">
                <a:solidFill>
                  <a:prstClr val="black"/>
                </a:solidFill>
              </a:rPr>
              <a:t>соціальної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роботи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із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групою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припускає</a:t>
            </a:r>
            <a:r>
              <a:rPr lang="ru-RU" sz="1600" dirty="0">
                <a:solidFill>
                  <a:prstClr val="black"/>
                </a:solidFill>
              </a:rPr>
              <a:t> роботу як у </a:t>
            </a:r>
            <a:r>
              <a:rPr lang="ru-RU" sz="1600" dirty="0" err="1">
                <a:solidFill>
                  <a:prstClr val="black"/>
                </a:solidFill>
              </a:rPr>
              <a:t>цілому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із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групою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клієнтів</a:t>
            </a:r>
            <a:r>
              <a:rPr lang="ru-RU" sz="1600" dirty="0">
                <a:solidFill>
                  <a:prstClr val="black"/>
                </a:solidFill>
              </a:rPr>
              <a:t> (</a:t>
            </a:r>
            <a:r>
              <a:rPr lang="ru-RU" sz="1600" dirty="0" err="1">
                <a:solidFill>
                  <a:prstClr val="black"/>
                </a:solidFill>
              </a:rPr>
              <a:t>сім'єю</a:t>
            </a:r>
            <a:r>
              <a:rPr lang="ru-RU" sz="1600" dirty="0">
                <a:solidFill>
                  <a:prstClr val="black"/>
                </a:solidFill>
              </a:rPr>
              <a:t>), так і в </a:t>
            </a:r>
            <a:r>
              <a:rPr lang="ru-RU" sz="1600" dirty="0" err="1">
                <a:solidFill>
                  <a:prstClr val="black"/>
                </a:solidFill>
              </a:rPr>
              <a:t>групі</a:t>
            </a:r>
            <a:r>
              <a:rPr lang="ru-RU" sz="1600" dirty="0">
                <a:solidFill>
                  <a:prstClr val="black"/>
                </a:solidFill>
              </a:rPr>
              <a:t> ‒ з </a:t>
            </a:r>
            <a:r>
              <a:rPr lang="ru-RU" sz="1600" dirty="0" err="1">
                <a:solidFill>
                  <a:prstClr val="black"/>
                </a:solidFill>
              </a:rPr>
              <a:t>кожним</a:t>
            </a:r>
            <a:r>
              <a:rPr lang="ru-RU" sz="1600" dirty="0">
                <a:solidFill>
                  <a:prstClr val="black"/>
                </a:solidFill>
              </a:rPr>
              <a:t> з </a:t>
            </a:r>
            <a:r>
              <a:rPr lang="ru-RU" sz="1600" dirty="0" err="1">
                <a:solidFill>
                  <a:prstClr val="black"/>
                </a:solidFill>
              </a:rPr>
              <a:t>її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членів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окремо</a:t>
            </a:r>
            <a:r>
              <a:rPr lang="ru-RU" sz="1600" dirty="0">
                <a:solidFill>
                  <a:prstClr val="black"/>
                </a:solidFill>
              </a:rPr>
              <a:t>. У </a:t>
            </a:r>
            <a:r>
              <a:rPr lang="ru-RU" sz="1600" dirty="0" err="1">
                <a:solidFill>
                  <a:prstClr val="black"/>
                </a:solidFill>
              </a:rPr>
              <a:t>цьому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випадку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вивчаються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різні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області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людської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діяльності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що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сприяє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більш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ефек</a:t>
            </a:r>
            <a:r>
              <a:rPr lang="ru-RU" sz="1600" dirty="0">
                <a:solidFill>
                  <a:prstClr val="black"/>
                </a:solidFill>
              </a:rPr>
              <a:t>- </a:t>
            </a:r>
            <a:r>
              <a:rPr lang="ru-RU" sz="1600" dirty="0" err="1">
                <a:solidFill>
                  <a:prstClr val="black"/>
                </a:solidFill>
              </a:rPr>
              <a:t>тивному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вирішенню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виниклих</a:t>
            </a:r>
            <a:r>
              <a:rPr lang="ru-RU" sz="1600" dirty="0">
                <a:solidFill>
                  <a:prstClr val="black"/>
                </a:solidFill>
              </a:rPr>
              <a:t> проблем і </a:t>
            </a:r>
            <a:r>
              <a:rPr lang="ru-RU" sz="1600" dirty="0" err="1">
                <a:solidFill>
                  <a:prstClr val="black"/>
                </a:solidFill>
              </a:rPr>
              <a:t>труднощів</a:t>
            </a:r>
            <a:r>
              <a:rPr lang="ru-RU" sz="1600" dirty="0">
                <a:solidFill>
                  <a:prstClr val="black"/>
                </a:solidFill>
              </a:rPr>
              <a:t>.</a:t>
            </a:r>
          </a:p>
          <a:p>
            <a:r>
              <a:rPr lang="ru-RU" sz="1600" dirty="0" err="1">
                <a:solidFill>
                  <a:prstClr val="black"/>
                </a:solidFill>
              </a:rPr>
              <a:t>Групова</a:t>
            </a:r>
            <a:r>
              <a:rPr lang="ru-RU" sz="1600" dirty="0">
                <a:solidFill>
                  <a:prstClr val="black"/>
                </a:solidFill>
              </a:rPr>
              <a:t> робота </a:t>
            </a:r>
            <a:r>
              <a:rPr lang="ru-RU" sz="1600" dirty="0" err="1">
                <a:solidFill>
                  <a:prstClr val="black"/>
                </a:solidFill>
              </a:rPr>
              <a:t>може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проводитися</a:t>
            </a:r>
            <a:r>
              <a:rPr lang="ru-RU" sz="1600" dirty="0">
                <a:solidFill>
                  <a:prstClr val="black"/>
                </a:solidFill>
              </a:rPr>
              <a:t> й з </a:t>
            </a:r>
            <a:r>
              <a:rPr lang="ru-RU" sz="1600" dirty="0" err="1">
                <a:solidFill>
                  <a:prstClr val="black"/>
                </a:solidFill>
              </a:rPr>
              <a:t>об'єднаними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групами</a:t>
            </a:r>
            <a:r>
              <a:rPr lang="ru-RU" sz="1600" dirty="0">
                <a:solidFill>
                  <a:prstClr val="black"/>
                </a:solidFill>
              </a:rPr>
              <a:t> (</a:t>
            </a:r>
            <a:r>
              <a:rPr lang="ru-RU" sz="1600" dirty="0" err="1">
                <a:solidFill>
                  <a:prstClr val="black"/>
                </a:solidFill>
              </a:rPr>
              <a:t>сім'ями</a:t>
            </a:r>
            <a:r>
              <a:rPr lang="ru-RU" sz="1600" dirty="0">
                <a:solidFill>
                  <a:prstClr val="black"/>
                </a:solidFill>
              </a:rPr>
              <a:t>), </a:t>
            </a:r>
            <a:r>
              <a:rPr lang="ru-RU" sz="1600" dirty="0" err="1">
                <a:solidFill>
                  <a:prstClr val="black"/>
                </a:solidFill>
              </a:rPr>
              <a:t>що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мають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схожі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проблеми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або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однорідні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завдання</a:t>
            </a:r>
            <a:r>
              <a:rPr lang="ru-RU" sz="1600" dirty="0">
                <a:solidFill>
                  <a:prstClr val="black"/>
                </a:solidFill>
              </a:rPr>
              <a:t>. </a:t>
            </a:r>
          </a:p>
          <a:p>
            <a:r>
              <a:rPr lang="ru-RU" sz="1600" dirty="0">
                <a:solidFill>
                  <a:prstClr val="black"/>
                </a:solidFill>
              </a:rPr>
              <a:t>До </a:t>
            </a:r>
            <a:r>
              <a:rPr lang="ru-RU" sz="1600" dirty="0" err="1">
                <a:solidFill>
                  <a:prstClr val="black"/>
                </a:solidFill>
              </a:rPr>
              <a:t>групових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методів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ставляться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методи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соціально-психологічного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дос</a:t>
            </a:r>
            <a:r>
              <a:rPr lang="ru-RU" sz="1600" dirty="0">
                <a:solidFill>
                  <a:prstClr val="black"/>
                </a:solidFill>
              </a:rPr>
              <a:t>- </a:t>
            </a:r>
            <a:r>
              <a:rPr lang="ru-RU" sz="1600" dirty="0" err="1">
                <a:solidFill>
                  <a:prstClr val="black"/>
                </a:solidFill>
              </a:rPr>
              <a:t>лідження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запозичені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із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соціології</a:t>
            </a:r>
            <a:r>
              <a:rPr lang="ru-RU" sz="1600" dirty="0">
                <a:solidFill>
                  <a:prstClr val="black"/>
                </a:solidFill>
              </a:rPr>
              <a:t>:</a:t>
            </a:r>
          </a:p>
          <a:p>
            <a:r>
              <a:rPr lang="ru-RU" sz="1600" dirty="0">
                <a:solidFill>
                  <a:prstClr val="black"/>
                </a:solidFill>
              </a:rPr>
              <a:t>•	</a:t>
            </a:r>
            <a:r>
              <a:rPr lang="ru-RU" sz="1600" dirty="0" err="1">
                <a:solidFill>
                  <a:prstClr val="black"/>
                </a:solidFill>
              </a:rPr>
              <a:t>анкетне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опитування</a:t>
            </a:r>
            <a:r>
              <a:rPr lang="ru-RU" sz="1600" dirty="0">
                <a:solidFill>
                  <a:prstClr val="black"/>
                </a:solidFill>
              </a:rPr>
              <a:t> з метою </a:t>
            </a:r>
            <a:r>
              <a:rPr lang="ru-RU" sz="1600" dirty="0" err="1">
                <a:solidFill>
                  <a:prstClr val="black"/>
                </a:solidFill>
              </a:rPr>
              <a:t>з'ясування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біографічних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даних</a:t>
            </a:r>
            <a:r>
              <a:rPr lang="ru-RU" sz="1600" dirty="0">
                <a:solidFill>
                  <a:prstClr val="black"/>
                </a:solidFill>
              </a:rPr>
              <a:t>, думок, </a:t>
            </a:r>
            <a:r>
              <a:rPr lang="ru-RU" sz="1600" dirty="0" err="1">
                <a:solidFill>
                  <a:prstClr val="black"/>
                </a:solidFill>
              </a:rPr>
              <a:t>соціальних</a:t>
            </a:r>
            <a:r>
              <a:rPr lang="ru-RU" sz="1600" dirty="0">
                <a:solidFill>
                  <a:prstClr val="black"/>
                </a:solidFill>
              </a:rPr>
              <a:t> установок, </a:t>
            </a:r>
            <a:r>
              <a:rPr lang="ru-RU" sz="1600" dirty="0" err="1">
                <a:solidFill>
                  <a:prstClr val="black"/>
                </a:solidFill>
              </a:rPr>
              <a:t>ціннісних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орієнтацій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особистісних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особливостей</a:t>
            </a:r>
            <a:r>
              <a:rPr lang="ru-RU" sz="16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575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268760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Бура Н.П.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робота. - </a:t>
            </a:r>
            <a:r>
              <a:rPr lang="ru-RU" dirty="0" err="1" smtClean="0"/>
              <a:t>Харків</a:t>
            </a:r>
            <a:r>
              <a:rPr lang="ru-RU" dirty="0" smtClean="0"/>
              <a:t>, 1996.</a:t>
            </a:r>
            <a:br>
              <a:rPr lang="ru-RU" dirty="0" smtClean="0"/>
            </a:br>
            <a:r>
              <a:rPr lang="ru-RU" dirty="0" smtClean="0"/>
              <a:t>2.	</a:t>
            </a:r>
            <a:r>
              <a:rPr lang="ru-RU" dirty="0" err="1" smtClean="0"/>
              <a:t>Григор'єв</a:t>
            </a:r>
            <a:r>
              <a:rPr lang="ru-RU" dirty="0" smtClean="0"/>
              <a:t> С.И., </a:t>
            </a:r>
            <a:r>
              <a:rPr lang="ru-RU" dirty="0" err="1" smtClean="0"/>
              <a:t>Гуслякова</a:t>
            </a:r>
            <a:r>
              <a:rPr lang="ru-RU" dirty="0" smtClean="0"/>
              <a:t> Л.Г. </a:t>
            </a:r>
            <a:r>
              <a:rPr lang="ru-RU" dirty="0" err="1" smtClean="0"/>
              <a:t>Соціологія</a:t>
            </a:r>
            <a:r>
              <a:rPr lang="ru-RU" dirty="0" smtClean="0"/>
              <a:t> для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: На- </a:t>
            </a:r>
            <a:r>
              <a:rPr lang="ru-RU" dirty="0" err="1" smtClean="0"/>
              <a:t>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для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вузів</a:t>
            </a:r>
            <a:r>
              <a:rPr lang="ru-RU" dirty="0" smtClean="0"/>
              <a:t> і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2-е вид., доп., </a:t>
            </a:r>
            <a:r>
              <a:rPr lang="ru-RU" dirty="0" err="1" smtClean="0"/>
              <a:t>перераб</a:t>
            </a:r>
            <a:r>
              <a:rPr lang="ru-RU" dirty="0" smtClean="0"/>
              <a:t>. - М: </a:t>
            </a:r>
            <a:r>
              <a:rPr lang="ru-RU" dirty="0" err="1" smtClean="0"/>
              <a:t>Видавничий</a:t>
            </a:r>
            <a:r>
              <a:rPr lang="ru-RU" dirty="0" smtClean="0"/>
              <a:t> </a:t>
            </a:r>
            <a:r>
              <a:rPr lang="ru-RU" dirty="0" err="1" smtClean="0"/>
              <a:t>Дім</a:t>
            </a:r>
            <a:r>
              <a:rPr lang="ru-RU" dirty="0" smtClean="0"/>
              <a:t>  МАГІСТР-ПРЕС, 2002. - 164 с.</a:t>
            </a:r>
            <a:br>
              <a:rPr lang="ru-RU" dirty="0" smtClean="0"/>
            </a:br>
            <a:r>
              <a:rPr lang="ru-RU" dirty="0" smtClean="0"/>
              <a:t>3.	</a:t>
            </a:r>
            <a:r>
              <a:rPr lang="ru-RU" dirty="0" err="1" smtClean="0"/>
              <a:t>Мигович</a:t>
            </a:r>
            <a:r>
              <a:rPr lang="ru-RU" dirty="0" smtClean="0"/>
              <a:t> І.І.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робота: </a:t>
            </a:r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спеціальності</a:t>
            </a:r>
            <a:r>
              <a:rPr lang="ru-RU" dirty="0" smtClean="0"/>
              <a:t>. - Ужгород,2007.</a:t>
            </a:r>
            <a:br>
              <a:rPr lang="ru-RU" dirty="0" smtClean="0"/>
            </a:br>
            <a:r>
              <a:rPr lang="ru-RU" dirty="0" smtClean="0"/>
              <a:t>4.	</a:t>
            </a:r>
            <a:r>
              <a:rPr lang="ru-RU" dirty="0" err="1" smtClean="0"/>
              <a:t>Соціальна</a:t>
            </a:r>
            <a:r>
              <a:rPr lang="ru-RU" dirty="0" smtClean="0"/>
              <a:t>	робота	в	</a:t>
            </a:r>
            <a:r>
              <a:rPr lang="ru-RU" dirty="0" err="1" smtClean="0"/>
              <a:t>Україні</a:t>
            </a:r>
            <a:r>
              <a:rPr lang="ru-RU" dirty="0" smtClean="0"/>
              <a:t>:	</a:t>
            </a:r>
            <a:r>
              <a:rPr lang="ru-RU" dirty="0" err="1" smtClean="0"/>
              <a:t>теорія</a:t>
            </a:r>
            <a:r>
              <a:rPr lang="ru-RU" dirty="0" smtClean="0"/>
              <a:t>	й	практика.	-	</a:t>
            </a:r>
            <a:r>
              <a:rPr lang="ru-RU" dirty="0" err="1" smtClean="0"/>
              <a:t>Науково-Методичний</a:t>
            </a:r>
            <a:r>
              <a:rPr lang="ru-RU" dirty="0" smtClean="0"/>
              <a:t> журнал. - 2002. - № 1.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err="1" smtClean="0"/>
              <a:t>Шевців</a:t>
            </a:r>
            <a:r>
              <a:rPr lang="ru-RU" dirty="0" smtClean="0"/>
              <a:t> З. М.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соціально-педагогічної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З. М. </a:t>
            </a:r>
            <a:r>
              <a:rPr lang="ru-RU" dirty="0" err="1" smtClean="0"/>
              <a:t>Шевців</a:t>
            </a:r>
            <a:r>
              <a:rPr lang="ru-RU" dirty="0" smtClean="0"/>
              <a:t> — К.: Центр </a:t>
            </a:r>
            <a:r>
              <a:rPr lang="ru-RU" dirty="0" err="1" smtClean="0"/>
              <a:t>учбової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2012. — 248 с. ;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88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79512" y="0"/>
            <a:ext cx="9217024" cy="16288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У самому </a:t>
            </a:r>
            <a:r>
              <a:rPr lang="ru-RU" sz="1800" dirty="0" err="1" smtClean="0"/>
              <a:t>загальному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ціль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навчального</a:t>
            </a:r>
            <a:r>
              <a:rPr lang="ru-RU" sz="1800" dirty="0" smtClean="0"/>
              <a:t> курсу ‒ </a:t>
            </a:r>
            <a:r>
              <a:rPr lang="ru-RU" sz="1800" dirty="0" err="1" smtClean="0"/>
              <a:t>озброїти</a:t>
            </a:r>
            <a:r>
              <a:rPr lang="ru-RU" sz="1800" dirty="0" smtClean="0"/>
              <a:t> </a:t>
            </a:r>
            <a:r>
              <a:rPr lang="ru-RU" sz="1800" dirty="0" err="1" smtClean="0"/>
              <a:t>сту</a:t>
            </a:r>
            <a:r>
              <a:rPr lang="ru-RU" sz="1800" dirty="0" smtClean="0"/>
              <a:t>- </a:t>
            </a:r>
            <a:r>
              <a:rPr lang="ru-RU" sz="1800" dirty="0" err="1" smtClean="0"/>
              <a:t>дентів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теоретичних</a:t>
            </a:r>
            <a:r>
              <a:rPr lang="ru-RU" sz="1800" dirty="0" smtClean="0"/>
              <a:t> основ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з </a:t>
            </a:r>
            <a:r>
              <a:rPr lang="ru-RU" sz="1800" dirty="0" err="1" smtClean="0"/>
              <a:t>населенням</a:t>
            </a:r>
            <a:r>
              <a:rPr lang="ru-RU" sz="1800" dirty="0" smtClean="0"/>
              <a:t> й </a:t>
            </a:r>
            <a:r>
              <a:rPr lang="ru-RU" sz="1800" dirty="0" err="1" smtClean="0"/>
              <a:t>прищепити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їм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практичні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вміння</a:t>
            </a:r>
            <a:r>
              <a:rPr lang="ru-RU" sz="1800" dirty="0" smtClean="0"/>
              <a:t> й </a:t>
            </a:r>
            <a:r>
              <a:rPr lang="ru-RU" sz="1800" dirty="0" err="1" smtClean="0"/>
              <a:t>навички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з </a:t>
            </a:r>
            <a:r>
              <a:rPr lang="ru-RU" sz="1800" dirty="0" err="1" smtClean="0"/>
              <a:t>різними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категоріями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потребують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захисту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err="1" smtClean="0"/>
              <a:t>Основні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поняття</a:t>
            </a:r>
            <a:r>
              <a:rPr lang="ru-RU" sz="1800" dirty="0" smtClean="0"/>
              <a:t>: </a:t>
            </a:r>
            <a:r>
              <a:rPr lang="ru-RU" sz="1800" dirty="0" err="1" smtClean="0"/>
              <a:t>соціальна</a:t>
            </a:r>
            <a:r>
              <a:rPr lang="ru-RU" sz="1800" dirty="0" smtClean="0"/>
              <a:t> робота, </a:t>
            </a:r>
            <a:r>
              <a:rPr lang="ru-RU" sz="1800" dirty="0" err="1" smtClean="0"/>
              <a:t>соціальні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соціальний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працівник</a:t>
            </a:r>
            <a:r>
              <a:rPr lang="ru-RU" sz="1800" dirty="0" smtClean="0"/>
              <a:t>, </a:t>
            </a:r>
            <a:r>
              <a:rPr lang="ru-RU" sz="1800" dirty="0" err="1" smtClean="0"/>
              <a:t>референтометрія</a:t>
            </a:r>
            <a:r>
              <a:rPr lang="ru-RU" sz="1800" dirty="0" smtClean="0"/>
              <a:t>, </a:t>
            </a:r>
            <a:r>
              <a:rPr lang="ru-RU" sz="1800" dirty="0" err="1" smtClean="0"/>
              <a:t>соціометрія</a:t>
            </a:r>
            <a:r>
              <a:rPr lang="ru-RU" sz="1800" dirty="0" smtClean="0"/>
              <a:t>, </a:t>
            </a:r>
            <a:r>
              <a:rPr lang="ru-RU" sz="1800" dirty="0" err="1" smtClean="0"/>
              <a:t>комунікометрія</a:t>
            </a:r>
            <a:r>
              <a:rPr lang="ru-RU" sz="18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40" y="1916832"/>
            <a:ext cx="5824516" cy="22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67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Соціально-педагогічна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вид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соціально-педагогічних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О. </a:t>
            </a:r>
            <a:r>
              <a:rPr lang="ru-RU" dirty="0" err="1"/>
              <a:t>Безпалько</a:t>
            </a:r>
            <a:r>
              <a:rPr lang="ru-RU" dirty="0"/>
              <a:t>, А. </a:t>
            </a:r>
            <a:r>
              <a:rPr lang="ru-RU" dirty="0" err="1"/>
              <a:t>Капська</a:t>
            </a:r>
            <a:r>
              <a:rPr lang="ru-RU" dirty="0"/>
              <a:t>, М. Шакурова, П. </a:t>
            </a:r>
            <a:r>
              <a:rPr lang="ru-RU" dirty="0" err="1"/>
              <a:t>Шептенко</a:t>
            </a:r>
            <a:r>
              <a:rPr lang="ru-RU" dirty="0"/>
              <a:t>, Г. </a:t>
            </a:r>
            <a:r>
              <a:rPr lang="ru-RU" dirty="0" err="1"/>
              <a:t>Вороніна</a:t>
            </a:r>
            <a:r>
              <a:rPr lang="ru-RU" dirty="0"/>
              <a:t>, Л. </a:t>
            </a:r>
            <a:r>
              <a:rPr lang="ru-RU" dirty="0" err="1"/>
              <a:t>Мардахаєв</a:t>
            </a:r>
            <a:r>
              <a:rPr lang="ru-RU" dirty="0"/>
              <a:t>, Л. </a:t>
            </a:r>
            <a:r>
              <a:rPr lang="ru-RU" dirty="0" err="1"/>
              <a:t>Нікітіна</a:t>
            </a:r>
            <a:r>
              <a:rPr lang="ru-RU" dirty="0"/>
              <a:t>, В. </a:t>
            </a:r>
            <a:r>
              <a:rPr lang="ru-RU" dirty="0" err="1"/>
              <a:t>Завадська</a:t>
            </a:r>
            <a:r>
              <a:rPr lang="ru-RU" dirty="0"/>
              <a:t>, С. Харченко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82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Як наука 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в </a:t>
            </a:r>
            <a:r>
              <a:rPr lang="ru-RU" dirty="0" err="1">
                <a:solidFill>
                  <a:prstClr val="black"/>
                </a:solidFill>
              </a:rPr>
              <a:t>нашій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країні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перебуває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ще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стадії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становлення</a:t>
            </a:r>
            <a:r>
              <a:rPr lang="ru-RU" dirty="0">
                <a:solidFill>
                  <a:prstClr val="black"/>
                </a:solidFill>
              </a:rPr>
              <a:t>. (</a:t>
            </a:r>
            <a:r>
              <a:rPr lang="ru-RU" dirty="0" err="1">
                <a:solidFill>
                  <a:prstClr val="black"/>
                </a:solidFill>
              </a:rPr>
              <a:t>Характерними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ознаками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наукової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дисципліни</a:t>
            </a:r>
            <a:r>
              <a:rPr lang="ru-RU" dirty="0">
                <a:solidFill>
                  <a:prstClr val="black"/>
                </a:solidFill>
              </a:rPr>
              <a:t> є </a:t>
            </a:r>
            <a:r>
              <a:rPr lang="ru-RU" dirty="0" err="1">
                <a:solidFill>
                  <a:prstClr val="black"/>
                </a:solidFill>
              </a:rPr>
              <a:t>наявність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професій</a:t>
            </a:r>
            <a:r>
              <a:rPr lang="ru-RU" dirty="0">
                <a:solidFill>
                  <a:prstClr val="black"/>
                </a:solidFill>
              </a:rPr>
              <a:t>- них </a:t>
            </a:r>
            <a:r>
              <a:rPr lang="ru-RU" dirty="0" err="1">
                <a:solidFill>
                  <a:prstClr val="black"/>
                </a:solidFill>
              </a:rPr>
              <a:t>журналів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організацій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навчальних</a:t>
            </a:r>
            <a:r>
              <a:rPr lang="ru-RU" dirty="0">
                <a:solidFill>
                  <a:prstClr val="black"/>
                </a:solidFill>
              </a:rPr>
              <a:t> кафедр і </a:t>
            </a:r>
            <a:r>
              <a:rPr lang="ru-RU" dirty="0" err="1">
                <a:solidFill>
                  <a:prstClr val="black"/>
                </a:solidFill>
              </a:rPr>
              <a:t>підручників</a:t>
            </a:r>
            <a:r>
              <a:rPr lang="ru-RU" dirty="0">
                <a:solidFill>
                  <a:prstClr val="black"/>
                </a:solidFill>
              </a:rPr>
              <a:t>). В </a:t>
            </a:r>
            <a:r>
              <a:rPr lang="ru-RU" dirty="0" err="1">
                <a:solidFill>
                  <a:prstClr val="black"/>
                </a:solidFill>
              </a:rPr>
              <a:t>останні</a:t>
            </a:r>
            <a:r>
              <a:rPr lang="ru-RU" dirty="0">
                <a:solidFill>
                  <a:prstClr val="black"/>
                </a:solidFill>
              </a:rPr>
              <a:t> роки </a:t>
            </a:r>
            <a:r>
              <a:rPr lang="ru-RU" dirty="0" err="1">
                <a:solidFill>
                  <a:prstClr val="black"/>
                </a:solidFill>
              </a:rPr>
              <a:t>відкриті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відповідні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кафедри</a:t>
            </a:r>
            <a:r>
              <a:rPr lang="ru-RU" dirty="0">
                <a:solidFill>
                  <a:prstClr val="black"/>
                </a:solidFill>
              </a:rPr>
              <a:t> в десятках </a:t>
            </a:r>
            <a:r>
              <a:rPr lang="ru-RU" dirty="0" err="1">
                <a:solidFill>
                  <a:prstClr val="black"/>
                </a:solidFill>
              </a:rPr>
              <a:t>вузів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країни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видається</a:t>
            </a:r>
            <a:r>
              <a:rPr lang="ru-RU" dirty="0">
                <a:solidFill>
                  <a:prstClr val="black"/>
                </a:solidFill>
              </a:rPr>
              <a:t> «Журнал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», </a:t>
            </a:r>
            <a:r>
              <a:rPr lang="ru-RU" dirty="0" err="1">
                <a:solidFill>
                  <a:prstClr val="black"/>
                </a:solidFill>
              </a:rPr>
              <a:t>видані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кілька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навчальних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посібників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підручників</a:t>
            </a:r>
            <a:r>
              <a:rPr lang="ru-RU" dirty="0">
                <a:solidFill>
                  <a:prstClr val="black"/>
                </a:solidFill>
              </a:rPr>
              <a:t> по </a:t>
            </a:r>
            <a:r>
              <a:rPr lang="ru-RU" dirty="0" err="1">
                <a:solidFill>
                  <a:prstClr val="black"/>
                </a:solidFill>
              </a:rPr>
              <a:t>теорії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історії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методиці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 err="1">
                <a:solidFill>
                  <a:prstClr val="black"/>
                </a:solidFill>
              </a:rPr>
              <a:t>Кожна</a:t>
            </a:r>
            <a:r>
              <a:rPr lang="ru-RU" dirty="0">
                <a:solidFill>
                  <a:prstClr val="black"/>
                </a:solidFill>
              </a:rPr>
              <a:t> наука </a:t>
            </a:r>
            <a:r>
              <a:rPr lang="ru-RU" dirty="0" err="1">
                <a:solidFill>
                  <a:prstClr val="black"/>
                </a:solidFill>
              </a:rPr>
              <a:t>являє</a:t>
            </a:r>
            <a:r>
              <a:rPr lang="ru-RU" dirty="0">
                <a:solidFill>
                  <a:prstClr val="black"/>
                </a:solidFill>
              </a:rPr>
              <a:t> собою сплав </a:t>
            </a:r>
            <a:r>
              <a:rPr lang="ru-RU" dirty="0" err="1">
                <a:solidFill>
                  <a:prstClr val="black"/>
                </a:solidFill>
              </a:rPr>
              <a:t>теоретичних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емпіричних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знань</a:t>
            </a:r>
            <a:r>
              <a:rPr lang="ru-RU" dirty="0">
                <a:solidFill>
                  <a:prstClr val="black"/>
                </a:solidFill>
              </a:rPr>
              <a:t>. Особ- </a:t>
            </a:r>
            <a:r>
              <a:rPr lang="ru-RU" dirty="0" err="1">
                <a:solidFill>
                  <a:prstClr val="black"/>
                </a:solidFill>
              </a:rPr>
              <a:t>ливість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 як </a:t>
            </a:r>
            <a:r>
              <a:rPr lang="ru-RU" dirty="0" err="1">
                <a:solidFill>
                  <a:prstClr val="black"/>
                </a:solidFill>
              </a:rPr>
              <a:t>наукової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дисципліни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складається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єдності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знань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вмінь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основний</a:t>
            </a:r>
            <a:r>
              <a:rPr lang="ru-RU" dirty="0">
                <a:solidFill>
                  <a:prstClr val="black"/>
                </a:solidFill>
              </a:rPr>
              <a:t> принцип. Без </a:t>
            </a:r>
            <a:r>
              <a:rPr lang="ru-RU" dirty="0" err="1">
                <a:solidFill>
                  <a:prstClr val="black"/>
                </a:solidFill>
              </a:rPr>
              <a:t>такої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єдності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немає</a:t>
            </a:r>
            <a:r>
              <a:rPr lang="ru-RU" dirty="0">
                <a:solidFill>
                  <a:prstClr val="black"/>
                </a:solidFill>
              </a:rPr>
              <a:t> науки, без </a:t>
            </a:r>
            <a:r>
              <a:rPr lang="ru-RU" dirty="0" err="1">
                <a:solidFill>
                  <a:prstClr val="black"/>
                </a:solidFill>
              </a:rPr>
              <a:t>такої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єдності</a:t>
            </a:r>
            <a:r>
              <a:rPr lang="ru-RU" dirty="0">
                <a:solidFill>
                  <a:prstClr val="black"/>
                </a:solidFill>
              </a:rPr>
              <a:t> не </a:t>
            </a:r>
            <a:r>
              <a:rPr lang="ru-RU" dirty="0" err="1">
                <a:solidFill>
                  <a:prstClr val="black"/>
                </a:solidFill>
              </a:rPr>
              <a:t>може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відбутися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працівник</a:t>
            </a:r>
            <a:r>
              <a:rPr lang="ru-RU" dirty="0">
                <a:solidFill>
                  <a:prstClr val="black"/>
                </a:solidFill>
              </a:rPr>
              <a:t> як </a:t>
            </a:r>
            <a:r>
              <a:rPr lang="ru-RU" dirty="0" err="1">
                <a:solidFill>
                  <a:prstClr val="black"/>
                </a:solidFill>
              </a:rPr>
              <a:t>фахівець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цій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найважливішій</a:t>
            </a:r>
            <a:r>
              <a:rPr lang="ru-RU" dirty="0">
                <a:solidFill>
                  <a:prstClr val="black"/>
                </a:solidFill>
              </a:rPr>
              <a:t> для </a:t>
            </a:r>
            <a:r>
              <a:rPr lang="ru-RU" dirty="0" err="1">
                <a:solidFill>
                  <a:prstClr val="black"/>
                </a:solidFill>
              </a:rPr>
              <a:t>життя</a:t>
            </a:r>
            <a:r>
              <a:rPr lang="ru-RU" dirty="0">
                <a:solidFill>
                  <a:prstClr val="black"/>
                </a:solidFill>
              </a:rPr>
              <a:t> людей </a:t>
            </a:r>
            <a:r>
              <a:rPr lang="ru-RU" dirty="0" err="1">
                <a:solidFill>
                  <a:prstClr val="black"/>
                </a:solidFill>
              </a:rPr>
              <a:t>області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Як </a:t>
            </a:r>
            <a:r>
              <a:rPr lang="ru-RU" dirty="0" err="1">
                <a:solidFill>
                  <a:prstClr val="black"/>
                </a:solidFill>
              </a:rPr>
              <a:t>відомо</a:t>
            </a:r>
            <a:r>
              <a:rPr lang="ru-RU" dirty="0">
                <a:solidFill>
                  <a:prstClr val="black"/>
                </a:solidFill>
              </a:rPr>
              <a:t>, по </a:t>
            </a:r>
            <a:r>
              <a:rPr lang="ru-RU" dirty="0" err="1">
                <a:solidFill>
                  <a:prstClr val="black"/>
                </a:solidFill>
              </a:rPr>
              <a:t>своїй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спрямованості</a:t>
            </a:r>
            <a:r>
              <a:rPr lang="ru-RU" dirty="0">
                <a:solidFill>
                  <a:prstClr val="black"/>
                </a:solidFill>
              </a:rPr>
              <a:t> науки </a:t>
            </a:r>
            <a:r>
              <a:rPr lang="ru-RU" dirty="0" err="1">
                <a:solidFill>
                  <a:prstClr val="black"/>
                </a:solidFill>
              </a:rPr>
              <a:t>розділяють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фундаментальні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прикладні</a:t>
            </a:r>
            <a:r>
              <a:rPr lang="ru-RU" dirty="0">
                <a:solidFill>
                  <a:prstClr val="black"/>
                </a:solidFill>
              </a:rPr>
              <a:t>.   </a:t>
            </a:r>
            <a:r>
              <a:rPr lang="ru-RU" dirty="0" err="1">
                <a:solidFill>
                  <a:prstClr val="black"/>
                </a:solidFill>
              </a:rPr>
              <a:t>Якщо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завданням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фундаментальних</a:t>
            </a:r>
            <a:r>
              <a:rPr lang="ru-RU" dirty="0">
                <a:solidFill>
                  <a:prstClr val="black"/>
                </a:solidFill>
              </a:rPr>
              <a:t> наук є </a:t>
            </a:r>
            <a:r>
              <a:rPr lang="ru-RU" dirty="0" err="1">
                <a:solidFill>
                  <a:prstClr val="black"/>
                </a:solidFill>
              </a:rPr>
              <a:t>пізнання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законів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діють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природі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суспільстві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мисленні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безвідносно</a:t>
            </a:r>
            <a:r>
              <a:rPr lang="ru-RU" dirty="0">
                <a:solidFill>
                  <a:prstClr val="black"/>
                </a:solidFill>
              </a:rPr>
              <a:t> до </a:t>
            </a:r>
            <a:r>
              <a:rPr lang="ru-RU" dirty="0" err="1">
                <a:solidFill>
                  <a:prstClr val="black"/>
                </a:solidFill>
              </a:rPr>
              <a:t>їх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можливого</a:t>
            </a:r>
            <a:r>
              <a:rPr lang="ru-RU" dirty="0">
                <a:solidFill>
                  <a:prstClr val="black"/>
                </a:solidFill>
              </a:rPr>
              <a:t> практичного </a:t>
            </a:r>
            <a:r>
              <a:rPr lang="ru-RU" dirty="0" err="1">
                <a:solidFill>
                  <a:prstClr val="black"/>
                </a:solidFill>
              </a:rPr>
              <a:t>використання</a:t>
            </a:r>
            <a:r>
              <a:rPr lang="ru-RU" dirty="0">
                <a:solidFill>
                  <a:prstClr val="black"/>
                </a:solidFill>
              </a:rPr>
              <a:t>, то </a:t>
            </a:r>
            <a:r>
              <a:rPr lang="ru-RU" dirty="0" err="1">
                <a:solidFill>
                  <a:prstClr val="black"/>
                </a:solidFill>
              </a:rPr>
              <a:t>завдання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прикладних</a:t>
            </a:r>
            <a:r>
              <a:rPr lang="ru-RU" dirty="0">
                <a:solidFill>
                  <a:prstClr val="black"/>
                </a:solidFill>
              </a:rPr>
              <a:t> наук - </a:t>
            </a:r>
            <a:r>
              <a:rPr lang="ru-RU" dirty="0" err="1">
                <a:solidFill>
                  <a:prstClr val="black"/>
                </a:solidFill>
              </a:rPr>
              <a:t>застосування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результатів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фундаментальних</a:t>
            </a:r>
            <a:r>
              <a:rPr lang="ru-RU" dirty="0">
                <a:solidFill>
                  <a:prstClr val="black"/>
                </a:solidFill>
              </a:rPr>
              <a:t> наук для </a:t>
            </a:r>
            <a:r>
              <a:rPr lang="ru-RU" dirty="0" err="1">
                <a:solidFill>
                  <a:prstClr val="black"/>
                </a:solidFill>
              </a:rPr>
              <a:t>рішення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конкретних</a:t>
            </a:r>
            <a:r>
              <a:rPr lang="ru-RU" dirty="0">
                <a:solidFill>
                  <a:prstClr val="black"/>
                </a:solidFill>
              </a:rPr>
              <a:t> проблем.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3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4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є наукою </a:t>
            </a:r>
            <a:r>
              <a:rPr lang="ru-RU" dirty="0" err="1">
                <a:solidFill>
                  <a:prstClr val="black"/>
                </a:solidFill>
              </a:rPr>
              <a:t>насамперед</a:t>
            </a:r>
            <a:r>
              <a:rPr lang="ru-RU" dirty="0">
                <a:solidFill>
                  <a:prstClr val="black"/>
                </a:solidFill>
              </a:rPr>
              <a:t> прикладною, </a:t>
            </a:r>
            <a:r>
              <a:rPr lang="ru-RU" dirty="0" err="1">
                <a:solidFill>
                  <a:prstClr val="black"/>
                </a:solidFill>
              </a:rPr>
              <a:t>оскільки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тісно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пов'язана</a:t>
            </a:r>
            <a:r>
              <a:rPr lang="ru-RU" dirty="0">
                <a:solidFill>
                  <a:prstClr val="black"/>
                </a:solidFill>
              </a:rPr>
              <a:t> з </a:t>
            </a:r>
            <a:r>
              <a:rPr lang="ru-RU" dirty="0" err="1">
                <a:solidFill>
                  <a:prstClr val="black"/>
                </a:solidFill>
              </a:rPr>
              <a:t>життям</a:t>
            </a:r>
            <a:r>
              <a:rPr lang="ru-RU" dirty="0">
                <a:solidFill>
                  <a:prstClr val="black"/>
                </a:solidFill>
              </a:rPr>
              <a:t>, з </a:t>
            </a:r>
            <a:r>
              <a:rPr lang="ru-RU" dirty="0" err="1">
                <a:solidFill>
                  <a:prstClr val="black"/>
                </a:solidFill>
              </a:rPr>
              <a:t>конкретними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умовами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життєдіяльності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різних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верств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населення</a:t>
            </a:r>
            <a:r>
              <a:rPr lang="ru-RU" dirty="0">
                <a:solidFill>
                  <a:prstClr val="black"/>
                </a:solidFill>
              </a:rPr>
              <a:t>. Вона </a:t>
            </a:r>
            <a:r>
              <a:rPr lang="ru-RU" dirty="0" err="1">
                <a:solidFill>
                  <a:prstClr val="black"/>
                </a:solidFill>
              </a:rPr>
              <a:t>накопичила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величезний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емпіричний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матеріал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теоретичне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осмислення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якого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відкриває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нові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перспективи</a:t>
            </a:r>
            <a:r>
              <a:rPr lang="ru-RU" dirty="0">
                <a:solidFill>
                  <a:prstClr val="black"/>
                </a:solidFill>
              </a:rPr>
              <a:t> перед практикою з </a:t>
            </a:r>
            <a:r>
              <a:rPr lang="ru-RU" dirty="0" err="1">
                <a:solidFill>
                  <a:prstClr val="black"/>
                </a:solidFill>
              </a:rPr>
              <a:t>погляду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підвищення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ефективності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–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спеціалізована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діяльність</a:t>
            </a:r>
            <a:r>
              <a:rPr lang="ru-RU" dirty="0">
                <a:solidFill>
                  <a:prstClr val="black"/>
                </a:solidFill>
              </a:rPr>
              <a:t> з </a:t>
            </a:r>
            <a:r>
              <a:rPr lang="ru-RU" dirty="0" err="1">
                <a:solidFill>
                  <a:prstClr val="black"/>
                </a:solidFill>
              </a:rPr>
              <a:t>обслуговування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соціального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захисту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окремих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категорій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населення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r>
              <a:rPr lang="ru-RU" dirty="0">
                <a:solidFill>
                  <a:prstClr val="black"/>
                </a:solidFill>
              </a:rPr>
              <a:t>Для </a:t>
            </a:r>
            <a:r>
              <a:rPr lang="ru-RU" dirty="0" err="1">
                <a:solidFill>
                  <a:prstClr val="black"/>
                </a:solidFill>
              </a:rPr>
              <a:t>розуміння</a:t>
            </a:r>
            <a:r>
              <a:rPr lang="ru-RU" dirty="0">
                <a:solidFill>
                  <a:prstClr val="black"/>
                </a:solidFill>
              </a:rPr>
              <a:t> предмета </a:t>
            </a:r>
            <a:r>
              <a:rPr lang="ru-RU" dirty="0" err="1">
                <a:solidFill>
                  <a:prstClr val="black"/>
                </a:solidFill>
              </a:rPr>
              <a:t>дослідження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 як науки </a:t>
            </a:r>
            <a:r>
              <a:rPr lang="ru-RU" dirty="0" err="1">
                <a:solidFill>
                  <a:prstClr val="black"/>
                </a:solidFill>
              </a:rPr>
              <a:t>важливо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усвідомлювати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люди </a:t>
            </a:r>
            <a:r>
              <a:rPr lang="ru-RU" dirty="0" err="1">
                <a:solidFill>
                  <a:prstClr val="black"/>
                </a:solidFill>
              </a:rPr>
              <a:t>живуть</a:t>
            </a:r>
            <a:r>
              <a:rPr lang="ru-RU" dirty="0">
                <a:solidFill>
                  <a:prstClr val="black"/>
                </a:solidFill>
              </a:rPr>
              <a:t> не просто в </a:t>
            </a:r>
            <a:r>
              <a:rPr lang="ru-RU" dirty="0" err="1">
                <a:solidFill>
                  <a:prstClr val="black"/>
                </a:solidFill>
              </a:rPr>
              <a:t>суспільстві</a:t>
            </a:r>
            <a:r>
              <a:rPr lang="ru-RU" dirty="0">
                <a:solidFill>
                  <a:prstClr val="black"/>
                </a:solidFill>
              </a:rPr>
              <a:t>, а в </a:t>
            </a:r>
            <a:r>
              <a:rPr lang="ru-RU" dirty="0" err="1">
                <a:solidFill>
                  <a:prstClr val="black"/>
                </a:solidFill>
              </a:rPr>
              <a:t>співтоваристві</a:t>
            </a:r>
            <a:r>
              <a:rPr lang="ru-RU" dirty="0">
                <a:solidFill>
                  <a:prstClr val="black"/>
                </a:solidFill>
              </a:rPr>
              <a:t>. Вони </a:t>
            </a:r>
            <a:r>
              <a:rPr lang="ru-RU" dirty="0" err="1">
                <a:solidFill>
                  <a:prstClr val="black"/>
                </a:solidFill>
              </a:rPr>
              <a:t>постійно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оточені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собі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подібними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постійно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перебувають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стані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взаємодії</a:t>
            </a:r>
            <a:r>
              <a:rPr lang="ru-RU" dirty="0">
                <a:solidFill>
                  <a:prstClr val="black"/>
                </a:solidFill>
              </a:rPr>
              <a:t>, часом </a:t>
            </a:r>
            <a:r>
              <a:rPr lang="ru-RU" dirty="0" err="1">
                <a:solidFill>
                  <a:prstClr val="black"/>
                </a:solidFill>
              </a:rPr>
              <a:t>досить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напруженого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породжує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безліч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найрізноманітні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ших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відносин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зв'язків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91264" cy="447910"/>
          </a:xfrm>
        </p:spPr>
        <p:txBody>
          <a:bodyPr>
            <a:normAutofit fontScale="90000"/>
          </a:bodyPr>
          <a:lstStyle/>
          <a:p>
            <a:r>
              <a:rPr lang="ru-RU" sz="2000" dirty="0" err="1"/>
              <a:t>Пошук</a:t>
            </a:r>
            <a:r>
              <a:rPr lang="ru-RU" sz="2000" dirty="0"/>
              <a:t> </a:t>
            </a:r>
            <a:r>
              <a:rPr lang="ru-RU" sz="2000" dirty="0" err="1"/>
              <a:t>соціально-педагогічних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є </a:t>
            </a:r>
            <a:r>
              <a:rPr lang="ru-RU" sz="2000" dirty="0" err="1"/>
              <a:t>необхідною</a:t>
            </a:r>
            <a:r>
              <a:rPr lang="ru-RU" sz="2000" dirty="0"/>
              <a:t> </a:t>
            </a:r>
            <a:r>
              <a:rPr lang="ru-RU" sz="2000" dirty="0" err="1"/>
              <a:t>умовою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спеціаліста</a:t>
            </a:r>
            <a:r>
              <a:rPr lang="ru-RU" sz="20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620688"/>
            <a:ext cx="3625600" cy="42987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sz="2300" dirty="0"/>
              <a:t>В </a:t>
            </a:r>
            <a:r>
              <a:rPr lang="ru-RU" sz="2300" dirty="0" err="1"/>
              <a:t>загальному</a:t>
            </a:r>
            <a:r>
              <a:rPr lang="ru-RU" sz="2300" dirty="0"/>
              <a:t> </a:t>
            </a:r>
            <a:r>
              <a:rPr lang="ru-RU" sz="2300" dirty="0" err="1"/>
              <a:t>розумінні</a:t>
            </a:r>
            <a:r>
              <a:rPr lang="ru-RU" sz="2300" dirty="0"/>
              <a:t>, </a:t>
            </a:r>
            <a:r>
              <a:rPr lang="ru-RU" sz="2300" dirty="0" err="1"/>
              <a:t>ресурси</a:t>
            </a:r>
            <a:r>
              <a:rPr lang="ru-RU" sz="2300" dirty="0"/>
              <a:t> – </a:t>
            </a:r>
            <a:r>
              <a:rPr lang="ru-RU" sz="2300" dirty="0" err="1"/>
              <a:t>це</a:t>
            </a:r>
            <a:r>
              <a:rPr lang="ru-RU" sz="2300" dirty="0"/>
              <a:t> запаси </a:t>
            </a:r>
            <a:r>
              <a:rPr lang="ru-RU" sz="2300" dirty="0" err="1"/>
              <a:t>чого-небудь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можна</a:t>
            </a:r>
            <a:r>
              <a:rPr lang="ru-RU" sz="2300" dirty="0"/>
              <a:t> </a:t>
            </a:r>
            <a:r>
              <a:rPr lang="ru-RU" sz="2300" dirty="0" err="1"/>
              <a:t>використовувати</a:t>
            </a:r>
            <a:r>
              <a:rPr lang="ru-RU" sz="2300" dirty="0"/>
              <a:t> в </a:t>
            </a:r>
            <a:r>
              <a:rPr lang="ru-RU" sz="2300" dirty="0" err="1"/>
              <a:t>разі</a:t>
            </a:r>
            <a:r>
              <a:rPr lang="ru-RU" sz="2300" dirty="0"/>
              <a:t> потреби в </a:t>
            </a:r>
            <a:r>
              <a:rPr lang="ru-RU" sz="2300" dirty="0" err="1"/>
              <a:t>іншій</a:t>
            </a:r>
            <a:r>
              <a:rPr lang="ru-RU" sz="2300" dirty="0"/>
              <a:t> </a:t>
            </a:r>
            <a:r>
              <a:rPr lang="ru-RU" sz="2300" dirty="0" err="1"/>
              <a:t>інтерпретації</a:t>
            </a:r>
            <a:r>
              <a:rPr lang="ru-RU" sz="2300" dirty="0"/>
              <a:t>, в </a:t>
            </a:r>
            <a:r>
              <a:rPr lang="ru-RU" sz="2300" dirty="0" err="1"/>
              <a:t>іншій</a:t>
            </a:r>
            <a:r>
              <a:rPr lang="ru-RU" sz="2300" dirty="0"/>
              <a:t> </a:t>
            </a:r>
            <a:r>
              <a:rPr lang="ru-RU" sz="2300" dirty="0" err="1"/>
              <a:t>інтерпретації</a:t>
            </a:r>
            <a:r>
              <a:rPr lang="ru-RU" sz="2300" dirty="0"/>
              <a:t> вони </a:t>
            </a:r>
            <a:r>
              <a:rPr lang="ru-RU" sz="2300" dirty="0" err="1"/>
              <a:t>трактуються</a:t>
            </a:r>
            <a:r>
              <a:rPr lang="ru-RU" sz="2300" dirty="0"/>
              <a:t> як </a:t>
            </a:r>
            <a:r>
              <a:rPr lang="ru-RU" sz="2300" dirty="0" err="1"/>
              <a:t>джерело</a:t>
            </a:r>
            <a:r>
              <a:rPr lang="ru-RU" sz="2300" dirty="0"/>
              <a:t> та арсенал </a:t>
            </a:r>
            <a:r>
              <a:rPr lang="ru-RU" sz="2300" dirty="0" err="1"/>
              <a:t>засобів</a:t>
            </a:r>
            <a:r>
              <a:rPr lang="ru-RU" sz="2300" dirty="0"/>
              <a:t> і </a:t>
            </a:r>
            <a:r>
              <a:rPr lang="ru-RU" sz="2300" dirty="0" err="1"/>
              <a:t>можливостей</a:t>
            </a:r>
            <a:r>
              <a:rPr lang="ru-RU" sz="2300" dirty="0"/>
              <a:t>, до </a:t>
            </a:r>
            <a:r>
              <a:rPr lang="ru-RU" sz="2300" dirty="0" err="1"/>
              <a:t>яких</a:t>
            </a:r>
            <a:r>
              <a:rPr lang="ru-RU" sz="2300" dirty="0"/>
              <a:t> </a:t>
            </a:r>
            <a:r>
              <a:rPr lang="ru-RU" sz="2300" dirty="0" err="1"/>
              <a:t>можна</a:t>
            </a:r>
            <a:r>
              <a:rPr lang="ru-RU" sz="2300" dirty="0"/>
              <a:t> </a:t>
            </a:r>
            <a:r>
              <a:rPr lang="ru-RU" sz="2300" dirty="0" err="1"/>
              <a:t>вдаватися</a:t>
            </a:r>
            <a:r>
              <a:rPr lang="ru-RU" sz="2300" dirty="0"/>
              <a:t> в </a:t>
            </a:r>
            <a:r>
              <a:rPr lang="ru-RU" sz="2300" dirty="0" err="1"/>
              <a:t>міру</a:t>
            </a:r>
            <a:r>
              <a:rPr lang="ru-RU" sz="2300" dirty="0"/>
              <a:t> </a:t>
            </a:r>
            <a:r>
              <a:rPr lang="ru-RU" sz="2300" dirty="0" err="1"/>
              <a:t>необхідності</a:t>
            </a:r>
            <a:r>
              <a:rPr lang="ru-RU" sz="2300" dirty="0"/>
              <a:t> з метою </a:t>
            </a:r>
            <a:r>
              <a:rPr lang="ru-RU" sz="2300" dirty="0" err="1"/>
              <a:t>виконання</a:t>
            </a:r>
            <a:r>
              <a:rPr lang="ru-RU" sz="2300" dirty="0"/>
              <a:t> </a:t>
            </a:r>
            <a:r>
              <a:rPr lang="ru-RU" sz="2300" dirty="0" err="1"/>
              <a:t>певних</a:t>
            </a:r>
            <a:r>
              <a:rPr lang="ru-RU" sz="2300" dirty="0"/>
              <a:t> </a:t>
            </a:r>
            <a:r>
              <a:rPr lang="ru-RU" sz="2300" dirty="0" err="1"/>
              <a:t>завдань</a:t>
            </a:r>
            <a:r>
              <a:rPr lang="ru-RU" sz="2300" dirty="0"/>
              <a:t> </a:t>
            </a:r>
            <a:r>
              <a:rPr lang="ru-RU" sz="2300" dirty="0" err="1"/>
              <a:t>чи</a:t>
            </a:r>
            <a:r>
              <a:rPr lang="ru-RU" sz="2300" dirty="0"/>
              <a:t> </a:t>
            </a:r>
            <a:r>
              <a:rPr lang="ru-RU" sz="2300" dirty="0" err="1"/>
              <a:t>вдосконалення</a:t>
            </a:r>
            <a:r>
              <a:rPr lang="ru-RU" sz="2300" dirty="0"/>
              <a:t> </a:t>
            </a:r>
            <a:r>
              <a:rPr lang="ru-RU" sz="2300" dirty="0" err="1"/>
              <a:t>діяльності</a:t>
            </a:r>
            <a:r>
              <a:rPr lang="ru-RU" sz="2300" dirty="0"/>
              <a:t>.</a:t>
            </a:r>
          </a:p>
          <a:p>
            <a:endParaRPr lang="ru-RU" sz="2300" dirty="0"/>
          </a:p>
          <a:p>
            <a:r>
              <a:rPr lang="ru-RU" sz="2300" dirty="0" err="1"/>
              <a:t>Фандрайзинг</a:t>
            </a:r>
            <a:r>
              <a:rPr lang="ru-RU" sz="2300" dirty="0"/>
              <a:t> – </a:t>
            </a:r>
            <a:r>
              <a:rPr lang="ru-RU" sz="2300" dirty="0" err="1"/>
              <a:t>процес</a:t>
            </a:r>
            <a:r>
              <a:rPr lang="ru-RU" sz="2300" dirty="0"/>
              <a:t> </a:t>
            </a:r>
            <a:r>
              <a:rPr lang="ru-RU" sz="2300" dirty="0" err="1"/>
              <a:t>пошуку</a:t>
            </a:r>
            <a:r>
              <a:rPr lang="ru-RU" sz="2300" dirty="0"/>
              <a:t> та </a:t>
            </a:r>
            <a:r>
              <a:rPr lang="ru-RU" sz="2300" dirty="0" err="1"/>
              <a:t>залучення</a:t>
            </a:r>
            <a:r>
              <a:rPr lang="ru-RU" sz="2300" dirty="0"/>
              <a:t> </a:t>
            </a:r>
            <a:r>
              <a:rPr lang="ru-RU" sz="2300" dirty="0" err="1"/>
              <a:t>ресурсів</a:t>
            </a:r>
            <a:r>
              <a:rPr lang="ru-RU" sz="23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07904" y="530352"/>
            <a:ext cx="4979376" cy="4389120"/>
          </a:xfrm>
        </p:spPr>
        <p:txBody>
          <a:bodyPr>
            <a:noAutofit/>
          </a:bodyPr>
          <a:lstStyle/>
          <a:p>
            <a:r>
              <a:rPr lang="ru-RU" sz="1200" dirty="0"/>
              <a:t> </a:t>
            </a:r>
            <a:r>
              <a:rPr lang="ru-RU" sz="1200" dirty="0" err="1"/>
              <a:t>Внутрішні</a:t>
            </a:r>
            <a:r>
              <a:rPr lang="ru-RU" sz="1200" dirty="0"/>
              <a:t> </a:t>
            </a:r>
            <a:r>
              <a:rPr lang="ru-RU" sz="1200" dirty="0" err="1"/>
              <a:t>ресурси</a:t>
            </a:r>
            <a:r>
              <a:rPr lang="ru-RU" sz="1200" dirty="0"/>
              <a:t>: </a:t>
            </a:r>
            <a:r>
              <a:rPr lang="ru-RU" sz="1200" dirty="0" err="1"/>
              <a:t>особливості</a:t>
            </a:r>
            <a:r>
              <a:rPr lang="ru-RU" sz="1200" dirty="0"/>
              <a:t> </a:t>
            </a:r>
            <a:r>
              <a:rPr lang="ru-RU" sz="1200" dirty="0" err="1"/>
              <a:t>психічних</a:t>
            </a:r>
            <a:r>
              <a:rPr lang="ru-RU" sz="1200" dirty="0"/>
              <a:t> </a:t>
            </a:r>
            <a:r>
              <a:rPr lang="ru-RU" sz="1200" dirty="0" err="1"/>
              <a:t>пізнавальних</a:t>
            </a:r>
            <a:r>
              <a:rPr lang="ru-RU" sz="1200" dirty="0"/>
              <a:t> </a:t>
            </a:r>
            <a:r>
              <a:rPr lang="ru-RU" sz="1200" dirty="0" err="1"/>
              <a:t>процесів</a:t>
            </a:r>
            <a:r>
              <a:rPr lang="ru-RU" sz="1200" dirty="0"/>
              <a:t> </a:t>
            </a:r>
            <a:r>
              <a:rPr lang="ru-RU" sz="1200" dirty="0" err="1"/>
              <a:t>особистості</a:t>
            </a:r>
            <a:r>
              <a:rPr lang="ru-RU" sz="1200" dirty="0"/>
              <a:t> (</a:t>
            </a:r>
            <a:r>
              <a:rPr lang="ru-RU" sz="1200" dirty="0" err="1"/>
              <a:t>сприймання</a:t>
            </a:r>
            <a:r>
              <a:rPr lang="ru-RU" sz="1200" dirty="0"/>
              <a:t>, </a:t>
            </a:r>
            <a:r>
              <a:rPr lang="ru-RU" sz="1200" dirty="0" err="1"/>
              <a:t>уваги</a:t>
            </a:r>
            <a:r>
              <a:rPr lang="ru-RU" sz="1200" dirty="0"/>
              <a:t>, </a:t>
            </a:r>
            <a:r>
              <a:rPr lang="ru-RU" sz="1200" dirty="0" err="1"/>
              <a:t>пам’яті</a:t>
            </a:r>
            <a:r>
              <a:rPr lang="ru-RU" sz="1200" dirty="0"/>
              <a:t>, </a:t>
            </a:r>
            <a:r>
              <a:rPr lang="ru-RU" sz="1200" dirty="0" err="1"/>
              <a:t>мислення</a:t>
            </a:r>
            <a:r>
              <a:rPr lang="ru-RU" sz="1200" dirty="0"/>
              <a:t>, </a:t>
            </a:r>
            <a:r>
              <a:rPr lang="ru-RU" sz="1200" dirty="0" err="1"/>
              <a:t>мови</a:t>
            </a:r>
            <a:r>
              <a:rPr lang="ru-RU" sz="1200" dirty="0"/>
              <a:t>, </a:t>
            </a:r>
            <a:r>
              <a:rPr lang="ru-RU" sz="1200" dirty="0" err="1"/>
              <a:t>уяви</a:t>
            </a:r>
            <a:r>
              <a:rPr lang="ru-RU" sz="1200" dirty="0"/>
              <a:t>); прояви </a:t>
            </a:r>
            <a:r>
              <a:rPr lang="ru-RU" sz="1200" dirty="0" err="1"/>
              <a:t>емоційно-вольових</a:t>
            </a:r>
            <a:r>
              <a:rPr lang="ru-RU" sz="1200" dirty="0"/>
              <a:t> </a:t>
            </a:r>
            <a:r>
              <a:rPr lang="ru-RU" sz="1200" dirty="0" err="1"/>
              <a:t>процесів</a:t>
            </a:r>
            <a:r>
              <a:rPr lang="ru-RU" sz="1200" dirty="0"/>
              <a:t> та </a:t>
            </a:r>
            <a:r>
              <a:rPr lang="ru-RU" sz="1200" dirty="0" err="1"/>
              <a:t>психічних</a:t>
            </a:r>
            <a:r>
              <a:rPr lang="ru-RU" sz="1200" dirty="0"/>
              <a:t> </a:t>
            </a:r>
            <a:r>
              <a:rPr lang="ru-RU" sz="1200" dirty="0" err="1"/>
              <a:t>станів</a:t>
            </a:r>
            <a:r>
              <a:rPr lang="ru-RU" sz="1200" dirty="0"/>
              <a:t>; </a:t>
            </a:r>
            <a:r>
              <a:rPr lang="ru-RU" sz="1200" dirty="0" err="1"/>
              <a:t>особистісні</a:t>
            </a:r>
            <a:r>
              <a:rPr lang="ru-RU" sz="1200" dirty="0"/>
              <a:t> характеристики (</a:t>
            </a:r>
            <a:r>
              <a:rPr lang="ru-RU" sz="1200" dirty="0" err="1"/>
              <a:t>особливості</a:t>
            </a:r>
            <a:r>
              <a:rPr lang="ru-RU" sz="1200" dirty="0"/>
              <a:t> характеру, темпераменту, потреби, </a:t>
            </a:r>
            <a:r>
              <a:rPr lang="ru-RU" sz="1200" dirty="0" err="1"/>
              <a:t>інтереси</a:t>
            </a:r>
            <a:r>
              <a:rPr lang="ru-RU" sz="1200" dirty="0"/>
              <a:t>, </a:t>
            </a:r>
            <a:r>
              <a:rPr lang="ru-RU" sz="1200" dirty="0" err="1"/>
              <a:t>цінності</a:t>
            </a:r>
            <a:r>
              <a:rPr lang="ru-RU" sz="1200" dirty="0"/>
              <a:t>, </a:t>
            </a:r>
            <a:r>
              <a:rPr lang="ru-RU" sz="1200" dirty="0" err="1"/>
              <a:t>мотиви</a:t>
            </a:r>
            <a:r>
              <a:rPr lang="ru-RU" sz="1200" dirty="0"/>
              <a:t>); </a:t>
            </a:r>
            <a:r>
              <a:rPr lang="ru-RU" sz="1200" dirty="0" err="1"/>
              <a:t>показники</a:t>
            </a:r>
            <a:r>
              <a:rPr lang="ru-RU" sz="1200" dirty="0"/>
              <a:t> </a:t>
            </a:r>
            <a:r>
              <a:rPr lang="ru-RU" sz="1200" dirty="0" err="1"/>
              <a:t>освітнього</a:t>
            </a:r>
            <a:r>
              <a:rPr lang="ru-RU" sz="1200" dirty="0"/>
              <a:t> </a:t>
            </a:r>
            <a:r>
              <a:rPr lang="ru-RU" sz="1200" dirty="0" err="1"/>
              <a:t>рівня</a:t>
            </a:r>
            <a:r>
              <a:rPr lang="ru-RU" sz="1200" dirty="0"/>
              <a:t> </a:t>
            </a:r>
            <a:r>
              <a:rPr lang="ru-RU" sz="1200" dirty="0" err="1"/>
              <a:t>людини</a:t>
            </a:r>
            <a:r>
              <a:rPr lang="ru-RU" sz="1200" dirty="0"/>
              <a:t>; </a:t>
            </a:r>
            <a:r>
              <a:rPr lang="ru-RU" sz="1200" dirty="0" err="1"/>
              <a:t>професійні</a:t>
            </a:r>
            <a:r>
              <a:rPr lang="ru-RU" sz="1200" dirty="0"/>
              <a:t> та </a:t>
            </a:r>
            <a:r>
              <a:rPr lang="ru-RU" sz="1200" dirty="0" err="1"/>
              <a:t>соціальні</a:t>
            </a:r>
            <a:r>
              <a:rPr lang="ru-RU" sz="1200" dirty="0"/>
              <a:t> </a:t>
            </a:r>
            <a:r>
              <a:rPr lang="ru-RU" sz="1200" dirty="0" err="1"/>
              <a:t>уміння</a:t>
            </a:r>
            <a:r>
              <a:rPr lang="ru-RU" sz="1200" dirty="0"/>
              <a:t> й </a:t>
            </a:r>
            <a:r>
              <a:rPr lang="ru-RU" sz="1200" dirty="0" err="1"/>
              <a:t>навички</a:t>
            </a:r>
            <a:r>
              <a:rPr lang="ru-RU" sz="1200" dirty="0"/>
              <a:t>, </a:t>
            </a:r>
            <a:r>
              <a:rPr lang="ru-RU" sz="1200" dirty="0" err="1"/>
              <a:t>якими</a:t>
            </a:r>
            <a:r>
              <a:rPr lang="ru-RU" sz="1200" dirty="0"/>
              <a:t> вона </a:t>
            </a:r>
            <a:r>
              <a:rPr lang="ru-RU" sz="1200" dirty="0" err="1"/>
              <a:t>володіє</a:t>
            </a:r>
            <a:r>
              <a:rPr lang="ru-RU" sz="1200" dirty="0"/>
              <a:t>.</a:t>
            </a:r>
          </a:p>
          <a:p>
            <a:r>
              <a:rPr lang="ru-RU" sz="1200" dirty="0" err="1" smtClean="0"/>
              <a:t>Матеріальні</a:t>
            </a:r>
            <a:r>
              <a:rPr lang="ru-RU" sz="1200" dirty="0"/>
              <a:t>: </a:t>
            </a:r>
            <a:r>
              <a:rPr lang="ru-RU" sz="1200" dirty="0" err="1"/>
              <a:t>фінансові</a:t>
            </a:r>
            <a:r>
              <a:rPr lang="ru-RU" sz="1200" dirty="0"/>
              <a:t> (</a:t>
            </a:r>
            <a:r>
              <a:rPr lang="ru-RU" sz="1200" dirty="0" err="1"/>
              <a:t>всі</a:t>
            </a:r>
            <a:r>
              <a:rPr lang="ru-RU" sz="1200" dirty="0"/>
              <a:t> </a:t>
            </a:r>
            <a:r>
              <a:rPr lang="ru-RU" sz="1200" dirty="0" err="1"/>
              <a:t>види</a:t>
            </a:r>
            <a:r>
              <a:rPr lang="ru-RU" sz="1200" dirty="0"/>
              <a:t> </a:t>
            </a:r>
            <a:r>
              <a:rPr lang="ru-RU" sz="1200" dirty="0" err="1"/>
              <a:t>грошових</a:t>
            </a:r>
            <a:r>
              <a:rPr lang="ru-RU" sz="1200" dirty="0"/>
              <a:t> </a:t>
            </a:r>
            <a:r>
              <a:rPr lang="ru-RU" sz="1200" dirty="0" err="1"/>
              <a:t>надходжень</a:t>
            </a:r>
            <a:r>
              <a:rPr lang="ru-RU" sz="1200" dirty="0"/>
              <a:t> для </a:t>
            </a:r>
            <a:r>
              <a:rPr lang="ru-RU" sz="1200" dirty="0" err="1"/>
              <a:t>організації</a:t>
            </a:r>
            <a:r>
              <a:rPr lang="ru-RU" sz="1200" dirty="0"/>
              <a:t> та </a:t>
            </a:r>
            <a:r>
              <a:rPr lang="ru-RU" sz="1200" dirty="0" err="1"/>
              <a:t>здійснення</a:t>
            </a:r>
            <a:r>
              <a:rPr lang="ru-RU" sz="1200" dirty="0"/>
              <a:t> </a:t>
            </a:r>
            <a:r>
              <a:rPr lang="ru-RU" sz="1200" dirty="0" err="1"/>
              <a:t>соціально-педагогічної</a:t>
            </a:r>
            <a:r>
              <a:rPr lang="ru-RU" sz="1200" dirty="0"/>
              <a:t> </a:t>
            </a:r>
            <a:r>
              <a:rPr lang="ru-RU" sz="1200" dirty="0" err="1"/>
              <a:t>роботи</a:t>
            </a:r>
            <a:r>
              <a:rPr lang="ru-RU" sz="1200" dirty="0"/>
              <a:t>). </a:t>
            </a:r>
            <a:r>
              <a:rPr lang="ru-RU" sz="1200" dirty="0" err="1"/>
              <a:t>Це</a:t>
            </a:r>
            <a:r>
              <a:rPr lang="ru-RU" sz="1200" dirty="0"/>
              <a:t> </a:t>
            </a:r>
            <a:r>
              <a:rPr lang="ru-RU" sz="1200" dirty="0" err="1"/>
              <a:t>також</a:t>
            </a:r>
            <a:r>
              <a:rPr lang="ru-RU" sz="1200" dirty="0"/>
              <a:t> є </a:t>
            </a:r>
            <a:r>
              <a:rPr lang="ru-RU" sz="1200" dirty="0" err="1"/>
              <a:t>різновидом</a:t>
            </a:r>
            <a:r>
              <a:rPr lang="ru-RU" sz="1200" dirty="0"/>
              <a:t> і </a:t>
            </a:r>
            <a:r>
              <a:rPr lang="ru-RU" sz="1200" dirty="0" err="1"/>
              <a:t>офіційних</a:t>
            </a:r>
            <a:r>
              <a:rPr lang="ru-RU" sz="1200" dirty="0"/>
              <a:t> </a:t>
            </a:r>
            <a:r>
              <a:rPr lang="ru-RU" sz="1200" dirty="0" err="1"/>
              <a:t>матеріальних</a:t>
            </a:r>
            <a:r>
              <a:rPr lang="ru-RU" sz="1200" dirty="0"/>
              <a:t> </a:t>
            </a:r>
            <a:r>
              <a:rPr lang="ru-RU" sz="1200" dirty="0" err="1"/>
              <a:t>ресурсів</a:t>
            </a:r>
            <a:r>
              <a:rPr lang="ru-RU" sz="1200" dirty="0"/>
              <a:t>. </a:t>
            </a:r>
            <a:r>
              <a:rPr lang="ru-RU" sz="1200" dirty="0" err="1"/>
              <a:t>Неофіційні</a:t>
            </a:r>
            <a:r>
              <a:rPr lang="ru-RU" sz="1200" dirty="0"/>
              <a:t> </a:t>
            </a:r>
            <a:r>
              <a:rPr lang="ru-RU" sz="1200" dirty="0" err="1"/>
              <a:t>фінансові</a:t>
            </a:r>
            <a:r>
              <a:rPr lang="ru-RU" sz="1200" dirty="0"/>
              <a:t> (</a:t>
            </a:r>
            <a:r>
              <a:rPr lang="ru-RU" sz="1200" dirty="0" err="1"/>
              <a:t>грошова</a:t>
            </a:r>
            <a:r>
              <a:rPr lang="ru-RU" sz="1200" dirty="0"/>
              <a:t> </a:t>
            </a:r>
            <a:r>
              <a:rPr lang="ru-RU" sz="1200" dirty="0" err="1"/>
              <a:t>допомога</a:t>
            </a:r>
            <a:r>
              <a:rPr lang="ru-RU" sz="1200" dirty="0"/>
              <a:t> </a:t>
            </a:r>
            <a:r>
              <a:rPr lang="ru-RU" sz="1200" dirty="0" err="1"/>
              <a:t>друзів</a:t>
            </a:r>
            <a:r>
              <a:rPr lang="ru-RU" sz="1200" dirty="0"/>
              <a:t>, </a:t>
            </a:r>
            <a:r>
              <a:rPr lang="ru-RU" sz="1200" dirty="0" err="1"/>
              <a:t>спонсорів</a:t>
            </a:r>
            <a:r>
              <a:rPr lang="ru-RU" sz="1200" dirty="0"/>
              <a:t>, яка </a:t>
            </a:r>
            <a:r>
              <a:rPr lang="ru-RU" sz="1200" dirty="0" err="1"/>
              <a:t>безпосередньо</a:t>
            </a:r>
            <a:r>
              <a:rPr lang="ru-RU" sz="1200" dirty="0"/>
              <a:t> </a:t>
            </a:r>
            <a:r>
              <a:rPr lang="ru-RU" sz="1200" dirty="0" err="1"/>
              <a:t>надається</a:t>
            </a:r>
            <a:r>
              <a:rPr lang="ru-RU" sz="1200" dirty="0"/>
              <a:t> </a:t>
            </a:r>
            <a:r>
              <a:rPr lang="ru-RU" sz="1200" dirty="0" err="1"/>
              <a:t>людині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потребує</a:t>
            </a:r>
            <a:r>
              <a:rPr lang="ru-RU" sz="1200" dirty="0"/>
              <a:t> </a:t>
            </a:r>
            <a:r>
              <a:rPr lang="ru-RU" sz="1200" dirty="0" err="1"/>
              <a:t>підтримки</a:t>
            </a:r>
            <a:r>
              <a:rPr lang="ru-RU" sz="1200" dirty="0"/>
              <a:t>). Не </a:t>
            </a:r>
            <a:r>
              <a:rPr lang="ru-RU" sz="1200" dirty="0" err="1"/>
              <a:t>фінансові</a:t>
            </a:r>
            <a:r>
              <a:rPr lang="ru-RU" sz="1200" dirty="0"/>
              <a:t> (</a:t>
            </a:r>
            <a:r>
              <a:rPr lang="ru-RU" sz="1200" dirty="0" err="1"/>
              <a:t>приміщення</a:t>
            </a:r>
            <a:r>
              <a:rPr lang="ru-RU" sz="1200" dirty="0"/>
              <a:t>, </a:t>
            </a:r>
            <a:r>
              <a:rPr lang="ru-RU" sz="1200" dirty="0" err="1"/>
              <a:t>обладнання</a:t>
            </a:r>
            <a:r>
              <a:rPr lang="ru-RU" sz="1200" dirty="0"/>
              <a:t>, книги, </a:t>
            </a:r>
            <a:r>
              <a:rPr lang="ru-RU" sz="1200" dirty="0" err="1"/>
              <a:t>речі</a:t>
            </a:r>
            <a:r>
              <a:rPr lang="ru-RU" sz="1200" dirty="0"/>
              <a:t>, </a:t>
            </a:r>
            <a:r>
              <a:rPr lang="ru-RU" sz="1200" dirty="0" err="1"/>
              <a:t>ліки</a:t>
            </a:r>
            <a:r>
              <a:rPr lang="ru-RU" sz="1200" dirty="0"/>
              <a:t> </a:t>
            </a:r>
            <a:r>
              <a:rPr lang="ru-RU" sz="1200" dirty="0" err="1"/>
              <a:t>тощо</a:t>
            </a:r>
            <a:r>
              <a:rPr lang="ru-RU" sz="1200" dirty="0"/>
              <a:t>).</a:t>
            </a:r>
          </a:p>
          <a:p>
            <a:r>
              <a:rPr lang="ru-RU" sz="1200" dirty="0" err="1" smtClean="0"/>
              <a:t>Людські</a:t>
            </a:r>
            <a:r>
              <a:rPr lang="ru-RU" sz="1200" dirty="0"/>
              <a:t>: </a:t>
            </a:r>
            <a:r>
              <a:rPr lang="ru-RU" sz="1200" dirty="0" err="1"/>
              <a:t>соціальні</a:t>
            </a:r>
            <a:r>
              <a:rPr lang="ru-RU" sz="1200" dirty="0"/>
              <a:t> педагоги, </a:t>
            </a:r>
            <a:r>
              <a:rPr lang="ru-RU" sz="1200" dirty="0" err="1"/>
              <a:t>соціальні</a:t>
            </a:r>
            <a:r>
              <a:rPr lang="ru-RU" sz="1200" dirty="0"/>
              <a:t> </a:t>
            </a:r>
            <a:r>
              <a:rPr lang="ru-RU" sz="1200" dirty="0" err="1"/>
              <a:t>працівники</a:t>
            </a:r>
            <a:r>
              <a:rPr lang="ru-RU" sz="1200" dirty="0"/>
              <a:t>, психологи, </a:t>
            </a:r>
            <a:r>
              <a:rPr lang="ru-RU" sz="1200" dirty="0" err="1"/>
              <a:t>реабілітологи</a:t>
            </a:r>
            <a:r>
              <a:rPr lang="ru-RU" sz="1200" dirty="0"/>
              <a:t>, </a:t>
            </a:r>
            <a:r>
              <a:rPr lang="ru-RU" sz="1200" dirty="0" err="1"/>
              <a:t>інші</a:t>
            </a:r>
            <a:r>
              <a:rPr lang="ru-RU" sz="1200" dirty="0"/>
              <a:t> </a:t>
            </a:r>
            <a:r>
              <a:rPr lang="ru-RU" sz="1200" dirty="0" err="1"/>
              <a:t>працівники</a:t>
            </a:r>
            <a:r>
              <a:rPr lang="ru-RU" sz="1200" dirty="0"/>
              <a:t> </a:t>
            </a:r>
            <a:r>
              <a:rPr lang="ru-RU" sz="1200" dirty="0" err="1"/>
              <a:t>соціальних</a:t>
            </a:r>
            <a:r>
              <a:rPr lang="ru-RU" sz="1200" dirty="0"/>
              <a:t> </a:t>
            </a:r>
            <a:r>
              <a:rPr lang="ru-RU" sz="1200" dirty="0" err="1"/>
              <a:t>інститутів</a:t>
            </a:r>
            <a:r>
              <a:rPr lang="ru-RU" sz="1200" dirty="0"/>
              <a:t>, </a:t>
            </a:r>
            <a:r>
              <a:rPr lang="ru-RU" sz="1200" dirty="0" err="1"/>
              <a:t>волонтери</a:t>
            </a:r>
            <a:r>
              <a:rPr lang="ru-RU" sz="1200" dirty="0"/>
              <a:t>.</a:t>
            </a:r>
          </a:p>
          <a:p>
            <a:r>
              <a:rPr lang="ru-RU" sz="1200" dirty="0" err="1" smtClean="0"/>
              <a:t>Інформаційні</a:t>
            </a:r>
            <a:r>
              <a:rPr lang="ru-RU" sz="1200" dirty="0"/>
              <a:t>: </a:t>
            </a:r>
            <a:r>
              <a:rPr lang="ru-RU" sz="1200" dirty="0" err="1"/>
              <a:t>спеціальна</a:t>
            </a:r>
            <a:r>
              <a:rPr lang="ru-RU" sz="1200" dirty="0"/>
              <a:t> </a:t>
            </a:r>
            <a:r>
              <a:rPr lang="ru-RU" sz="1200" dirty="0" err="1"/>
              <a:t>література</a:t>
            </a:r>
            <a:r>
              <a:rPr lang="ru-RU" sz="1200" dirty="0"/>
              <a:t>, </a:t>
            </a:r>
            <a:r>
              <a:rPr lang="ru-RU" sz="1200" dirty="0" err="1"/>
              <a:t>буклети</a:t>
            </a:r>
            <a:r>
              <a:rPr lang="ru-RU" sz="1200" dirty="0"/>
              <a:t>, </a:t>
            </a:r>
            <a:r>
              <a:rPr lang="ru-RU" sz="1200" dirty="0" err="1"/>
              <a:t>листівки</a:t>
            </a:r>
            <a:r>
              <a:rPr lang="ru-RU" sz="1200" dirty="0"/>
              <a:t>, </a:t>
            </a:r>
            <a:r>
              <a:rPr lang="ru-RU" sz="1200" dirty="0" err="1"/>
              <a:t>брошури</a:t>
            </a:r>
            <a:r>
              <a:rPr lang="ru-RU" sz="1200" dirty="0"/>
              <a:t>; </a:t>
            </a:r>
            <a:r>
              <a:rPr lang="ru-RU" sz="1200" dirty="0" err="1"/>
              <a:t>інформація</a:t>
            </a:r>
            <a:r>
              <a:rPr lang="ru-RU" sz="1200" dirty="0"/>
              <a:t> в ЗМІ про </a:t>
            </a:r>
            <a:r>
              <a:rPr lang="ru-RU" sz="1200" dirty="0" err="1"/>
              <a:t>благодійні</a:t>
            </a:r>
            <a:r>
              <a:rPr lang="ru-RU" sz="1200" dirty="0"/>
              <a:t> заходи; </a:t>
            </a:r>
            <a:r>
              <a:rPr lang="ru-RU" sz="1200" dirty="0" err="1"/>
              <a:t>інформаційна</a:t>
            </a:r>
            <a:r>
              <a:rPr lang="ru-RU" sz="1200" dirty="0"/>
              <a:t> мережа </a:t>
            </a:r>
            <a:r>
              <a:rPr lang="ru-RU" sz="1200" dirty="0" err="1"/>
              <a:t>Інтернет</a:t>
            </a:r>
            <a:r>
              <a:rPr lang="ru-RU" sz="1200" dirty="0"/>
              <a:t>; </a:t>
            </a:r>
            <a:r>
              <a:rPr lang="ru-RU" sz="1200" dirty="0" err="1"/>
              <a:t>усна</a:t>
            </a:r>
            <a:r>
              <a:rPr lang="ru-RU" sz="1200" dirty="0"/>
              <a:t> </a:t>
            </a:r>
            <a:r>
              <a:rPr lang="ru-RU" sz="1200" dirty="0" err="1"/>
              <a:t>інформація</a:t>
            </a:r>
            <a:r>
              <a:rPr lang="ru-RU" sz="1200" dirty="0"/>
              <a:t> </a:t>
            </a:r>
            <a:r>
              <a:rPr lang="ru-RU" sz="1200" dirty="0" err="1"/>
              <a:t>спеціалістів</a:t>
            </a:r>
            <a:r>
              <a:rPr lang="ru-RU" sz="1200" dirty="0"/>
              <a:t> та </a:t>
            </a:r>
            <a:r>
              <a:rPr lang="ru-RU" sz="1200" dirty="0" err="1"/>
              <a:t>волонтерів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647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8892480" cy="1239998"/>
          </a:xfrm>
        </p:spPr>
        <p:txBody>
          <a:bodyPr>
            <a:noAutofit/>
          </a:bodyPr>
          <a:lstStyle/>
          <a:p>
            <a:r>
              <a:rPr lang="ru-RU" sz="1400" dirty="0" err="1"/>
              <a:t>Кожна</a:t>
            </a:r>
            <a:r>
              <a:rPr lang="ru-RU" sz="1400" dirty="0"/>
              <a:t> держава </a:t>
            </a:r>
            <a:r>
              <a:rPr lang="ru-RU" sz="1400" dirty="0" err="1"/>
              <a:t>має</a:t>
            </a:r>
            <a:r>
              <a:rPr lang="ru-RU" sz="1400" dirty="0"/>
              <a:t> систему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інститутів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опосередковано</a:t>
            </a:r>
            <a:r>
              <a:rPr lang="ru-RU" sz="1400" dirty="0"/>
              <a:t> </a:t>
            </a:r>
            <a:r>
              <a:rPr lang="ru-RU" sz="1400" dirty="0" err="1"/>
              <a:t>займаються</a:t>
            </a:r>
            <a:r>
              <a:rPr lang="ru-RU" sz="1400" dirty="0"/>
              <a:t> </a:t>
            </a:r>
            <a:r>
              <a:rPr lang="ru-RU" sz="1400" dirty="0" err="1"/>
              <a:t>вирішенням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проблем: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err="1"/>
              <a:t>інститути</a:t>
            </a:r>
            <a:r>
              <a:rPr lang="ru-RU" sz="1400" dirty="0"/>
              <a:t> </a:t>
            </a:r>
            <a:r>
              <a:rPr lang="ru-RU" sz="1400" dirty="0" err="1"/>
              <a:t>виховання</a:t>
            </a:r>
            <a:r>
              <a:rPr lang="ru-RU" sz="1400" dirty="0"/>
              <a:t> (</a:t>
            </a:r>
            <a:r>
              <a:rPr lang="ru-RU" sz="1400" dirty="0" smtClean="0"/>
              <a:t>ЗНЗ, НРЦ, </a:t>
            </a:r>
            <a:r>
              <a:rPr lang="ru-RU" sz="1400" dirty="0" err="1"/>
              <a:t>вищі</a:t>
            </a:r>
            <a:r>
              <a:rPr lang="ru-RU" sz="1400" dirty="0"/>
              <a:t> </a:t>
            </a:r>
            <a:r>
              <a:rPr lang="ru-RU" sz="1400" dirty="0" err="1"/>
              <a:t>навчальні</a:t>
            </a:r>
            <a:r>
              <a:rPr lang="ru-RU" sz="1400" dirty="0"/>
              <a:t> </a:t>
            </a:r>
            <a:r>
              <a:rPr lang="ru-RU" sz="1400" dirty="0" err="1"/>
              <a:t>заклади</a:t>
            </a:r>
            <a:r>
              <a:rPr lang="ru-RU" sz="1400" dirty="0"/>
              <a:t>, </a:t>
            </a:r>
            <a:r>
              <a:rPr lang="ru-RU" sz="1400" dirty="0" err="1"/>
              <a:t>позанавчальні</a:t>
            </a:r>
            <a:r>
              <a:rPr lang="ru-RU" sz="1400" dirty="0"/>
              <a:t> </a:t>
            </a:r>
            <a:r>
              <a:rPr lang="ru-RU" sz="1400" dirty="0" err="1"/>
              <a:t>заклади</a:t>
            </a:r>
            <a:r>
              <a:rPr lang="ru-RU" sz="1400" dirty="0"/>
              <a:t>); </a:t>
            </a:r>
            <a:r>
              <a:rPr lang="ru-RU" sz="1400" dirty="0" err="1"/>
              <a:t>державні</a:t>
            </a:r>
            <a:r>
              <a:rPr lang="ru-RU" sz="1400" dirty="0"/>
              <a:t> </a:t>
            </a:r>
            <a:r>
              <a:rPr lang="ru-RU" sz="1400" dirty="0" err="1"/>
              <a:t>органи</a:t>
            </a:r>
            <a:r>
              <a:rPr lang="ru-RU" sz="1400" dirty="0"/>
              <a:t> </a:t>
            </a:r>
            <a:r>
              <a:rPr lang="ru-RU" sz="1400" dirty="0" err="1"/>
              <a:t>соціальної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 </a:t>
            </a:r>
            <a:r>
              <a:rPr lang="ru-RU" sz="1400" dirty="0" err="1"/>
              <a:t>населенням</a:t>
            </a:r>
            <a:r>
              <a:rPr lang="ru-RU" sz="1400" dirty="0"/>
              <a:t> (</a:t>
            </a:r>
            <a:r>
              <a:rPr lang="ru-RU" sz="1400" dirty="0" err="1"/>
              <a:t>територіальні</a:t>
            </a:r>
            <a:r>
              <a:rPr lang="ru-RU" sz="1400" dirty="0"/>
              <a:t> </a:t>
            </a:r>
            <a:r>
              <a:rPr lang="ru-RU" sz="1400" dirty="0" err="1"/>
              <a:t>центри</a:t>
            </a:r>
            <a:r>
              <a:rPr lang="ru-RU" sz="1400" dirty="0"/>
              <a:t> по </a:t>
            </a:r>
            <a:r>
              <a:rPr lang="ru-RU" sz="1400" dirty="0" err="1"/>
              <a:t>роботі</a:t>
            </a:r>
            <a:r>
              <a:rPr lang="ru-RU" sz="1400" dirty="0"/>
              <a:t> з </a:t>
            </a:r>
            <a:r>
              <a:rPr lang="ru-RU" sz="1400" dirty="0" err="1"/>
              <a:t>населенням</a:t>
            </a:r>
            <a:r>
              <a:rPr lang="ru-RU" sz="1400" dirty="0"/>
              <a:t>,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молоді</a:t>
            </a:r>
            <a:r>
              <a:rPr lang="ru-RU" sz="1400" dirty="0"/>
              <a:t>, </a:t>
            </a:r>
            <a:r>
              <a:rPr lang="ru-RU" sz="1400" dirty="0" err="1"/>
              <a:t>притулки</a:t>
            </a:r>
            <a:r>
              <a:rPr lang="ru-RU" sz="1400" dirty="0"/>
              <a:t>); </a:t>
            </a:r>
            <a:r>
              <a:rPr lang="ru-RU" sz="1400" dirty="0" err="1"/>
              <a:t>громадські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(</a:t>
            </a:r>
            <a:r>
              <a:rPr lang="ru-RU" sz="1400" dirty="0" err="1"/>
              <a:t>благодійні</a:t>
            </a:r>
            <a:r>
              <a:rPr lang="ru-RU" sz="1400" dirty="0"/>
              <a:t> </a:t>
            </a:r>
            <a:r>
              <a:rPr lang="ru-RU" sz="1400" dirty="0" err="1"/>
              <a:t>фонди</a:t>
            </a:r>
            <a:r>
              <a:rPr lang="ru-RU" sz="1400" dirty="0"/>
              <a:t>, </a:t>
            </a:r>
            <a:r>
              <a:rPr lang="ru-RU" sz="1400" dirty="0" err="1"/>
              <a:t>товариства</a:t>
            </a:r>
            <a:r>
              <a:rPr lang="ru-RU" sz="1400" dirty="0"/>
              <a:t>, </a:t>
            </a:r>
            <a:r>
              <a:rPr lang="ru-RU" sz="1400" dirty="0" err="1"/>
              <a:t>громадські</a:t>
            </a:r>
            <a:r>
              <a:rPr lang="ru-RU" sz="1400" dirty="0"/>
              <a:t> </a:t>
            </a:r>
            <a:r>
              <a:rPr lang="ru-RU" sz="1400" dirty="0" err="1"/>
              <a:t>об’єднання</a:t>
            </a:r>
            <a:r>
              <a:rPr lang="ru-RU" sz="1400" dirty="0"/>
              <a:t>); </a:t>
            </a:r>
            <a:r>
              <a:rPr lang="ru-RU" sz="1400" dirty="0" err="1"/>
              <a:t>церква</a:t>
            </a:r>
            <a:r>
              <a:rPr lang="ru-RU" sz="14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530352"/>
            <a:ext cx="4050736" cy="3834752"/>
          </a:xfrm>
        </p:spPr>
        <p:txBody>
          <a:bodyPr>
            <a:noAutofit/>
          </a:bodyPr>
          <a:lstStyle/>
          <a:p>
            <a:r>
              <a:rPr lang="ru-RU" sz="1200" dirty="0"/>
              <a:t> </a:t>
            </a:r>
            <a:r>
              <a:rPr lang="ru-RU" sz="1200" dirty="0" err="1"/>
              <a:t>Технологічні</a:t>
            </a:r>
            <a:r>
              <a:rPr lang="ru-RU" sz="1200" dirty="0"/>
              <a:t> </a:t>
            </a:r>
            <a:r>
              <a:rPr lang="ru-RU" sz="1200" dirty="0" err="1"/>
              <a:t>ресурси</a:t>
            </a:r>
            <a:r>
              <a:rPr lang="ru-RU" sz="1200" dirty="0"/>
              <a:t> – </a:t>
            </a:r>
            <a:r>
              <a:rPr lang="ru-RU" sz="1200" dirty="0" err="1"/>
              <a:t>сукупність</a:t>
            </a:r>
            <a:r>
              <a:rPr lang="ru-RU" sz="1200" dirty="0"/>
              <a:t> форм, </a:t>
            </a:r>
            <a:r>
              <a:rPr lang="ru-RU" sz="1200" dirty="0" err="1"/>
              <a:t>методів</a:t>
            </a:r>
            <a:r>
              <a:rPr lang="ru-RU" sz="1200" dirty="0"/>
              <a:t>, </a:t>
            </a:r>
            <a:r>
              <a:rPr lang="ru-RU" sz="1200" dirty="0" err="1"/>
              <a:t>засобів</a:t>
            </a:r>
            <a:r>
              <a:rPr lang="ru-RU" sz="1200" dirty="0"/>
              <a:t> та </a:t>
            </a:r>
            <a:r>
              <a:rPr lang="ru-RU" sz="1200" dirty="0" err="1"/>
              <a:t>прийомів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застосовуються</a:t>
            </a:r>
            <a:r>
              <a:rPr lang="ru-RU" sz="1200" dirty="0"/>
              <a:t> </a:t>
            </a:r>
            <a:r>
              <a:rPr lang="ru-RU" sz="1200" dirty="0" err="1"/>
              <a:t>соціальними</a:t>
            </a:r>
            <a:r>
              <a:rPr lang="ru-RU" sz="1200" dirty="0"/>
              <a:t> службами, </a:t>
            </a:r>
            <a:r>
              <a:rPr lang="ru-RU" sz="1200" dirty="0" err="1"/>
              <a:t>окремими</a:t>
            </a:r>
            <a:r>
              <a:rPr lang="ru-RU" sz="1200" dirty="0"/>
              <a:t> закладами </a:t>
            </a:r>
            <a:r>
              <a:rPr lang="ru-RU" sz="1200" dirty="0" err="1"/>
              <a:t>соціального</a:t>
            </a:r>
            <a:r>
              <a:rPr lang="ru-RU" sz="1200" dirty="0"/>
              <a:t> </a:t>
            </a:r>
            <a:r>
              <a:rPr lang="ru-RU" sz="1200" dirty="0" err="1"/>
              <a:t>обслуговування</a:t>
            </a:r>
            <a:r>
              <a:rPr lang="ru-RU" sz="1200" dirty="0"/>
              <a:t>, </a:t>
            </a:r>
            <a:r>
              <a:rPr lang="ru-RU" sz="1200" dirty="0" err="1"/>
              <a:t>соціальними</a:t>
            </a:r>
            <a:r>
              <a:rPr lang="ru-RU" sz="1200" dirty="0"/>
              <a:t> педагогами та </a:t>
            </a:r>
            <a:r>
              <a:rPr lang="ru-RU" sz="1200" dirty="0" err="1"/>
              <a:t>працівниками</a:t>
            </a:r>
            <a:r>
              <a:rPr lang="ru-RU" sz="1200" dirty="0"/>
              <a:t> з метою </a:t>
            </a:r>
            <a:r>
              <a:rPr lang="ru-RU" sz="1200" dirty="0" err="1"/>
              <a:t>досягнення</a:t>
            </a:r>
            <a:r>
              <a:rPr lang="ru-RU" sz="1200" dirty="0"/>
              <a:t> </a:t>
            </a:r>
            <a:r>
              <a:rPr lang="ru-RU" sz="1200" dirty="0" err="1"/>
              <a:t>успіху</a:t>
            </a:r>
            <a:r>
              <a:rPr lang="ru-RU" sz="1200" dirty="0"/>
              <a:t> </a:t>
            </a:r>
            <a:r>
              <a:rPr lang="ru-RU" sz="1200" dirty="0" err="1"/>
              <a:t>соціально-педагогічної</a:t>
            </a:r>
            <a:r>
              <a:rPr lang="ru-RU" sz="1200" dirty="0"/>
              <a:t> </a:t>
            </a:r>
            <a:r>
              <a:rPr lang="ru-RU" sz="1200" dirty="0" err="1"/>
              <a:t>роботи</a:t>
            </a:r>
            <a:r>
              <a:rPr lang="ru-RU" sz="1200" dirty="0"/>
              <a:t> та </a:t>
            </a:r>
            <a:r>
              <a:rPr lang="ru-RU" sz="1200" dirty="0" err="1"/>
              <a:t>забезпечення</a:t>
            </a:r>
            <a:r>
              <a:rPr lang="ru-RU" sz="1200" dirty="0"/>
              <a:t> </a:t>
            </a:r>
            <a:r>
              <a:rPr lang="ru-RU" sz="1200" dirty="0" err="1"/>
              <a:t>завдань</a:t>
            </a:r>
            <a:r>
              <a:rPr lang="ru-RU" sz="1200" dirty="0"/>
              <a:t> </a:t>
            </a:r>
            <a:r>
              <a:rPr lang="ru-RU" sz="1200" dirty="0" err="1"/>
              <a:t>соціального</a:t>
            </a:r>
            <a:r>
              <a:rPr lang="ru-RU" sz="1200" dirty="0"/>
              <a:t> </a:t>
            </a:r>
            <a:r>
              <a:rPr lang="ru-RU" sz="1200" dirty="0" err="1"/>
              <a:t>захисту</a:t>
            </a:r>
            <a:r>
              <a:rPr lang="ru-RU" sz="1200" dirty="0"/>
              <a:t> </a:t>
            </a:r>
            <a:r>
              <a:rPr lang="ru-RU" sz="1200" dirty="0" err="1"/>
              <a:t>населення</a:t>
            </a:r>
            <a:r>
              <a:rPr lang="ru-RU" sz="1200" dirty="0"/>
              <a:t>. </a:t>
            </a:r>
            <a:r>
              <a:rPr lang="ru-RU" sz="1200" dirty="0" err="1"/>
              <a:t>Це</a:t>
            </a:r>
            <a:r>
              <a:rPr lang="ru-RU" sz="1200" dirty="0"/>
              <a:t>: </a:t>
            </a:r>
            <a:r>
              <a:rPr lang="ru-RU" sz="1200" dirty="0" err="1"/>
              <a:t>організаційні</a:t>
            </a:r>
            <a:r>
              <a:rPr lang="ru-RU" sz="1200" dirty="0"/>
              <a:t> </a:t>
            </a:r>
            <a:r>
              <a:rPr lang="ru-RU" sz="1200" dirty="0" err="1"/>
              <a:t>форми</a:t>
            </a:r>
            <a:r>
              <a:rPr lang="ru-RU" sz="1200" dirty="0"/>
              <a:t>, </a:t>
            </a:r>
            <a:r>
              <a:rPr lang="ru-RU" sz="1200" dirty="0" err="1"/>
              <a:t>діагностичні</a:t>
            </a:r>
            <a:r>
              <a:rPr lang="ru-RU" sz="1200" dirty="0"/>
              <a:t> </a:t>
            </a:r>
            <a:r>
              <a:rPr lang="ru-RU" sz="1200" dirty="0" err="1"/>
              <a:t>техніки</a:t>
            </a:r>
            <a:r>
              <a:rPr lang="ru-RU" sz="1200" dirty="0"/>
              <a:t>, </a:t>
            </a:r>
            <a:r>
              <a:rPr lang="ru-RU" sz="1200" dirty="0" err="1"/>
              <a:t>психотерапевтичні</a:t>
            </a:r>
            <a:r>
              <a:rPr lang="ru-RU" sz="1200" dirty="0"/>
              <a:t> </a:t>
            </a:r>
            <a:r>
              <a:rPr lang="ru-RU" sz="1200" dirty="0" err="1"/>
              <a:t>методи</a:t>
            </a:r>
            <a:r>
              <a:rPr lang="ru-RU" sz="1200" dirty="0"/>
              <a:t>, </a:t>
            </a:r>
            <a:r>
              <a:rPr lang="ru-RU" sz="1200" dirty="0" err="1"/>
              <a:t>тренінги</a:t>
            </a:r>
            <a:r>
              <a:rPr lang="ru-RU" sz="1200" dirty="0"/>
              <a:t> </a:t>
            </a:r>
            <a:r>
              <a:rPr lang="ru-RU" sz="1200" dirty="0" err="1"/>
              <a:t>тощо</a:t>
            </a:r>
            <a:r>
              <a:rPr lang="ru-RU" sz="1200" dirty="0"/>
              <a:t>. </a:t>
            </a:r>
            <a:r>
              <a:rPr lang="ru-RU" sz="1200" dirty="0" err="1"/>
              <a:t>Окремим</a:t>
            </a:r>
            <a:r>
              <a:rPr lang="ru-RU" sz="1200" dirty="0"/>
              <a:t> ресурсом </a:t>
            </a:r>
            <a:r>
              <a:rPr lang="ru-RU" sz="1200" dirty="0" err="1"/>
              <a:t>соціально-педагогічної</a:t>
            </a:r>
            <a:r>
              <a:rPr lang="ru-RU" sz="1200" dirty="0"/>
              <a:t> </a:t>
            </a:r>
            <a:r>
              <a:rPr lang="ru-RU" sz="1200" dirty="0" err="1"/>
              <a:t>роботи</a:t>
            </a:r>
            <a:r>
              <a:rPr lang="ru-RU" sz="1200" dirty="0"/>
              <a:t> </a:t>
            </a:r>
            <a:r>
              <a:rPr lang="ru-RU" sz="1200" dirty="0" err="1"/>
              <a:t>виступає</a:t>
            </a:r>
            <a:r>
              <a:rPr lang="ru-RU" sz="1200" dirty="0"/>
              <a:t> </a:t>
            </a:r>
            <a:r>
              <a:rPr lang="ru-RU" sz="1200" dirty="0" err="1"/>
              <a:t>сім’я</a:t>
            </a:r>
            <a:r>
              <a:rPr lang="ru-RU" sz="1200" dirty="0"/>
              <a:t> – </a:t>
            </a:r>
            <a:r>
              <a:rPr lang="ru-RU" sz="1200" dirty="0" err="1"/>
              <a:t>це</a:t>
            </a:r>
            <a:r>
              <a:rPr lang="ru-RU" sz="1200" dirty="0"/>
              <a:t> система </a:t>
            </a:r>
            <a:r>
              <a:rPr lang="ru-RU" sz="1200" dirty="0" err="1"/>
              <a:t>соціального</a:t>
            </a:r>
            <a:r>
              <a:rPr lang="ru-RU" sz="1200" dirty="0"/>
              <a:t> </a:t>
            </a:r>
            <a:r>
              <a:rPr lang="ru-RU" sz="1200" dirty="0" err="1"/>
              <a:t>функціонування</a:t>
            </a:r>
            <a:r>
              <a:rPr lang="ru-RU" sz="1200" dirty="0"/>
              <a:t> </a:t>
            </a:r>
            <a:r>
              <a:rPr lang="ru-RU" sz="1200" dirty="0" err="1"/>
              <a:t>людини</a:t>
            </a:r>
            <a:r>
              <a:rPr lang="ru-RU" sz="1200" dirty="0"/>
              <a:t>, один з </a:t>
            </a:r>
            <a:r>
              <a:rPr lang="ru-RU" sz="1200" dirty="0" err="1"/>
              <a:t>провідних</a:t>
            </a:r>
            <a:r>
              <a:rPr lang="ru-RU" sz="1200" dirty="0"/>
              <a:t> </a:t>
            </a:r>
            <a:r>
              <a:rPr lang="ru-RU" sz="1200" dirty="0" err="1"/>
              <a:t>інститутів</a:t>
            </a:r>
            <a:r>
              <a:rPr lang="ru-RU" sz="1200" dirty="0"/>
              <a:t> </a:t>
            </a:r>
            <a:r>
              <a:rPr lang="ru-RU" sz="1200" dirty="0" err="1"/>
              <a:t>її</a:t>
            </a:r>
            <a:r>
              <a:rPr lang="ru-RU" sz="1200" dirty="0"/>
              <a:t> </a:t>
            </a:r>
            <a:r>
              <a:rPr lang="ru-RU" sz="1200" dirty="0" err="1" smtClean="0"/>
              <a:t>соціалізації.Вона</a:t>
            </a:r>
            <a:r>
              <a:rPr lang="ru-RU" sz="1200" dirty="0" smtClean="0"/>
              <a:t> </a:t>
            </a:r>
            <a:r>
              <a:rPr lang="ru-RU" sz="1200" dirty="0"/>
              <a:t>покликана бути </a:t>
            </a:r>
            <a:r>
              <a:rPr lang="ru-RU" sz="1200" dirty="0" err="1"/>
              <a:t>надійним</a:t>
            </a:r>
            <a:r>
              <a:rPr lang="ru-RU" sz="1200" dirty="0"/>
              <a:t> </a:t>
            </a:r>
            <a:r>
              <a:rPr lang="ru-RU" sz="1200" dirty="0" err="1" smtClean="0"/>
              <a:t>сихологічними</a:t>
            </a:r>
            <a:r>
              <a:rPr lang="ru-RU" sz="1200" dirty="0" smtClean="0"/>
              <a:t> </a:t>
            </a:r>
            <a:r>
              <a:rPr lang="ru-RU" sz="1200" dirty="0"/>
              <a:t>«</a:t>
            </a:r>
            <a:r>
              <a:rPr lang="ru-RU" sz="1200" dirty="0" err="1"/>
              <a:t>сховищем</a:t>
            </a:r>
            <a:r>
              <a:rPr lang="ru-RU" sz="1200" dirty="0"/>
              <a:t>», яке </a:t>
            </a:r>
            <a:r>
              <a:rPr lang="ru-RU" sz="1200" dirty="0" err="1"/>
              <a:t>допомагає</a:t>
            </a:r>
            <a:r>
              <a:rPr lang="ru-RU" sz="1200" dirty="0"/>
              <a:t> </a:t>
            </a:r>
            <a:r>
              <a:rPr lang="ru-RU" sz="1200" dirty="0" err="1"/>
              <a:t>людині</a:t>
            </a:r>
            <a:r>
              <a:rPr lang="ru-RU" sz="1200" dirty="0"/>
              <a:t> </a:t>
            </a:r>
            <a:r>
              <a:rPr lang="ru-RU" sz="1200" dirty="0" err="1"/>
              <a:t>виживати</a:t>
            </a:r>
            <a:r>
              <a:rPr lang="ru-RU" sz="1200" dirty="0"/>
              <a:t> в </a:t>
            </a:r>
            <a:r>
              <a:rPr lang="ru-RU" sz="1200" dirty="0" err="1"/>
              <a:t>складних</a:t>
            </a:r>
            <a:r>
              <a:rPr lang="ru-RU" sz="1200" dirty="0"/>
              <a:t> </a:t>
            </a:r>
            <a:r>
              <a:rPr lang="ru-RU" sz="1200" dirty="0" err="1"/>
              <a:t>умовах</a:t>
            </a:r>
            <a:r>
              <a:rPr lang="ru-RU" sz="1200" dirty="0"/>
              <a:t> </a:t>
            </a:r>
            <a:r>
              <a:rPr lang="ru-RU" sz="1200" dirty="0" err="1"/>
              <a:t>сучасного</a:t>
            </a:r>
            <a:r>
              <a:rPr lang="ru-RU" sz="1200" dirty="0"/>
              <a:t> </a:t>
            </a:r>
            <a:r>
              <a:rPr lang="ru-RU" sz="1200" dirty="0" err="1"/>
              <a:t>життя</a:t>
            </a:r>
            <a:r>
              <a:rPr lang="ru-RU" sz="1200" dirty="0"/>
              <a:t>. </a:t>
            </a:r>
            <a:r>
              <a:rPr lang="ru-RU" sz="1200" dirty="0" err="1"/>
              <a:t>Сім’я</a:t>
            </a:r>
            <a:r>
              <a:rPr lang="ru-RU" sz="1200" dirty="0"/>
              <a:t> </a:t>
            </a:r>
            <a:r>
              <a:rPr lang="ru-RU" sz="1200" dirty="0" err="1"/>
              <a:t>забезпечує</a:t>
            </a:r>
            <a:r>
              <a:rPr lang="ru-RU" sz="1200" dirty="0"/>
              <a:t> </a:t>
            </a:r>
            <a:r>
              <a:rPr lang="ru-RU" sz="1200" dirty="0" err="1"/>
              <a:t>своїм</a:t>
            </a:r>
            <a:r>
              <a:rPr lang="ru-RU" sz="1200" dirty="0"/>
              <a:t> членам </a:t>
            </a:r>
            <a:r>
              <a:rPr lang="ru-RU" sz="1200" dirty="0" err="1"/>
              <a:t>економічну</a:t>
            </a:r>
            <a:r>
              <a:rPr lang="ru-RU" sz="1200" dirty="0"/>
              <a:t>, </a:t>
            </a:r>
            <a:r>
              <a:rPr lang="ru-RU" sz="1200" dirty="0" err="1"/>
              <a:t>соціальну</a:t>
            </a:r>
            <a:r>
              <a:rPr lang="ru-RU" sz="1200" dirty="0"/>
              <a:t> та </a:t>
            </a:r>
            <a:r>
              <a:rPr lang="ru-RU" sz="1200" dirty="0" err="1"/>
              <a:t>фізичну</a:t>
            </a:r>
            <a:r>
              <a:rPr lang="ru-RU" sz="1200" dirty="0"/>
              <a:t> </a:t>
            </a:r>
            <a:r>
              <a:rPr lang="ru-RU" sz="1200" dirty="0" err="1"/>
              <a:t>безпеку</a:t>
            </a:r>
            <a:r>
              <a:rPr lang="ru-RU" sz="1200" dirty="0"/>
              <a:t> шляхом </a:t>
            </a:r>
            <a:r>
              <a:rPr lang="ru-RU" sz="1200" dirty="0" err="1"/>
              <a:t>реалізації</a:t>
            </a:r>
            <a:r>
              <a:rPr lang="ru-RU" sz="1200" dirty="0"/>
              <a:t> </a:t>
            </a:r>
            <a:r>
              <a:rPr lang="ru-RU" sz="1200" dirty="0" err="1"/>
              <a:t>її</a:t>
            </a:r>
            <a:r>
              <a:rPr lang="ru-RU" sz="1200" dirty="0"/>
              <a:t> </a:t>
            </a:r>
            <a:r>
              <a:rPr lang="ru-RU" sz="1200" dirty="0" err="1"/>
              <a:t>основних</a:t>
            </a:r>
            <a:r>
              <a:rPr lang="ru-RU" sz="1200" dirty="0"/>
              <a:t> </a:t>
            </a:r>
            <a:r>
              <a:rPr lang="ru-RU" sz="1200" dirty="0" err="1" smtClean="0"/>
              <a:t>ункцій</a:t>
            </a:r>
            <a:r>
              <a:rPr lang="ru-RU" sz="1200" dirty="0"/>
              <a:t>: </a:t>
            </a:r>
            <a:r>
              <a:rPr lang="ru-RU" sz="1200" dirty="0" err="1"/>
              <a:t>матеріально-економічної</a:t>
            </a:r>
            <a:r>
              <a:rPr lang="ru-RU" sz="1200" dirty="0"/>
              <a:t>, </a:t>
            </a:r>
            <a:r>
              <a:rPr lang="ru-RU" sz="1200" dirty="0" err="1"/>
              <a:t>житлово-побутової</a:t>
            </a:r>
            <a:r>
              <a:rPr lang="ru-RU" sz="1200" dirty="0"/>
              <a:t>, </a:t>
            </a:r>
            <a:r>
              <a:rPr lang="ru-RU" sz="1200" dirty="0" err="1"/>
              <a:t>комунікативної</a:t>
            </a:r>
            <a:r>
              <a:rPr lang="ru-RU" sz="1200" dirty="0"/>
              <a:t>, </a:t>
            </a:r>
            <a:r>
              <a:rPr lang="ru-RU" sz="1200" dirty="0" err="1"/>
              <a:t>виховної</a:t>
            </a:r>
            <a:r>
              <a:rPr lang="ru-RU" sz="1200" dirty="0"/>
              <a:t>, </a:t>
            </a:r>
            <a:r>
              <a:rPr lang="ru-RU" sz="1200" dirty="0" err="1"/>
              <a:t>рекреативної</a:t>
            </a:r>
            <a:r>
              <a:rPr lang="ru-RU" sz="12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соціально-педагогічна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пошук</a:t>
            </a:r>
            <a:r>
              <a:rPr lang="ru-RU" dirty="0"/>
              <a:t> та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при </a:t>
            </a:r>
            <a:r>
              <a:rPr lang="ru-RU" dirty="0" err="1"/>
              <a:t>підтримці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з метою </a:t>
            </a:r>
            <a:r>
              <a:rPr lang="ru-RU" dirty="0" err="1"/>
              <a:t>задоволення</a:t>
            </a:r>
            <a:r>
              <a:rPr lang="ru-RU" dirty="0"/>
              <a:t> потреб,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Реалізуючи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педагог повинен знати </a:t>
            </a:r>
            <a:r>
              <a:rPr lang="ru-RU" dirty="0" err="1"/>
              <a:t>зміст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соціально-педагогічної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уміти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добирати</a:t>
            </a:r>
            <a:r>
              <a:rPr lang="ru-RU" dirty="0"/>
              <a:t> та </a:t>
            </a:r>
            <a:r>
              <a:rPr lang="ru-RU" dirty="0" err="1"/>
              <a:t>використовувати</a:t>
            </a:r>
            <a:r>
              <a:rPr lang="ru-RU" dirty="0"/>
              <a:t> у кожному конкретному </a:t>
            </a:r>
            <a:r>
              <a:rPr lang="ru-RU" dirty="0" err="1"/>
              <a:t>випадку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081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У </a:t>
            </a:r>
            <a:r>
              <a:rPr lang="ru-RU" dirty="0" err="1">
                <a:solidFill>
                  <a:prstClr val="black"/>
                </a:solidFill>
              </a:rPr>
              <a:t>соціумі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формуються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відносини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тобто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відносини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лю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дьми</a:t>
            </a:r>
            <a:r>
              <a:rPr lang="ru-RU" dirty="0">
                <a:solidFill>
                  <a:prstClr val="black"/>
                </a:solidFill>
              </a:rPr>
              <a:t> як </a:t>
            </a:r>
            <a:r>
              <a:rPr lang="ru-RU" dirty="0" err="1">
                <a:solidFill>
                  <a:prstClr val="black"/>
                </a:solidFill>
              </a:rPr>
              <a:t>представниками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суспільства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відбивають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їхній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соціальний</a:t>
            </a:r>
            <a:r>
              <a:rPr lang="ru-RU" dirty="0">
                <a:solidFill>
                  <a:prstClr val="black"/>
                </a:solidFill>
              </a:rPr>
              <a:t> стан, образ і уклад </a:t>
            </a:r>
            <a:r>
              <a:rPr lang="ru-RU" dirty="0" err="1">
                <a:solidFill>
                  <a:prstClr val="black"/>
                </a:solidFill>
              </a:rPr>
              <a:t>життя</a:t>
            </a:r>
            <a:r>
              <a:rPr lang="ru-RU" dirty="0">
                <a:solidFill>
                  <a:prstClr val="black"/>
                </a:solidFill>
              </a:rPr>
              <a:t>. Вони </a:t>
            </a:r>
            <a:r>
              <a:rPr lang="ru-RU" dirty="0" err="1">
                <a:solidFill>
                  <a:prstClr val="black"/>
                </a:solidFill>
              </a:rPr>
              <a:t>переломлюються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крізь</a:t>
            </a:r>
            <a:r>
              <a:rPr lang="ru-RU" dirty="0">
                <a:solidFill>
                  <a:prstClr val="black"/>
                </a:solidFill>
              </a:rPr>
              <a:t> призму </a:t>
            </a:r>
            <a:r>
              <a:rPr lang="ru-RU" dirty="0" err="1">
                <a:solidFill>
                  <a:prstClr val="black"/>
                </a:solidFill>
              </a:rPr>
              <a:t>внутрішнього</a:t>
            </a:r>
            <a:r>
              <a:rPr lang="ru-RU" dirty="0">
                <a:solidFill>
                  <a:prstClr val="black"/>
                </a:solidFill>
              </a:rPr>
              <a:t> стану </a:t>
            </a:r>
            <a:r>
              <a:rPr lang="ru-RU" dirty="0" err="1">
                <a:solidFill>
                  <a:prstClr val="black"/>
                </a:solidFill>
              </a:rPr>
              <a:t>людини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виражаються</a:t>
            </a:r>
            <a:r>
              <a:rPr lang="ru-RU" dirty="0">
                <a:solidFill>
                  <a:prstClr val="black"/>
                </a:solidFill>
              </a:rPr>
              <a:t> як </a:t>
            </a:r>
            <a:r>
              <a:rPr lang="ru-RU" dirty="0" err="1">
                <a:solidFill>
                  <a:prstClr val="black"/>
                </a:solidFill>
              </a:rPr>
              <a:t>його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відношення</a:t>
            </a:r>
            <a:r>
              <a:rPr lang="ru-RU" dirty="0">
                <a:solidFill>
                  <a:prstClr val="black"/>
                </a:solidFill>
              </a:rPr>
              <a:t> до </a:t>
            </a:r>
            <a:r>
              <a:rPr lang="ru-RU" dirty="0" err="1">
                <a:solidFill>
                  <a:prstClr val="black"/>
                </a:solidFill>
              </a:rPr>
              <a:t>навколишньої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дійсності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Для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важливий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облік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зв'язків</a:t>
            </a:r>
            <a:r>
              <a:rPr lang="ru-RU" dirty="0">
                <a:solidFill>
                  <a:prstClr val="black"/>
                </a:solidFill>
              </a:rPr>
              <a:t> людей: 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допомога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підтримка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реабілітація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корекція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добродій-ність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ін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Оптимізація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зв'язків</a:t>
            </a:r>
            <a:r>
              <a:rPr lang="ru-RU" dirty="0">
                <a:solidFill>
                  <a:prstClr val="black"/>
                </a:solidFill>
              </a:rPr>
              <a:t> - </a:t>
            </a:r>
            <a:r>
              <a:rPr lang="ru-RU" dirty="0" err="1">
                <a:solidFill>
                  <a:prstClr val="black"/>
                </a:solidFill>
              </a:rPr>
              <a:t>одне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із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завдань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53823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як наука </a:t>
            </a:r>
            <a:r>
              <a:rPr lang="ru-RU" dirty="0" err="1">
                <a:solidFill>
                  <a:prstClr val="black"/>
                </a:solidFill>
              </a:rPr>
              <a:t>досліджує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конкретні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процеси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явища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породжувані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міжособистісними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відносинами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безпосередньо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пов'язані</a:t>
            </a:r>
            <a:r>
              <a:rPr lang="ru-RU" dirty="0">
                <a:solidFill>
                  <a:prstClr val="black"/>
                </a:solidFill>
              </a:rPr>
              <a:t> з </a:t>
            </a:r>
            <a:r>
              <a:rPr lang="ru-RU" dirty="0" err="1">
                <a:solidFill>
                  <a:prstClr val="black"/>
                </a:solidFill>
              </a:rPr>
              <a:t>життєдіяльністю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особистості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або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співтовариства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потрапили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складну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життєву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ситуацію</a:t>
            </a:r>
            <a:r>
              <a:rPr lang="ru-RU" dirty="0">
                <a:solidFill>
                  <a:prstClr val="black"/>
                </a:solidFill>
              </a:rPr>
              <a:t>, і </a:t>
            </a:r>
            <a:r>
              <a:rPr lang="ru-RU" dirty="0" err="1">
                <a:solidFill>
                  <a:prstClr val="black"/>
                </a:solidFill>
              </a:rPr>
              <a:t>нужденних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соціальному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захисті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допомозі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підтримці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Таким чином, </a:t>
            </a:r>
            <a:r>
              <a:rPr lang="ru-RU" dirty="0" err="1">
                <a:solidFill>
                  <a:prstClr val="black"/>
                </a:solidFill>
              </a:rPr>
              <a:t>можна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зробити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висновок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‒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наука про </a:t>
            </a:r>
            <a:r>
              <a:rPr lang="ru-RU" dirty="0" err="1">
                <a:solidFill>
                  <a:prstClr val="black"/>
                </a:solidFill>
              </a:rPr>
              <a:t>закономірності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принципи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розвитку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регулювання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конкретних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процесів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станів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особистості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важких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життєвих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ситуаціях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захисті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прав та свобод за </a:t>
            </a:r>
            <a:r>
              <a:rPr lang="ru-RU" dirty="0" err="1">
                <a:solidFill>
                  <a:prstClr val="black"/>
                </a:solidFill>
              </a:rPr>
              <a:t>допомогою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цілеспрямованого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впливу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особистість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навколишнє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середовище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07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1052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Сучасні соціально-педагогічні ресурси.</vt:lpstr>
      <vt:lpstr>     У самому загальному виді ціль даного навчального курсу ‒ озброїти сту- дентів знаннями теоретичних основ соціальної роботи з населенням й прищепити їм практичні вміння й навички організації соціальної роботи з різними категоріями громадян, що потребують соціального захисту. Основні поняття: соціальна робота, соціальні відносини, соціальний працівник, референтометрія, соціометрія, комунікометрія. </vt:lpstr>
      <vt:lpstr>Соціально-педагогічна діяльність – це вид професійної діяльності, який спрямований на вирішення соціально-педагогічних завдань. Серед дослідників цієї проблеми можна визначити О. Безпалько, А. Капська, М. Шакурова, П. Шептенко, Г. Вороніна, Л. Мардахаєв, Л. Нікітіна, В. Завадська, С. Харченко та ін.</vt:lpstr>
      <vt:lpstr>Презентация PowerPoint</vt:lpstr>
      <vt:lpstr>Презентация PowerPoint</vt:lpstr>
      <vt:lpstr>Пошук соціально-педагогічних ресурсів є необхідною умовою забезпечення ефективності професійної діяльності спеціаліста.</vt:lpstr>
      <vt:lpstr>Кожна держава має систему соціальних інститутів, які безпосередньо чи опосередковано займаються вирішенням соціальних проблем: соціальні інститути виховання (ЗНЗ, НРЦ, вищі навчальні заклади, позанавчальні заклади); державні органи соціальної роботи з населенням (територіальні центри по роботі з населенням, соціальні служби молоді, притулки); громадські організації (благодійні фонди, товариства, громадські об’єднання); церква.</vt:lpstr>
      <vt:lpstr>Презентация PowerPoint</vt:lpstr>
      <vt:lpstr>Презентация PowerPoint</vt:lpstr>
      <vt:lpstr>Принципи соціальної роботи: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соціально-педагогічні ресурси.</dc:title>
  <dc:creator>Пользователь</dc:creator>
  <cp:lastModifiedBy>Пользователь</cp:lastModifiedBy>
  <cp:revision>3</cp:revision>
  <dcterms:created xsi:type="dcterms:W3CDTF">2023-12-08T20:38:30Z</dcterms:created>
  <dcterms:modified xsi:type="dcterms:W3CDTF">2023-12-08T20:55:54Z</dcterms:modified>
</cp:coreProperties>
</file>