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887770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43563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77367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8605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69145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95572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92229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43720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31892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97875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2059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0BD5-2B27-4380-AFD1-CC0CF993CA6E}" type="datetimeFigureOut">
              <a:rPr lang="uk-UA" smtClean="0"/>
              <a:t>05.02.2017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C568-F040-4F12-8F3E-541FA7DB04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4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9"/>
            <a:ext cx="7196336" cy="230425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Михайло Михайлович Коцюбинський (1864-1913)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636912"/>
            <a:ext cx="3888432" cy="3672408"/>
          </a:xfrm>
        </p:spPr>
        <p:txBody>
          <a:bodyPr/>
          <a:lstStyle/>
          <a:p>
            <a:r>
              <a:rPr lang="uk-UA" dirty="0" smtClean="0"/>
              <a:t>Автор проекту:</a:t>
            </a:r>
          </a:p>
          <a:p>
            <a:r>
              <a:rPr lang="uk-UA" dirty="0" smtClean="0"/>
              <a:t>Молодець О. М., вчитель вищої категорії </a:t>
            </a:r>
          </a:p>
          <a:p>
            <a:r>
              <a:rPr lang="uk-UA" dirty="0" smtClean="0"/>
              <a:t>Борівської ЗОШ І-ІІІ  ступенів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03591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9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Відпочинок на природі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03" y="1484784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1655033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Майстер пейзажу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2" y="1340768"/>
            <a:ext cx="6912769" cy="5184576"/>
          </a:xfrm>
        </p:spPr>
      </p:pic>
    </p:spTree>
    <p:extLst>
      <p:ext uri="{BB962C8B-B14F-4D97-AF65-F5344CB8AC3E}">
        <p14:creationId xmlns:p14="http://schemas.microsoft.com/office/powerpoint/2010/main" val="4244443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Поміркуйте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1. Для чого автор на початку подає список дійових осіб?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2. Що має на увазі автор під словами «треба» і «безконечні мусиш»?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3. Як назвав автор образ міста?</a:t>
            </a:r>
          </a:p>
          <a:p>
            <a:r>
              <a:rPr lang="uk-UA" dirty="0">
                <a:solidFill>
                  <a:schemeClr val="bg1"/>
                </a:solidFill>
              </a:rPr>
              <a:t>4</a:t>
            </a:r>
            <a:r>
              <a:rPr lang="uk-UA" dirty="0" smtClean="0">
                <a:solidFill>
                  <a:schemeClr val="bg1"/>
                </a:solidFill>
              </a:rPr>
              <a:t>. Як описано приїзд героя в село? Що його тут вразило найдужче?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5. Як тут проходили його дні?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34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Опишіть малюнок. Чи передає він ідейний задум автора?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90" y="1484784"/>
            <a:ext cx="7200800" cy="5040560"/>
          </a:xfrm>
        </p:spPr>
      </p:pic>
    </p:spTree>
    <p:extLst>
      <p:ext uri="{BB962C8B-B14F-4D97-AF65-F5344CB8AC3E}">
        <p14:creationId xmlns:p14="http://schemas.microsoft.com/office/powerpoint/2010/main" val="1794348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Душевні муки героя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 що себе картає ліричний герой у перші дні свого перебування в селі?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Зачитайте уривок і вкажіть на зорово-слухові відчуття, властиві імпресіонізму.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 сприймає герой кування зозулі? Чи вірить він, що зозуля обіцяє йому багато років життя? Чому?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77981"/>
            <a:ext cx="2620118" cy="19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9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Герой картає себе за байдужість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…вас </a:t>
            </a:r>
            <a:r>
              <a:rPr lang="ru-RU" dirty="0">
                <a:solidFill>
                  <a:schemeClr val="bg1"/>
                </a:solidFill>
              </a:rPr>
              <a:t>завивали у </a:t>
            </a:r>
            <a:r>
              <a:rPr lang="ru-RU" dirty="0" err="1">
                <a:solidFill>
                  <a:schemeClr val="bg1"/>
                </a:solidFill>
              </a:rPr>
              <a:t>білі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мішки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гойдали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мотузках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повітрі</a:t>
            </a:r>
            <a:r>
              <a:rPr lang="ru-RU" dirty="0">
                <a:solidFill>
                  <a:schemeClr val="bg1"/>
                </a:solidFill>
              </a:rPr>
              <a:t>, а потому </a:t>
            </a:r>
            <a:r>
              <a:rPr lang="ru-RU" dirty="0" err="1">
                <a:solidFill>
                  <a:schemeClr val="bg1"/>
                </a:solidFill>
              </a:rPr>
              <a:t>складали</a:t>
            </a:r>
            <a:r>
              <a:rPr lang="ru-RU" dirty="0">
                <a:solidFill>
                  <a:schemeClr val="bg1"/>
                </a:solidFill>
              </a:rPr>
              <a:t> в погано </a:t>
            </a:r>
            <a:r>
              <a:rPr lang="ru-RU" dirty="0" err="1">
                <a:solidFill>
                  <a:schemeClr val="bg1"/>
                </a:solidFill>
              </a:rPr>
              <a:t>прикриті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звідки</a:t>
            </a:r>
            <a:r>
              <a:rPr lang="ru-RU" dirty="0">
                <a:solidFill>
                  <a:schemeClr val="bg1"/>
                </a:solidFill>
              </a:rPr>
              <a:t> вас </a:t>
            </a:r>
            <a:r>
              <a:rPr lang="ru-RU" dirty="0" err="1">
                <a:solidFill>
                  <a:schemeClr val="bg1"/>
                </a:solidFill>
              </a:rPr>
              <a:t>вигрібали</a:t>
            </a:r>
            <a:r>
              <a:rPr lang="ru-RU" dirty="0">
                <a:solidFill>
                  <a:schemeClr val="bg1"/>
                </a:solidFill>
              </a:rPr>
              <a:t> собаки... Ви дивитесь на мене з </a:t>
            </a:r>
            <a:r>
              <a:rPr lang="ru-RU" dirty="0" err="1">
                <a:solidFill>
                  <a:schemeClr val="bg1"/>
                </a:solidFill>
              </a:rPr>
              <a:t>докором</a:t>
            </a:r>
            <a:r>
              <a:rPr lang="ru-RU" dirty="0">
                <a:solidFill>
                  <a:schemeClr val="bg1"/>
                </a:solidFill>
              </a:rPr>
              <a:t> — і ваша правда. </a:t>
            </a:r>
            <a:r>
              <a:rPr lang="ru-RU" dirty="0" err="1">
                <a:solidFill>
                  <a:schemeClr val="bg1"/>
                </a:solidFill>
              </a:rPr>
              <a:t>Знаєте</a:t>
            </a:r>
            <a:r>
              <a:rPr lang="ru-RU" dirty="0">
                <a:solidFill>
                  <a:schemeClr val="bg1"/>
                </a:solidFill>
              </a:rPr>
              <a:t>, я раз читав, як вас </a:t>
            </a:r>
            <a:r>
              <a:rPr lang="ru-RU" dirty="0" err="1">
                <a:solidFill>
                  <a:schemeClr val="bg1"/>
                </a:solidFill>
              </a:rPr>
              <a:t>повішали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дванадцять</a:t>
            </a:r>
            <a:r>
              <a:rPr lang="ru-RU" dirty="0">
                <a:solidFill>
                  <a:schemeClr val="bg1"/>
                </a:solidFill>
              </a:rPr>
              <a:t>… </a:t>
            </a:r>
            <a:r>
              <a:rPr lang="ru-RU" dirty="0" err="1">
                <a:solidFill>
                  <a:schemeClr val="bg1"/>
                </a:solidFill>
              </a:rPr>
              <a:t>Цілих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дванадцять</a:t>
            </a:r>
            <a:r>
              <a:rPr lang="ru-RU" dirty="0">
                <a:solidFill>
                  <a:schemeClr val="bg1"/>
                </a:solidFill>
              </a:rPr>
              <a:t>... і </a:t>
            </a:r>
            <a:r>
              <a:rPr lang="ru-RU" dirty="0" err="1">
                <a:solidFill>
                  <a:schemeClr val="bg1"/>
                </a:solidFill>
              </a:rPr>
              <a:t>позіхнув</a:t>
            </a:r>
            <a:r>
              <a:rPr lang="ru-RU" dirty="0">
                <a:solidFill>
                  <a:schemeClr val="bg1"/>
                </a:solidFill>
              </a:rPr>
              <a:t>. А </a:t>
            </a:r>
            <a:r>
              <a:rPr lang="ru-RU" dirty="0" err="1">
                <a:solidFill>
                  <a:schemeClr val="bg1"/>
                </a:solidFill>
              </a:rPr>
              <a:t>другий</a:t>
            </a:r>
            <a:r>
              <a:rPr lang="ru-RU" dirty="0">
                <a:solidFill>
                  <a:schemeClr val="bg1"/>
                </a:solidFill>
              </a:rPr>
              <a:t> раз </a:t>
            </a:r>
            <a:r>
              <a:rPr lang="ru-RU" dirty="0" err="1">
                <a:solidFill>
                  <a:schemeClr val="bg1"/>
                </a:solidFill>
              </a:rPr>
              <a:t>звістку</a:t>
            </a:r>
            <a:r>
              <a:rPr lang="ru-RU" dirty="0">
                <a:solidFill>
                  <a:schemeClr val="bg1"/>
                </a:solidFill>
              </a:rPr>
              <a:t> про ряд </a:t>
            </a:r>
            <a:r>
              <a:rPr lang="ru-RU" dirty="0" err="1">
                <a:solidFill>
                  <a:schemeClr val="bg1"/>
                </a:solidFill>
              </a:rPr>
              <a:t>білих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мішків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заїв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стиглою</a:t>
            </a:r>
            <a:r>
              <a:rPr lang="ru-RU" dirty="0">
                <a:solidFill>
                  <a:schemeClr val="bg1"/>
                </a:solidFill>
              </a:rPr>
              <a:t> сливою. Так взяв, </a:t>
            </a:r>
            <a:r>
              <a:rPr lang="ru-RU" dirty="0" err="1">
                <a:solidFill>
                  <a:schemeClr val="bg1"/>
                </a:solidFill>
              </a:rPr>
              <a:t>знаєте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пальці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чудову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сочисту</a:t>
            </a:r>
            <a:r>
              <a:rPr lang="ru-RU" dirty="0">
                <a:solidFill>
                  <a:schemeClr val="bg1"/>
                </a:solidFill>
              </a:rPr>
              <a:t> сливу... і </a:t>
            </a:r>
            <a:r>
              <a:rPr lang="ru-RU" dirty="0" err="1">
                <a:solidFill>
                  <a:schemeClr val="bg1"/>
                </a:solidFill>
              </a:rPr>
              <a:t>почув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роті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приємний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солодкий</a:t>
            </a:r>
            <a:r>
              <a:rPr lang="ru-RU" dirty="0">
                <a:solidFill>
                  <a:schemeClr val="bg1"/>
                </a:solidFill>
              </a:rPr>
              <a:t> смак...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45832"/>
            <a:ext cx="2016223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5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Початок відродження спокою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bg1"/>
                </a:solidFill>
              </a:rPr>
              <a:t>...Розплющую</a:t>
            </a:r>
            <a:r>
              <a:rPr lang="uk-UA" dirty="0">
                <a:solidFill>
                  <a:schemeClr val="bg1"/>
                </a:solidFill>
              </a:rPr>
              <a:t> очі і раптом бачу у вікнах глибоке небо і віти берези. Кує зозуля. Б'є молоточком у кришталевий великий дзвін — ку-ку! ку-ку! — і сіє тишу по травах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Ах, як </a:t>
            </a:r>
            <a:r>
              <a:rPr lang="ru-RU" dirty="0" err="1">
                <a:solidFill>
                  <a:schemeClr val="bg1"/>
                </a:solidFill>
              </a:rPr>
              <a:t>всього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: неба,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веселої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зелені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Опишіть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білих</a:t>
            </a:r>
            <a:r>
              <a:rPr lang="ru-RU" dirty="0" smtClean="0">
                <a:solidFill>
                  <a:schemeClr val="bg1"/>
                </a:solidFill>
              </a:rPr>
              <a:t> собак.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5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Персоніфікація суспільних станів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Автор зобразив селянство в образі Оверка;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 образі Пави—дворян; а в образі </a:t>
            </a:r>
            <a:r>
              <a:rPr lang="uk-UA" dirty="0" err="1" smtClean="0">
                <a:solidFill>
                  <a:schemeClr val="bg1"/>
                </a:solidFill>
              </a:rPr>
              <a:t>Трепова—жандармерію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В. Трепов, рос. </a:t>
            </a:r>
            <a:r>
              <a:rPr lang="uk-UA" dirty="0">
                <a:solidFill>
                  <a:schemeClr val="bg1"/>
                </a:solidFill>
              </a:rPr>
              <a:t>м</a:t>
            </a:r>
            <a:r>
              <a:rPr lang="uk-UA" dirty="0" smtClean="0">
                <a:solidFill>
                  <a:schemeClr val="bg1"/>
                </a:solidFill>
              </a:rPr>
              <a:t>іністр внутрішніх справ, був жорстокою людиною, особисто підписував вироки про смертну кару учасникам </a:t>
            </a:r>
            <a:r>
              <a:rPr lang="uk-UA" dirty="0" err="1" smtClean="0">
                <a:solidFill>
                  <a:schemeClr val="bg1"/>
                </a:solidFill>
              </a:rPr>
              <a:t>селян-ських</a:t>
            </a:r>
            <a:r>
              <a:rPr lang="uk-UA" dirty="0" smtClean="0">
                <a:solidFill>
                  <a:schemeClr val="bg1"/>
                </a:solidFill>
              </a:rPr>
              <a:t> бунтів.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56" y="4838700"/>
            <a:ext cx="2857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3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90465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Трепов</a:t>
            </a:r>
            <a:r>
              <a:rPr lang="ru-RU" dirty="0">
                <a:solidFill>
                  <a:schemeClr val="bg1"/>
                </a:solidFill>
              </a:rPr>
              <a:t>! </a:t>
            </a:r>
            <a:r>
              <a:rPr lang="ru-RU" dirty="0" err="1">
                <a:solidFill>
                  <a:schemeClr val="bg1"/>
                </a:solidFill>
              </a:rPr>
              <a:t>Оверко</a:t>
            </a:r>
            <a:r>
              <a:rPr lang="ru-RU" dirty="0">
                <a:solidFill>
                  <a:schemeClr val="bg1"/>
                </a:solidFill>
              </a:rPr>
              <a:t>! Пава! </a:t>
            </a:r>
            <a:r>
              <a:rPr lang="ru-RU" dirty="0" err="1">
                <a:solidFill>
                  <a:schemeClr val="bg1"/>
                </a:solidFill>
              </a:rPr>
              <a:t>Чотири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пальці</a:t>
            </a:r>
            <a:r>
              <a:rPr lang="ru-RU" dirty="0">
                <a:solidFill>
                  <a:schemeClr val="bg1"/>
                </a:solidFill>
              </a:rPr>
              <a:t> у рот — і дикий </a:t>
            </a:r>
            <a:r>
              <a:rPr lang="ru-RU" dirty="0" err="1">
                <a:solidFill>
                  <a:schemeClr val="bg1"/>
                </a:solidFill>
              </a:rPr>
              <a:t>степовий</a:t>
            </a:r>
            <a:r>
              <a:rPr lang="ru-RU" dirty="0">
                <a:solidFill>
                  <a:schemeClr val="bg1"/>
                </a:solidFill>
              </a:rPr>
              <a:t> свист. </a:t>
            </a:r>
            <a:r>
              <a:rPr lang="ru-RU" dirty="0" err="1">
                <a:solidFill>
                  <a:schemeClr val="bg1"/>
                </a:solidFill>
              </a:rPr>
              <a:t>Біжать</a:t>
            </a:r>
            <a:r>
              <a:rPr lang="ru-RU" dirty="0">
                <a:solidFill>
                  <a:schemeClr val="bg1"/>
                </a:solidFill>
              </a:rPr>
              <a:t>. Як </a:t>
            </a:r>
            <a:r>
              <a:rPr lang="ru-RU" dirty="0" err="1">
                <a:solidFill>
                  <a:schemeClr val="bg1"/>
                </a:solidFill>
              </a:rPr>
              <a:t>троє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ведмедів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, вони мене </a:t>
            </a:r>
            <a:r>
              <a:rPr lang="ru-RU" dirty="0" err="1">
                <a:solidFill>
                  <a:schemeClr val="bg1"/>
                </a:solidFill>
              </a:rPr>
              <a:t>роздеруть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приймуть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запросини</a:t>
            </a:r>
            <a:r>
              <a:rPr lang="ru-RU" dirty="0">
                <a:solidFill>
                  <a:schemeClr val="bg1"/>
                </a:solidFill>
              </a:rPr>
              <a:t> в поле. Хо-хо! Той </a:t>
            </a:r>
            <a:r>
              <a:rPr lang="ru-RU" dirty="0" err="1">
                <a:solidFill>
                  <a:schemeClr val="bg1"/>
                </a:solidFill>
              </a:rPr>
              <a:t>Оверко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без штук. </a:t>
            </a:r>
            <a:r>
              <a:rPr lang="ru-RU" dirty="0" err="1">
                <a:solidFill>
                  <a:schemeClr val="bg1"/>
                </a:solidFill>
              </a:rPr>
              <a:t>Стрибає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наче</a:t>
            </a:r>
            <a:r>
              <a:rPr lang="ru-RU" dirty="0">
                <a:solidFill>
                  <a:schemeClr val="bg1"/>
                </a:solidFill>
              </a:rPr>
              <a:t> дурне теля, і скоса наводить </a:t>
            </a:r>
            <a:r>
              <a:rPr lang="ru-RU" dirty="0" err="1">
                <a:solidFill>
                  <a:schemeClr val="bg1"/>
                </a:solidFill>
              </a:rPr>
              <a:t>червоне</a:t>
            </a:r>
            <a:r>
              <a:rPr lang="ru-RU" dirty="0">
                <a:solidFill>
                  <a:schemeClr val="bg1"/>
                </a:solidFill>
              </a:rPr>
              <a:t> око. </a:t>
            </a:r>
            <a:r>
              <a:rPr lang="ru-RU" dirty="0" err="1">
                <a:solidFill>
                  <a:schemeClr val="bg1"/>
                </a:solidFill>
              </a:rPr>
              <a:t>Трепов</a:t>
            </a:r>
            <a:r>
              <a:rPr lang="ru-RU" dirty="0">
                <a:solidFill>
                  <a:schemeClr val="bg1"/>
                </a:solidFill>
              </a:rPr>
              <a:t> гордо </a:t>
            </a:r>
            <a:r>
              <a:rPr lang="ru-RU" dirty="0" err="1">
                <a:solidFill>
                  <a:schemeClr val="bg1"/>
                </a:solidFill>
              </a:rPr>
              <a:t>несе</a:t>
            </a:r>
            <a:r>
              <a:rPr lang="ru-RU" dirty="0">
                <a:solidFill>
                  <a:schemeClr val="bg1"/>
                </a:solidFill>
              </a:rPr>
              <a:t> свою </a:t>
            </a:r>
            <a:r>
              <a:rPr lang="ru-RU" dirty="0" err="1">
                <a:solidFill>
                  <a:schemeClr val="bg1"/>
                </a:solidFill>
              </a:rPr>
              <a:t>вовну</a:t>
            </a:r>
            <a:r>
              <a:rPr lang="ru-RU" dirty="0">
                <a:solidFill>
                  <a:schemeClr val="bg1"/>
                </a:solidFill>
              </a:rPr>
              <a:t> і ставить ноги, </a:t>
            </a:r>
            <a:r>
              <a:rPr lang="ru-RU" dirty="0" err="1">
                <a:solidFill>
                  <a:schemeClr val="bg1"/>
                </a:solidFill>
              </a:rPr>
              <a:t>наче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білі</a:t>
            </a:r>
            <a:r>
              <a:rPr lang="ru-RU" dirty="0">
                <a:solidFill>
                  <a:schemeClr val="bg1"/>
                </a:solidFill>
              </a:rPr>
              <a:t> колони.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підрізані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вуха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стрижуть</a:t>
            </a:r>
            <a:r>
              <a:rPr lang="ru-RU" dirty="0">
                <a:solidFill>
                  <a:schemeClr val="bg1"/>
                </a:solidFill>
              </a:rPr>
              <a:t>. Пава </a:t>
            </a:r>
            <a:r>
              <a:rPr lang="ru-RU" dirty="0" err="1">
                <a:solidFill>
                  <a:schemeClr val="bg1"/>
                </a:solidFill>
              </a:rPr>
              <a:t>ступає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поважно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меланхолійно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хитає</a:t>
            </a:r>
            <a:r>
              <a:rPr lang="ru-RU" dirty="0">
                <a:solidFill>
                  <a:schemeClr val="bg1"/>
                </a:solidFill>
              </a:rPr>
              <a:t> задом і </a:t>
            </a:r>
            <a:r>
              <a:rPr lang="ru-RU" dirty="0" err="1">
                <a:solidFill>
                  <a:schemeClr val="bg1"/>
                </a:solidFill>
              </a:rPr>
              <a:t>одстає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45" y="4869160"/>
            <a:ext cx="220847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9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Проаналізуйте уривок: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Мої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течуть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тепер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степу,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долини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налитої</a:t>
            </a:r>
            <a:r>
              <a:rPr lang="ru-RU" dirty="0">
                <a:solidFill>
                  <a:schemeClr val="bg1"/>
                </a:solidFill>
              </a:rPr>
              <a:t> зеленим </a:t>
            </a:r>
            <a:r>
              <a:rPr lang="ru-RU" dirty="0" err="1">
                <a:solidFill>
                  <a:schemeClr val="bg1"/>
                </a:solidFill>
              </a:rPr>
              <a:t>хлібом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Безконечні</a:t>
            </a:r>
            <a:r>
              <a:rPr lang="ru-RU" dirty="0">
                <a:solidFill>
                  <a:schemeClr val="bg1"/>
                </a:solidFill>
              </a:rPr>
              <a:t> стежки, </a:t>
            </a:r>
            <a:r>
              <a:rPr lang="ru-RU" dirty="0" err="1">
                <a:solidFill>
                  <a:schemeClr val="bg1"/>
                </a:solidFill>
              </a:rPr>
              <a:t>скриті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інтимні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наче</a:t>
            </a:r>
            <a:r>
              <a:rPr lang="ru-RU" dirty="0">
                <a:solidFill>
                  <a:schemeClr val="bg1"/>
                </a:solidFill>
              </a:rPr>
              <a:t> для самих </a:t>
            </a:r>
            <a:r>
              <a:rPr lang="ru-RU" dirty="0" err="1">
                <a:solidFill>
                  <a:schemeClr val="bg1"/>
                </a:solidFill>
              </a:rPr>
              <a:t>близьких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водять</a:t>
            </a:r>
            <a:r>
              <a:rPr lang="ru-RU" dirty="0">
                <a:solidFill>
                  <a:schemeClr val="bg1"/>
                </a:solidFill>
              </a:rPr>
              <a:t> мене по нивах, а </a:t>
            </a:r>
            <a:r>
              <a:rPr lang="ru-RU" dirty="0" err="1">
                <a:solidFill>
                  <a:schemeClr val="bg1"/>
                </a:solidFill>
              </a:rPr>
              <a:t>ниви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котять</a:t>
            </a:r>
            <a:r>
              <a:rPr lang="ru-RU" dirty="0">
                <a:solidFill>
                  <a:schemeClr val="bg1"/>
                </a:solidFill>
              </a:rPr>
              <a:t> та й </a:t>
            </a:r>
            <a:r>
              <a:rPr lang="ru-RU" dirty="0" err="1">
                <a:solidFill>
                  <a:schemeClr val="bg1"/>
                </a:solidFill>
              </a:rPr>
              <a:t>котять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хвилі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хлюпають</a:t>
            </a:r>
            <a:r>
              <a:rPr lang="ru-RU" dirty="0">
                <a:solidFill>
                  <a:schemeClr val="bg1"/>
                </a:solidFill>
              </a:rPr>
              <a:t> ними аж в </a:t>
            </a:r>
            <a:r>
              <a:rPr lang="ru-RU" dirty="0" err="1">
                <a:solidFill>
                  <a:schemeClr val="bg1"/>
                </a:solidFill>
              </a:rPr>
              <a:t>краї</a:t>
            </a:r>
            <a:r>
              <a:rPr lang="ru-RU" dirty="0">
                <a:solidFill>
                  <a:schemeClr val="bg1"/>
                </a:solidFill>
              </a:rPr>
              <a:t> неба. Я </a:t>
            </a:r>
            <a:r>
              <a:rPr lang="ru-RU" dirty="0" err="1">
                <a:solidFill>
                  <a:schemeClr val="bg1"/>
                </a:solidFill>
              </a:rPr>
              <a:t>тепер</a:t>
            </a:r>
            <a:r>
              <a:rPr lang="ru-RU" dirty="0">
                <a:solidFill>
                  <a:schemeClr val="bg1"/>
                </a:solidFill>
              </a:rPr>
              <a:t> маю </a:t>
            </a:r>
            <a:r>
              <a:rPr lang="ru-RU" dirty="0" err="1">
                <a:solidFill>
                  <a:schemeClr val="bg1"/>
                </a:solidFill>
              </a:rPr>
              <a:t>окремий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наче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перлова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скойка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стулились</a:t>
            </a:r>
            <a:r>
              <a:rPr lang="ru-RU" dirty="0">
                <a:solidFill>
                  <a:schemeClr val="bg1"/>
                </a:solidFill>
              </a:rPr>
              <a:t> краями </a:t>
            </a:r>
            <a:r>
              <a:rPr lang="ru-RU" dirty="0" err="1">
                <a:solidFill>
                  <a:schemeClr val="bg1"/>
                </a:solidFill>
              </a:rPr>
              <a:t>дві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половини</a:t>
            </a:r>
            <a:r>
              <a:rPr lang="ru-RU" dirty="0">
                <a:solidFill>
                  <a:schemeClr val="bg1"/>
                </a:solidFill>
              </a:rPr>
              <a:t> — одна зелена, друга </a:t>
            </a:r>
            <a:r>
              <a:rPr lang="ru-RU" dirty="0" err="1">
                <a:solidFill>
                  <a:schemeClr val="bg1"/>
                </a:solidFill>
              </a:rPr>
              <a:t>блакитна</a:t>
            </a:r>
            <a:r>
              <a:rPr lang="ru-RU" dirty="0">
                <a:solidFill>
                  <a:schemeClr val="bg1"/>
                </a:solidFill>
              </a:rPr>
              <a:t> — й замкнули у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немов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перлину</a:t>
            </a:r>
            <a:r>
              <a:rPr lang="ru-RU" dirty="0">
                <a:solidFill>
                  <a:schemeClr val="bg1"/>
                </a:solidFill>
              </a:rPr>
              <a:t>. А я там ходжу і </a:t>
            </a:r>
            <a:r>
              <a:rPr lang="ru-RU" dirty="0" err="1">
                <a:solidFill>
                  <a:schemeClr val="bg1"/>
                </a:solidFill>
              </a:rPr>
              <a:t>шукаю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спокою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Йду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9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Великий сонцепоклонник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12568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Михайло </a:t>
            </a:r>
            <a:r>
              <a:rPr lang="uk-UA" dirty="0" err="1">
                <a:solidFill>
                  <a:schemeClr val="bg1"/>
                </a:solidFill>
              </a:rPr>
              <a:t>Мочульський</a:t>
            </a:r>
            <a:r>
              <a:rPr lang="uk-UA" dirty="0">
                <a:solidFill>
                  <a:schemeClr val="bg1"/>
                </a:solidFill>
              </a:rPr>
              <a:t>, літературознавець: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«</a:t>
            </a:r>
            <a:r>
              <a:rPr lang="uk-UA" b="1" i="1" dirty="0">
                <a:solidFill>
                  <a:schemeClr val="bg1"/>
                </a:solidFill>
              </a:rPr>
              <a:t>Зовнішнім виглядом і манерою тримати себе Михайло Михайлович являв собою тип європейця у повному значенні цього слова. Колір обличчя в нього був смуглявий. Риси — тонкі, красиві. Вдумливе лице оживляли і робили </a:t>
            </a:r>
            <a:r>
              <a:rPr lang="uk-UA" b="1" i="1" dirty="0" smtClean="0">
                <a:solidFill>
                  <a:schemeClr val="bg1"/>
                </a:solidFill>
              </a:rPr>
              <a:t>особливим  </a:t>
            </a:r>
            <a:r>
              <a:rPr lang="uk-UA" b="1" i="1" dirty="0">
                <a:solidFill>
                  <a:schemeClr val="bg1"/>
                </a:solidFill>
              </a:rPr>
              <a:t>привабливі очі: невеликі чорні, блискучі, як гарячі вуглики».</a:t>
            </a:r>
          </a:p>
        </p:txBody>
      </p:sp>
    </p:spTree>
    <p:extLst>
      <p:ext uri="{BB962C8B-B14F-4D97-AF65-F5344CB8AC3E}">
        <p14:creationId xmlns:p14="http://schemas.microsoft.com/office/powerpoint/2010/main" val="3187163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Багата </a:t>
            </a:r>
            <a:r>
              <a:rPr lang="uk-UA" dirty="0" err="1" smtClean="0">
                <a:solidFill>
                  <a:schemeClr val="bg1"/>
                </a:solidFill>
              </a:rPr>
              <a:t>кольористика</a:t>
            </a:r>
            <a:r>
              <a:rPr lang="uk-UA" dirty="0" smtClean="0">
                <a:solidFill>
                  <a:schemeClr val="bg1"/>
                </a:solidFill>
              </a:rPr>
              <a:t>: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Барви, відтінки, тони і напівтони.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Для якого жанру це притаманно?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02528"/>
            <a:ext cx="5832648" cy="3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8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Прочитайте монологи, звернені до сонця. Чи справедливо називають автора великим сонцепоклонником?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633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і кажу до нього: сонце! я тобі вдячний. Ти сієш у мою душу золотий засів — хто знає, що вийде з того насіння? Може, вогні?</a:t>
            </a:r>
          </a:p>
          <a:p>
            <a:r>
              <a:rPr lang="uk-UA" sz="3200" dirty="0">
                <a:solidFill>
                  <a:schemeClr val="bg1"/>
                </a:solidFill>
              </a:rPr>
              <a:t>Ти дороге для мене. Я п'ю тебе, сонце, твій теплий зцілющий напій, п'ю, як дитина молоко з матерніх грудей, так само теплих і дорогих. Навіть коли ти палиш — охоче вливаю в себе вогняний напій й п'янію від нього.</a:t>
            </a:r>
          </a:p>
        </p:txBody>
      </p:sp>
    </p:spTree>
    <p:extLst>
      <p:ext uri="{BB962C8B-B14F-4D97-AF65-F5344CB8AC3E}">
        <p14:creationId xmlns:p14="http://schemas.microsoft.com/office/powerpoint/2010/main" val="756327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Зв’язок героя із землею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Чому тільки в селі митець починає відчувати цей зв’язок? Як ви розумієте слова: </a:t>
            </a:r>
          </a:p>
          <a:p>
            <a:r>
              <a:rPr lang="uk-UA" i="1" dirty="0" smtClean="0">
                <a:solidFill>
                  <a:schemeClr val="bg1"/>
                </a:solidFill>
              </a:rPr>
              <a:t>«В городах земля одягнена в камінь і залізо</a:t>
            </a:r>
          </a:p>
          <a:p>
            <a:r>
              <a:rPr lang="uk-UA" i="1" dirty="0" smtClean="0">
                <a:solidFill>
                  <a:schemeClr val="bg1"/>
                </a:solidFill>
              </a:rPr>
              <a:t>--і недоступна. Тут я став близький до неї. </a:t>
            </a:r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Свіжими</a:t>
            </a:r>
            <a:r>
              <a:rPr lang="ru-RU" i="1" dirty="0">
                <a:solidFill>
                  <a:schemeClr val="bg1"/>
                </a:solidFill>
              </a:rPr>
              <a:t> ранками я перший будив </a:t>
            </a:r>
            <a:r>
              <a:rPr lang="ru-RU" i="1" dirty="0" err="1">
                <a:solidFill>
                  <a:schemeClr val="bg1"/>
                </a:solidFill>
              </a:rPr>
              <a:t>сонну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ще</a:t>
            </a:r>
            <a:r>
              <a:rPr lang="ru-RU" i="1" dirty="0">
                <a:solidFill>
                  <a:schemeClr val="bg1"/>
                </a:solidFill>
              </a:rPr>
              <a:t> воду </a:t>
            </a:r>
            <a:r>
              <a:rPr lang="ru-RU" i="1" dirty="0" err="1" smtClean="0">
                <a:solidFill>
                  <a:schemeClr val="bg1"/>
                </a:solidFill>
              </a:rPr>
              <a:t>криниці</a:t>
            </a:r>
            <a:r>
              <a:rPr lang="ru-RU" i="1" dirty="0" smtClean="0">
                <a:solidFill>
                  <a:schemeClr val="bg1"/>
                </a:solidFill>
              </a:rPr>
              <a:t>»</a:t>
            </a:r>
            <a:r>
              <a:rPr lang="uk-UA" i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Опишіть, як сприймає митець спів жайворонка?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60" y="4509120"/>
            <a:ext cx="1583670" cy="22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0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Зустріч з людьми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 початку твору героя лякала зустріч з людьми. Чому бідний селянин, який виливає свої жалі й скарги митцеві, вже не породжує бажання тікати світ за очі?</a:t>
            </a:r>
          </a:p>
          <a:p>
            <a:r>
              <a:rPr lang="ru-RU" i="1" dirty="0">
                <a:solidFill>
                  <a:schemeClr val="bg1"/>
                </a:solidFill>
              </a:rPr>
              <a:t>Ага, </a:t>
            </a:r>
            <a:r>
              <a:rPr lang="ru-RU" i="1" dirty="0" err="1">
                <a:solidFill>
                  <a:schemeClr val="bg1"/>
                </a:solidFill>
              </a:rPr>
              <a:t>людське</a:t>
            </a:r>
            <a:r>
              <a:rPr lang="ru-RU" i="1" dirty="0">
                <a:solidFill>
                  <a:schemeClr val="bg1"/>
                </a:solidFill>
              </a:rPr>
              <a:t> горе, </a:t>
            </a:r>
            <a:r>
              <a:rPr lang="ru-RU" i="1" dirty="0" err="1">
                <a:solidFill>
                  <a:schemeClr val="bg1"/>
                </a:solidFill>
              </a:rPr>
              <a:t>ти</a:t>
            </a:r>
            <a:r>
              <a:rPr lang="ru-RU" i="1" dirty="0">
                <a:solidFill>
                  <a:schemeClr val="bg1"/>
                </a:solidFill>
              </a:rPr>
              <a:t> таки </a:t>
            </a:r>
            <a:r>
              <a:rPr lang="ru-RU" i="1" dirty="0" err="1">
                <a:solidFill>
                  <a:schemeClr val="bg1"/>
                </a:solidFill>
              </a:rPr>
              <a:t>ловиш</a:t>
            </a:r>
            <a:r>
              <a:rPr lang="ru-RU" i="1" dirty="0">
                <a:solidFill>
                  <a:schemeClr val="bg1"/>
                </a:solidFill>
              </a:rPr>
              <a:t> мене? І я не </a:t>
            </a:r>
            <a:r>
              <a:rPr lang="ru-RU" i="1" dirty="0" err="1">
                <a:solidFill>
                  <a:schemeClr val="bg1"/>
                </a:solidFill>
              </a:rPr>
              <a:t>тікаю</a:t>
            </a:r>
            <a:r>
              <a:rPr lang="ru-RU" i="1" dirty="0">
                <a:solidFill>
                  <a:schemeClr val="bg1"/>
                </a:solidFill>
              </a:rPr>
              <a:t>! </a:t>
            </a:r>
            <a:r>
              <a:rPr lang="ru-RU" i="1" dirty="0" err="1">
                <a:solidFill>
                  <a:schemeClr val="bg1"/>
                </a:solidFill>
              </a:rPr>
              <a:t>Вже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натяглися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ослаблені</a:t>
            </a:r>
            <a:r>
              <a:rPr lang="ru-RU" i="1" dirty="0">
                <a:solidFill>
                  <a:schemeClr val="bg1"/>
                </a:solidFill>
              </a:rPr>
              <a:t> струни, </a:t>
            </a:r>
            <a:r>
              <a:rPr lang="ru-RU" i="1" dirty="0" err="1">
                <a:solidFill>
                  <a:schemeClr val="bg1"/>
                </a:solidFill>
              </a:rPr>
              <a:t>вже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чуже</a:t>
            </a:r>
            <a:r>
              <a:rPr lang="ru-RU" i="1" dirty="0">
                <a:solidFill>
                  <a:schemeClr val="bg1"/>
                </a:solidFill>
              </a:rPr>
              <a:t> горе </a:t>
            </a:r>
            <a:r>
              <a:rPr lang="ru-RU" i="1" dirty="0" err="1">
                <a:solidFill>
                  <a:schemeClr val="bg1"/>
                </a:solidFill>
              </a:rPr>
              <a:t>може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грати</a:t>
            </a:r>
            <a:r>
              <a:rPr lang="ru-RU" i="1" dirty="0">
                <a:solidFill>
                  <a:schemeClr val="bg1"/>
                </a:solidFill>
              </a:rPr>
              <a:t> на них!</a:t>
            </a:r>
          </a:p>
          <a:p>
            <a:r>
              <a:rPr lang="ru-RU" i="1" dirty="0">
                <a:solidFill>
                  <a:schemeClr val="bg1"/>
                </a:solidFill>
              </a:rPr>
              <a:t>Говори, говори...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96" y="5157192"/>
            <a:ext cx="247947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Прочитайте останній абзац новели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 яких слів можна зрозуміти, що письменник повністю одужав і готовий повернутися до життя, до творчості?</a:t>
            </a:r>
          </a:p>
          <a:p>
            <a:r>
              <a:rPr lang="ru-RU" i="1" dirty="0">
                <a:solidFill>
                  <a:schemeClr val="bg1"/>
                </a:solidFill>
              </a:rPr>
              <a:t>Город </a:t>
            </a:r>
            <a:r>
              <a:rPr lang="ru-RU" i="1" dirty="0" err="1">
                <a:solidFill>
                  <a:schemeClr val="bg1"/>
                </a:solidFill>
              </a:rPr>
              <a:t>знову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простяг</a:t>
            </a:r>
            <a:r>
              <a:rPr lang="ru-RU" i="1" dirty="0">
                <a:solidFill>
                  <a:schemeClr val="bg1"/>
                </a:solidFill>
              </a:rPr>
              <a:t> по мене свою </a:t>
            </a:r>
            <a:r>
              <a:rPr lang="ru-RU" i="1" dirty="0" err="1">
                <a:solidFill>
                  <a:schemeClr val="bg1"/>
                </a:solidFill>
              </a:rPr>
              <a:t>залізну</a:t>
            </a:r>
            <a:r>
              <a:rPr lang="ru-RU" i="1" dirty="0">
                <a:solidFill>
                  <a:schemeClr val="bg1"/>
                </a:solidFill>
              </a:rPr>
              <a:t> руку на </a:t>
            </a:r>
            <a:r>
              <a:rPr lang="ru-RU" i="1" dirty="0" err="1">
                <a:solidFill>
                  <a:schemeClr val="bg1"/>
                </a:solidFill>
              </a:rPr>
              <a:t>зелені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ниви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Покірливо</a:t>
            </a:r>
            <a:r>
              <a:rPr lang="ru-RU" i="1" dirty="0">
                <a:solidFill>
                  <a:schemeClr val="bg1"/>
                </a:solidFill>
              </a:rPr>
              <a:t> дав я себе </a:t>
            </a:r>
            <a:r>
              <a:rPr lang="ru-RU" i="1" dirty="0" err="1">
                <a:solidFill>
                  <a:schemeClr val="bg1"/>
                </a:solidFill>
              </a:rPr>
              <a:t>забрати</a:t>
            </a:r>
            <a:r>
              <a:rPr lang="ru-RU" i="1" dirty="0">
                <a:solidFill>
                  <a:schemeClr val="bg1"/>
                </a:solidFill>
              </a:rPr>
              <a:t>, і </a:t>
            </a:r>
            <a:r>
              <a:rPr lang="ru-RU" i="1" dirty="0" err="1">
                <a:solidFill>
                  <a:schemeClr val="bg1"/>
                </a:solidFill>
              </a:rPr>
              <a:t>поки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залізо</a:t>
            </a:r>
            <a:r>
              <a:rPr lang="ru-RU" i="1" dirty="0">
                <a:solidFill>
                  <a:schemeClr val="bg1"/>
                </a:solidFill>
              </a:rPr>
              <a:t> тряслось та </a:t>
            </a:r>
            <a:r>
              <a:rPr lang="ru-RU" i="1" dirty="0" err="1">
                <a:solidFill>
                  <a:schemeClr val="bg1"/>
                </a:solidFill>
              </a:rPr>
              <a:t>лящало</a:t>
            </a:r>
            <a:r>
              <a:rPr lang="ru-RU" i="1" dirty="0">
                <a:solidFill>
                  <a:schemeClr val="bg1"/>
                </a:solidFill>
              </a:rPr>
              <a:t>, я </a:t>
            </a:r>
            <a:r>
              <a:rPr lang="ru-RU" i="1" dirty="0" err="1">
                <a:solidFill>
                  <a:schemeClr val="bg1"/>
                </a:solidFill>
              </a:rPr>
              <a:t>ще</a:t>
            </a:r>
            <a:r>
              <a:rPr lang="ru-RU" i="1" dirty="0">
                <a:solidFill>
                  <a:schemeClr val="bg1"/>
                </a:solidFill>
              </a:rPr>
              <a:t> раз, </a:t>
            </a:r>
            <a:r>
              <a:rPr lang="ru-RU" i="1" dirty="0" err="1">
                <a:solidFill>
                  <a:schemeClr val="bg1"/>
                </a:solidFill>
              </a:rPr>
              <a:t>востаннє</a:t>
            </a:r>
            <a:r>
              <a:rPr lang="ru-RU" i="1" dirty="0">
                <a:solidFill>
                  <a:schemeClr val="bg1"/>
                </a:solidFill>
              </a:rPr>
              <a:t>, вбирав у себе </a:t>
            </a:r>
            <a:r>
              <a:rPr lang="ru-RU" i="1" dirty="0" err="1">
                <a:solidFill>
                  <a:schemeClr val="bg1"/>
                </a:solidFill>
              </a:rPr>
              <a:t>спокій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рівнини</a:t>
            </a:r>
            <a:r>
              <a:rPr lang="ru-RU" i="1" dirty="0">
                <a:solidFill>
                  <a:schemeClr val="bg1"/>
                </a:solidFill>
              </a:rPr>
              <a:t>, синю </a:t>
            </a:r>
            <a:r>
              <a:rPr lang="ru-RU" i="1" dirty="0" err="1">
                <a:solidFill>
                  <a:schemeClr val="bg1"/>
                </a:solidFill>
              </a:rPr>
              <a:t>дрімоту</a:t>
            </a:r>
            <a:r>
              <a:rPr lang="ru-RU" i="1" dirty="0">
                <a:solidFill>
                  <a:schemeClr val="bg1"/>
                </a:solidFill>
              </a:rPr>
              <a:t> далеких </a:t>
            </a:r>
            <a:r>
              <a:rPr lang="ru-RU" i="1" dirty="0" err="1">
                <a:solidFill>
                  <a:schemeClr val="bg1"/>
                </a:solidFill>
              </a:rPr>
              <a:t>просторів</a:t>
            </a:r>
            <a:r>
              <a:rPr lang="ru-RU" i="1" dirty="0">
                <a:solidFill>
                  <a:schemeClr val="bg1"/>
                </a:solidFill>
              </a:rPr>
              <a:t>. Прощайте, </a:t>
            </a:r>
            <a:r>
              <a:rPr lang="ru-RU" i="1" dirty="0" err="1">
                <a:solidFill>
                  <a:schemeClr val="bg1"/>
                </a:solidFill>
              </a:rPr>
              <a:t>ниви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73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Л. Новиченко про новелу: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«Вона займає у творчості Коцюбинського таке ж місце, яке ми відводимо «Пам'ятникові» у творчості Пушкіна, «Заповітові» В творчості Шевченка, бо в ньому знаходимо дуже сильний і яскравий маніфест письменника, висловлення його </a:t>
            </a:r>
            <a:r>
              <a:rPr lang="uk-UA" i="1" dirty="0" err="1" smtClean="0">
                <a:solidFill>
                  <a:schemeClr val="bg1"/>
                </a:solidFill>
              </a:rPr>
              <a:t>найзавітніших</a:t>
            </a:r>
            <a:r>
              <a:rPr lang="uk-UA" i="1" dirty="0" smtClean="0">
                <a:solidFill>
                  <a:schemeClr val="bg1"/>
                </a:solidFill>
              </a:rPr>
              <a:t> поглядів на мистецтво».</a:t>
            </a:r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778" y="5013176"/>
            <a:ext cx="1339105" cy="17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0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Домашнє завдання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Виписати з новели три цитати—зразки пейзажів.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Прочитати повість «Тіні забутих предків».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3" y="3245528"/>
            <a:ext cx="8603061" cy="1119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29200"/>
            <a:ext cx="762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8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Ірина Коцюбинська, донька Михайла: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b="1" i="1" dirty="0">
                <a:solidFill>
                  <a:schemeClr val="bg1"/>
                </a:solidFill>
              </a:rPr>
              <a:t>«Він любив квіти, із захопленням вивчав їх, ботанічні знання були в нього досить великі. У садочку, що оточував наш будинок, яких тільки квітів не було… Батько дуже любив садок і разом з матір’ю насаджував дерева і квіти».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7" y="4509120"/>
            <a:ext cx="1677491" cy="23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81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Життєвий шлях митця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Народився 17 вересня 1864 року у Вінниці в родині дрібного службовця.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Навчався в </a:t>
            </a:r>
            <a:r>
              <a:rPr lang="uk-UA" b="1" i="1" dirty="0" err="1" smtClean="0">
                <a:solidFill>
                  <a:schemeClr val="bg1"/>
                </a:solidFill>
              </a:rPr>
              <a:t>Шаргородському</a:t>
            </a:r>
            <a:r>
              <a:rPr lang="uk-UA" b="1" i="1" dirty="0" smtClean="0">
                <a:solidFill>
                  <a:schemeClr val="bg1"/>
                </a:solidFill>
              </a:rPr>
              <a:t>  духовному училищі.</a:t>
            </a:r>
          </a:p>
          <a:p>
            <a:r>
              <a:rPr lang="uk-UA" sz="3300" b="1" i="1" dirty="0">
                <a:solidFill>
                  <a:schemeClr val="bg1"/>
                </a:solidFill>
              </a:rPr>
              <a:t>Після закінчення </a:t>
            </a:r>
            <a:r>
              <a:rPr lang="uk-UA" sz="3300" b="1" i="1" dirty="0" err="1">
                <a:solidFill>
                  <a:schemeClr val="bg1"/>
                </a:solidFill>
              </a:rPr>
              <a:t>Шаргородської</a:t>
            </a:r>
            <a:r>
              <a:rPr lang="uk-UA" sz="3300" b="1" i="1" dirty="0">
                <a:solidFill>
                  <a:schemeClr val="bg1"/>
                </a:solidFill>
              </a:rPr>
              <a:t> семінарії у 1880 Михайло Коцюбинський поїхав до Кам’янця-Подільського, маючи намір навчатися в університеті, але ця мрія не здійснилася через матеріальні обставини, але він продовжував самотужки навчатись. У 1885 р. увійшов до підпільної «Молодої громади», за що був притягнутий до судової </a:t>
            </a:r>
            <a:r>
              <a:rPr lang="uk-UA" sz="3300" b="1" i="1" dirty="0" smtClean="0">
                <a:solidFill>
                  <a:schemeClr val="bg1"/>
                </a:solidFill>
              </a:rPr>
              <a:t>відповідальності.</a:t>
            </a:r>
            <a:endParaRPr lang="en-US" sz="3300" b="1" i="1" dirty="0">
              <a:solidFill>
                <a:schemeClr val="bg1"/>
              </a:solidFill>
            </a:endParaRPr>
          </a:p>
          <a:p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53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Новелістика Коцюбинського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328592"/>
          </a:xfrm>
        </p:spPr>
        <p:txBody>
          <a:bodyPr>
            <a:normAutofit fontScale="85000" lnSpcReduction="20000"/>
          </a:bodyPr>
          <a:lstStyle/>
          <a:p>
            <a:r>
              <a:rPr lang="uk-UA" sz="3800" dirty="0" smtClean="0">
                <a:solidFill>
                  <a:schemeClr val="bg1"/>
                </a:solidFill>
              </a:rPr>
              <a:t>Тематика. Проблематика. Особливості психологічного та імпресіоністичного бачення  подій та героїв.</a:t>
            </a:r>
          </a:p>
          <a:p>
            <a:endParaRPr lang="uk-UA" sz="3800" dirty="0" smtClean="0">
              <a:solidFill>
                <a:schemeClr val="bg1"/>
              </a:solidFill>
            </a:endParaRPr>
          </a:p>
          <a:p>
            <a:r>
              <a:rPr lang="ru-RU" sz="3800" b="1" dirty="0" err="1">
                <a:solidFill>
                  <a:schemeClr val="bg1"/>
                </a:solidFill>
              </a:rPr>
              <a:t>Імпресіонізм</a:t>
            </a:r>
            <a:r>
              <a:rPr lang="ru-RU" sz="3800" dirty="0">
                <a:solidFill>
                  <a:schemeClr val="bg1"/>
                </a:solidFill>
              </a:rPr>
              <a:t> — </a:t>
            </a:r>
            <a:r>
              <a:rPr lang="ru-RU" sz="3800" dirty="0" err="1">
                <a:solidFill>
                  <a:schemeClr val="bg1"/>
                </a:solidFill>
              </a:rPr>
              <a:t>художній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напрям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заснований</a:t>
            </a:r>
            <a:r>
              <a:rPr lang="ru-RU" sz="3800" dirty="0">
                <a:solidFill>
                  <a:schemeClr val="bg1"/>
                </a:solidFill>
              </a:rPr>
              <a:t> на </a:t>
            </a:r>
            <a:r>
              <a:rPr lang="ru-RU" sz="3800" dirty="0" err="1">
                <a:solidFill>
                  <a:schemeClr val="bg1"/>
                </a:solidFill>
              </a:rPr>
              <a:t>принципі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безпосередньої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фіксації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вражень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спостережень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співпереживань</a:t>
            </a:r>
            <a:r>
              <a:rPr lang="ru-RU" sz="3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>У </a:t>
            </a:r>
            <a:r>
              <a:rPr lang="ru-RU" sz="3800" dirty="0" err="1" smtClean="0">
                <a:solidFill>
                  <a:schemeClr val="bg1"/>
                </a:solidFill>
              </a:rPr>
              <a:t>чому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імпресіонізму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Коцюбинського</a:t>
            </a:r>
            <a:r>
              <a:rPr lang="ru-RU" sz="3800" dirty="0" smtClean="0">
                <a:solidFill>
                  <a:schemeClr val="bg1"/>
                </a:solidFill>
              </a:rPr>
              <a:t>? </a:t>
            </a:r>
            <a:r>
              <a:rPr lang="ru-RU" sz="3800" dirty="0" err="1" smtClean="0">
                <a:solidFill>
                  <a:schemeClr val="bg1"/>
                </a:solidFill>
              </a:rPr>
              <a:t>Що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таке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звукопис</a:t>
            </a:r>
            <a:r>
              <a:rPr lang="ru-RU" sz="3800" dirty="0" smtClean="0">
                <a:solidFill>
                  <a:schemeClr val="bg1"/>
                </a:solidFill>
              </a:rPr>
              <a:t>? </a:t>
            </a:r>
            <a:endParaRPr lang="ru-RU" sz="3800" dirty="0">
              <a:solidFill>
                <a:schemeClr val="bg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41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Новела як жанр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Новела як жанр сформувалась у епоху Відродження.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Основна відмінність від </a:t>
            </a:r>
            <a:r>
              <a:rPr lang="uk-UA" dirty="0" err="1" smtClean="0">
                <a:solidFill>
                  <a:schemeClr val="bg1"/>
                </a:solidFill>
              </a:rPr>
              <a:t>оповідання–</a:t>
            </a:r>
            <a:r>
              <a:rPr lang="uk-UA" dirty="0" smtClean="0">
                <a:solidFill>
                  <a:schemeClr val="bg1"/>
                </a:solidFill>
              </a:rPr>
              <a:t> «сюжетна пружина» в новелі дуже стиснута, що справляє враження лаконізму навіть досить великого твору;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Розв'язка завжди несподівана, а сам твір відзначається глибоким психологізмом у зображенні подій, явищ, характері героїв.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20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Новела «</a:t>
            </a:r>
            <a:r>
              <a:rPr lang="en-US" dirty="0" smtClean="0">
                <a:solidFill>
                  <a:schemeClr val="bg1"/>
                </a:solidFill>
              </a:rPr>
              <a:t>Intermezzo</a:t>
            </a:r>
            <a:r>
              <a:rPr lang="uk-UA" dirty="0" smtClean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Автобіографічна основа. Твір написано в 1908 р. в маєтку Євгена </a:t>
            </a:r>
            <a:r>
              <a:rPr lang="uk-UA" dirty="0" err="1" smtClean="0">
                <a:solidFill>
                  <a:schemeClr val="bg1"/>
                </a:solidFill>
              </a:rPr>
              <a:t>Чикаленка—відомого</a:t>
            </a:r>
            <a:r>
              <a:rPr lang="uk-UA" dirty="0" smtClean="0">
                <a:solidFill>
                  <a:schemeClr val="bg1"/>
                </a:solidFill>
              </a:rPr>
              <a:t> мецената.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Коцюбинський був нервово виснажений: трагічні події в </a:t>
            </a:r>
            <a:r>
              <a:rPr lang="uk-UA" dirty="0" err="1" smtClean="0">
                <a:solidFill>
                  <a:schemeClr val="bg1"/>
                </a:solidFill>
              </a:rPr>
              <a:t>суспільстві+</a:t>
            </a:r>
            <a:r>
              <a:rPr lang="uk-UA" dirty="0" smtClean="0">
                <a:solidFill>
                  <a:schemeClr val="bg1"/>
                </a:solidFill>
              </a:rPr>
              <a:t> сімейні конфлікти.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Чикаленко</a:t>
            </a:r>
            <a:r>
              <a:rPr lang="uk-UA" dirty="0" smtClean="0">
                <a:solidFill>
                  <a:schemeClr val="bg1"/>
                </a:solidFill>
              </a:rPr>
              <a:t> забрав митця з лікарні й повіз у село </a:t>
            </a:r>
            <a:r>
              <a:rPr lang="uk-UA" dirty="0" err="1" smtClean="0">
                <a:solidFill>
                  <a:schemeClr val="bg1"/>
                </a:solidFill>
              </a:rPr>
              <a:t>Кононівку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46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Музичний термін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Слово перекладається як «перерва, пауза, відпочинок».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Так називають твір, який звучить під час антракту в театрі, щоб скрасити перепочинок публіки.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Перебування в селі стало для митця віддушиною, відпочинком  від життєвих проблем, після чого він відчув себе здоровим і готовим повернутися до роботи.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093296"/>
            <a:ext cx="1905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0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Дійові особи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Моя </a:t>
            </a:r>
            <a:r>
              <a:rPr lang="ru-RU" dirty="0" err="1">
                <a:solidFill>
                  <a:schemeClr val="bg1"/>
                </a:solidFill>
              </a:rPr>
              <a:t>утома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Ниви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червні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Сонце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Три </a:t>
            </a:r>
            <a:r>
              <a:rPr lang="ru-RU" dirty="0" err="1">
                <a:solidFill>
                  <a:schemeClr val="bg1"/>
                </a:solidFill>
              </a:rPr>
              <a:t>білих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вівчарки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Зозуля.</a:t>
            </a:r>
          </a:p>
          <a:p>
            <a:r>
              <a:rPr lang="ru-RU" dirty="0" err="1">
                <a:solidFill>
                  <a:schemeClr val="bg1"/>
                </a:solidFill>
              </a:rPr>
              <a:t>Жайворонки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Залізна</a:t>
            </a:r>
            <a:r>
              <a:rPr lang="ru-RU" dirty="0">
                <a:solidFill>
                  <a:schemeClr val="bg1"/>
                </a:solidFill>
              </a:rPr>
              <a:t> рука города.</a:t>
            </a:r>
          </a:p>
          <a:p>
            <a:r>
              <a:rPr lang="ru-RU" dirty="0" err="1">
                <a:solidFill>
                  <a:schemeClr val="bg1"/>
                </a:solidFill>
              </a:rPr>
              <a:t>Людське</a:t>
            </a:r>
            <a:r>
              <a:rPr lang="ru-RU" dirty="0">
                <a:solidFill>
                  <a:schemeClr val="bg1"/>
                </a:solidFill>
              </a:rPr>
              <a:t> горе.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14" y="2204864"/>
            <a:ext cx="435138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7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1237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Михайло Михайлович Коцюбинський (1864-1913)</vt:lpstr>
      <vt:lpstr>Великий сонцепоклонник</vt:lpstr>
      <vt:lpstr>Ірина Коцюбинська, донька Михайла:</vt:lpstr>
      <vt:lpstr>Життєвий шлях митця</vt:lpstr>
      <vt:lpstr>Новелістика Коцюбинського</vt:lpstr>
      <vt:lpstr>Новела як жанр</vt:lpstr>
      <vt:lpstr>Новела «Intermezzo»</vt:lpstr>
      <vt:lpstr>Музичний термін</vt:lpstr>
      <vt:lpstr>Дійові особи</vt:lpstr>
      <vt:lpstr>Відпочинок на природі</vt:lpstr>
      <vt:lpstr>Майстер пейзажу</vt:lpstr>
      <vt:lpstr>Поміркуйте</vt:lpstr>
      <vt:lpstr>Опишіть малюнок. Чи передає він ідейний задум автора?</vt:lpstr>
      <vt:lpstr>Душевні муки героя</vt:lpstr>
      <vt:lpstr>Герой картає себе за байдужість</vt:lpstr>
      <vt:lpstr>Початок відродження спокою</vt:lpstr>
      <vt:lpstr>Персоніфікація суспільних станів</vt:lpstr>
      <vt:lpstr>Презентация PowerPoint</vt:lpstr>
      <vt:lpstr>Проаналізуйте уривок:</vt:lpstr>
      <vt:lpstr>Багата кольористика: </vt:lpstr>
      <vt:lpstr>Прочитайте монологи, звернені до сонця. Чи справедливо називають автора великим сонцепоклонником?</vt:lpstr>
      <vt:lpstr>Зв’язок героя із землею</vt:lpstr>
      <vt:lpstr>Зустріч з людьми</vt:lpstr>
      <vt:lpstr>Прочитайте останній абзац новели</vt:lpstr>
      <vt:lpstr>Л. Новиченко про новелу: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Михайлович Коцюбинський (1864-1913)</dc:title>
  <dc:creator>User</dc:creator>
  <cp:lastModifiedBy>User</cp:lastModifiedBy>
  <cp:revision>16</cp:revision>
  <dcterms:created xsi:type="dcterms:W3CDTF">2017-01-31T18:45:03Z</dcterms:created>
  <dcterms:modified xsi:type="dcterms:W3CDTF">2017-02-05T15:43:34Z</dcterms:modified>
</cp:coreProperties>
</file>