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4" r:id="rId5"/>
    <p:sldId id="272" r:id="rId6"/>
    <p:sldId id="261" r:id="rId7"/>
    <p:sldId id="262" r:id="rId8"/>
    <p:sldId id="259" r:id="rId9"/>
    <p:sldId id="271" r:id="rId10"/>
    <p:sldId id="265" r:id="rId11"/>
    <p:sldId id="273" r:id="rId12"/>
    <p:sldId id="274" r:id="rId13"/>
    <p:sldId id="263" r:id="rId14"/>
    <p:sldId id="266" r:id="rId15"/>
    <p:sldId id="267" r:id="rId16"/>
    <p:sldId id="268" r:id="rId17"/>
    <p:sldId id="269" r:id="rId18"/>
    <p:sldId id="276" r:id="rId19"/>
    <p:sldId id="270" r:id="rId20"/>
    <p:sldId id="277" r:id="rId21"/>
    <p:sldId id="278" r:id="rId22"/>
    <p:sldId id="281" r:id="rId23"/>
    <p:sldId id="280" r:id="rId24"/>
    <p:sldId id="279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99"/>
    <a:srgbClr val="FF3399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275E9C-C990-4821-8FED-F8955977C5D5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A453D9-E6A3-4D0B-8972-F2B312875C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altLang="ru-RU" smtClean="0"/>
              <a:t>Відеофрагмент зроблений на основі фільму, створеного німецьким телебаченням </a:t>
            </a:r>
            <a:r>
              <a:rPr lang="en-AU" altLang="ru-RU" smtClean="0"/>
              <a:t>ZDF</a:t>
            </a:r>
            <a:r>
              <a:rPr lang="uk-UA" altLang="ru-RU" smtClean="0"/>
              <a:t>.  </a:t>
            </a: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D78717-1E9D-4918-80A1-3CD46ED1E81A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F4A9-695D-45B7-8D25-09A5739E4253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40892-72D0-4136-906B-E2F625226C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E622-D232-491B-AACC-04E7202D50D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A118-3FA2-4655-94A3-7C0665EFAF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60DA-06FD-41E4-9506-0F0DF8FBC6B0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4EB51-5360-4834-8149-67E860C47D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CBF8-BE0E-4B1C-80E6-FE0EF44E444C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26E56-81E2-4CE7-9725-ABE3D4773D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4670-1EBB-45CF-B0C8-1D336EB6694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6C827-9D49-4D3A-A2F6-2C3E350F7C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C00D-178C-40AE-9A78-09419128CCF2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CCA0-95E8-4971-8341-14971077E4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85D6-D520-4B14-B55C-1C2616415D8D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6D64C-E648-48AF-947E-7BAF8EC8CA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AD89-E8E5-4B33-A4EE-86EE5671F6D0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E6710-6FC8-4423-95A1-090237446B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E158-931E-4640-9B5A-7FB51AA507A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AD05A-7A92-4458-B75E-105AD77707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9C81-732E-4E63-8CCD-90E41B87653E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CC51C-0766-4E80-B8E4-CB55CA3B48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4876-662A-475E-84A5-A1B3472CF388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67C8-4E36-4B55-87FF-C54BA200A9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00ABA20E-3CCE-4DD7-9240-FB0A5318BC8A}" type="datetimeFigureOut">
              <a:rPr lang="ru-RU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B63151D-2558-4D97-8A07-16F781665F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76;&#1080;&#1090;&#1103;&#1095;&#1110;%20&#1085;&#1072;&#1094;&#1080;&#1089;&#1090;&#1089;&#1100;&#1082;&#1110;%20&#1086;&#1088;&#1075;&#1072;&#1085;&#1110;&#1079;&#1072;&#1094;&#1110;&#1111;.wmv" TargetMode="Externa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32025"/>
            <a:ext cx="22987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2000"/>
            <a:ext cx="4724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Німеччина</a:t>
            </a:r>
            <a:br>
              <a:rPr lang="uk-UA" dirty="0" smtClean="0"/>
            </a:br>
            <a:r>
              <a:rPr lang="uk-UA" dirty="0" smtClean="0"/>
              <a:t> в 20 – 30 рр. </a:t>
            </a:r>
            <a:r>
              <a:rPr lang="uk-UA" dirty="0" err="1" smtClean="0"/>
              <a:t>ХХст</a:t>
            </a:r>
            <a:r>
              <a:rPr lang="uk-UA" dirty="0" smtClean="0"/>
              <a:t>.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105400"/>
            <a:ext cx="5943600" cy="1219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Встановлення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нацистської диктатури </a:t>
            </a:r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800600" y="3200400"/>
            <a:ext cx="4343400" cy="430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11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Парад </a:t>
            </a:r>
            <a:r>
              <a:rPr lang="uk-UA" sz="11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„червоних</a:t>
            </a:r>
            <a:r>
              <a:rPr lang="uk-UA" sz="11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фронтовиків – воєнізованої організації КПН (1926 р.)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5562600" y="1066800"/>
            <a:ext cx="3581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/>
              <a:t> Порівняно швидко лідером цієї партії став </a:t>
            </a:r>
            <a:r>
              <a:rPr lang="ru-RU" altLang="ru-RU" b="1"/>
              <a:t>Адольф Гітлер</a:t>
            </a:r>
            <a:r>
              <a:rPr lang="ru-RU" altLang="ru-RU"/>
              <a:t>. </a:t>
            </a:r>
          </a:p>
          <a:p>
            <a:pPr algn="ctr" defTabSz="912813" eaLnBrk="1" hangingPunct="1"/>
            <a:r>
              <a:rPr lang="uk-UA" altLang="ru-RU">
                <a:solidFill>
                  <a:srgbClr val="002060"/>
                </a:solidFill>
              </a:rPr>
              <a:t> </a:t>
            </a:r>
            <a:endParaRPr lang="uk-UA" altLang="ru-RU"/>
          </a:p>
          <a:p>
            <a:pPr defTabSz="912813" eaLnBrk="1" hangingPunct="1">
              <a:buFontTx/>
              <a:buChar char="-"/>
            </a:pPr>
            <a:endParaRPr lang="ru-RU" altLang="ru-RU" sz="200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52400"/>
            <a:ext cx="6911975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січень1919 р</a:t>
            </a:r>
            <a:r>
              <a:rPr lang="ru-RU" dirty="0">
                <a:solidFill>
                  <a:prstClr val="black"/>
                </a:solidFill>
              </a:rPr>
              <a:t>.  - створено </a:t>
            </a:r>
            <a:r>
              <a:rPr lang="ru-RU" dirty="0"/>
              <a:t> Німецьку </a:t>
            </a:r>
            <a:r>
              <a:rPr lang="ru-RU" dirty="0" err="1"/>
              <a:t>робітничу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(ДАП). В </a:t>
            </a:r>
            <a:r>
              <a:rPr lang="ru-RU" dirty="0" err="1"/>
              <a:t>квітні</a:t>
            </a:r>
            <a:r>
              <a:rPr lang="ru-RU" dirty="0"/>
              <a:t> 1920р. ДАП </a:t>
            </a:r>
            <a:r>
              <a:rPr lang="ru-RU" dirty="0" err="1"/>
              <a:t>перейменували</a:t>
            </a:r>
            <a:r>
              <a:rPr lang="ru-RU" dirty="0"/>
              <a:t> у </a:t>
            </a:r>
            <a:r>
              <a:rPr lang="ru-RU" dirty="0" err="1"/>
              <a:t>Націонал</a:t>
            </a:r>
            <a:r>
              <a:rPr lang="ru-RU" dirty="0"/>
              <a:t> – </a:t>
            </a:r>
            <a:r>
              <a:rPr lang="ru-RU" dirty="0" err="1"/>
              <a:t>соціалістичну</a:t>
            </a:r>
            <a:r>
              <a:rPr lang="ru-RU" dirty="0"/>
              <a:t> </a:t>
            </a:r>
            <a:r>
              <a:rPr lang="ru-RU" dirty="0" err="1"/>
              <a:t>робітничу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(НСДАП).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56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1000" y="5105400"/>
            <a:ext cx="45720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Виступ А.Гітлера на одних з перших зборів </a:t>
            </a:r>
            <a:r>
              <a:rPr lang="ru-RU" dirty="0" err="1"/>
              <a:t>нацистів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133600"/>
            <a:ext cx="3200400" cy="4340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000" dirty="0"/>
              <a:t>У націонал – соціалістичну партію вливався широкий потік найрізноманітніших людей, які переслідували при вступі часом протилежні цілі. .. Не стану заперечувати, що … такі речі, як життєві блага і, скажімо, блиск красивої форми, зіграли в моєму виборі не останню </a:t>
            </a:r>
            <a:r>
              <a:rPr lang="uk-UA" sz="2000" dirty="0" err="1"/>
              <a:t>роль”</a:t>
            </a:r>
            <a:r>
              <a:rPr lang="uk-UA" sz="2000" dirty="0"/>
              <a:t>.</a:t>
            </a:r>
          </a:p>
          <a:p>
            <a:pPr algn="r" eaLnBrk="1" hangingPunct="1">
              <a:defRPr/>
            </a:pPr>
            <a:r>
              <a:rPr lang="uk-UA" sz="1600" dirty="0"/>
              <a:t>В. </a:t>
            </a:r>
            <a:r>
              <a:rPr lang="uk-UA" sz="1600" dirty="0" err="1"/>
              <a:t>Шелленберг</a:t>
            </a:r>
            <a:r>
              <a:rPr lang="uk-UA" sz="1600" dirty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180138"/>
            <a:ext cx="4953000" cy="381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Яким був соціальний склад НСДАП?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3315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274638"/>
            <a:ext cx="7194550" cy="104933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3316" name="Схема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785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50" y="6305550"/>
            <a:ext cx="4724400" cy="3698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Про що свідчили  дані виступи?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85800" y="-381000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uk-UA" altLang="ru-RU"/>
              <a:t> </a:t>
            </a:r>
            <a:endParaRPr lang="ru-RU" altLang="ru-RU"/>
          </a:p>
        </p:txBody>
      </p:sp>
      <p:pic>
        <p:nvPicPr>
          <p:cNvPr id="14339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2432050"/>
            <a:ext cx="719455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Диаграм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825" y="468313"/>
            <a:ext cx="3962400" cy="25527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Диаграмма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3992563" cy="2193925"/>
          </a:xfrm>
          <a:prstGeom prst="rect">
            <a:avLst/>
          </a:prstGeom>
          <a:solidFill>
            <a:srgbClr val="800080">
              <a:alpha val="3490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5638800" cy="3698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Охарактеризуйте розвиток Німеччини на 1929р.?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0"/>
            <a:ext cx="5791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400" dirty="0">
                <a:solidFill>
                  <a:srgbClr val="FF0000"/>
                </a:solidFill>
              </a:rPr>
              <a:t>Період відновлення </a:t>
            </a:r>
            <a:r>
              <a:rPr lang="uk-UA" dirty="0">
                <a:solidFill>
                  <a:srgbClr val="FF0000"/>
                </a:solidFill>
              </a:rPr>
              <a:t>(1924 – 1929рр.)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6" grpId="0"/>
      <p:bldOleChart spid="102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2289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Схема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1212850"/>
            <a:ext cx="61690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15000"/>
            <a:ext cx="32766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Версальський</a:t>
            </a:r>
            <a:r>
              <a:rPr lang="ru-RU" sz="1600" dirty="0"/>
              <a:t> </a:t>
            </a:r>
            <a:r>
              <a:rPr lang="ru-RU" sz="1600" dirty="0" err="1"/>
              <a:t>договір</a:t>
            </a:r>
            <a:r>
              <a:rPr lang="ru-RU" sz="1600" dirty="0"/>
              <a:t> породив нацизм. Карикатура</a:t>
            </a:r>
          </a:p>
        </p:txBody>
      </p:sp>
      <p:pic>
        <p:nvPicPr>
          <p:cNvPr id="15365" name="Прямоугольник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-206375"/>
            <a:ext cx="91567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6172200"/>
            <a:ext cx="4648200" cy="36988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Прокоментуйте зміст карикатури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3048000"/>
            <a:ext cx="2133600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А. Гітлер (</a:t>
            </a:r>
            <a:r>
              <a:rPr lang="uk-UA" sz="1600" dirty="0" err="1"/>
              <a:t>Шикльгрубер</a:t>
            </a:r>
            <a:r>
              <a:rPr lang="uk-UA" sz="1600" dirty="0"/>
              <a:t>)-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1889 – 1945рр.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81000"/>
            <a:ext cx="4267200" cy="655564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Австрієць. Народився в сім</a:t>
            </a:r>
            <a:r>
              <a:rPr lang="uk-UA" sz="2000" dirty="0">
                <a:cs typeface="Arial"/>
              </a:rPr>
              <a:t>’ї митного службовця.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cs typeface="Arial"/>
              </a:rPr>
              <a:t>Не здобув закінченої освіти. До І світової війни перебивався випадковими заробітками.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cs typeface="Arial"/>
              </a:rPr>
              <a:t>Воював на фронтах І світової війни, двічі був нагороджений хрестом другого і першого ступенів, одержав єфрейторські нашивки.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cs typeface="Arial"/>
              </a:rPr>
              <a:t>Успішна кар’єра розпочалась після І світової зі вступом до НСДАП. Згодом став її лідером.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cs typeface="Arial"/>
              </a:rPr>
              <a:t>У 1923р. підняв заколот у  Мюнхені – </a:t>
            </a:r>
            <a:r>
              <a:rPr lang="uk-UA" sz="2000" dirty="0" err="1">
                <a:cs typeface="Arial"/>
              </a:rPr>
              <a:t>“пивний</a:t>
            </a:r>
            <a:r>
              <a:rPr lang="uk-UA" sz="2000" dirty="0">
                <a:cs typeface="Arial"/>
              </a:rPr>
              <a:t> </a:t>
            </a:r>
            <a:r>
              <a:rPr lang="uk-UA" sz="2000" dirty="0" err="1">
                <a:cs typeface="Arial"/>
              </a:rPr>
              <a:t>путч”</a:t>
            </a:r>
            <a:r>
              <a:rPr lang="uk-UA" sz="2000" dirty="0">
                <a:cs typeface="Arial"/>
              </a:rPr>
              <a:t>, за що був ув'язнений. </a:t>
            </a:r>
            <a:r>
              <a:rPr lang="ru-RU" sz="2000" dirty="0"/>
              <a:t>У </a:t>
            </a:r>
            <a:r>
              <a:rPr lang="ru-RU" sz="2000" dirty="0" err="1"/>
              <a:t>в`язниці</a:t>
            </a:r>
            <a:r>
              <a:rPr lang="ru-RU" sz="2000" dirty="0"/>
              <a:t> </a:t>
            </a:r>
            <a:r>
              <a:rPr lang="ru-RU" sz="2000" dirty="0" err="1"/>
              <a:t>Гітлер</a:t>
            </a:r>
            <a:r>
              <a:rPr lang="ru-RU" sz="2000" dirty="0"/>
              <a:t> написав книгу </a:t>
            </a:r>
            <a:r>
              <a:rPr lang="ru-RU" sz="2000" b="1" dirty="0"/>
              <a:t>"Майн </a:t>
            </a:r>
            <a:r>
              <a:rPr lang="ru-RU" sz="2000" b="1" dirty="0" err="1"/>
              <a:t>кампф</a:t>
            </a:r>
            <a:r>
              <a:rPr lang="ru-RU" sz="2000" b="1" dirty="0"/>
              <a:t>" </a:t>
            </a:r>
            <a:r>
              <a:rPr lang="ru-RU" sz="2000" dirty="0"/>
              <a:t>("Моя </a:t>
            </a:r>
            <a:r>
              <a:rPr lang="ru-RU" sz="2000" dirty="0" err="1"/>
              <a:t>боротьба</a:t>
            </a:r>
            <a:r>
              <a:rPr lang="ru-RU" sz="2000" dirty="0"/>
              <a:t>"), в </a:t>
            </a:r>
            <a:r>
              <a:rPr lang="ru-RU" sz="2000" dirty="0" err="1"/>
              <a:t>якій</a:t>
            </a:r>
            <a:r>
              <a:rPr lang="ru-RU" sz="2000" dirty="0"/>
              <a:t> </a:t>
            </a:r>
            <a:r>
              <a:rPr lang="ru-RU" sz="2000" dirty="0" err="1"/>
              <a:t>виклав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програмні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 </a:t>
            </a:r>
            <a:r>
              <a:rPr lang="ru-RU" sz="2000" dirty="0" err="1"/>
              <a:t>німецького</a:t>
            </a:r>
            <a:r>
              <a:rPr lang="ru-RU" sz="2000" dirty="0"/>
              <a:t>  </a:t>
            </a:r>
            <a:r>
              <a:rPr lang="ru-RU" sz="2000" dirty="0" err="1"/>
              <a:t>націонал</a:t>
            </a:r>
            <a:r>
              <a:rPr lang="ru-RU" sz="2000" dirty="0"/>
              <a:t> – </a:t>
            </a:r>
            <a:r>
              <a:rPr lang="ru-RU" sz="2000" dirty="0" err="1"/>
              <a:t>соціалізму</a:t>
            </a:r>
            <a:r>
              <a:rPr lang="ru-RU" sz="2000" dirty="0"/>
              <a:t>.</a:t>
            </a:r>
            <a:endParaRPr lang="uk-UA" sz="2000" dirty="0"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cs typeface="Arial"/>
              </a:rPr>
              <a:t> </a:t>
            </a:r>
            <a:endParaRPr lang="ru-RU" sz="2000" dirty="0"/>
          </a:p>
        </p:txBody>
      </p:sp>
      <p:grpSp>
        <p:nvGrpSpPr>
          <p:cNvPr id="16389" name="TextBox 5"/>
          <p:cNvGrpSpPr>
            <a:grpSpLocks/>
          </p:cNvGrpSpPr>
          <p:nvPr/>
        </p:nvGrpSpPr>
        <p:grpSpPr bwMode="auto">
          <a:xfrm>
            <a:off x="-109538" y="1925638"/>
            <a:ext cx="3005138" cy="3822700"/>
            <a:chOff x="-69" y="1213"/>
            <a:chExt cx="1893" cy="2408"/>
          </a:xfrm>
        </p:grpSpPr>
        <p:pic>
          <p:nvPicPr>
            <p:cNvPr id="16393" name="TextBox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9" y="1213"/>
              <a:ext cx="1893" cy="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 Box 6"/>
            <p:cNvSpPr txBox="1">
              <a:spLocks noChangeArrowheads="1"/>
            </p:cNvSpPr>
            <p:nvPr/>
          </p:nvSpPr>
          <p:spPr bwMode="auto">
            <a:xfrm>
              <a:off x="0" y="1248"/>
              <a:ext cx="1776" cy="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 altLang="ru-RU" sz="2000">
                  <a:solidFill>
                    <a:srgbClr val="000000"/>
                  </a:solidFill>
                </a:rPr>
                <a:t>“</a:t>
              </a:r>
              <a:r>
                <a:rPr lang="uk-UA" altLang="ru-RU" sz="2000">
                  <a:solidFill>
                    <a:srgbClr val="000000"/>
                  </a:solidFill>
                  <a:latin typeface="Arial Narrow" pitchFamily="34" charset="0"/>
                </a:rPr>
                <a:t>Як національні соціалісти ми вбачаємо нашу програму в нашому прапорі. У червоному ми вбачаємо соціальну ідею руху, в білому – націоналістичну ідею і у свастиці ми вбачаємо нашу місію досягти перемоги арійської людини”</a:t>
              </a:r>
              <a:endParaRPr lang="uk-UA" altLang="ru-RU" sz="14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r" eaLnBrk="1" hangingPunct="1"/>
              <a:r>
                <a:rPr lang="uk-UA" altLang="ru-RU" sz="1400">
                  <a:solidFill>
                    <a:srgbClr val="000000"/>
                  </a:solidFill>
                </a:rPr>
                <a:t>   А. Гітлер “Майн кампф”</a:t>
              </a:r>
              <a:endParaRPr lang="ru-RU" altLang="ru-RU" sz="1400">
                <a:solidFill>
                  <a:srgbClr val="000000"/>
                </a:solidFill>
              </a:endParaRPr>
            </a:p>
          </p:txBody>
        </p:sp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91000"/>
            <a:ext cx="209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7400" y="6488113"/>
            <a:ext cx="3382963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 </a:t>
            </a:r>
            <a:r>
              <a:rPr lang="ru-RU" sz="1400" dirty="0"/>
              <a:t>Перше </a:t>
            </a:r>
            <a:r>
              <a:rPr lang="ru-RU" sz="1400" dirty="0" err="1"/>
              <a:t>видання</a:t>
            </a:r>
            <a:r>
              <a:rPr lang="ru-RU" sz="1400" dirty="0"/>
              <a:t> «</a:t>
            </a:r>
            <a:r>
              <a:rPr lang="ru-RU" sz="1400" dirty="0" err="1"/>
              <a:t>Mein</a:t>
            </a:r>
            <a:r>
              <a:rPr lang="ru-RU" sz="1400" dirty="0"/>
              <a:t> </a:t>
            </a:r>
            <a:r>
              <a:rPr lang="ru-RU" sz="1400" dirty="0" err="1"/>
              <a:t>Kampf</a:t>
            </a:r>
            <a:r>
              <a:rPr lang="ru-RU" sz="1400" dirty="0"/>
              <a:t>»,1925р</a:t>
            </a:r>
            <a:r>
              <a:rPr lang="ru-RU" dirty="0"/>
              <a:t>.</a:t>
            </a:r>
          </a:p>
        </p:txBody>
      </p:sp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1262063"/>
            <a:ext cx="87788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Засади нацизму: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91200" y="1066800"/>
            <a:ext cx="33528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70C0"/>
                </a:solidFill>
              </a:rPr>
              <a:t>«Господь Бог </a:t>
            </a:r>
            <a:r>
              <a:rPr lang="ru-RU" b="1" dirty="0" err="1">
                <a:solidFill>
                  <a:srgbClr val="0070C0"/>
                </a:solidFill>
              </a:rPr>
              <a:t>покладається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тепер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лише</a:t>
            </a:r>
            <a:r>
              <a:rPr lang="ru-RU" b="1" dirty="0">
                <a:solidFill>
                  <a:srgbClr val="0070C0"/>
                </a:solidFill>
              </a:rPr>
              <a:t> на одних </a:t>
            </a:r>
            <a:r>
              <a:rPr lang="ru-RU" b="1" dirty="0" err="1">
                <a:solidFill>
                  <a:srgbClr val="0070C0"/>
                </a:solidFill>
              </a:rPr>
              <a:t>німців</a:t>
            </a:r>
            <a:r>
              <a:rPr lang="ru-RU" b="1" dirty="0">
                <a:solidFill>
                  <a:srgbClr val="0070C0"/>
                </a:solidFill>
              </a:rPr>
              <a:t>…»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Просування нацистів до влади:</a:t>
            </a:r>
            <a:endParaRPr lang="ru-RU" dirty="0" smtClean="0"/>
          </a:p>
        </p:txBody>
      </p:sp>
      <p:pic>
        <p:nvPicPr>
          <p:cNvPr id="18435" name="Схе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169988"/>
            <a:ext cx="79613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400800"/>
            <a:ext cx="79248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Яким шляхом нацисти прийшли до влади?  Які фактори цьому сприяли?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419600"/>
            <a:ext cx="60960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Нацистський</a:t>
            </a:r>
            <a:r>
              <a:rPr lang="ru-RU" sz="1600" dirty="0"/>
              <a:t> марш на честь </a:t>
            </a:r>
            <a:r>
              <a:rPr lang="ru-RU" sz="1600" dirty="0" err="1"/>
              <a:t>призначення</a:t>
            </a:r>
            <a:r>
              <a:rPr lang="ru-RU" sz="1600" dirty="0"/>
              <a:t> А.Гітлера </a:t>
            </a:r>
            <a:r>
              <a:rPr lang="ru-RU" sz="1600" dirty="0" err="1"/>
              <a:t>рейхканцлером</a:t>
            </a:r>
            <a:r>
              <a:rPr lang="ru-RU" sz="1600" dirty="0"/>
              <a:t> (1933 р.)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96000" y="838200"/>
            <a:ext cx="3048000" cy="5262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uk-UA" sz="16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Важливим етапом зміцнення влади Гітлера було знищення ним своїх політичних противників у партії.</a:t>
            </a: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Лідер штурмовиків (СА) Ернст Рем виступав за  </a:t>
            </a: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переділ власності в Німеччині, що могло позбавити Гітлера підтримки великого капіталу.</a:t>
            </a:r>
          </a:p>
          <a:p>
            <a:pPr>
              <a:defRPr/>
            </a:pPr>
            <a:r>
              <a:rPr lang="uk-UA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 Гітлер за допомогою охоронних загонів (СС) в ніч на 30 червня 1934 р. фізично знищує керівників СА.  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4600" y="762000"/>
            <a:ext cx="2819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uk-UA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</a:t>
            </a:r>
            <a:r>
              <a:rPr lang="uk-UA" sz="2000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іч</a:t>
            </a:r>
            <a:r>
              <a:rPr lang="uk-UA" sz="2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довгих </a:t>
            </a:r>
            <a:r>
              <a:rPr lang="uk-UA" sz="2000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ножів”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79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14400" y="4800600"/>
            <a:ext cx="4419600" cy="1477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2813" eaLnBrk="1" hangingPunct="1">
              <a:defRPr/>
            </a:pPr>
            <a:r>
              <a:rPr lang="uk-UA" b="1" u="sng" dirty="0"/>
              <a:t>Знаряддя кривавого режиму:</a:t>
            </a:r>
          </a:p>
          <a:p>
            <a:pPr defTabSz="912813" eaLnBrk="1" hangingPunct="1">
              <a:buFontTx/>
              <a:buChar char="-"/>
              <a:defRPr/>
            </a:pPr>
            <a:r>
              <a:rPr lang="uk-UA" dirty="0"/>
              <a:t>Гестапо ( таємна поліція);</a:t>
            </a:r>
          </a:p>
          <a:p>
            <a:pPr defTabSz="912813" eaLnBrk="1" hangingPunct="1">
              <a:buFontTx/>
              <a:buChar char="-"/>
              <a:defRPr/>
            </a:pPr>
            <a:r>
              <a:rPr lang="uk-UA" dirty="0"/>
              <a:t>СА (штурмові загони);</a:t>
            </a:r>
          </a:p>
          <a:p>
            <a:pPr defTabSz="912813" eaLnBrk="1" hangingPunct="1">
              <a:buFontTx/>
              <a:buChar char="-"/>
              <a:defRPr/>
            </a:pPr>
            <a:r>
              <a:rPr lang="uk-UA" dirty="0"/>
              <a:t>СС (охороні загони);</a:t>
            </a:r>
          </a:p>
          <a:p>
            <a:pPr defTabSz="912813" eaLnBrk="1" hangingPunct="1">
              <a:buFontTx/>
              <a:buChar char="-"/>
              <a:defRPr/>
            </a:pPr>
            <a:r>
              <a:rPr lang="uk-UA" dirty="0"/>
              <a:t>СД (служба безпеки)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267200"/>
            <a:ext cx="5562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 err="1">
                <a:cs typeface="Arial"/>
              </a:rPr>
              <a:t>'</a:t>
            </a:r>
            <a:r>
              <a:rPr lang="ru-RU" dirty="0" err="1"/>
              <a:t>язні</a:t>
            </a:r>
            <a:r>
              <a:rPr lang="ru-RU" dirty="0"/>
              <a:t> </a:t>
            </a:r>
            <a:r>
              <a:rPr lang="ru-RU" dirty="0" err="1"/>
              <a:t>нацистських</a:t>
            </a:r>
            <a:r>
              <a:rPr lang="ru-RU" dirty="0"/>
              <a:t> </a:t>
            </a:r>
            <a:r>
              <a:rPr lang="ru-RU" dirty="0" err="1"/>
              <a:t>концентраційних</a:t>
            </a:r>
            <a:r>
              <a:rPr lang="ru-RU" dirty="0"/>
              <a:t> </a:t>
            </a:r>
            <a:r>
              <a:rPr lang="ru-RU" dirty="0" err="1"/>
              <a:t>таборів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9800" y="609600"/>
            <a:ext cx="2895600" cy="4400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000" dirty="0"/>
              <a:t>У 1933 р. вже формально було заборонено всі політичні </a:t>
            </a:r>
            <a:r>
              <a:rPr lang="uk-UA" sz="2000" dirty="0" err="1"/>
              <a:t>партії‚</a:t>
            </a:r>
            <a:r>
              <a:rPr lang="uk-UA" sz="2000" dirty="0"/>
              <a:t> крім НСДАП, що злилася з державою.  </a:t>
            </a:r>
          </a:p>
          <a:p>
            <a:pPr eaLnBrk="1" hangingPunct="1">
              <a:defRPr/>
            </a:pPr>
            <a:r>
              <a:rPr lang="uk-UA" sz="2000" dirty="0"/>
              <a:t>  Різка зміна державного ладу та суспільного життя супроводжувалася насиллям і породжувала посилення каральних органів держави.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52400" y="304800"/>
            <a:ext cx="624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-533400" y="3048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/>
              <a:t> </a:t>
            </a:r>
          </a:p>
          <a:p>
            <a:pPr defTabSz="912813" eaLnBrk="1" hangingPunct="1"/>
            <a:r>
              <a:rPr lang="ru-RU" altLang="ru-RU"/>
              <a:t>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95400" y="5181600"/>
            <a:ext cx="4897438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Спалення нацистами книг </a:t>
            </a:r>
            <a:r>
              <a:rPr lang="uk-UA" sz="1600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“не</a:t>
            </a:r>
            <a:r>
              <a:rPr lang="uk-UA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німецьких авторів ”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6629400" y="3810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uk-UA" altLang="ru-RU"/>
              <a:t>Контроль нацизму над свідомістю мас</a:t>
            </a:r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800" y="2057400"/>
            <a:ext cx="2590800" cy="4154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400" dirty="0"/>
              <a:t>Засоби масової інформації — друк, радіо — залежали від міністра пропаганди Й.</a:t>
            </a:r>
            <a:r>
              <a:rPr lang="uk-UA" sz="2400" dirty="0" err="1"/>
              <a:t>Геббельса</a:t>
            </a:r>
            <a:r>
              <a:rPr lang="uk-UA" sz="2400" dirty="0"/>
              <a:t>. Його відомство було поставлено на службу нацизмові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481138"/>
            <a:ext cx="72548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1175" y="3381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3581400"/>
            <a:ext cx="3048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Публічне приниження нацистами </a:t>
            </a:r>
          </a:p>
          <a:p>
            <a:pPr>
              <a:defRPr/>
            </a:pPr>
            <a:r>
              <a:rPr lang="uk-UA" sz="1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євреїв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/>
              <a:t>Антисемітизм став офіційною політикою фашистської держави </a:t>
            </a:r>
            <a:endParaRPr lang="ru-RU" dirty="0"/>
          </a:p>
        </p:txBody>
      </p:sp>
      <p:pic>
        <p:nvPicPr>
          <p:cNvPr id="22533" name="Схема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2786063"/>
            <a:ext cx="61341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0-конечная звезда 7"/>
          <p:cNvSpPr/>
          <p:nvPr/>
        </p:nvSpPr>
        <p:spPr>
          <a:xfrm>
            <a:off x="228600" y="4343400"/>
            <a:ext cx="2438400" cy="1905000"/>
          </a:xfrm>
          <a:prstGeom prst="star10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6 </a:t>
            </a:r>
            <a:r>
              <a:rPr lang="uk-UA" dirty="0" err="1"/>
              <a:t>млн.євреїв</a:t>
            </a:r>
            <a:endParaRPr lang="uk-UA" dirty="0"/>
          </a:p>
          <a:p>
            <a:pPr algn="ctr" eaLnBrk="1" hangingPunct="1">
              <a:defRPr/>
            </a:pPr>
            <a:r>
              <a:rPr lang="uk-UA" dirty="0"/>
              <a:t>стали жертвами нацизму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6958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36957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defTabSz="912813"/>
            <a:r>
              <a:rPr lang="uk-UA" altLang="ru-RU" smtClean="0"/>
              <a:t>  </a:t>
            </a:r>
            <a:r>
              <a:rPr lang="uk-UA" altLang="ru-RU" sz="3200" smtClean="0"/>
              <a:t>“Гітлерюгенд” -  монопольний молодіжний підрозділ “Третього рейху”</a:t>
            </a:r>
            <a:endParaRPr lang="ru-RU" altLang="ru-RU" smtClean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962400" y="4495800"/>
            <a:ext cx="4953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uk-UA" altLang="ru-RU" b="1" u="sng"/>
              <a:t>Сфери діяльності:</a:t>
            </a:r>
          </a:p>
          <a:p>
            <a:pPr defTabSz="912813" eaLnBrk="1" hangingPunct="1">
              <a:buFontTx/>
              <a:buChar char="-"/>
            </a:pPr>
            <a:r>
              <a:rPr lang="uk-UA" altLang="ru-RU"/>
              <a:t>Ідеологічна обробка молоді;</a:t>
            </a:r>
          </a:p>
          <a:p>
            <a:pPr defTabSz="912813" eaLnBrk="1" hangingPunct="1">
              <a:buFontTx/>
              <a:buChar char="-"/>
            </a:pPr>
            <a:r>
              <a:rPr lang="uk-UA" altLang="ru-RU"/>
              <a:t>Фізична підготовка</a:t>
            </a:r>
          </a:p>
          <a:p>
            <a:pPr defTabSz="912813" eaLnBrk="1" hangingPunct="1"/>
            <a:r>
              <a:rPr lang="uk-UA" altLang="ru-RU"/>
              <a:t>Напередодні ІІ світової війни ця структура охоплювала майже всю молодь Німеччини.</a:t>
            </a:r>
            <a:endParaRPr lang="ru-RU" alt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итячі нацистські організації.wmv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28600"/>
            <a:ext cx="8229600" cy="6170613"/>
          </a:xfrm>
        </p:spPr>
      </p:pic>
      <p:sp>
        <p:nvSpPr>
          <p:cNvPr id="5" name="TextBox 4"/>
          <p:cNvSpPr txBox="1"/>
          <p:nvPr/>
        </p:nvSpPr>
        <p:spPr>
          <a:xfrm>
            <a:off x="3886200" y="6334125"/>
            <a:ext cx="5257800" cy="52387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400" dirty="0">
                <a:solidFill>
                  <a:srgbClr val="FFFF00"/>
                </a:solidFill>
              </a:rPr>
              <a:t>Охарактеризуйте  політику </a:t>
            </a:r>
            <a:r>
              <a:rPr lang="uk-UA" sz="1400" dirty="0" err="1">
                <a:solidFill>
                  <a:srgbClr val="FFFF00"/>
                </a:solidFill>
              </a:rPr>
              <a:t>“Третього</a:t>
            </a:r>
            <a:r>
              <a:rPr lang="uk-UA" sz="1400" dirty="0">
                <a:solidFill>
                  <a:srgbClr val="FFFF00"/>
                </a:solidFill>
              </a:rPr>
              <a:t> рейху ” в галузі суспільних відносин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1292225"/>
            <a:ext cx="514508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вая фигурная скобка 2"/>
          <p:cNvSpPr/>
          <p:nvPr/>
        </p:nvSpPr>
        <p:spPr>
          <a:xfrm rot="5400000">
            <a:off x="2095500" y="-1333500"/>
            <a:ext cx="685800" cy="48768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914400" y="381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uk-UA" altLang="ru-RU" sz="2400"/>
              <a:t>       18 округів</a:t>
            </a:r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4724400" y="0"/>
            <a:ext cx="40386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/>
              <a:t>Регіональна структура німецької економіки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257800" y="1447800"/>
            <a:ext cx="33528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Жорстке державне регулювання</a:t>
            </a:r>
            <a:endParaRPr lang="ru-RU" dirty="0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4800600" y="28194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uk-UA" altLang="ru-RU"/>
              <a:t>1933р. – створена Генеральна рада німецького господарства, в якій поряд з чиновниками працювали і провідні представники підприємницьких кіл.</a:t>
            </a:r>
            <a:endParaRPr lang="ru-RU" altLang="ru-RU"/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228600" y="4953000"/>
            <a:ext cx="853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2813"/>
            <a:r>
              <a:rPr lang="uk-UA" altLang="ru-RU" sz="1600">
                <a:ea typeface="Calibri" pitchFamily="34" charset="0"/>
                <a:cs typeface="Times New Roman" pitchFamily="18" charset="0"/>
              </a:rPr>
              <a:t>У нацистській Німеччині було ліквідовано профспілки, а замість них утворено Німецький робітничий фронт, що включав робітників і роботодавців. Керівники підприємств ставали "вождями трудового колективу". </a:t>
            </a:r>
          </a:p>
          <a:p>
            <a:pPr defTabSz="912813"/>
            <a:r>
              <a:rPr lang="uk-UA" altLang="ru-RU" sz="1600">
                <a:ea typeface="Calibri" pitchFamily="34" charset="0"/>
                <a:cs typeface="Times New Roman" pitchFamily="18" charset="0"/>
              </a:rPr>
              <a:t>Контроль над заробітною платою було доповнено введенням загальної трудової  повинності.</a:t>
            </a:r>
            <a:endParaRPr lang="uk-UA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defTabSz="912813"/>
            <a:r>
              <a:rPr lang="uk-UA" altLang="ru-RU" sz="2800" smtClean="0"/>
              <a:t>  </a:t>
            </a:r>
            <a:r>
              <a:rPr lang="uk-UA" altLang="ru-RU" sz="2800" smtClean="0">
                <a:solidFill>
                  <a:srgbClr val="7030A0"/>
                </a:solidFill>
                <a:latin typeface="Century Gothic" pitchFamily="34" charset="0"/>
              </a:rPr>
              <a:t>Економічна політика Німеччини</a:t>
            </a:r>
            <a:endParaRPr lang="ru-RU" altLang="ru-RU" sz="2800" smtClean="0">
              <a:solidFill>
                <a:srgbClr val="7030A0"/>
              </a:solidFill>
              <a:latin typeface="Century Gothic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295400"/>
          <a:ext cx="6096000" cy="1524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Рік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1933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1934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1935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1936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1937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1938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Частка військових витрат у державному бюджеті (%)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56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74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838200"/>
            <a:ext cx="60198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/>
              <a:t>Військові витрати нацистської Німеччини</a:t>
            </a:r>
            <a:endParaRPr lang="ru-RU" dirty="0"/>
          </a:p>
        </p:txBody>
      </p:sp>
      <p:pic>
        <p:nvPicPr>
          <p:cNvPr id="27678" name="Диаграмма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362200"/>
            <a:ext cx="25908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/>
              <a:t>Безробіття в провідних країнах Європи і США ( у %)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2514600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Визначте особливості економіки нацистської Німеччини.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04800"/>
            <a:ext cx="8229600" cy="13716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2813" eaLnBrk="1" hangingPunct="1">
              <a:defRPr/>
            </a:pPr>
            <a:r>
              <a:rPr lang="uk-UA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Чи  існувала можливість уникнення приходу нацистів до влади в Німеччині?</a:t>
            </a:r>
            <a:endParaRPr lang="ru-RU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876800" y="11430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Листопадова революція 1918р.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3352800" cy="25542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2060"/>
                </a:solidFill>
              </a:rPr>
              <a:t>3 листопада 1818р. – повстання моряків в Кілі, які відмовилися виконувати наказ командування вийти в море і вступити в бій з переважаючими силами британців.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4876800" cy="1323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C00000"/>
                </a:solidFill>
              </a:rPr>
              <a:t>Гасла революції: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- скасування військового стану;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- відновлення демократичних свобод;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- 8 – ми годинний робочий день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6019800"/>
            <a:ext cx="35814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 err="1"/>
              <a:t>Революційний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</a:t>
            </a:r>
          </a:p>
          <a:p>
            <a:pPr algn="ctr" eaLnBrk="1" hangingPunct="1">
              <a:defRPr/>
            </a:pPr>
            <a:r>
              <a:rPr lang="ru-RU" dirty="0"/>
              <a:t>(9 листопада 1918 р.)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533400" y="5867400"/>
            <a:ext cx="38100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2813"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Визначте причини революції в Німеччині?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6350"/>
            <a:ext cx="5334001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0" y="3041650"/>
            <a:ext cx="50419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6172200"/>
            <a:ext cx="35814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Вільгельм ІІ з онуками,1914р.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33400"/>
            <a:ext cx="3733800" cy="1754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9 листопада 1818р. – повстання в Берліні. Імператор Вільгельм ІІ утік до Нідерландів. Сформовано новий уряд – Раду народних уповноважених на чолі з </a:t>
            </a:r>
            <a:r>
              <a:rPr lang="uk-UA" dirty="0" err="1"/>
              <a:t>Ебертом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95800"/>
            <a:ext cx="396240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1919р. Ф. </a:t>
            </a:r>
            <a:r>
              <a:rPr lang="uk-UA" dirty="0" err="1"/>
              <a:t>Еберта</a:t>
            </a:r>
            <a:r>
              <a:rPr lang="uk-UA" dirty="0"/>
              <a:t> обрали президентом країни.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4648200" y="152400"/>
            <a:ext cx="1295400" cy="381000"/>
          </a:xfrm>
          <a:prstGeom prst="leftArrow">
            <a:avLst>
              <a:gd name="adj1" fmla="val 56857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/>
              <a:t>Ф. Еберт</a:t>
            </a:r>
            <a:endParaRPr lang="ru-RU" dirty="0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371600" y="3886200"/>
            <a:ext cx="39624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2813"/>
            <a:r>
              <a:rPr lang="uk-UA" altLang="ru-RU" sz="1100"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100">
              <a:ea typeface="Calibri" pitchFamily="34" charset="0"/>
              <a:cs typeface="Times New Roman" pitchFamily="18" charset="0"/>
            </a:endParaRPr>
          </a:p>
          <a:p>
            <a:pPr defTabSz="912813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95600"/>
            <a:ext cx="45720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Рада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уповноважених</a:t>
            </a:r>
            <a:r>
              <a:rPr lang="ru-RU" dirty="0"/>
              <a:t> –  </a:t>
            </a:r>
            <a:r>
              <a:rPr lang="ru-RU" dirty="0" err="1"/>
              <a:t>утворена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uk-UA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СДНП та НСДПН</a:t>
            </a:r>
            <a:endParaRPr lang="ru-RU" dirty="0"/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457200" y="5715000"/>
            <a:ext cx="35052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2813"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Коли в Німеччині було  повалено монархію?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Схе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-6350"/>
            <a:ext cx="632142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3962400" y="3276600"/>
            <a:ext cx="914400" cy="1066800"/>
          </a:xfrm>
          <a:prstGeom prst="downArrow">
            <a:avLst>
              <a:gd name="adj1" fmla="val 50000"/>
              <a:gd name="adj2" fmla="val 4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uk-UA" dirty="0"/>
              <a:t>січень1919р.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4267200"/>
            <a:ext cx="44196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dirty="0"/>
              <a:t>Повстання проти уряду Ф. </a:t>
            </a:r>
            <a:r>
              <a:rPr lang="uk-UA" sz="2000" dirty="0" err="1"/>
              <a:t>Еберта</a:t>
            </a:r>
            <a:r>
              <a:rPr lang="uk-UA" sz="2000" dirty="0"/>
              <a:t>. Завершилося поразкою комуністів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1905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886200"/>
            <a:ext cx="20431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Роза </a:t>
            </a:r>
            <a:r>
              <a:rPr lang="ru-RU" dirty="0" err="1"/>
              <a:t>Люксембурґ</a:t>
            </a:r>
            <a:endParaRPr lang="ru-RU" dirty="0"/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67200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6324600"/>
            <a:ext cx="16732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/>
              <a:t>Карл </a:t>
            </a:r>
            <a:r>
              <a:rPr lang="ru-RU" dirty="0" err="1"/>
              <a:t>Лібкнехт</a:t>
            </a:r>
            <a:endParaRPr lang="ru-RU" dirty="0"/>
          </a:p>
        </p:txBody>
      </p:sp>
      <p:sp>
        <p:nvSpPr>
          <p:cNvPr id="7178" name="Прямоугольник 8"/>
          <p:cNvSpPr>
            <a:spLocks noChangeArrowheads="1"/>
          </p:cNvSpPr>
          <p:nvPr/>
        </p:nvSpPr>
        <p:spPr bwMode="auto">
          <a:xfrm>
            <a:off x="4572000" y="51054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/>
              <a:t>13 квітня 1919 року в Мюнхені була проголошена Баварська радянська республіка, яка проіснувала  три тижні.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365250"/>
            <a:ext cx="61341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22250"/>
            <a:ext cx="8229600" cy="1143000"/>
          </a:xfrm>
          <a:solidFill>
            <a:srgbClr val="92D050"/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Наслідки Листопадової революції: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04950" y="5715000"/>
            <a:ext cx="7258050" cy="369888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Спрогнозуйте розвиток Німеччини після Листопадової революції?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27050" y="5657850"/>
            <a:ext cx="977900" cy="4841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ильный пятиугольник 3"/>
          <p:cNvSpPr/>
          <p:nvPr/>
        </p:nvSpPr>
        <p:spPr>
          <a:xfrm>
            <a:off x="2667000" y="1143000"/>
            <a:ext cx="3048000" cy="2743200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18 федеральних земель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Веймарська республіка </a:t>
            </a:r>
            <a:br>
              <a:rPr lang="uk-UA" dirty="0" smtClean="0"/>
            </a:br>
            <a:r>
              <a:rPr lang="uk-UA" dirty="0" smtClean="0"/>
              <a:t>1 липня 1919р. – 1933р.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4876800"/>
            <a:ext cx="18288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Форма правління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572000"/>
            <a:ext cx="22098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Форма  територіального устрою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724400"/>
            <a:ext cx="1828800" cy="9239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Форма  політичного режиму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600200"/>
            <a:ext cx="3124200" cy="708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70C0"/>
                </a:solidFill>
              </a:rPr>
              <a:t>31 липня 1919р.  - Веймарська Конституція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25" y="1517650"/>
            <a:ext cx="1914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3810000"/>
            <a:ext cx="2514600" cy="338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Ф. Еберт – І президент</a:t>
            </a:r>
            <a:endParaRPr lang="ru-RU" sz="1600" dirty="0"/>
          </a:p>
        </p:txBody>
      </p:sp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425" y="1365250"/>
            <a:ext cx="23161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073775" y="3810000"/>
            <a:ext cx="307022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 err="1"/>
              <a:t>Гінденбург-</a:t>
            </a:r>
            <a:r>
              <a:rPr lang="uk-UA" dirty="0"/>
              <a:t> останній</a:t>
            </a:r>
          </a:p>
          <a:p>
            <a:pPr eaLnBrk="1" hangingPunct="1">
              <a:defRPr/>
            </a:pPr>
            <a:r>
              <a:rPr lang="uk-UA" dirty="0"/>
              <a:t>президент</a:t>
            </a:r>
            <a:endParaRPr lang="ru-RU" dirty="0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1295400" y="6324600"/>
            <a:ext cx="6934200" cy="3810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2813"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За Конституцією 1919р. визначте державний лад Німеччини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3886200" y="3505200"/>
            <a:ext cx="609600" cy="5029200"/>
          </a:xfrm>
          <a:prstGeom prst="leftBrace">
            <a:avLst>
              <a:gd name="adj1" fmla="val 17857"/>
              <a:gd name="adj2" fmla="val 5120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>
            <a:stCxn id="6" idx="2"/>
            <a:endCxn id="6" idx="2"/>
          </p:cNvCxnSpPr>
          <p:nvPr/>
        </p:nvCxnSpPr>
        <p:spPr>
          <a:xfrm rot="5400000">
            <a:off x="4305300" y="549592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962401" y="5791200"/>
            <a:ext cx="609600" cy="31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8077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/>
              <a:t>Територіальні зміни в Європі за Версальською угодою 1919р.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914400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Які території втратила Німеччина? Спрогнозуйте наслідки цих втрат для Німеччини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"/>
            <a:ext cx="35956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05400" y="2209800"/>
            <a:ext cx="3581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Банкнота у   сто </a:t>
            </a:r>
            <a:r>
              <a:rPr lang="ru-RU" sz="1400" dirty="0" err="1"/>
              <a:t>мільярдів</a:t>
            </a:r>
            <a:r>
              <a:rPr lang="ru-RU" sz="1400" dirty="0"/>
              <a:t> марок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44862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953000"/>
            <a:ext cx="4572000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Робітники з корзинами для  білизни йдуть отримати заробітну плату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334000" y="2743200"/>
            <a:ext cx="3200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uk-UA" altLang="ru-RU" sz="2000">
                <a:latin typeface="Monotype Corsiva" pitchFamily="66" charset="0"/>
              </a:rPr>
              <a:t>“У нас була інфляція: монети  зникли, паперові гроші друкувалися із все більшою кількістю нулів після цифр. Ми були на папері мільйонерами і мільярдерами, і в остаточному підсумку наші мільярди перетворилися в ніщо…”</a:t>
            </a:r>
          </a:p>
          <a:p>
            <a:pPr algn="r" defTabSz="912813" eaLnBrk="1" hangingPunct="1"/>
            <a:r>
              <a:rPr lang="uk-UA" altLang="ru-RU">
                <a:latin typeface="Arial Narrow" pitchFamily="34" charset="0"/>
              </a:rPr>
              <a:t>Зі спогадів вчительки Вільгаміни Сефкес про 1923р.</a:t>
            </a:r>
            <a:endParaRPr lang="ru-RU" altLang="ru-RU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96000"/>
            <a:ext cx="4724400" cy="64611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uk-UA" dirty="0">
                <a:solidFill>
                  <a:srgbClr val="FFFF00"/>
                </a:solidFill>
              </a:rPr>
              <a:t>Які економічні проблеми довелося долати німцям за часів Веймарської республіки?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0" y="56388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uk-UA" altLang="ru-RU"/>
              <a:t>1922р.: 1</a:t>
            </a:r>
            <a:r>
              <a:rPr lang="en-US" altLang="ru-RU"/>
              <a:t>$ =10</a:t>
            </a:r>
            <a:r>
              <a:rPr lang="uk-UA" altLang="ru-RU"/>
              <a:t>марок; 1923р.1</a:t>
            </a:r>
            <a:r>
              <a:rPr lang="en-US" altLang="ru-RU"/>
              <a:t>$</a:t>
            </a:r>
            <a:r>
              <a:rPr lang="uk-UA" altLang="ru-RU"/>
              <a:t> =1000000м.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1688</TotalTime>
  <Words>1034</Words>
  <Application>Microsoft Office PowerPoint</Application>
  <PresentationFormat>Экран (4:3)</PresentationFormat>
  <Paragraphs>132</Paragraphs>
  <Slides>25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Arial Narrow</vt:lpstr>
      <vt:lpstr>Cambria Math</vt:lpstr>
      <vt:lpstr>Century Gothic</vt:lpstr>
      <vt:lpstr>Тема Office</vt:lpstr>
      <vt:lpstr>Німеччина  в 20 – 30 рр. ХХст.</vt:lpstr>
      <vt:lpstr>План</vt:lpstr>
      <vt:lpstr>Листопадова революція 1918р.</vt:lpstr>
      <vt:lpstr>Слайд 4</vt:lpstr>
      <vt:lpstr>Слайд 5</vt:lpstr>
      <vt:lpstr> Наслідки Листопадової революції:</vt:lpstr>
      <vt:lpstr>Веймарська республіка  1 липня 1919р. – 1933р.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Засади нацизму:</vt:lpstr>
      <vt:lpstr>Просування нацистів до влади:</vt:lpstr>
      <vt:lpstr>Слайд 17</vt:lpstr>
      <vt:lpstr>Слайд 18</vt:lpstr>
      <vt:lpstr>Слайд 19</vt:lpstr>
      <vt:lpstr>Слайд 20</vt:lpstr>
      <vt:lpstr>  “Гітлерюгенд” -  монопольний молодіжний підрозділ “Третього рейху”</vt:lpstr>
      <vt:lpstr>Слайд 22</vt:lpstr>
      <vt:lpstr>Слайд 23</vt:lpstr>
      <vt:lpstr>  Економічна політика Німеччини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 в 20 – 30 рр. ХХст.</dc:title>
  <dc:creator>user</dc:creator>
  <cp:lastModifiedBy>user</cp:lastModifiedBy>
  <cp:revision>171</cp:revision>
  <dcterms:created xsi:type="dcterms:W3CDTF">2011-01-23T11:17:07Z</dcterms:created>
  <dcterms:modified xsi:type="dcterms:W3CDTF">2023-09-27T17:06:19Z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000800d83f000000000001024140</vt:lpwstr>
  </property>
</Properties>
</file>